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11.jpg" ContentType="image/unknown"/>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2" r:id="rId1"/>
  </p:sldMasterIdLst>
  <p:notesMasterIdLst>
    <p:notesMasterId r:id="rId19"/>
  </p:notesMasterIdLst>
  <p:sldIdLst>
    <p:sldId id="256" r:id="rId2"/>
    <p:sldId id="257" r:id="rId3"/>
    <p:sldId id="277" r:id="rId4"/>
    <p:sldId id="258" r:id="rId5"/>
    <p:sldId id="259" r:id="rId6"/>
    <p:sldId id="260" r:id="rId7"/>
    <p:sldId id="261" r:id="rId8"/>
    <p:sldId id="269" r:id="rId9"/>
    <p:sldId id="270" r:id="rId10"/>
    <p:sldId id="272" r:id="rId11"/>
    <p:sldId id="273" r:id="rId12"/>
    <p:sldId id="274" r:id="rId13"/>
    <p:sldId id="275" r:id="rId14"/>
    <p:sldId id="276" r:id="rId15"/>
    <p:sldId id="262" r:id="rId16"/>
    <p:sldId id="263" r:id="rId17"/>
    <p:sldId id="26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96F2BB0-DDF6-4439-B2A8-B62542705E0B}">
          <p14:sldIdLst>
            <p14:sldId id="256"/>
            <p14:sldId id="257"/>
            <p14:sldId id="277"/>
            <p14:sldId id="258"/>
            <p14:sldId id="259"/>
            <p14:sldId id="260"/>
            <p14:sldId id="261"/>
            <p14:sldId id="269"/>
            <p14:sldId id="270"/>
            <p14:sldId id="272"/>
            <p14:sldId id="273"/>
            <p14:sldId id="274"/>
            <p14:sldId id="275"/>
            <p14:sldId id="276"/>
            <p14:sldId id="262"/>
            <p14:sldId id="263"/>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91" d="100"/>
          <a:sy n="91" d="100"/>
        </p:scale>
        <p:origin x="523"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3440DF-1C03-4585-AF25-47F628A1E6DC}" type="datetimeFigureOut">
              <a:rPr lang="en-IN" smtClean="0"/>
              <a:t>15-07-2021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09D108-8E6B-4819-BD2E-6424955DF047}" type="slidenum">
              <a:rPr lang="en-IN" smtClean="0"/>
              <a:t>‹#›</a:t>
            </a:fld>
            <a:endParaRPr lang="en-IN"/>
          </a:p>
        </p:txBody>
      </p:sp>
    </p:spTree>
    <p:extLst>
      <p:ext uri="{BB962C8B-B14F-4D97-AF65-F5344CB8AC3E}">
        <p14:creationId xmlns:p14="http://schemas.microsoft.com/office/powerpoint/2010/main" val="19604003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lineChart</a:t>
            </a:r>
            <a:endParaRPr dirty="0"/>
          </a:p>
          <a:p>
            <a:r>
              <a:rPr b="0" dirty="0"/>
              <a:t>No alt text provided.</a:t>
            </a:r>
            <a:endParaRPr dirty="0"/>
          </a:p>
          <a:p>
            <a:endParaRPr dirty="0"/>
          </a:p>
          <a:p>
            <a:r>
              <a:rPr b="1" dirty="0"/>
              <a:t>map</a:t>
            </a:r>
            <a:endParaRPr dirty="0"/>
          </a:p>
          <a:p>
            <a:r>
              <a:rPr b="0" dirty="0"/>
              <a:t>No alt text provided.</a:t>
            </a:r>
            <a:endParaRPr dirty="0"/>
          </a:p>
          <a:p>
            <a:endParaRPr dirty="0"/>
          </a:p>
          <a:p>
            <a:r>
              <a:rPr b="1" dirty="0"/>
              <a:t>clusteredColumnChart</a:t>
            </a:r>
            <a:endParaRPr dirty="0"/>
          </a:p>
          <a:p>
            <a:r>
              <a:rPr b="0" dirty="0"/>
              <a:t>No alt text provided.</a:t>
            </a:r>
            <a:endParaRPr dirty="0"/>
          </a:p>
          <a:p>
            <a:endParaRPr dirty="0"/>
          </a:p>
          <a:p>
            <a:r>
              <a:rPr b="1" dirty="0"/>
              <a:t>pieChart</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barChart</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ribbonChart</a:t>
            </a:r>
            <a:endParaRPr dirty="0"/>
          </a:p>
          <a:p>
            <a:r>
              <a:rPr b="0" dirty="0"/>
              <a:t>No alt text provided.</a:t>
            </a:r>
            <a:endParaRPr dirty="0"/>
          </a:p>
          <a:p>
            <a:endParaRPr dirty="0"/>
          </a:p>
          <a:p>
            <a:r>
              <a:rPr b="1" dirty="0"/>
              <a:t>lineChart</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barChart</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ribbonChart</a:t>
            </a:r>
            <a:endParaRPr dirty="0"/>
          </a:p>
          <a:p>
            <a:r>
              <a:rPr b="0" dirty="0"/>
              <a:t>No alt text provided.</a:t>
            </a:r>
            <a:endParaRPr dirty="0"/>
          </a:p>
          <a:p>
            <a:endParaRPr dirty="0"/>
          </a:p>
          <a:p>
            <a:r>
              <a:rPr b="1" dirty="0"/>
              <a:t>lineChart</a:t>
            </a:r>
            <a:endParaRPr dirty="0"/>
          </a:p>
          <a:p>
            <a:r>
              <a:rPr b="0" dirty="0"/>
              <a:t>No alt text provided.</a:t>
            </a:r>
            <a:endParaRPr dirty="0"/>
          </a:p>
          <a:p>
            <a:endParaRPr dirty="0"/>
          </a:p>
        </p:txBody>
      </p:sp>
    </p:spTree>
    <p:extLst>
      <p:ext uri="{BB962C8B-B14F-4D97-AF65-F5344CB8AC3E}">
        <p14:creationId xmlns:p14="http://schemas.microsoft.com/office/powerpoint/2010/main" val="13168259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barChart</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ribbonChart</a:t>
            </a:r>
            <a:endParaRPr dirty="0"/>
          </a:p>
          <a:p>
            <a:r>
              <a:rPr b="0" dirty="0"/>
              <a:t>No alt text provided.</a:t>
            </a:r>
            <a:endParaRPr dirty="0"/>
          </a:p>
          <a:p>
            <a:endParaRPr dirty="0"/>
          </a:p>
          <a:p>
            <a:r>
              <a:rPr b="1" dirty="0"/>
              <a:t>lineChart</a:t>
            </a:r>
            <a:endParaRPr dirty="0"/>
          </a:p>
          <a:p>
            <a:r>
              <a:rPr b="0" dirty="0"/>
              <a:t>No alt text provided.</a:t>
            </a:r>
            <a:endParaRPr dirty="0"/>
          </a:p>
          <a:p>
            <a:endParaRPr dirty="0"/>
          </a:p>
        </p:txBody>
      </p:sp>
    </p:spTree>
    <p:extLst>
      <p:ext uri="{BB962C8B-B14F-4D97-AF65-F5344CB8AC3E}">
        <p14:creationId xmlns:p14="http://schemas.microsoft.com/office/powerpoint/2010/main" val="1925026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barChart</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ribbonChart</a:t>
            </a:r>
            <a:endParaRPr dirty="0"/>
          </a:p>
          <a:p>
            <a:r>
              <a:rPr b="0" dirty="0"/>
              <a:t>No alt text provided.</a:t>
            </a:r>
            <a:endParaRPr dirty="0"/>
          </a:p>
          <a:p>
            <a:endParaRPr dirty="0"/>
          </a:p>
          <a:p>
            <a:r>
              <a:rPr b="1" dirty="0"/>
              <a:t>lineChart</a:t>
            </a:r>
            <a:endParaRPr dirty="0"/>
          </a:p>
          <a:p>
            <a:r>
              <a:rPr b="0" dirty="0"/>
              <a:t>No alt text provided.</a:t>
            </a:r>
            <a:endParaRPr dirty="0"/>
          </a:p>
          <a:p>
            <a:endParaRPr dirty="0"/>
          </a:p>
        </p:txBody>
      </p:sp>
    </p:spTree>
    <p:extLst>
      <p:ext uri="{BB962C8B-B14F-4D97-AF65-F5344CB8AC3E}">
        <p14:creationId xmlns:p14="http://schemas.microsoft.com/office/powerpoint/2010/main" val="329794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barChart</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ribbonChart</a:t>
            </a:r>
            <a:endParaRPr dirty="0"/>
          </a:p>
          <a:p>
            <a:r>
              <a:rPr b="0" dirty="0"/>
              <a:t>No alt text provided.</a:t>
            </a:r>
            <a:endParaRPr dirty="0"/>
          </a:p>
          <a:p>
            <a:endParaRPr dirty="0"/>
          </a:p>
          <a:p>
            <a:r>
              <a:rPr b="1" dirty="0"/>
              <a:t>lineChart</a:t>
            </a:r>
            <a:endParaRPr dirty="0"/>
          </a:p>
          <a:p>
            <a:r>
              <a:rPr b="0" dirty="0"/>
              <a:t>No alt text provided.</a:t>
            </a:r>
            <a:endParaRPr dirty="0"/>
          </a:p>
          <a:p>
            <a:endParaRPr dirty="0"/>
          </a:p>
        </p:txBody>
      </p:sp>
    </p:spTree>
    <p:extLst>
      <p:ext uri="{BB962C8B-B14F-4D97-AF65-F5344CB8AC3E}">
        <p14:creationId xmlns:p14="http://schemas.microsoft.com/office/powerpoint/2010/main" val="18841612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barChart</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ribbonChart</a:t>
            </a:r>
            <a:endParaRPr dirty="0"/>
          </a:p>
          <a:p>
            <a:r>
              <a:rPr b="0" dirty="0"/>
              <a:t>No alt text provided.</a:t>
            </a:r>
            <a:endParaRPr dirty="0"/>
          </a:p>
          <a:p>
            <a:endParaRPr dirty="0"/>
          </a:p>
          <a:p>
            <a:r>
              <a:rPr b="1" dirty="0"/>
              <a:t>lineChart</a:t>
            </a:r>
            <a:endParaRPr dirty="0"/>
          </a:p>
          <a:p>
            <a:r>
              <a:rPr b="0" dirty="0"/>
              <a:t>No alt text provided.</a:t>
            </a:r>
            <a:endParaRPr dirty="0"/>
          </a:p>
          <a:p>
            <a:endParaRPr dirty="0"/>
          </a:p>
        </p:txBody>
      </p:sp>
    </p:spTree>
    <p:extLst>
      <p:ext uri="{BB962C8B-B14F-4D97-AF65-F5344CB8AC3E}">
        <p14:creationId xmlns:p14="http://schemas.microsoft.com/office/powerpoint/2010/main" val="3513083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AF5B8A4-C7B5-4215-90FE-D109B546CFFF}" type="datetimeFigureOut">
              <a:rPr lang="en-IN" smtClean="0"/>
              <a:t>15-07-2021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2A3FDF-2929-4E1B-AA24-3946D5366587}" type="slidenum">
              <a:rPr lang="en-IN" smtClean="0"/>
              <a:t>‹#›</a:t>
            </a:fld>
            <a:endParaRPr lang="en-IN"/>
          </a:p>
        </p:txBody>
      </p:sp>
    </p:spTree>
    <p:extLst>
      <p:ext uri="{BB962C8B-B14F-4D97-AF65-F5344CB8AC3E}">
        <p14:creationId xmlns:p14="http://schemas.microsoft.com/office/powerpoint/2010/main" val="2519821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F5B8A4-C7B5-4215-90FE-D109B546CFFF}" type="datetimeFigureOut">
              <a:rPr lang="en-IN" smtClean="0"/>
              <a:t>15-07-2021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2A3FDF-2929-4E1B-AA24-3946D5366587}" type="slidenum">
              <a:rPr lang="en-IN" smtClean="0"/>
              <a:t>‹#›</a:t>
            </a:fld>
            <a:endParaRPr lang="en-IN"/>
          </a:p>
        </p:txBody>
      </p:sp>
    </p:spTree>
    <p:extLst>
      <p:ext uri="{BB962C8B-B14F-4D97-AF65-F5344CB8AC3E}">
        <p14:creationId xmlns:p14="http://schemas.microsoft.com/office/powerpoint/2010/main" val="2334180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F5B8A4-C7B5-4215-90FE-D109B546CFFF}" type="datetimeFigureOut">
              <a:rPr lang="en-IN" smtClean="0"/>
              <a:t>15-07-2021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2A3FDF-2929-4E1B-AA24-3946D5366587}"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368212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F5B8A4-C7B5-4215-90FE-D109B546CFFF}" type="datetimeFigureOut">
              <a:rPr lang="en-IN" smtClean="0"/>
              <a:t>15-07-2021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2A3FDF-2929-4E1B-AA24-3946D5366587}" type="slidenum">
              <a:rPr lang="en-IN" smtClean="0"/>
              <a:t>‹#›</a:t>
            </a:fld>
            <a:endParaRPr lang="en-IN"/>
          </a:p>
        </p:txBody>
      </p:sp>
    </p:spTree>
    <p:extLst>
      <p:ext uri="{BB962C8B-B14F-4D97-AF65-F5344CB8AC3E}">
        <p14:creationId xmlns:p14="http://schemas.microsoft.com/office/powerpoint/2010/main" val="351971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F5B8A4-C7B5-4215-90FE-D109B546CFFF}" type="datetimeFigureOut">
              <a:rPr lang="en-IN" smtClean="0"/>
              <a:t>15-07-2021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2A3FDF-2929-4E1B-AA24-3946D536658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622728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F5B8A4-C7B5-4215-90FE-D109B546CFFF}" type="datetimeFigureOut">
              <a:rPr lang="en-IN" smtClean="0"/>
              <a:t>15-07-2021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2A3FDF-2929-4E1B-AA24-3946D5366587}" type="slidenum">
              <a:rPr lang="en-IN" smtClean="0"/>
              <a:t>‹#›</a:t>
            </a:fld>
            <a:endParaRPr lang="en-IN"/>
          </a:p>
        </p:txBody>
      </p:sp>
    </p:spTree>
    <p:extLst>
      <p:ext uri="{BB962C8B-B14F-4D97-AF65-F5344CB8AC3E}">
        <p14:creationId xmlns:p14="http://schemas.microsoft.com/office/powerpoint/2010/main" val="2572216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F5B8A4-C7B5-4215-90FE-D109B546CFFF}" type="datetimeFigureOut">
              <a:rPr lang="en-IN" smtClean="0"/>
              <a:t>15-07-2021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2A3FDF-2929-4E1B-AA24-3946D5366587}" type="slidenum">
              <a:rPr lang="en-IN" smtClean="0"/>
              <a:t>‹#›</a:t>
            </a:fld>
            <a:endParaRPr lang="en-IN"/>
          </a:p>
        </p:txBody>
      </p:sp>
    </p:spTree>
    <p:extLst>
      <p:ext uri="{BB962C8B-B14F-4D97-AF65-F5344CB8AC3E}">
        <p14:creationId xmlns:p14="http://schemas.microsoft.com/office/powerpoint/2010/main" val="369701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F5B8A4-C7B5-4215-90FE-D109B546CFFF}" type="datetimeFigureOut">
              <a:rPr lang="en-IN" smtClean="0"/>
              <a:t>15-07-2021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2A3FDF-2929-4E1B-AA24-3946D5366587}" type="slidenum">
              <a:rPr lang="en-IN" smtClean="0"/>
              <a:t>‹#›</a:t>
            </a:fld>
            <a:endParaRPr lang="en-IN"/>
          </a:p>
        </p:txBody>
      </p:sp>
    </p:spTree>
    <p:extLst>
      <p:ext uri="{BB962C8B-B14F-4D97-AF65-F5344CB8AC3E}">
        <p14:creationId xmlns:p14="http://schemas.microsoft.com/office/powerpoint/2010/main" val="3174786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F5B8A4-C7B5-4215-90FE-D109B546CFFF}" type="datetimeFigureOut">
              <a:rPr lang="en-IN" smtClean="0"/>
              <a:t>15-07-2021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2A3FDF-2929-4E1B-AA24-3946D5366587}" type="slidenum">
              <a:rPr lang="en-IN" smtClean="0"/>
              <a:t>‹#›</a:t>
            </a:fld>
            <a:endParaRPr lang="en-IN"/>
          </a:p>
        </p:txBody>
      </p:sp>
    </p:spTree>
    <p:extLst>
      <p:ext uri="{BB962C8B-B14F-4D97-AF65-F5344CB8AC3E}">
        <p14:creationId xmlns:p14="http://schemas.microsoft.com/office/powerpoint/2010/main" val="2276654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F5B8A4-C7B5-4215-90FE-D109B546CFFF}" type="datetimeFigureOut">
              <a:rPr lang="en-IN" smtClean="0"/>
              <a:t>15-07-2021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2A3FDF-2929-4E1B-AA24-3946D5366587}" type="slidenum">
              <a:rPr lang="en-IN" smtClean="0"/>
              <a:t>‹#›</a:t>
            </a:fld>
            <a:endParaRPr lang="en-IN"/>
          </a:p>
        </p:txBody>
      </p:sp>
    </p:spTree>
    <p:extLst>
      <p:ext uri="{BB962C8B-B14F-4D97-AF65-F5344CB8AC3E}">
        <p14:creationId xmlns:p14="http://schemas.microsoft.com/office/powerpoint/2010/main" val="428865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F5B8A4-C7B5-4215-90FE-D109B546CFFF}" type="datetimeFigureOut">
              <a:rPr lang="en-IN" smtClean="0"/>
              <a:t>15-07-2021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2A3FDF-2929-4E1B-AA24-3946D5366587}" type="slidenum">
              <a:rPr lang="en-IN" smtClean="0"/>
              <a:t>‹#›</a:t>
            </a:fld>
            <a:endParaRPr lang="en-IN"/>
          </a:p>
        </p:txBody>
      </p:sp>
    </p:spTree>
    <p:extLst>
      <p:ext uri="{BB962C8B-B14F-4D97-AF65-F5344CB8AC3E}">
        <p14:creationId xmlns:p14="http://schemas.microsoft.com/office/powerpoint/2010/main" val="3672891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F5B8A4-C7B5-4215-90FE-D109B546CFFF}" type="datetimeFigureOut">
              <a:rPr lang="en-IN" smtClean="0"/>
              <a:t>15-07-2021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E2A3FDF-2929-4E1B-AA24-3946D5366587}" type="slidenum">
              <a:rPr lang="en-IN" smtClean="0"/>
              <a:t>‹#›</a:t>
            </a:fld>
            <a:endParaRPr lang="en-IN"/>
          </a:p>
        </p:txBody>
      </p:sp>
    </p:spTree>
    <p:extLst>
      <p:ext uri="{BB962C8B-B14F-4D97-AF65-F5344CB8AC3E}">
        <p14:creationId xmlns:p14="http://schemas.microsoft.com/office/powerpoint/2010/main" val="1847263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F5B8A4-C7B5-4215-90FE-D109B546CFFF}" type="datetimeFigureOut">
              <a:rPr lang="en-IN" smtClean="0"/>
              <a:t>15-07-2021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E2A3FDF-2929-4E1B-AA24-3946D5366587}" type="slidenum">
              <a:rPr lang="en-IN" smtClean="0"/>
              <a:t>‹#›</a:t>
            </a:fld>
            <a:endParaRPr lang="en-IN"/>
          </a:p>
        </p:txBody>
      </p:sp>
    </p:spTree>
    <p:extLst>
      <p:ext uri="{BB962C8B-B14F-4D97-AF65-F5344CB8AC3E}">
        <p14:creationId xmlns:p14="http://schemas.microsoft.com/office/powerpoint/2010/main" val="1041507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F5B8A4-C7B5-4215-90FE-D109B546CFFF}" type="datetimeFigureOut">
              <a:rPr lang="en-IN" smtClean="0"/>
              <a:t>15-07-2021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E2A3FDF-2929-4E1B-AA24-3946D5366587}" type="slidenum">
              <a:rPr lang="en-IN" smtClean="0"/>
              <a:t>‹#›</a:t>
            </a:fld>
            <a:endParaRPr lang="en-IN"/>
          </a:p>
        </p:txBody>
      </p:sp>
    </p:spTree>
    <p:extLst>
      <p:ext uri="{BB962C8B-B14F-4D97-AF65-F5344CB8AC3E}">
        <p14:creationId xmlns:p14="http://schemas.microsoft.com/office/powerpoint/2010/main" val="1190327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F5B8A4-C7B5-4215-90FE-D109B546CFFF}" type="datetimeFigureOut">
              <a:rPr lang="en-IN" smtClean="0"/>
              <a:t>15-07-2021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2A3FDF-2929-4E1B-AA24-3946D5366587}" type="slidenum">
              <a:rPr lang="en-IN" smtClean="0"/>
              <a:t>‹#›</a:t>
            </a:fld>
            <a:endParaRPr lang="en-IN"/>
          </a:p>
        </p:txBody>
      </p:sp>
    </p:spTree>
    <p:extLst>
      <p:ext uri="{BB962C8B-B14F-4D97-AF65-F5344CB8AC3E}">
        <p14:creationId xmlns:p14="http://schemas.microsoft.com/office/powerpoint/2010/main" val="4165041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F5B8A4-C7B5-4215-90FE-D109B546CFFF}" type="datetimeFigureOut">
              <a:rPr lang="en-IN" smtClean="0"/>
              <a:t>15-07-2021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2A3FDF-2929-4E1B-AA24-3946D5366587}" type="slidenum">
              <a:rPr lang="en-IN" smtClean="0"/>
              <a:t>‹#›</a:t>
            </a:fld>
            <a:endParaRPr lang="en-IN"/>
          </a:p>
        </p:txBody>
      </p:sp>
    </p:spTree>
    <p:extLst>
      <p:ext uri="{BB962C8B-B14F-4D97-AF65-F5344CB8AC3E}">
        <p14:creationId xmlns:p14="http://schemas.microsoft.com/office/powerpoint/2010/main" val="2716267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AF5B8A4-C7B5-4215-90FE-D109B546CFFF}" type="datetimeFigureOut">
              <a:rPr lang="en-IN" smtClean="0"/>
              <a:t>15-07-2021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E2A3FDF-2929-4E1B-AA24-3946D5366587}" type="slidenum">
              <a:rPr lang="en-IN" smtClean="0"/>
              <a:t>‹#›</a:t>
            </a:fld>
            <a:endParaRPr lang="en-IN"/>
          </a:p>
        </p:txBody>
      </p:sp>
    </p:spTree>
    <p:extLst>
      <p:ext uri="{BB962C8B-B14F-4D97-AF65-F5344CB8AC3E}">
        <p14:creationId xmlns:p14="http://schemas.microsoft.com/office/powerpoint/2010/main" val="1168921908"/>
      </p:ext>
    </p:extLst>
  </p:cSld>
  <p:clrMap bg1="lt1" tx1="dk1" bg2="lt2" tx2="dk2" accent1="accent1" accent2="accent2" accent3="accent3" accent4="accent4" accent5="accent5" accent6="accent6" hlink="hlink" folHlink="folHlink"/>
  <p:sldLayoutIdLst>
    <p:sldLayoutId id="2147483953" r:id="rId1"/>
    <p:sldLayoutId id="2147483954" r:id="rId2"/>
    <p:sldLayoutId id="2147483955" r:id="rId3"/>
    <p:sldLayoutId id="2147483956" r:id="rId4"/>
    <p:sldLayoutId id="2147483957" r:id="rId5"/>
    <p:sldLayoutId id="2147483958" r:id="rId6"/>
    <p:sldLayoutId id="2147483959" r:id="rId7"/>
    <p:sldLayoutId id="2147483960" r:id="rId8"/>
    <p:sldLayoutId id="2147483961" r:id="rId9"/>
    <p:sldLayoutId id="2147483962" r:id="rId10"/>
    <p:sldLayoutId id="2147483963" r:id="rId11"/>
    <p:sldLayoutId id="2147483964" r:id="rId12"/>
    <p:sldLayoutId id="2147483965" r:id="rId13"/>
    <p:sldLayoutId id="2147483966" r:id="rId14"/>
    <p:sldLayoutId id="2147483967" r:id="rId15"/>
    <p:sldLayoutId id="214748396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2.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2.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8.xml"/><Relationship Id="rId5" Type="http://schemas.openxmlformats.org/officeDocument/2006/relationships/image" Target="../media/image2.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8.xml"/><Relationship Id="rId5" Type="http://schemas.openxmlformats.org/officeDocument/2006/relationships/image" Target="../media/image2.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2.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image" Target="../media/image2.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8.xml"/><Relationship Id="rId5" Type="http://schemas.openxmlformats.org/officeDocument/2006/relationships/image" Target="../media/image2.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179BD-D665-466D-B554-AC97F82D32F5}"/>
              </a:ext>
            </a:extLst>
          </p:cNvPr>
          <p:cNvSpPr>
            <a:spLocks noGrp="1"/>
          </p:cNvSpPr>
          <p:nvPr>
            <p:ph type="ctrTitle"/>
          </p:nvPr>
        </p:nvSpPr>
        <p:spPr>
          <a:xfrm>
            <a:off x="1107348" y="855677"/>
            <a:ext cx="8400720" cy="3087149"/>
          </a:xfrm>
        </p:spPr>
        <p:txBody>
          <a:bodyPr>
            <a:normAutofit/>
          </a:bodyPr>
          <a:lstStyle/>
          <a:p>
            <a:pPr algn="ctr"/>
            <a:r>
              <a:rPr lang="en-US" b="1" dirty="0" err="1">
                <a:latin typeface="Times New Roman" panose="02020603050405020304" pitchFamily="18" charset="0"/>
                <a:cs typeface="Times New Roman" panose="02020603050405020304" pitchFamily="18" charset="0"/>
              </a:rPr>
              <a:t>Celebal</a:t>
            </a:r>
            <a:r>
              <a:rPr lang="en-US" b="1" dirty="0">
                <a:latin typeface="Times New Roman" panose="02020603050405020304" pitchFamily="18" charset="0"/>
                <a:cs typeface="Times New Roman" panose="02020603050405020304" pitchFamily="18" charset="0"/>
              </a:rPr>
              <a:t> Project</a:t>
            </a:r>
            <a:br>
              <a:rPr lang="en-US" b="1" dirty="0"/>
            </a:br>
            <a:r>
              <a:rPr lang="en-US" sz="4000" b="1" dirty="0">
                <a:latin typeface="Times New Roman" panose="02020603050405020304" pitchFamily="18" charset="0"/>
                <a:cs typeface="Times New Roman" panose="02020603050405020304" pitchFamily="18" charset="0"/>
              </a:rPr>
              <a:t>Domain – </a:t>
            </a:r>
            <a:r>
              <a:rPr lang="en-US" sz="3600" dirty="0">
                <a:solidFill>
                  <a:schemeClr val="tx1"/>
                </a:solidFill>
                <a:latin typeface="Times New Roman" panose="02020603050405020304" pitchFamily="18" charset="0"/>
                <a:cs typeface="Times New Roman" panose="02020603050405020304" pitchFamily="18" charset="0"/>
              </a:rPr>
              <a:t>Power BI</a:t>
            </a:r>
            <a:br>
              <a:rPr lang="en-US" sz="4000" b="1" dirty="0"/>
            </a:br>
            <a:r>
              <a:rPr lang="en-US" sz="4000" b="1" dirty="0">
                <a:latin typeface="Times New Roman" panose="02020603050405020304" pitchFamily="18" charset="0"/>
                <a:cs typeface="Times New Roman" panose="02020603050405020304" pitchFamily="18" charset="0"/>
              </a:rPr>
              <a:t>Team</a:t>
            </a:r>
            <a:r>
              <a:rPr lang="en-US" sz="4000" dirty="0">
                <a:solidFill>
                  <a:schemeClr val="tx1"/>
                </a:solidFill>
                <a:latin typeface="Times New Roman" panose="02020603050405020304" pitchFamily="18" charset="0"/>
                <a:cs typeface="Times New Roman" panose="02020603050405020304" pitchFamily="18" charset="0"/>
              </a:rPr>
              <a:t> – </a:t>
            </a:r>
            <a:r>
              <a:rPr lang="en-US" sz="3600" dirty="0">
                <a:solidFill>
                  <a:schemeClr val="tx1"/>
                </a:solidFill>
                <a:latin typeface="Times New Roman" panose="02020603050405020304" pitchFamily="18" charset="0"/>
                <a:cs typeface="Times New Roman" panose="02020603050405020304" pitchFamily="18" charset="0"/>
              </a:rPr>
              <a:t>PB-2</a:t>
            </a:r>
            <a:endParaRPr lang="en-IN" sz="3600"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1AABC00-8F48-42C8-AC33-A96B4E368086}"/>
              </a:ext>
            </a:extLst>
          </p:cNvPr>
          <p:cNvSpPr>
            <a:spLocks noGrp="1"/>
          </p:cNvSpPr>
          <p:nvPr>
            <p:ph type="subTitle" idx="1"/>
          </p:nvPr>
        </p:nvSpPr>
        <p:spPr>
          <a:xfrm>
            <a:off x="1887524" y="4437776"/>
            <a:ext cx="7620544" cy="1468073"/>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Made By – </a:t>
            </a:r>
            <a:r>
              <a:rPr lang="en-US" b="1" dirty="0">
                <a:latin typeface="Times New Roman" panose="02020603050405020304" pitchFamily="18" charset="0"/>
                <a:cs typeface="Times New Roman" panose="02020603050405020304" pitchFamily="18" charset="0"/>
              </a:rPr>
              <a:t>Devendra Singh Shekhawat</a:t>
            </a:r>
          </a:p>
          <a:p>
            <a:r>
              <a:rPr lang="en-US" b="1" dirty="0">
                <a:latin typeface="Times New Roman" panose="02020603050405020304" pitchFamily="18" charset="0"/>
                <a:cs typeface="Times New Roman" panose="02020603050405020304" pitchFamily="18" charset="0"/>
              </a:rPr>
              <a:t>                      Tejpal singh</a:t>
            </a:r>
          </a:p>
          <a:p>
            <a:r>
              <a:rPr lang="en-US" b="1" dirty="0">
                <a:latin typeface="Times New Roman" panose="02020603050405020304" pitchFamily="18" charset="0"/>
                <a:cs typeface="Times New Roman" panose="02020603050405020304" pitchFamily="18" charset="0"/>
              </a:rPr>
              <a:t>Ishan</a:t>
            </a:r>
          </a:p>
          <a:p>
            <a:r>
              <a:rPr lang="en-US" b="1" dirty="0">
                <a:latin typeface="Times New Roman" panose="02020603050405020304" pitchFamily="18" charset="0"/>
                <a:cs typeface="Times New Roman" panose="02020603050405020304" pitchFamily="18" charset="0"/>
              </a:rPr>
              <a:t>Pranav</a:t>
            </a:r>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A997359C-99E2-4466-9E01-C192C0DE97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1532" y="5610688"/>
            <a:ext cx="1320468" cy="1247312"/>
          </a:xfrm>
          <a:prstGeom prst="rect">
            <a:avLst/>
          </a:prstGeom>
        </p:spPr>
      </p:pic>
      <p:pic>
        <p:nvPicPr>
          <p:cNvPr id="6" name="Picture 5">
            <a:extLst>
              <a:ext uri="{FF2B5EF4-FFF2-40B4-BE49-F238E27FC236}">
                <a16:creationId xmlns:a16="http://schemas.microsoft.com/office/drawing/2014/main" id="{55AAF0E3-636E-41E0-B261-1B5D10501208}"/>
              </a:ext>
            </a:extLst>
          </p:cNvPr>
          <p:cNvPicPr>
            <a:picLocks noChangeAspect="1"/>
          </p:cNvPicPr>
          <p:nvPr/>
        </p:nvPicPr>
        <p:blipFill rotWithShape="1">
          <a:blip r:embed="rId3">
            <a:extLst>
              <a:ext uri="{28A0092B-C50C-407E-A947-70E740481C1C}">
                <a14:useLocalDpi xmlns:a14="http://schemas.microsoft.com/office/drawing/2010/main" val="0"/>
              </a:ext>
            </a:extLst>
          </a:blip>
          <a:srcRect r="77839" b="8017"/>
          <a:stretch/>
        </p:blipFill>
        <p:spPr>
          <a:xfrm>
            <a:off x="0" y="-33556"/>
            <a:ext cx="979419" cy="1073791"/>
          </a:xfrm>
          <a:prstGeom prst="rect">
            <a:avLst/>
          </a:prstGeom>
        </p:spPr>
      </p:pic>
    </p:spTree>
    <p:extLst>
      <p:ext uri="{BB962C8B-B14F-4D97-AF65-F5344CB8AC3E}">
        <p14:creationId xmlns:p14="http://schemas.microsoft.com/office/powerpoint/2010/main" val="1093860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hidden="1"/>
          <p:cNvSpPr>
            <a:spLocks noGrp="1"/>
          </p:cNvSpPr>
          <p:nvPr>
            <p:ph type="title"/>
          </p:nvPr>
        </p:nvSpPr>
        <p:spPr/>
        <p:txBody>
          <a:bodyPr/>
          <a:lstStyle/>
          <a:p>
            <a:r>
              <a:t>Page 3</a:t>
            </a:r>
          </a:p>
        </p:txBody>
      </p:sp>
      <p:pic>
        <p:nvPicPr>
          <p:cNvPr id="5" name="Picture 4">
            <a:extLst>
              <a:ext uri="{FF2B5EF4-FFF2-40B4-BE49-F238E27FC236}">
                <a16:creationId xmlns:a16="http://schemas.microsoft.com/office/drawing/2014/main" id="{D488639A-4C11-489A-8B0C-475F1F8AD1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16683" y="0"/>
            <a:ext cx="775317" cy="732363"/>
          </a:xfrm>
          <a:prstGeom prst="rect">
            <a:avLst/>
          </a:prstGeom>
        </p:spPr>
      </p:pic>
      <p:pic>
        <p:nvPicPr>
          <p:cNvPr id="3" name="Picture 2">
            <a:extLst>
              <a:ext uri="{FF2B5EF4-FFF2-40B4-BE49-F238E27FC236}">
                <a16:creationId xmlns:a16="http://schemas.microsoft.com/office/drawing/2014/main" id="{56EC6DA5-CA66-4E18-A10B-7E123E3ED9B8}"/>
              </a:ext>
            </a:extLst>
          </p:cNvPr>
          <p:cNvPicPr>
            <a:picLocks noChangeAspect="1"/>
          </p:cNvPicPr>
          <p:nvPr/>
        </p:nvPicPr>
        <p:blipFill rotWithShape="1">
          <a:blip r:embed="rId4">
            <a:extLst>
              <a:ext uri="{28A0092B-C50C-407E-A947-70E740481C1C}">
                <a14:useLocalDpi xmlns:a14="http://schemas.microsoft.com/office/drawing/2010/main" val="0"/>
              </a:ext>
            </a:extLst>
          </a:blip>
          <a:srcRect t="8440" b="7279"/>
          <a:stretch/>
        </p:blipFill>
        <p:spPr>
          <a:xfrm>
            <a:off x="0" y="732363"/>
            <a:ext cx="12192000" cy="5560066"/>
          </a:xfrm>
          <a:prstGeom prst="rect">
            <a:avLst/>
          </a:prstGeom>
        </p:spPr>
      </p:pic>
      <p:pic>
        <p:nvPicPr>
          <p:cNvPr id="9" name="Picture 8">
            <a:extLst>
              <a:ext uri="{FF2B5EF4-FFF2-40B4-BE49-F238E27FC236}">
                <a16:creationId xmlns:a16="http://schemas.microsoft.com/office/drawing/2014/main" id="{50F1CB34-129E-4FC4-9AD4-140D56731591}"/>
              </a:ext>
            </a:extLst>
          </p:cNvPr>
          <p:cNvPicPr>
            <a:picLocks noChangeAspect="1"/>
          </p:cNvPicPr>
          <p:nvPr/>
        </p:nvPicPr>
        <p:blipFill rotWithShape="1">
          <a:blip r:embed="rId5">
            <a:extLst>
              <a:ext uri="{28A0092B-C50C-407E-A947-70E740481C1C}">
                <a14:useLocalDpi xmlns:a14="http://schemas.microsoft.com/office/drawing/2010/main" val="0"/>
              </a:ext>
            </a:extLst>
          </a:blip>
          <a:srcRect r="77839" b="8017"/>
          <a:stretch/>
        </p:blipFill>
        <p:spPr>
          <a:xfrm>
            <a:off x="0" y="5911110"/>
            <a:ext cx="979419" cy="1073791"/>
          </a:xfrm>
          <a:prstGeom prst="rect">
            <a:avLst/>
          </a:prstGeom>
        </p:spPr>
      </p:pic>
    </p:spTree>
    <p:extLst>
      <p:ext uri="{BB962C8B-B14F-4D97-AF65-F5344CB8AC3E}">
        <p14:creationId xmlns:p14="http://schemas.microsoft.com/office/powerpoint/2010/main" val="2239255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hidden="1"/>
          <p:cNvSpPr>
            <a:spLocks noGrp="1"/>
          </p:cNvSpPr>
          <p:nvPr>
            <p:ph type="title"/>
          </p:nvPr>
        </p:nvSpPr>
        <p:spPr/>
        <p:txBody>
          <a:bodyPr/>
          <a:lstStyle/>
          <a:p>
            <a:r>
              <a:t>Page 3</a:t>
            </a:r>
          </a:p>
        </p:txBody>
      </p:sp>
      <p:pic>
        <p:nvPicPr>
          <p:cNvPr id="5" name="Picture 4">
            <a:extLst>
              <a:ext uri="{FF2B5EF4-FFF2-40B4-BE49-F238E27FC236}">
                <a16:creationId xmlns:a16="http://schemas.microsoft.com/office/drawing/2014/main" id="{D488639A-4C11-489A-8B0C-475F1F8AD1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16683" y="0"/>
            <a:ext cx="775317" cy="732363"/>
          </a:xfrm>
          <a:prstGeom prst="rect">
            <a:avLst/>
          </a:prstGeom>
        </p:spPr>
      </p:pic>
      <p:pic>
        <p:nvPicPr>
          <p:cNvPr id="6" name="Picture 5">
            <a:extLst>
              <a:ext uri="{FF2B5EF4-FFF2-40B4-BE49-F238E27FC236}">
                <a16:creationId xmlns:a16="http://schemas.microsoft.com/office/drawing/2014/main" id="{6414315E-32D0-41AD-A2EF-E9C0594B62AC}"/>
              </a:ext>
            </a:extLst>
          </p:cNvPr>
          <p:cNvPicPr>
            <a:picLocks noChangeAspect="1"/>
          </p:cNvPicPr>
          <p:nvPr/>
        </p:nvPicPr>
        <p:blipFill rotWithShape="1">
          <a:blip r:embed="rId4">
            <a:extLst>
              <a:ext uri="{28A0092B-C50C-407E-A947-70E740481C1C}">
                <a14:useLocalDpi xmlns:a14="http://schemas.microsoft.com/office/drawing/2010/main" val="0"/>
              </a:ext>
            </a:extLst>
          </a:blip>
          <a:srcRect t="8563" b="7278"/>
          <a:stretch/>
        </p:blipFill>
        <p:spPr>
          <a:xfrm>
            <a:off x="0" y="732363"/>
            <a:ext cx="12192000" cy="5560066"/>
          </a:xfrm>
          <a:prstGeom prst="rect">
            <a:avLst/>
          </a:prstGeom>
        </p:spPr>
      </p:pic>
      <p:pic>
        <p:nvPicPr>
          <p:cNvPr id="8" name="Picture 7">
            <a:extLst>
              <a:ext uri="{FF2B5EF4-FFF2-40B4-BE49-F238E27FC236}">
                <a16:creationId xmlns:a16="http://schemas.microsoft.com/office/drawing/2014/main" id="{19BAA634-79E8-42F0-AD6C-5D7AEE412B6C}"/>
              </a:ext>
            </a:extLst>
          </p:cNvPr>
          <p:cNvPicPr>
            <a:picLocks noChangeAspect="1"/>
          </p:cNvPicPr>
          <p:nvPr/>
        </p:nvPicPr>
        <p:blipFill rotWithShape="1">
          <a:blip r:embed="rId5">
            <a:extLst>
              <a:ext uri="{28A0092B-C50C-407E-A947-70E740481C1C}">
                <a14:useLocalDpi xmlns:a14="http://schemas.microsoft.com/office/drawing/2010/main" val="0"/>
              </a:ext>
            </a:extLst>
          </a:blip>
          <a:srcRect r="77839"/>
          <a:stretch/>
        </p:blipFill>
        <p:spPr>
          <a:xfrm>
            <a:off x="0" y="5857406"/>
            <a:ext cx="979419" cy="1167386"/>
          </a:xfrm>
          <a:prstGeom prst="rect">
            <a:avLst/>
          </a:prstGeom>
        </p:spPr>
      </p:pic>
    </p:spTree>
    <p:extLst>
      <p:ext uri="{BB962C8B-B14F-4D97-AF65-F5344CB8AC3E}">
        <p14:creationId xmlns:p14="http://schemas.microsoft.com/office/powerpoint/2010/main" val="2896684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hidden="1"/>
          <p:cNvSpPr>
            <a:spLocks noGrp="1"/>
          </p:cNvSpPr>
          <p:nvPr>
            <p:ph type="title"/>
          </p:nvPr>
        </p:nvSpPr>
        <p:spPr/>
        <p:txBody>
          <a:bodyPr/>
          <a:lstStyle/>
          <a:p>
            <a:r>
              <a:t>Page 3</a:t>
            </a:r>
          </a:p>
        </p:txBody>
      </p:sp>
      <p:pic>
        <p:nvPicPr>
          <p:cNvPr id="5" name="Picture 4">
            <a:extLst>
              <a:ext uri="{FF2B5EF4-FFF2-40B4-BE49-F238E27FC236}">
                <a16:creationId xmlns:a16="http://schemas.microsoft.com/office/drawing/2014/main" id="{D488639A-4C11-489A-8B0C-475F1F8AD1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16683" y="0"/>
            <a:ext cx="775317" cy="732363"/>
          </a:xfrm>
          <a:prstGeom prst="rect">
            <a:avLst/>
          </a:prstGeom>
        </p:spPr>
      </p:pic>
      <p:pic>
        <p:nvPicPr>
          <p:cNvPr id="3" name="Picture 2">
            <a:extLst>
              <a:ext uri="{FF2B5EF4-FFF2-40B4-BE49-F238E27FC236}">
                <a16:creationId xmlns:a16="http://schemas.microsoft.com/office/drawing/2014/main" id="{58E20684-05F3-4574-9C5E-B9937FA73D99}"/>
              </a:ext>
            </a:extLst>
          </p:cNvPr>
          <p:cNvPicPr>
            <a:picLocks noChangeAspect="1"/>
          </p:cNvPicPr>
          <p:nvPr/>
        </p:nvPicPr>
        <p:blipFill rotWithShape="1">
          <a:blip r:embed="rId4">
            <a:extLst>
              <a:ext uri="{28A0092B-C50C-407E-A947-70E740481C1C}">
                <a14:useLocalDpi xmlns:a14="http://schemas.microsoft.com/office/drawing/2010/main" val="0"/>
              </a:ext>
            </a:extLst>
          </a:blip>
          <a:srcRect t="8440" b="8247"/>
          <a:stretch/>
        </p:blipFill>
        <p:spPr>
          <a:xfrm>
            <a:off x="0" y="732363"/>
            <a:ext cx="12192000" cy="5560066"/>
          </a:xfrm>
          <a:prstGeom prst="rect">
            <a:avLst/>
          </a:prstGeom>
        </p:spPr>
      </p:pic>
      <p:pic>
        <p:nvPicPr>
          <p:cNvPr id="8" name="Picture 7">
            <a:extLst>
              <a:ext uri="{FF2B5EF4-FFF2-40B4-BE49-F238E27FC236}">
                <a16:creationId xmlns:a16="http://schemas.microsoft.com/office/drawing/2014/main" id="{B87891C9-45A7-42F7-8837-0D49727599F8}"/>
              </a:ext>
            </a:extLst>
          </p:cNvPr>
          <p:cNvPicPr>
            <a:picLocks noChangeAspect="1"/>
          </p:cNvPicPr>
          <p:nvPr/>
        </p:nvPicPr>
        <p:blipFill rotWithShape="1">
          <a:blip r:embed="rId5">
            <a:extLst>
              <a:ext uri="{28A0092B-C50C-407E-A947-70E740481C1C}">
                <a14:useLocalDpi xmlns:a14="http://schemas.microsoft.com/office/drawing/2010/main" val="0"/>
              </a:ext>
            </a:extLst>
          </a:blip>
          <a:srcRect r="77839"/>
          <a:stretch/>
        </p:blipFill>
        <p:spPr>
          <a:xfrm>
            <a:off x="0" y="5857406"/>
            <a:ext cx="979419" cy="1167386"/>
          </a:xfrm>
          <a:prstGeom prst="rect">
            <a:avLst/>
          </a:prstGeom>
        </p:spPr>
      </p:pic>
    </p:spTree>
    <p:extLst>
      <p:ext uri="{BB962C8B-B14F-4D97-AF65-F5344CB8AC3E}">
        <p14:creationId xmlns:p14="http://schemas.microsoft.com/office/powerpoint/2010/main" val="3977223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hidden="1"/>
          <p:cNvSpPr>
            <a:spLocks noGrp="1"/>
          </p:cNvSpPr>
          <p:nvPr>
            <p:ph type="title"/>
          </p:nvPr>
        </p:nvSpPr>
        <p:spPr/>
        <p:txBody>
          <a:bodyPr/>
          <a:lstStyle/>
          <a:p>
            <a:r>
              <a:t>Page 3</a:t>
            </a:r>
          </a:p>
        </p:txBody>
      </p:sp>
      <p:pic>
        <p:nvPicPr>
          <p:cNvPr id="5" name="Picture 4">
            <a:extLst>
              <a:ext uri="{FF2B5EF4-FFF2-40B4-BE49-F238E27FC236}">
                <a16:creationId xmlns:a16="http://schemas.microsoft.com/office/drawing/2014/main" id="{D488639A-4C11-489A-8B0C-475F1F8AD1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16683" y="0"/>
            <a:ext cx="775317" cy="732363"/>
          </a:xfrm>
          <a:prstGeom prst="rect">
            <a:avLst/>
          </a:prstGeom>
        </p:spPr>
      </p:pic>
      <p:pic>
        <p:nvPicPr>
          <p:cNvPr id="6" name="Picture 5">
            <a:extLst>
              <a:ext uri="{FF2B5EF4-FFF2-40B4-BE49-F238E27FC236}">
                <a16:creationId xmlns:a16="http://schemas.microsoft.com/office/drawing/2014/main" id="{88B6DE9B-4A97-4B5F-BCE0-1AB8C8BE8A86}"/>
              </a:ext>
            </a:extLst>
          </p:cNvPr>
          <p:cNvPicPr>
            <a:picLocks noChangeAspect="1"/>
          </p:cNvPicPr>
          <p:nvPr/>
        </p:nvPicPr>
        <p:blipFill rotWithShape="1">
          <a:blip r:embed="rId4">
            <a:extLst>
              <a:ext uri="{28A0092B-C50C-407E-A947-70E740481C1C}">
                <a14:useLocalDpi xmlns:a14="http://schemas.microsoft.com/office/drawing/2010/main" val="0"/>
              </a:ext>
            </a:extLst>
          </a:blip>
          <a:srcRect l="-482" t="8564" r="482" b="11499"/>
          <a:stretch/>
        </p:blipFill>
        <p:spPr>
          <a:xfrm>
            <a:off x="-39765" y="732363"/>
            <a:ext cx="12192000" cy="5482205"/>
          </a:xfrm>
          <a:prstGeom prst="rect">
            <a:avLst/>
          </a:prstGeom>
        </p:spPr>
      </p:pic>
      <p:pic>
        <p:nvPicPr>
          <p:cNvPr id="9" name="Picture 8">
            <a:extLst>
              <a:ext uri="{FF2B5EF4-FFF2-40B4-BE49-F238E27FC236}">
                <a16:creationId xmlns:a16="http://schemas.microsoft.com/office/drawing/2014/main" id="{B05FB1A0-1C75-4ADF-B9CF-AF586DAABC44}"/>
              </a:ext>
            </a:extLst>
          </p:cNvPr>
          <p:cNvPicPr>
            <a:picLocks noChangeAspect="1"/>
          </p:cNvPicPr>
          <p:nvPr/>
        </p:nvPicPr>
        <p:blipFill rotWithShape="1">
          <a:blip r:embed="rId5">
            <a:extLst>
              <a:ext uri="{28A0092B-C50C-407E-A947-70E740481C1C}">
                <a14:useLocalDpi xmlns:a14="http://schemas.microsoft.com/office/drawing/2010/main" val="0"/>
              </a:ext>
            </a:extLst>
          </a:blip>
          <a:srcRect r="77839" b="8017"/>
          <a:stretch/>
        </p:blipFill>
        <p:spPr>
          <a:xfrm>
            <a:off x="0" y="5911110"/>
            <a:ext cx="979419" cy="1073791"/>
          </a:xfrm>
          <a:prstGeom prst="rect">
            <a:avLst/>
          </a:prstGeom>
        </p:spPr>
      </p:pic>
    </p:spTree>
    <p:extLst>
      <p:ext uri="{BB962C8B-B14F-4D97-AF65-F5344CB8AC3E}">
        <p14:creationId xmlns:p14="http://schemas.microsoft.com/office/powerpoint/2010/main" val="2560632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hidden="1"/>
          <p:cNvSpPr>
            <a:spLocks noGrp="1"/>
          </p:cNvSpPr>
          <p:nvPr>
            <p:ph type="title"/>
          </p:nvPr>
        </p:nvSpPr>
        <p:spPr/>
        <p:txBody>
          <a:bodyPr/>
          <a:lstStyle/>
          <a:p>
            <a:r>
              <a:t>Page 3</a:t>
            </a:r>
          </a:p>
        </p:txBody>
      </p:sp>
      <p:pic>
        <p:nvPicPr>
          <p:cNvPr id="5" name="Picture 4">
            <a:extLst>
              <a:ext uri="{FF2B5EF4-FFF2-40B4-BE49-F238E27FC236}">
                <a16:creationId xmlns:a16="http://schemas.microsoft.com/office/drawing/2014/main" id="{D488639A-4C11-489A-8B0C-475F1F8AD1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16683" y="0"/>
            <a:ext cx="775317" cy="732363"/>
          </a:xfrm>
          <a:prstGeom prst="rect">
            <a:avLst/>
          </a:prstGeom>
        </p:spPr>
      </p:pic>
      <p:pic>
        <p:nvPicPr>
          <p:cNvPr id="3" name="Picture 2">
            <a:extLst>
              <a:ext uri="{FF2B5EF4-FFF2-40B4-BE49-F238E27FC236}">
                <a16:creationId xmlns:a16="http://schemas.microsoft.com/office/drawing/2014/main" id="{CD7E2E92-37DA-4ED9-8207-B4B558864022}"/>
              </a:ext>
            </a:extLst>
          </p:cNvPr>
          <p:cNvPicPr>
            <a:picLocks noChangeAspect="1"/>
          </p:cNvPicPr>
          <p:nvPr/>
        </p:nvPicPr>
        <p:blipFill rotWithShape="1">
          <a:blip r:embed="rId4">
            <a:extLst>
              <a:ext uri="{28A0092B-C50C-407E-A947-70E740481C1C}">
                <a14:useLocalDpi xmlns:a14="http://schemas.microsoft.com/office/drawing/2010/main" val="0"/>
              </a:ext>
            </a:extLst>
          </a:blip>
          <a:srcRect t="8440" b="9847"/>
          <a:stretch/>
        </p:blipFill>
        <p:spPr>
          <a:xfrm>
            <a:off x="0" y="732363"/>
            <a:ext cx="12192000" cy="5603846"/>
          </a:xfrm>
          <a:prstGeom prst="rect">
            <a:avLst/>
          </a:prstGeom>
        </p:spPr>
      </p:pic>
      <p:pic>
        <p:nvPicPr>
          <p:cNvPr id="12" name="Picture 11">
            <a:extLst>
              <a:ext uri="{FF2B5EF4-FFF2-40B4-BE49-F238E27FC236}">
                <a16:creationId xmlns:a16="http://schemas.microsoft.com/office/drawing/2014/main" id="{DF7A5592-2F62-4F4C-A634-9E9536BDF70C}"/>
              </a:ext>
            </a:extLst>
          </p:cNvPr>
          <p:cNvPicPr>
            <a:picLocks noChangeAspect="1"/>
          </p:cNvPicPr>
          <p:nvPr/>
        </p:nvPicPr>
        <p:blipFill rotWithShape="1">
          <a:blip r:embed="rId5">
            <a:extLst>
              <a:ext uri="{28A0092B-C50C-407E-A947-70E740481C1C}">
                <a14:useLocalDpi xmlns:a14="http://schemas.microsoft.com/office/drawing/2010/main" val="0"/>
              </a:ext>
            </a:extLst>
          </a:blip>
          <a:srcRect r="77839" b="8017"/>
          <a:stretch/>
        </p:blipFill>
        <p:spPr>
          <a:xfrm>
            <a:off x="0" y="5911110"/>
            <a:ext cx="979419" cy="1073791"/>
          </a:xfrm>
          <a:prstGeom prst="rect">
            <a:avLst/>
          </a:prstGeom>
        </p:spPr>
      </p:pic>
    </p:spTree>
    <p:extLst>
      <p:ext uri="{BB962C8B-B14F-4D97-AF65-F5344CB8AC3E}">
        <p14:creationId xmlns:p14="http://schemas.microsoft.com/office/powerpoint/2010/main" val="701399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31AEF-A61D-4450-9C97-35D9F21674E6}"/>
              </a:ext>
            </a:extLst>
          </p:cNvPr>
          <p:cNvSpPr>
            <a:spLocks noGrp="1"/>
          </p:cNvSpPr>
          <p:nvPr>
            <p:ph type="title"/>
          </p:nvPr>
        </p:nvSpPr>
        <p:spPr>
          <a:xfrm>
            <a:off x="919119" y="0"/>
            <a:ext cx="10353762" cy="923278"/>
          </a:xfrm>
        </p:spPr>
        <p:txBody>
          <a:bodyPr>
            <a:noAutofit/>
          </a:bodyPr>
          <a:lstStyle/>
          <a:p>
            <a:r>
              <a:rPr lang="en-US" b="1" dirty="0">
                <a:latin typeface="Times New Roman" panose="02020603050405020304" pitchFamily="18" charset="0"/>
                <a:cs typeface="Times New Roman" panose="02020603050405020304" pitchFamily="18" charset="0"/>
              </a:rPr>
              <a:t>Future Score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53B8DC3-36E1-4EB3-840B-A4E45D2953A1}"/>
              </a:ext>
            </a:extLst>
          </p:cNvPr>
          <p:cNvSpPr>
            <a:spLocks noGrp="1"/>
          </p:cNvSpPr>
          <p:nvPr>
            <p:ph idx="1"/>
          </p:nvPr>
        </p:nvSpPr>
        <p:spPr>
          <a:xfrm>
            <a:off x="753997" y="923278"/>
            <a:ext cx="10353762" cy="5166804"/>
          </a:xfrm>
        </p:spPr>
        <p:txBody>
          <a:bodyPr>
            <a:normAutofit lnSpcReduction="10000"/>
          </a:bodyPr>
          <a:lstStyle/>
          <a:p>
            <a:pPr>
              <a:spcAft>
                <a:spcPts val="1500"/>
              </a:spcAft>
            </a:pPr>
            <a:r>
              <a:rPr lang="en-US" sz="1800" dirty="0">
                <a:solidFill>
                  <a:schemeClr val="tx1"/>
                </a:solidFill>
                <a:effectLst/>
                <a:latin typeface="Times New Roman" panose="02020603050405020304" pitchFamily="18" charset="0"/>
                <a:ea typeface="Times New Roman" panose="02020603050405020304" pitchFamily="18" charset="0"/>
              </a:rPr>
              <a:t>The future scope of this is very vast we can use these dashboard in any sales inventory or in any business Financial Analysis </a:t>
            </a:r>
          </a:p>
          <a:p>
            <a:pPr>
              <a:spcAft>
                <a:spcPts val="1500"/>
              </a:spcAft>
            </a:pPr>
            <a:r>
              <a:rPr lang="en-US" sz="1800" dirty="0">
                <a:solidFill>
                  <a:schemeClr val="tx1"/>
                </a:solidFill>
                <a:effectLst/>
                <a:latin typeface="Times New Roman" panose="02020603050405020304" pitchFamily="18" charset="0"/>
                <a:ea typeface="Times New Roman" panose="02020603050405020304" pitchFamily="18" charset="0"/>
              </a:rPr>
              <a:t>For future Scope we also use with power bi feature by extracting data form web or dumping SQL</a:t>
            </a:r>
          </a:p>
          <a:p>
            <a:pPr>
              <a:spcAft>
                <a:spcPts val="1500"/>
              </a:spcAft>
            </a:pPr>
            <a:r>
              <a:rPr lang="en-US" sz="1800" dirty="0">
                <a:solidFill>
                  <a:schemeClr val="tx1"/>
                </a:solidFill>
                <a:effectLst/>
                <a:latin typeface="Times New Roman" panose="02020603050405020304" pitchFamily="18" charset="0"/>
                <a:ea typeface="Times New Roman" panose="02020603050405020304" pitchFamily="18" charset="0"/>
              </a:rPr>
              <a:t>As we have taken the Fiscal Year of 2013 and 2014 for that we can connect are Model with the Web server or any </a:t>
            </a:r>
            <a:r>
              <a:rPr lang="en-US" sz="1800" dirty="0" err="1">
                <a:solidFill>
                  <a:schemeClr val="tx1"/>
                </a:solidFill>
                <a:effectLst/>
                <a:latin typeface="Times New Roman" panose="02020603050405020304" pitchFamily="18" charset="0"/>
                <a:ea typeface="Times New Roman" panose="02020603050405020304" pitchFamily="18" charset="0"/>
              </a:rPr>
              <a:t>Sql</a:t>
            </a:r>
            <a:r>
              <a:rPr lang="en-US" sz="1800" dirty="0">
                <a:solidFill>
                  <a:schemeClr val="tx1"/>
                </a:solidFill>
                <a:effectLst/>
                <a:latin typeface="Times New Roman" panose="02020603050405020304" pitchFamily="18" charset="0"/>
                <a:ea typeface="Times New Roman" panose="02020603050405020304" pitchFamily="18" charset="0"/>
              </a:rPr>
              <a:t> Server and apply refreshing query and Keep adding the data in model for yearly Calculation </a:t>
            </a:r>
          </a:p>
          <a:p>
            <a:pPr>
              <a:spcAft>
                <a:spcPts val="1500"/>
              </a:spcAft>
            </a:pPr>
            <a:r>
              <a:rPr lang="en-US" sz="1800" dirty="0">
                <a:solidFill>
                  <a:schemeClr val="tx1"/>
                </a:solidFill>
                <a:effectLst/>
                <a:latin typeface="Times New Roman" panose="02020603050405020304" pitchFamily="18" charset="0"/>
                <a:ea typeface="Times New Roman" panose="02020603050405020304" pitchFamily="18" charset="0"/>
              </a:rPr>
              <a:t>Most important scope is that we can understand all type of Insights of Product , Price of Product , manufacturing of cement ,its delivery ,production , </a:t>
            </a:r>
            <a:r>
              <a:rPr lang="en-US" sz="1800" dirty="0" err="1">
                <a:solidFill>
                  <a:schemeClr val="tx1"/>
                </a:solidFill>
                <a:effectLst/>
                <a:latin typeface="Times New Roman" panose="02020603050405020304" pitchFamily="18" charset="0"/>
                <a:ea typeface="Times New Roman" panose="02020603050405020304" pitchFamily="18" charset="0"/>
              </a:rPr>
              <a:t>givrn</a:t>
            </a:r>
            <a:r>
              <a:rPr lang="en-US" sz="1800" dirty="0">
                <a:solidFill>
                  <a:schemeClr val="tx1"/>
                </a:solidFill>
                <a:effectLst/>
                <a:latin typeface="Times New Roman" panose="02020603050405020304" pitchFamily="18" charset="0"/>
                <a:ea typeface="Times New Roman" panose="02020603050405020304" pitchFamily="18" charset="0"/>
              </a:rPr>
              <a:t> Target and Target achieved</a:t>
            </a:r>
            <a:endParaRPr lang="en-IN" sz="1800" dirty="0">
              <a:solidFill>
                <a:schemeClr val="tx1"/>
              </a:solidFill>
              <a:effectLst/>
              <a:latin typeface="Times New Roman" panose="02020603050405020304" pitchFamily="18" charset="0"/>
              <a:ea typeface="Times New Roman" panose="02020603050405020304" pitchFamily="18" charset="0"/>
            </a:endParaRPr>
          </a:p>
          <a:p>
            <a:pPr>
              <a:spcAft>
                <a:spcPts val="1500"/>
              </a:spcAft>
            </a:pPr>
            <a:r>
              <a:rPr lang="en-IN" sz="1800" dirty="0">
                <a:solidFill>
                  <a:schemeClr val="tx1"/>
                </a:solidFill>
                <a:effectLst/>
                <a:latin typeface="Times New Roman" panose="02020603050405020304" pitchFamily="18" charset="0"/>
                <a:ea typeface="Times New Roman" panose="02020603050405020304" pitchFamily="18" charset="0"/>
              </a:rPr>
              <a:t>The demand for BI (Business Intelligence) and Decision Making will not dip in the near future. Definitely, no other BI tool is going to overcome Power BI’s dominance in the next ten years. Also, Power BI is easy to use and excellent for data visualization.</a:t>
            </a:r>
          </a:p>
          <a:p>
            <a:pPr>
              <a:spcAft>
                <a:spcPts val="1500"/>
              </a:spcAft>
            </a:pPr>
            <a:r>
              <a:rPr lang="en-IN" sz="1800" dirty="0">
                <a:solidFill>
                  <a:schemeClr val="tx1"/>
                </a:solidFill>
                <a:effectLst/>
                <a:latin typeface="Times New Roman" panose="02020603050405020304" pitchFamily="18" charset="0"/>
                <a:ea typeface="Times New Roman" panose="02020603050405020304" pitchFamily="18" charset="0"/>
              </a:rPr>
              <a:t>Moreover, the product is a Microsoft product. What makes it potent is that a range of products from Microsoft are already global leaders. Integration with Power BI is not only essential but also it augurs well for its users as the brand ensures it is here to stay with adding features every week at a random pace.</a:t>
            </a:r>
          </a:p>
        </p:txBody>
      </p:sp>
      <p:pic>
        <p:nvPicPr>
          <p:cNvPr id="5" name="Picture 4">
            <a:extLst>
              <a:ext uri="{FF2B5EF4-FFF2-40B4-BE49-F238E27FC236}">
                <a16:creationId xmlns:a16="http://schemas.microsoft.com/office/drawing/2014/main" id="{E1F420F3-B1A9-4417-97F5-87FDB8B6CE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83953" y="0"/>
            <a:ext cx="1008047" cy="952200"/>
          </a:xfrm>
          <a:prstGeom prst="rect">
            <a:avLst/>
          </a:prstGeom>
        </p:spPr>
      </p:pic>
      <p:pic>
        <p:nvPicPr>
          <p:cNvPr id="8" name="Picture 7">
            <a:extLst>
              <a:ext uri="{FF2B5EF4-FFF2-40B4-BE49-F238E27FC236}">
                <a16:creationId xmlns:a16="http://schemas.microsoft.com/office/drawing/2014/main" id="{94D26F83-9147-4904-9A46-71952562EB9D}"/>
              </a:ext>
            </a:extLst>
          </p:cNvPr>
          <p:cNvPicPr>
            <a:picLocks noChangeAspect="1"/>
          </p:cNvPicPr>
          <p:nvPr/>
        </p:nvPicPr>
        <p:blipFill rotWithShape="1">
          <a:blip r:embed="rId3">
            <a:extLst>
              <a:ext uri="{28A0092B-C50C-407E-A947-70E740481C1C}">
                <a14:useLocalDpi xmlns:a14="http://schemas.microsoft.com/office/drawing/2010/main" val="0"/>
              </a:ext>
            </a:extLst>
          </a:blip>
          <a:srcRect r="77839" b="8017"/>
          <a:stretch/>
        </p:blipFill>
        <p:spPr>
          <a:xfrm>
            <a:off x="0" y="24842"/>
            <a:ext cx="979419" cy="1073791"/>
          </a:xfrm>
          <a:prstGeom prst="rect">
            <a:avLst/>
          </a:prstGeom>
        </p:spPr>
      </p:pic>
    </p:spTree>
    <p:extLst>
      <p:ext uri="{BB962C8B-B14F-4D97-AF65-F5344CB8AC3E}">
        <p14:creationId xmlns:p14="http://schemas.microsoft.com/office/powerpoint/2010/main" val="76643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E2C99-14E4-409C-8EED-5FB37AC37C8A}"/>
              </a:ext>
            </a:extLst>
          </p:cNvPr>
          <p:cNvSpPr>
            <a:spLocks noGrp="1"/>
          </p:cNvSpPr>
          <p:nvPr>
            <p:ph type="title"/>
          </p:nvPr>
        </p:nvSpPr>
        <p:spPr>
          <a:xfrm>
            <a:off x="601833" y="925165"/>
            <a:ext cx="8596668" cy="1320800"/>
          </a:xfrm>
        </p:spPr>
        <p:txBody>
          <a:bodyPr>
            <a:noAutofit/>
          </a:bodyPr>
          <a:lstStyle/>
          <a:p>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C8A53D8-92E9-4CE6-BADD-EA167DC242FF}"/>
              </a:ext>
            </a:extLst>
          </p:cNvPr>
          <p:cNvSpPr>
            <a:spLocks noGrp="1"/>
          </p:cNvSpPr>
          <p:nvPr>
            <p:ph idx="1"/>
          </p:nvPr>
        </p:nvSpPr>
        <p:spPr/>
        <p:txBody>
          <a:bodyPr/>
          <a:lstStyle/>
          <a:p>
            <a:pPr marL="0" marR="0" indent="0">
              <a:spcBef>
                <a:spcPts val="0"/>
              </a:spcBef>
              <a:spcAft>
                <a:spcPts val="600"/>
              </a:spcAft>
              <a:buNone/>
            </a:pPr>
            <a:r>
              <a:rPr lang="en-IN" sz="1800" dirty="0">
                <a:effectLst/>
                <a:latin typeface="Times New Roman" panose="02020603050405020304" pitchFamily="18" charset="0"/>
                <a:ea typeface="Times New Roman" panose="02020603050405020304" pitchFamily="18" charset="0"/>
              </a:rPr>
              <a:t>Notice that the </a:t>
            </a:r>
            <a:r>
              <a:rPr lang="en-IN" sz="1800" b="1" dirty="0">
                <a:effectLst/>
                <a:latin typeface="Times New Roman" panose="02020603050405020304" pitchFamily="18" charset="0"/>
                <a:ea typeface="Times New Roman" panose="02020603050405020304" pitchFamily="18" charset="0"/>
              </a:rPr>
              <a:t>Extreme</a:t>
            </a:r>
            <a:r>
              <a:rPr lang="en-IN" sz="1800" dirty="0">
                <a:effectLst/>
                <a:latin typeface="Times New Roman" panose="02020603050405020304" pitchFamily="18" charset="0"/>
                <a:ea typeface="Times New Roman" panose="02020603050405020304" pitchFamily="18" charset="0"/>
              </a:rPr>
              <a:t> and </a:t>
            </a:r>
            <a:r>
              <a:rPr lang="en-IN" sz="1800" b="1" dirty="0">
                <a:effectLst/>
                <a:latin typeface="Times New Roman" panose="02020603050405020304" pitchFamily="18" charset="0"/>
                <a:ea typeface="Times New Roman" panose="02020603050405020304" pitchFamily="18" charset="0"/>
              </a:rPr>
              <a:t>Productivity</a:t>
            </a:r>
            <a:r>
              <a:rPr lang="en-IN" sz="1800" dirty="0">
                <a:effectLst/>
                <a:latin typeface="Times New Roman" panose="02020603050405020304" pitchFamily="18" charset="0"/>
                <a:ea typeface="Times New Roman" panose="02020603050405020304" pitchFamily="18" charset="0"/>
              </a:rPr>
              <a:t> segments are growing faster than others. However, we don't compete in those segments; if we want to move into these segments, we can use our data to see which segments are popular in which regions. We can further investigate such questions as which regions are growing faster and who would be our biggest competitor in that segment.</a:t>
            </a:r>
          </a:p>
          <a:p>
            <a:pPr marL="0" marR="0" indent="0">
              <a:spcBef>
                <a:spcPts val="0"/>
              </a:spcBef>
              <a:spcAft>
                <a:spcPts val="600"/>
              </a:spcAft>
              <a:buNone/>
            </a:pPr>
            <a:r>
              <a:rPr lang="en-IN" dirty="0">
                <a:latin typeface="Times New Roman" panose="02020603050405020304" pitchFamily="18" charset="0"/>
                <a:ea typeface="Times New Roman" panose="02020603050405020304" pitchFamily="18" charset="0"/>
              </a:rPr>
              <a:t>We can improve our business through these analysis like for financial year ,we can see that how much quantity </a:t>
            </a:r>
            <a:r>
              <a:rPr lang="en-IN" dirty="0" err="1">
                <a:latin typeface="Times New Roman" panose="02020603050405020304" pitchFamily="18" charset="0"/>
                <a:ea typeface="Times New Roman" panose="02020603050405020304" pitchFamily="18" charset="0"/>
              </a:rPr>
              <a:t>solds</a:t>
            </a:r>
            <a:r>
              <a:rPr lang="en-IN" dirty="0">
                <a:latin typeface="Times New Roman" panose="02020603050405020304" pitchFamily="18" charset="0"/>
                <a:ea typeface="Times New Roman" panose="02020603050405020304" pitchFamily="18" charset="0"/>
              </a:rPr>
              <a:t> in last month ,year etc through which we </a:t>
            </a:r>
            <a:r>
              <a:rPr lang="en-IN" dirty="0" err="1">
                <a:latin typeface="Times New Roman" panose="02020603050405020304" pitchFamily="18" charset="0"/>
                <a:ea typeface="Times New Roman" panose="02020603050405020304" pitchFamily="18" charset="0"/>
              </a:rPr>
              <a:t>analyze</a:t>
            </a:r>
            <a:r>
              <a:rPr lang="en-IN" dirty="0">
                <a:latin typeface="Times New Roman" panose="02020603050405020304" pitchFamily="18" charset="0"/>
                <a:ea typeface="Times New Roman" panose="02020603050405020304" pitchFamily="18" charset="0"/>
              </a:rPr>
              <a:t> and increase our sales in any region and country of any product.</a:t>
            </a:r>
          </a:p>
          <a:p>
            <a:pPr marL="0" marR="0" indent="0">
              <a:spcBef>
                <a:spcPts val="0"/>
              </a:spcBef>
              <a:spcAft>
                <a:spcPts val="600"/>
              </a:spcAft>
              <a:buNone/>
            </a:pPr>
            <a:r>
              <a:rPr lang="en-IN" sz="1800" dirty="0">
                <a:effectLst/>
                <a:latin typeface="Times New Roman" panose="02020603050405020304" pitchFamily="18" charset="0"/>
                <a:ea typeface="Times New Roman" panose="02020603050405020304" pitchFamily="18" charset="0"/>
              </a:rPr>
              <a:t>Also </a:t>
            </a:r>
            <a:r>
              <a:rPr lang="en-IN" dirty="0">
                <a:latin typeface="Times New Roman" panose="02020603050405020304" pitchFamily="18" charset="0"/>
                <a:ea typeface="Times New Roman" panose="02020603050405020304" pitchFamily="18" charset="0"/>
              </a:rPr>
              <a:t>we can </a:t>
            </a:r>
            <a:r>
              <a:rPr lang="en-IN" dirty="0" err="1">
                <a:latin typeface="Times New Roman" panose="02020603050405020304" pitchFamily="18" charset="0"/>
                <a:ea typeface="Times New Roman" panose="02020603050405020304" pitchFamily="18" charset="0"/>
              </a:rPr>
              <a:t>analyze</a:t>
            </a:r>
            <a:r>
              <a:rPr lang="en-IN" dirty="0">
                <a:latin typeface="Times New Roman" panose="02020603050405020304" pitchFamily="18" charset="0"/>
                <a:ea typeface="Times New Roman" panose="02020603050405020304" pitchFamily="18" charset="0"/>
              </a:rPr>
              <a:t> Cement company data its production , delivery through which we can increase our target and </a:t>
            </a:r>
            <a:r>
              <a:rPr lang="en-IN" dirty="0" err="1">
                <a:latin typeface="Times New Roman" panose="02020603050405020304" pitchFamily="18" charset="0"/>
                <a:ea typeface="Times New Roman" panose="02020603050405020304" pitchFamily="18" charset="0"/>
              </a:rPr>
              <a:t>achive</a:t>
            </a:r>
            <a:r>
              <a:rPr lang="en-IN" dirty="0">
                <a:latin typeface="Times New Roman" panose="02020603050405020304" pitchFamily="18" charset="0"/>
                <a:ea typeface="Times New Roman" panose="02020603050405020304" pitchFamily="18" charset="0"/>
              </a:rPr>
              <a:t> more.</a:t>
            </a:r>
            <a:endParaRPr lang="en-US" sz="1800" dirty="0">
              <a:effectLst/>
              <a:latin typeface="Times New Roman" panose="02020603050405020304" pitchFamily="18" charset="0"/>
              <a:ea typeface="Times New Roman" panose="02020603050405020304" pitchFamily="18" charset="0"/>
            </a:endParaRPr>
          </a:p>
          <a:p>
            <a:pPr marL="36900" indent="0" algn="r">
              <a:buNone/>
            </a:pPr>
            <a:endParaRPr lang="en-IN" dirty="0"/>
          </a:p>
        </p:txBody>
      </p:sp>
      <p:pic>
        <p:nvPicPr>
          <p:cNvPr id="7" name="Picture 6">
            <a:extLst>
              <a:ext uri="{FF2B5EF4-FFF2-40B4-BE49-F238E27FC236}">
                <a16:creationId xmlns:a16="http://schemas.microsoft.com/office/drawing/2014/main" id="{8710111C-8C54-498F-9D18-FB939AA3DF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66773" y="41996"/>
            <a:ext cx="1114579" cy="1052829"/>
          </a:xfrm>
          <a:prstGeom prst="rect">
            <a:avLst/>
          </a:prstGeom>
        </p:spPr>
      </p:pic>
      <p:pic>
        <p:nvPicPr>
          <p:cNvPr id="8" name="Picture 7">
            <a:extLst>
              <a:ext uri="{FF2B5EF4-FFF2-40B4-BE49-F238E27FC236}">
                <a16:creationId xmlns:a16="http://schemas.microsoft.com/office/drawing/2014/main" id="{B0FB2CC6-A592-448E-85A6-BCA198199B69}"/>
              </a:ext>
            </a:extLst>
          </p:cNvPr>
          <p:cNvPicPr>
            <a:picLocks noChangeAspect="1"/>
          </p:cNvPicPr>
          <p:nvPr/>
        </p:nvPicPr>
        <p:blipFill rotWithShape="1">
          <a:blip r:embed="rId3">
            <a:extLst>
              <a:ext uri="{28A0092B-C50C-407E-A947-70E740481C1C}">
                <a14:useLocalDpi xmlns:a14="http://schemas.microsoft.com/office/drawing/2010/main" val="0"/>
              </a:ext>
            </a:extLst>
          </a:blip>
          <a:srcRect r="77839" b="8017"/>
          <a:stretch/>
        </p:blipFill>
        <p:spPr>
          <a:xfrm>
            <a:off x="0" y="-42390"/>
            <a:ext cx="979419" cy="1073791"/>
          </a:xfrm>
          <a:prstGeom prst="rect">
            <a:avLst/>
          </a:prstGeom>
        </p:spPr>
      </p:pic>
    </p:spTree>
    <p:extLst>
      <p:ext uri="{BB962C8B-B14F-4D97-AF65-F5344CB8AC3E}">
        <p14:creationId xmlns:p14="http://schemas.microsoft.com/office/powerpoint/2010/main" val="1101353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A347D62-3348-49E6-A871-B017A3E4FB48}"/>
              </a:ext>
            </a:extLst>
          </p:cNvPr>
          <p:cNvSpPr>
            <a:spLocks noGrp="1"/>
          </p:cNvSpPr>
          <p:nvPr>
            <p:ph type="ctrTitle" idx="4294967295"/>
          </p:nvPr>
        </p:nvSpPr>
        <p:spPr>
          <a:xfrm>
            <a:off x="964734" y="3250033"/>
            <a:ext cx="6815138" cy="1514475"/>
          </a:xfrm>
        </p:spPr>
        <p:txBody>
          <a:bodyPr>
            <a:noAutofit/>
          </a:bodyPr>
          <a:lstStyle/>
          <a:p>
            <a:r>
              <a:rPr lang="en-US" sz="9600" b="1" dirty="0">
                <a:latin typeface="Times New Roman" panose="02020603050405020304" pitchFamily="18" charset="0"/>
                <a:cs typeface="Times New Roman" panose="02020603050405020304" pitchFamily="18" charset="0"/>
              </a:rPr>
              <a:t>Thank You</a:t>
            </a:r>
            <a:endParaRPr lang="en-IN" sz="96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17792734-E6F6-49CB-9328-2A98655F7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84404"/>
            <a:ext cx="3775969" cy="1273596"/>
          </a:xfrm>
          <a:prstGeom prst="rect">
            <a:avLst/>
          </a:prstGeom>
        </p:spPr>
      </p:pic>
      <p:pic>
        <p:nvPicPr>
          <p:cNvPr id="5" name="Picture 4">
            <a:extLst>
              <a:ext uri="{FF2B5EF4-FFF2-40B4-BE49-F238E27FC236}">
                <a16:creationId xmlns:a16="http://schemas.microsoft.com/office/drawing/2014/main" id="{4DE10E63-2045-4433-A9CE-BF5CCBCBB7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877" y="439760"/>
            <a:ext cx="9019474" cy="1514475"/>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2215752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2FC5A-CC70-4936-95B5-AA5170782B40}"/>
              </a:ext>
            </a:extLst>
          </p:cNvPr>
          <p:cNvSpPr>
            <a:spLocks noGrp="1"/>
          </p:cNvSpPr>
          <p:nvPr>
            <p:ph type="title"/>
          </p:nvPr>
        </p:nvSpPr>
        <p:spPr>
          <a:xfrm>
            <a:off x="1295402" y="67731"/>
            <a:ext cx="9601196" cy="1237285"/>
          </a:xfrm>
        </p:spPr>
        <p:txBody>
          <a:bodyPr>
            <a:noAutofit/>
          </a:bodyPr>
          <a:lstStyle/>
          <a:p>
            <a:r>
              <a:rPr lang="en-US" b="1" dirty="0">
                <a:latin typeface="Times New Roman" panose="02020603050405020304" pitchFamily="18" charset="0"/>
                <a:cs typeface="Times New Roman" panose="02020603050405020304" pitchFamily="18" charset="0"/>
              </a:rPr>
              <a:t>Objective</a:t>
            </a:r>
            <a:endParaRPr lang="en-IN" b="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2660B4CD-5869-4369-8302-B57E19CA49FE}"/>
              </a:ext>
            </a:extLst>
          </p:cNvPr>
          <p:cNvSpPr>
            <a:spLocks noGrp="1"/>
          </p:cNvSpPr>
          <p:nvPr>
            <p:ph idx="4294967295"/>
          </p:nvPr>
        </p:nvSpPr>
        <p:spPr>
          <a:xfrm>
            <a:off x="0" y="1082675"/>
            <a:ext cx="9601200" cy="5775325"/>
          </a:xfrm>
        </p:spPr>
        <p:txBody>
          <a:bodyPr>
            <a:normAutofit/>
          </a:bodyPr>
          <a:lstStyle/>
          <a:p>
            <a:endParaRPr lang="en-US" sz="1800" dirty="0"/>
          </a:p>
          <a:p>
            <a:r>
              <a:rPr lang="en-US" sz="1800" dirty="0"/>
              <a:t>Create a Report using Financial Year Dataset making measures by Dax formulas in Power BI.</a:t>
            </a:r>
          </a:p>
          <a:p>
            <a:r>
              <a:rPr lang="en-US" sz="1800" dirty="0"/>
              <a:t>Applying DAX in following points are:-</a:t>
            </a:r>
          </a:p>
          <a:p>
            <a:pPr marL="342900" indent="-342900">
              <a:buFont typeface="+mj-lt"/>
              <a:buAutoNum type="arabicPeriod"/>
            </a:pPr>
            <a:r>
              <a:rPr lang="en-US" sz="1100" dirty="0"/>
              <a:t>Total Quantity Sold</a:t>
            </a:r>
          </a:p>
          <a:p>
            <a:pPr marL="342900" indent="-342900">
              <a:buFont typeface="+mj-lt"/>
              <a:buAutoNum type="arabicPeriod"/>
            </a:pPr>
            <a:r>
              <a:rPr lang="en-US" sz="1100" dirty="0"/>
              <a:t>Quantity Sold Last Month</a:t>
            </a:r>
          </a:p>
          <a:p>
            <a:pPr marL="342900" indent="-342900">
              <a:buFont typeface="+mj-lt"/>
              <a:buAutoNum type="arabicPeriod"/>
            </a:pPr>
            <a:r>
              <a:rPr lang="en-US" sz="1100" dirty="0"/>
              <a:t>Quantity Sold Last Year</a:t>
            </a:r>
          </a:p>
          <a:p>
            <a:pPr marL="342900" indent="-342900">
              <a:buFont typeface="+mj-lt"/>
              <a:buAutoNum type="arabicPeriod"/>
            </a:pPr>
            <a:r>
              <a:rPr lang="en-US" sz="1100" dirty="0"/>
              <a:t>Average Quantity Sold per Day</a:t>
            </a:r>
          </a:p>
          <a:p>
            <a:pPr marL="342900" indent="-342900">
              <a:buFont typeface="+mj-lt"/>
              <a:buAutoNum type="arabicPeriod"/>
            </a:pPr>
            <a:r>
              <a:rPr lang="en-US" sz="1100" dirty="0"/>
              <a:t>Quantity Sold in “Germany”  and “Dell” &amp; “Hp”</a:t>
            </a:r>
          </a:p>
          <a:p>
            <a:pPr marL="342900" indent="-342900">
              <a:buFont typeface="+mj-lt"/>
              <a:buAutoNum type="arabicPeriod"/>
            </a:pPr>
            <a:r>
              <a:rPr lang="en-US" sz="1100" dirty="0"/>
              <a:t>Quantity Sold Two Month Ago</a:t>
            </a:r>
          </a:p>
          <a:p>
            <a:pPr marL="342900" indent="-342900">
              <a:buFont typeface="+mj-lt"/>
              <a:buAutoNum type="arabicPeriod"/>
            </a:pPr>
            <a:r>
              <a:rPr lang="en-US" sz="1100" dirty="0"/>
              <a:t>Quantity Sold Two Quarters Ago</a:t>
            </a:r>
          </a:p>
          <a:p>
            <a:pPr marL="342900" indent="-342900">
              <a:buFont typeface="+mj-lt"/>
              <a:buAutoNum type="arabicPeriod"/>
            </a:pPr>
            <a:r>
              <a:rPr lang="en-US" sz="1100" dirty="0"/>
              <a:t>Last Month Profit</a:t>
            </a:r>
          </a:p>
          <a:p>
            <a:pPr marL="342900" indent="-342900">
              <a:buFont typeface="+mj-lt"/>
              <a:buAutoNum type="arabicPeriod"/>
            </a:pPr>
            <a:r>
              <a:rPr lang="en-US" sz="1100" dirty="0"/>
              <a:t>Profit 2 Month Ago</a:t>
            </a:r>
          </a:p>
          <a:p>
            <a:pPr marL="342900" indent="-342900">
              <a:buFont typeface="+mj-lt"/>
              <a:buAutoNum type="arabicPeriod"/>
            </a:pPr>
            <a:r>
              <a:rPr lang="en-US" sz="1100" dirty="0"/>
              <a:t>Last Month Cumulative Profit</a:t>
            </a:r>
          </a:p>
          <a:p>
            <a:pPr marL="342900" indent="-342900">
              <a:buFont typeface="+mj-lt"/>
              <a:buAutoNum type="arabicPeriod"/>
            </a:pPr>
            <a:r>
              <a:rPr lang="en-US" sz="1100" dirty="0"/>
              <a:t>Cumulative Profit 2 Month Ago</a:t>
            </a:r>
          </a:p>
          <a:p>
            <a:pPr marL="342900" indent="-342900">
              <a:buFont typeface="+mj-lt"/>
              <a:buAutoNum type="arabicPeriod"/>
            </a:pPr>
            <a:r>
              <a:rPr lang="en-US" sz="1100" dirty="0"/>
              <a:t>Total Profit Running Total in Date</a:t>
            </a:r>
          </a:p>
          <a:p>
            <a:pPr marL="342900" indent="-342900">
              <a:buFont typeface="+mj-lt"/>
              <a:buAutoNum type="arabicPeriod"/>
            </a:pPr>
            <a:r>
              <a:rPr lang="en-US" sz="1100" dirty="0"/>
              <a:t>How To Apply Fiscal Year</a:t>
            </a:r>
          </a:p>
          <a:p>
            <a:pPr marL="342900" indent="-342900">
              <a:buFont typeface="+mj-lt"/>
              <a:buAutoNum type="arabicPeriod"/>
            </a:pPr>
            <a:r>
              <a:rPr lang="en-US" sz="1100" dirty="0"/>
              <a:t>Apply Currency Conversion.</a:t>
            </a:r>
          </a:p>
          <a:p>
            <a:pPr marL="342900" indent="-342900">
              <a:buFont typeface="+mj-lt"/>
              <a:buAutoNum type="arabicPeriod"/>
            </a:pPr>
            <a:endParaRPr lang="en-US" sz="1800" dirty="0"/>
          </a:p>
          <a:p>
            <a:pPr marL="342900" indent="-342900">
              <a:buFont typeface="+mj-lt"/>
              <a:buAutoNum type="arabicPeriod"/>
            </a:pPr>
            <a:endParaRPr lang="en-US" sz="1800" dirty="0"/>
          </a:p>
          <a:p>
            <a:pPr marL="342900" indent="-342900">
              <a:buFont typeface="+mj-lt"/>
              <a:buAutoNum type="arabicPeriod"/>
            </a:pPr>
            <a:endParaRPr lang="en-US" sz="1800" dirty="0"/>
          </a:p>
          <a:p>
            <a:pPr marL="0"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buFont typeface="+mj-lt"/>
              <a:buAutoNum type="arabicPeriod"/>
            </a:pPr>
            <a:endParaRPr lang="en-US" dirty="0"/>
          </a:p>
          <a:p>
            <a:endParaRPr lang="en-US" dirty="0"/>
          </a:p>
          <a:p>
            <a:endParaRPr lang="en-US" dirty="0"/>
          </a:p>
          <a:p>
            <a:endParaRPr lang="en-US" dirty="0"/>
          </a:p>
          <a:p>
            <a:endParaRPr lang="en-IN" dirty="0"/>
          </a:p>
        </p:txBody>
      </p:sp>
      <p:pic>
        <p:nvPicPr>
          <p:cNvPr id="12" name="Picture 11">
            <a:extLst>
              <a:ext uri="{FF2B5EF4-FFF2-40B4-BE49-F238E27FC236}">
                <a16:creationId xmlns:a16="http://schemas.microsoft.com/office/drawing/2014/main" id="{2ADA9053-DF5E-4E4E-88C0-4120437E10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6598" y="5655074"/>
            <a:ext cx="1273479" cy="1202926"/>
          </a:xfrm>
          <a:prstGeom prst="rect">
            <a:avLst/>
          </a:prstGeom>
        </p:spPr>
      </p:pic>
      <p:pic>
        <p:nvPicPr>
          <p:cNvPr id="6" name="Picture 5">
            <a:extLst>
              <a:ext uri="{FF2B5EF4-FFF2-40B4-BE49-F238E27FC236}">
                <a16:creationId xmlns:a16="http://schemas.microsoft.com/office/drawing/2014/main" id="{D75BEDD7-F317-4AD4-AAD7-58ECBA475098}"/>
              </a:ext>
            </a:extLst>
          </p:cNvPr>
          <p:cNvPicPr>
            <a:picLocks noChangeAspect="1"/>
          </p:cNvPicPr>
          <p:nvPr/>
        </p:nvPicPr>
        <p:blipFill rotWithShape="1">
          <a:blip r:embed="rId3">
            <a:extLst>
              <a:ext uri="{28A0092B-C50C-407E-A947-70E740481C1C}">
                <a14:useLocalDpi xmlns:a14="http://schemas.microsoft.com/office/drawing/2010/main" val="0"/>
              </a:ext>
            </a:extLst>
          </a:blip>
          <a:srcRect r="77839" b="8017"/>
          <a:stretch/>
        </p:blipFill>
        <p:spPr>
          <a:xfrm>
            <a:off x="0" y="-33556"/>
            <a:ext cx="979419" cy="1073791"/>
          </a:xfrm>
          <a:prstGeom prst="rect">
            <a:avLst/>
          </a:prstGeom>
        </p:spPr>
      </p:pic>
    </p:spTree>
    <p:extLst>
      <p:ext uri="{BB962C8B-B14F-4D97-AF65-F5344CB8AC3E}">
        <p14:creationId xmlns:p14="http://schemas.microsoft.com/office/powerpoint/2010/main" val="3258662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2FC5A-CC70-4936-95B5-AA5170782B40}"/>
              </a:ext>
            </a:extLst>
          </p:cNvPr>
          <p:cNvSpPr>
            <a:spLocks noGrp="1"/>
          </p:cNvSpPr>
          <p:nvPr>
            <p:ph type="title"/>
          </p:nvPr>
        </p:nvSpPr>
        <p:spPr>
          <a:xfrm>
            <a:off x="1295402" y="67731"/>
            <a:ext cx="9601196" cy="1237285"/>
          </a:xfrm>
        </p:spPr>
        <p:txBody>
          <a:bodyPr>
            <a:noAutofit/>
          </a:bodyPr>
          <a:lstStyle/>
          <a:p>
            <a:br>
              <a:rPr lang="en-IN"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2660B4CD-5869-4369-8302-B57E19CA49FE}"/>
              </a:ext>
            </a:extLst>
          </p:cNvPr>
          <p:cNvSpPr>
            <a:spLocks noGrp="1"/>
          </p:cNvSpPr>
          <p:nvPr>
            <p:ph idx="4294967295"/>
          </p:nvPr>
        </p:nvSpPr>
        <p:spPr>
          <a:xfrm>
            <a:off x="0" y="1073791"/>
            <a:ext cx="9601200" cy="5784209"/>
          </a:xfrm>
        </p:spPr>
        <p:txBody>
          <a:bodyPr>
            <a:normAutofit fontScale="70000" lnSpcReduction="20000"/>
          </a:bodyPr>
          <a:lstStyle/>
          <a:p>
            <a:endParaRPr lang="en-US" sz="1800" dirty="0"/>
          </a:p>
          <a:p>
            <a:r>
              <a:rPr lang="en-US" sz="2600" dirty="0"/>
              <a:t>Create a Report using Cement Company Dataset making measures by Dax formulas in Power BI.</a:t>
            </a:r>
          </a:p>
          <a:p>
            <a:r>
              <a:rPr lang="en-US" sz="2600" dirty="0"/>
              <a:t>Applying DAX in following points are:-</a:t>
            </a:r>
          </a:p>
          <a:p>
            <a:pPr marL="342900" indent="-342900">
              <a:buFont typeface="+mj-lt"/>
              <a:buAutoNum type="arabicPeriod"/>
            </a:pPr>
            <a:r>
              <a:rPr lang="en-US" sz="1800" dirty="0"/>
              <a:t>1.Calculate the variation in manufacturing of cement plant wise </a:t>
            </a:r>
          </a:p>
          <a:p>
            <a:pPr marL="342900" indent="-342900">
              <a:buFont typeface="+mj-lt"/>
              <a:buAutoNum type="arabicPeriod"/>
            </a:pPr>
            <a:r>
              <a:rPr lang="en-US" sz="1800" dirty="0"/>
              <a:t>  and on the basis of the fiscal year.</a:t>
            </a:r>
          </a:p>
          <a:p>
            <a:pPr marL="342900" indent="-342900">
              <a:buFont typeface="+mj-lt"/>
              <a:buAutoNum type="arabicPeriod"/>
            </a:pPr>
            <a:endParaRPr lang="en-US" sz="1800" dirty="0"/>
          </a:p>
          <a:p>
            <a:pPr marL="342900" indent="-342900">
              <a:buFont typeface="+mj-lt"/>
              <a:buAutoNum type="arabicPeriod"/>
            </a:pPr>
            <a:r>
              <a:rPr lang="en-US" sz="1800" dirty="0"/>
              <a:t>2.Quantity should be in tons. </a:t>
            </a:r>
          </a:p>
          <a:p>
            <a:pPr marL="342900" indent="-342900">
              <a:buFont typeface="+mj-lt"/>
              <a:buAutoNum type="arabicPeriod"/>
            </a:pPr>
            <a:endParaRPr lang="en-US" sz="1800" dirty="0"/>
          </a:p>
          <a:p>
            <a:pPr marL="342900" indent="-342900">
              <a:buFont typeface="+mj-lt"/>
              <a:buAutoNum type="arabicPeriod"/>
            </a:pPr>
            <a:r>
              <a:rPr lang="en-US" sz="1800" dirty="0"/>
              <a:t>3.Show the visuals which give the target and target achieved in a </a:t>
            </a:r>
          </a:p>
          <a:p>
            <a:pPr marL="0" indent="0">
              <a:buNone/>
            </a:pPr>
            <a:r>
              <a:rPr lang="en-US" sz="1800" dirty="0"/>
              <a:t>                      particular year the manufacturing of cement.</a:t>
            </a:r>
          </a:p>
          <a:p>
            <a:pPr marL="342900" indent="-342900">
              <a:buFont typeface="+mj-lt"/>
              <a:buAutoNum type="arabicPeriod"/>
            </a:pPr>
            <a:endParaRPr lang="en-US" sz="1800" dirty="0"/>
          </a:p>
          <a:p>
            <a:pPr marL="342900" indent="-342900">
              <a:buFont typeface="+mj-lt"/>
              <a:buAutoNum type="arabicPeriod"/>
            </a:pPr>
            <a:r>
              <a:rPr lang="en-US" sz="1800" dirty="0"/>
              <a:t>4. The number of delivery and number of orders received </a:t>
            </a:r>
            <a:r>
              <a:rPr lang="en-US" sz="1800" dirty="0" err="1"/>
              <a:t>Plantwise</a:t>
            </a:r>
            <a:r>
              <a:rPr lang="en-US" sz="1800" dirty="0"/>
              <a:t> and month-wise.</a:t>
            </a:r>
          </a:p>
          <a:p>
            <a:pPr marL="342900" indent="-342900">
              <a:buFont typeface="+mj-lt"/>
              <a:buAutoNum type="arabicPeriod"/>
            </a:pPr>
            <a:endParaRPr lang="en-US" sz="1800" dirty="0"/>
          </a:p>
          <a:p>
            <a:pPr marL="342900" indent="-342900">
              <a:buFont typeface="+mj-lt"/>
              <a:buAutoNum type="arabicPeriod"/>
            </a:pPr>
            <a:endParaRPr lang="en-US" sz="1800" dirty="0"/>
          </a:p>
          <a:p>
            <a:pPr marL="342900" indent="-342900">
              <a:buFont typeface="+mj-lt"/>
              <a:buAutoNum type="arabicPeriod"/>
            </a:pPr>
            <a:r>
              <a:rPr lang="en-US" sz="1800" dirty="0"/>
              <a:t>5. Total Quantity Sold to date, total delivery of cement last month, </a:t>
            </a:r>
          </a:p>
          <a:p>
            <a:pPr marL="342900" indent="-342900">
              <a:buFont typeface="+mj-lt"/>
              <a:buAutoNum type="arabicPeriod"/>
            </a:pPr>
            <a:r>
              <a:rPr lang="en-US" sz="1800" dirty="0"/>
              <a:t>                 total delivery last year, average delivery per day.</a:t>
            </a:r>
          </a:p>
          <a:p>
            <a:pPr marL="342900" indent="-342900">
              <a:buFont typeface="+mj-lt"/>
              <a:buAutoNum type="arabicPeriod"/>
            </a:pPr>
            <a:r>
              <a:rPr lang="en-US" sz="1800" dirty="0"/>
              <a:t> . Total budget and production region wise.</a:t>
            </a:r>
          </a:p>
          <a:p>
            <a:pPr marL="342900" indent="-342900">
              <a:buFont typeface="+mj-lt"/>
              <a:buAutoNum type="arabicPeriod"/>
            </a:pPr>
            <a:endParaRPr lang="en-US" sz="1800" dirty="0"/>
          </a:p>
          <a:p>
            <a:pPr marL="342900" indent="-342900">
              <a:buFont typeface="+mj-lt"/>
              <a:buAutoNum type="arabicPeriod"/>
            </a:pPr>
            <a:r>
              <a:rPr lang="en-US" sz="1800" dirty="0"/>
              <a:t>6.Calculation against delivery of the cement on a yearly basis and plant wise.</a:t>
            </a:r>
          </a:p>
          <a:p>
            <a:pPr marL="342900" indent="-342900">
              <a:buFont typeface="+mj-lt"/>
              <a:buAutoNum type="arabicPeriod"/>
            </a:pPr>
            <a:endParaRPr lang="en-US" sz="1800" dirty="0"/>
          </a:p>
          <a:p>
            <a:pPr marL="342900" indent="-342900">
              <a:buFont typeface="+mj-lt"/>
              <a:buAutoNum type="arabicPeriod"/>
            </a:pPr>
            <a:endParaRPr lang="en-US" sz="1800" dirty="0"/>
          </a:p>
          <a:p>
            <a:pPr marL="0"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buFont typeface="+mj-lt"/>
              <a:buAutoNum type="arabicPeriod"/>
            </a:pPr>
            <a:endParaRPr lang="en-US" dirty="0"/>
          </a:p>
          <a:p>
            <a:endParaRPr lang="en-US" dirty="0"/>
          </a:p>
          <a:p>
            <a:endParaRPr lang="en-US" dirty="0"/>
          </a:p>
          <a:p>
            <a:endParaRPr lang="en-US" dirty="0"/>
          </a:p>
          <a:p>
            <a:endParaRPr lang="en-IN" dirty="0"/>
          </a:p>
        </p:txBody>
      </p:sp>
      <p:pic>
        <p:nvPicPr>
          <p:cNvPr id="12" name="Picture 11">
            <a:extLst>
              <a:ext uri="{FF2B5EF4-FFF2-40B4-BE49-F238E27FC236}">
                <a16:creationId xmlns:a16="http://schemas.microsoft.com/office/drawing/2014/main" id="{2ADA9053-DF5E-4E4E-88C0-4120437E10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6598" y="5655074"/>
            <a:ext cx="1273479" cy="1202926"/>
          </a:xfrm>
          <a:prstGeom prst="rect">
            <a:avLst/>
          </a:prstGeom>
        </p:spPr>
      </p:pic>
      <p:pic>
        <p:nvPicPr>
          <p:cNvPr id="6" name="Picture 5">
            <a:extLst>
              <a:ext uri="{FF2B5EF4-FFF2-40B4-BE49-F238E27FC236}">
                <a16:creationId xmlns:a16="http://schemas.microsoft.com/office/drawing/2014/main" id="{D75BEDD7-F317-4AD4-AAD7-58ECBA475098}"/>
              </a:ext>
            </a:extLst>
          </p:cNvPr>
          <p:cNvPicPr>
            <a:picLocks noChangeAspect="1"/>
          </p:cNvPicPr>
          <p:nvPr/>
        </p:nvPicPr>
        <p:blipFill rotWithShape="1">
          <a:blip r:embed="rId3">
            <a:extLst>
              <a:ext uri="{28A0092B-C50C-407E-A947-70E740481C1C}">
                <a14:useLocalDpi xmlns:a14="http://schemas.microsoft.com/office/drawing/2010/main" val="0"/>
              </a:ext>
            </a:extLst>
          </a:blip>
          <a:srcRect r="77839" b="8017"/>
          <a:stretch/>
        </p:blipFill>
        <p:spPr>
          <a:xfrm>
            <a:off x="0" y="0"/>
            <a:ext cx="979419" cy="1073791"/>
          </a:xfrm>
          <a:prstGeom prst="rect">
            <a:avLst/>
          </a:prstGeom>
        </p:spPr>
      </p:pic>
    </p:spTree>
    <p:extLst>
      <p:ext uri="{BB962C8B-B14F-4D97-AF65-F5344CB8AC3E}">
        <p14:creationId xmlns:p14="http://schemas.microsoft.com/office/powerpoint/2010/main" val="3744349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A544F-98D4-4846-9EED-2C9F8259D5CA}"/>
              </a:ext>
            </a:extLst>
          </p:cNvPr>
          <p:cNvSpPr>
            <a:spLocks noGrp="1"/>
          </p:cNvSpPr>
          <p:nvPr>
            <p:ph type="title"/>
          </p:nvPr>
        </p:nvSpPr>
        <p:spPr>
          <a:xfrm>
            <a:off x="1295401" y="1"/>
            <a:ext cx="9590550" cy="1507054"/>
          </a:xfrm>
        </p:spPr>
        <p:txBody>
          <a:bodyPr>
            <a:noAutofit/>
          </a:bodyPr>
          <a:lstStyle/>
          <a:p>
            <a:r>
              <a:rPr lang="en-US" b="1" dirty="0">
                <a:latin typeface="Times New Roman" panose="02020603050405020304" pitchFamily="18" charset="0"/>
                <a:cs typeface="Times New Roman" panose="02020603050405020304" pitchFamily="18" charset="0"/>
              </a:rPr>
              <a:t>What’s New</a:t>
            </a:r>
            <a:endParaRPr lang="en-IN" b="1" dirty="0">
              <a:latin typeface="Times New Roman" panose="02020603050405020304" pitchFamily="18" charset="0"/>
              <a:cs typeface="Times New Roman" panose="02020603050405020304" pitchFamily="18" charset="0"/>
            </a:endParaRPr>
          </a:p>
        </p:txBody>
      </p:sp>
      <p:sp>
        <p:nvSpPr>
          <p:cNvPr id="9" name="Text Placeholder 8">
            <a:extLst>
              <a:ext uri="{FF2B5EF4-FFF2-40B4-BE49-F238E27FC236}">
                <a16:creationId xmlns:a16="http://schemas.microsoft.com/office/drawing/2014/main" id="{0B195706-1273-498B-A907-A112B849A0AF}"/>
              </a:ext>
            </a:extLst>
          </p:cNvPr>
          <p:cNvSpPr>
            <a:spLocks noGrp="1"/>
          </p:cNvSpPr>
          <p:nvPr>
            <p:ph type="body" idx="1"/>
          </p:nvPr>
        </p:nvSpPr>
        <p:spPr>
          <a:xfrm>
            <a:off x="88777" y="1677879"/>
            <a:ext cx="12029242" cy="5015883"/>
          </a:xfrm>
        </p:spPr>
        <p:txBody>
          <a:bodyPr>
            <a:normAutofit/>
          </a:bodyPr>
          <a:lstStyle/>
          <a:p>
            <a:pPr marL="342900" indent="-342900" algn="l">
              <a:buFont typeface="Arial" panose="020B0604020202020204" pitchFamily="34" charset="0"/>
              <a:buChar char="•"/>
            </a:pPr>
            <a:r>
              <a:rPr lang="en-US" dirty="0">
                <a:latin typeface="Trebuchet MS" panose="020B0603020202020204" pitchFamily="34" charset="0"/>
                <a:ea typeface="Tahoma" panose="020B0604030504040204" pitchFamily="34" charset="0"/>
                <a:cs typeface="Times New Roman" panose="02020603050405020304" pitchFamily="18" charset="0"/>
              </a:rPr>
              <a:t>We have applied the fiscal year in the given data set in which we can divide the year in a two different parts. Like  example (FY 14, FY15).</a:t>
            </a:r>
          </a:p>
          <a:p>
            <a:pPr marL="342900" indent="-342900" algn="l">
              <a:buFont typeface="Arial" panose="020B0604020202020204" pitchFamily="34" charset="0"/>
              <a:buChar char="•"/>
            </a:pPr>
            <a:r>
              <a:rPr lang="en-US" dirty="0">
                <a:latin typeface="Trebuchet MS" panose="020B0603020202020204" pitchFamily="34" charset="0"/>
                <a:ea typeface="Tahoma" panose="020B0604030504040204" pitchFamily="34" charset="0"/>
                <a:cs typeface="Times New Roman" panose="02020603050405020304" pitchFamily="18" charset="0"/>
              </a:rPr>
              <a:t>There is also a cumulative profit to find the cumulative profit last month and last two month in which we have used the conditional format so that we can get actual cumulative profit.</a:t>
            </a:r>
          </a:p>
          <a:p>
            <a:pPr marL="342900" indent="-342900" algn="l">
              <a:buFont typeface="Arial" panose="020B0604020202020204" pitchFamily="34" charset="0"/>
              <a:buChar char="•"/>
            </a:pPr>
            <a:r>
              <a:rPr lang="en-US" dirty="0">
                <a:latin typeface="Trebuchet MS" panose="020B0603020202020204" pitchFamily="34" charset="0"/>
                <a:ea typeface="Tahoma" panose="020B0604030504040204" pitchFamily="34" charset="0"/>
                <a:cs typeface="Times New Roman" panose="02020603050405020304" pitchFamily="18" charset="0"/>
              </a:rPr>
              <a:t>There is an Data Visualization part where we can drag and drop of the values we can make graphical representation.</a:t>
            </a:r>
          </a:p>
          <a:p>
            <a:pPr marL="342900" indent="-342900" algn="l">
              <a:buFont typeface="Arial" panose="020B0604020202020204" pitchFamily="34" charset="0"/>
              <a:buChar char="•"/>
            </a:pPr>
            <a:r>
              <a:rPr lang="en-US" dirty="0">
                <a:latin typeface="Trebuchet MS" panose="020B0603020202020204" pitchFamily="34" charset="0"/>
                <a:ea typeface="Tahoma" panose="020B0604030504040204" pitchFamily="34" charset="0"/>
                <a:cs typeface="Times New Roman" panose="02020603050405020304" pitchFamily="18" charset="0"/>
              </a:rPr>
              <a:t>Slicer is the main part in which we can drag and drop the values in there data field and after that with the help of slicer we can select the particular  value to get visuals of that particular values which we selected in the slicer.</a:t>
            </a:r>
          </a:p>
          <a:p>
            <a:pPr marL="342900" indent="-342900" algn="l">
              <a:buFont typeface="Arial" panose="020B0604020202020204" pitchFamily="34" charset="0"/>
              <a:buChar char="•"/>
            </a:pPr>
            <a:r>
              <a:rPr lang="en-US" dirty="0">
                <a:latin typeface="Trebuchet MS" panose="020B0603020202020204" pitchFamily="34" charset="0"/>
                <a:ea typeface="Tahoma" panose="020B0604030504040204" pitchFamily="34" charset="0"/>
                <a:cs typeface="Times New Roman" panose="02020603050405020304" pitchFamily="18" charset="0"/>
              </a:rPr>
              <a:t>Filter options are also a interesting part in the Power BI in which we can drop the values in which when we select that dropped values in tha filter options so that we can that values or we can top values in that field.</a:t>
            </a:r>
          </a:p>
          <a:p>
            <a:pPr marL="342900" indent="-342900" algn="l">
              <a:buFont typeface="Arial" panose="020B0604020202020204" pitchFamily="34" charset="0"/>
              <a:buChar char="•"/>
            </a:pPr>
            <a:endParaRPr lang="en-US" dirty="0">
              <a:latin typeface="Trebuchet MS" panose="020B0603020202020204" pitchFamily="34" charset="0"/>
              <a:ea typeface="Tahoma" panose="020B0604030504040204" pitchFamily="34" charset="0"/>
              <a:cs typeface="Times New Roman" panose="02020603050405020304" pitchFamily="18" charset="0"/>
            </a:endParaRPr>
          </a:p>
          <a:p>
            <a:pPr marL="342900" indent="-342900" algn="l">
              <a:buFont typeface="Arial" panose="020B0604020202020204" pitchFamily="34" charset="0"/>
              <a:buChar char="•"/>
            </a:pP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marL="342900" indent="-342900" algn="l">
              <a:buFont typeface="Arial" panose="020B0604020202020204" pitchFamily="34" charset="0"/>
              <a:buChar char="•"/>
            </a:pP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marL="342900" indent="-342900" algn="l">
              <a:buFont typeface="Arial" panose="020B0604020202020204" pitchFamily="34" charset="0"/>
              <a:buChar char="•"/>
            </a:pP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marL="342900" indent="-342900" algn="l">
              <a:buFont typeface="Arial" panose="020B0604020202020204" pitchFamily="34" charset="0"/>
              <a:buChar char="•"/>
            </a:pP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marL="342900" indent="-342900" algn="l">
              <a:buFont typeface="Arial" panose="020B0604020202020204" pitchFamily="34" charset="0"/>
              <a:buChar char="•"/>
            </a:pPr>
            <a:endParaRPr lang="en-IN" dirty="0">
              <a:latin typeface="Tempus Sans ITC" panose="04020404030D07020202" pitchFamily="82" charset="0"/>
              <a:ea typeface="Tahoma" panose="020B0604030504040204" pitchFamily="34" charset="0"/>
              <a:cs typeface="Tahoma" panose="020B0604030504040204" pitchFamily="34" charset="0"/>
            </a:endParaRPr>
          </a:p>
        </p:txBody>
      </p:sp>
      <p:pic>
        <p:nvPicPr>
          <p:cNvPr id="11" name="Picture 10">
            <a:extLst>
              <a:ext uri="{FF2B5EF4-FFF2-40B4-BE49-F238E27FC236}">
                <a16:creationId xmlns:a16="http://schemas.microsoft.com/office/drawing/2014/main" id="{1F01A9FF-5F42-4B71-AB43-F155E3028E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4226" y="5666038"/>
            <a:ext cx="1247774" cy="1178645"/>
          </a:xfrm>
          <a:prstGeom prst="rect">
            <a:avLst/>
          </a:prstGeom>
        </p:spPr>
      </p:pic>
      <p:pic>
        <p:nvPicPr>
          <p:cNvPr id="6" name="Picture 5">
            <a:extLst>
              <a:ext uri="{FF2B5EF4-FFF2-40B4-BE49-F238E27FC236}">
                <a16:creationId xmlns:a16="http://schemas.microsoft.com/office/drawing/2014/main" id="{1AD7E0CA-29CA-4113-B776-C25B93FEA113}"/>
              </a:ext>
            </a:extLst>
          </p:cNvPr>
          <p:cNvPicPr>
            <a:picLocks noChangeAspect="1"/>
          </p:cNvPicPr>
          <p:nvPr/>
        </p:nvPicPr>
        <p:blipFill rotWithShape="1">
          <a:blip r:embed="rId3">
            <a:extLst>
              <a:ext uri="{28A0092B-C50C-407E-A947-70E740481C1C}">
                <a14:useLocalDpi xmlns:a14="http://schemas.microsoft.com/office/drawing/2010/main" val="0"/>
              </a:ext>
            </a:extLst>
          </a:blip>
          <a:srcRect r="77839" b="8017"/>
          <a:stretch/>
        </p:blipFill>
        <p:spPr>
          <a:xfrm>
            <a:off x="0" y="-33556"/>
            <a:ext cx="979419" cy="1073791"/>
          </a:xfrm>
          <a:prstGeom prst="rect">
            <a:avLst/>
          </a:prstGeom>
        </p:spPr>
      </p:pic>
    </p:spTree>
    <p:extLst>
      <p:ext uri="{BB962C8B-B14F-4D97-AF65-F5344CB8AC3E}">
        <p14:creationId xmlns:p14="http://schemas.microsoft.com/office/powerpoint/2010/main" val="1705961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51E28-036A-4779-8E88-2D169244BA2F}"/>
              </a:ext>
            </a:extLst>
          </p:cNvPr>
          <p:cNvSpPr>
            <a:spLocks noGrp="1"/>
          </p:cNvSpPr>
          <p:nvPr>
            <p:ph type="ctrTitle"/>
          </p:nvPr>
        </p:nvSpPr>
        <p:spPr>
          <a:xfrm>
            <a:off x="1432837" y="0"/>
            <a:ext cx="9440034" cy="855141"/>
          </a:xfrm>
        </p:spPr>
        <p:txBody>
          <a:bodyPr>
            <a:noAutofit/>
          </a:bodyPr>
          <a:lstStyle/>
          <a:p>
            <a:r>
              <a:rPr lang="en-US" sz="4000" b="1" dirty="0">
                <a:latin typeface="Times New Roman" panose="02020603050405020304" pitchFamily="18" charset="0"/>
                <a:cs typeface="Times New Roman" panose="02020603050405020304" pitchFamily="18" charset="0"/>
              </a:rPr>
              <a:t>Target Audience</a:t>
            </a:r>
            <a:endParaRPr lang="en-IN" sz="4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61FE696-A0D7-4850-9F65-33B61E35E7BC}"/>
              </a:ext>
            </a:extLst>
          </p:cNvPr>
          <p:cNvSpPr>
            <a:spLocks noGrp="1"/>
          </p:cNvSpPr>
          <p:nvPr>
            <p:ph type="subTitle" idx="1"/>
          </p:nvPr>
        </p:nvSpPr>
        <p:spPr>
          <a:xfrm>
            <a:off x="195309" y="1276918"/>
            <a:ext cx="10615418" cy="5468645"/>
          </a:xfrm>
        </p:spPr>
        <p:txBody>
          <a:bodyPr/>
          <a:lstStyle/>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1: for </a:t>
            </a:r>
            <a:r>
              <a:rPr lang="en-US" dirty="0" err="1"/>
              <a:t>Finacial</a:t>
            </a:r>
            <a:r>
              <a:rPr lang="en-US" dirty="0"/>
              <a:t> year project-</a:t>
            </a:r>
          </a:p>
          <a:p>
            <a:pPr marL="342900" indent="-342900" algn="l">
              <a:buFont typeface="Arial" panose="020B0604020202020204" pitchFamily="34" charset="0"/>
              <a:buChar char="•"/>
            </a:pPr>
            <a:r>
              <a:rPr lang="en-US" dirty="0"/>
              <a:t>All type of Retails business </a:t>
            </a:r>
          </a:p>
          <a:p>
            <a:pPr marL="342900" indent="-342900" algn="l">
              <a:buFont typeface="Arial" panose="020B0604020202020204" pitchFamily="34" charset="0"/>
              <a:buChar char="•"/>
            </a:pPr>
            <a:r>
              <a:rPr lang="en-US" dirty="0"/>
              <a:t>Any type of Inventory of supply chain management business</a:t>
            </a:r>
          </a:p>
          <a:p>
            <a:pPr marL="342900" indent="-342900" algn="l">
              <a:buFont typeface="Arial" panose="020B0604020202020204" pitchFamily="34" charset="0"/>
              <a:buChar char="•"/>
            </a:pPr>
            <a:r>
              <a:rPr lang="en-US" dirty="0"/>
              <a:t>Any Type of business that are looking for calculated the financial year calculation can be are target audience</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2: for Cement company model-</a:t>
            </a:r>
          </a:p>
          <a:p>
            <a:pPr marL="342900" indent="-342900" algn="l">
              <a:buFont typeface="Arial" panose="020B0604020202020204" pitchFamily="34" charset="0"/>
              <a:buChar char="•"/>
            </a:pPr>
            <a:r>
              <a:rPr lang="en-US" dirty="0"/>
              <a:t>Trade Customer i.e.  Dealer/Sub dealer /Wholesaler</a:t>
            </a:r>
          </a:p>
          <a:p>
            <a:pPr marL="342900" indent="-342900" algn="l">
              <a:buFont typeface="Arial" panose="020B0604020202020204" pitchFamily="34" charset="0"/>
              <a:buChar char="•"/>
            </a:pPr>
            <a:r>
              <a:rPr lang="en-IN" dirty="0"/>
              <a:t>Retail customer which is Individual house builders</a:t>
            </a:r>
            <a:r>
              <a:rPr lang="en-US" dirty="0"/>
              <a:t> and non trade customer which includes</a:t>
            </a:r>
            <a:r>
              <a:rPr lang="en-IN" dirty="0"/>
              <a:t> industrial and government infrastructure.</a:t>
            </a:r>
            <a:endParaRPr lang="en-US" dirty="0"/>
          </a:p>
        </p:txBody>
      </p:sp>
      <p:pic>
        <p:nvPicPr>
          <p:cNvPr id="7" name="Picture 6">
            <a:extLst>
              <a:ext uri="{FF2B5EF4-FFF2-40B4-BE49-F238E27FC236}">
                <a16:creationId xmlns:a16="http://schemas.microsoft.com/office/drawing/2014/main" id="{C5075BAD-F208-4842-958F-EE8FF9B773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7903" y="5767842"/>
            <a:ext cx="1154097" cy="1090158"/>
          </a:xfrm>
          <a:prstGeom prst="rect">
            <a:avLst/>
          </a:prstGeom>
        </p:spPr>
      </p:pic>
      <p:pic>
        <p:nvPicPr>
          <p:cNvPr id="6" name="Picture 5">
            <a:extLst>
              <a:ext uri="{FF2B5EF4-FFF2-40B4-BE49-F238E27FC236}">
                <a16:creationId xmlns:a16="http://schemas.microsoft.com/office/drawing/2014/main" id="{88468919-26FC-4E37-A46C-FB17C466B162}"/>
              </a:ext>
            </a:extLst>
          </p:cNvPr>
          <p:cNvPicPr>
            <a:picLocks noChangeAspect="1"/>
          </p:cNvPicPr>
          <p:nvPr/>
        </p:nvPicPr>
        <p:blipFill rotWithShape="1">
          <a:blip r:embed="rId3">
            <a:extLst>
              <a:ext uri="{28A0092B-C50C-407E-A947-70E740481C1C}">
                <a14:useLocalDpi xmlns:a14="http://schemas.microsoft.com/office/drawing/2010/main" val="0"/>
              </a:ext>
            </a:extLst>
          </a:blip>
          <a:srcRect r="77839" b="8017"/>
          <a:stretch/>
        </p:blipFill>
        <p:spPr>
          <a:xfrm>
            <a:off x="0" y="-33556"/>
            <a:ext cx="979419" cy="1073791"/>
          </a:xfrm>
          <a:prstGeom prst="rect">
            <a:avLst/>
          </a:prstGeom>
        </p:spPr>
      </p:pic>
    </p:spTree>
    <p:extLst>
      <p:ext uri="{BB962C8B-B14F-4D97-AF65-F5344CB8AC3E}">
        <p14:creationId xmlns:p14="http://schemas.microsoft.com/office/powerpoint/2010/main" val="2145420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9E622-1AA3-49E0-BDDF-91EC2298D62E}"/>
              </a:ext>
            </a:extLst>
          </p:cNvPr>
          <p:cNvSpPr>
            <a:spLocks noGrp="1"/>
          </p:cNvSpPr>
          <p:nvPr>
            <p:ph type="title"/>
          </p:nvPr>
        </p:nvSpPr>
        <p:spPr>
          <a:xfrm>
            <a:off x="570360" y="1003588"/>
            <a:ext cx="8596668" cy="1320800"/>
          </a:xfrm>
        </p:spPr>
        <p:txBody>
          <a:bodyPr>
            <a:noAutofit/>
          </a:bodyPr>
          <a:lstStyle/>
          <a:p>
            <a:r>
              <a:rPr lang="en-US" b="1" dirty="0">
                <a:solidFill>
                  <a:schemeClr val="tx1"/>
                </a:solidFill>
                <a:latin typeface="Times New Roman" panose="02020603050405020304" pitchFamily="18" charset="0"/>
                <a:cs typeface="Times New Roman" panose="02020603050405020304" pitchFamily="18" charset="0"/>
              </a:rPr>
              <a:t>Technology Used-</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5A8ABAB-0EC2-4161-89A9-A4076317AEA0}"/>
              </a:ext>
            </a:extLst>
          </p:cNvPr>
          <p:cNvSpPr>
            <a:spLocks noGrp="1"/>
          </p:cNvSpPr>
          <p:nvPr>
            <p:ph idx="1"/>
          </p:nvPr>
        </p:nvSpPr>
        <p:spPr/>
        <p:txBody>
          <a:bodyPr>
            <a:normAutofit/>
          </a:bodyPr>
          <a:lstStyle/>
          <a:p>
            <a:pPr marL="0" indent="0" algn="ctr">
              <a:buNone/>
            </a:pPr>
            <a:r>
              <a:rPr lang="en-US" sz="3200" b="1" dirty="0">
                <a:solidFill>
                  <a:schemeClr val="tx1"/>
                </a:solidFill>
                <a:latin typeface="Times New Roman" panose="02020603050405020304" pitchFamily="18" charset="0"/>
                <a:cs typeface="Times New Roman" panose="02020603050405020304" pitchFamily="18" charset="0"/>
              </a:rPr>
              <a:t>Power BI</a:t>
            </a:r>
          </a:p>
          <a:p>
            <a:pPr marL="0" indent="0">
              <a:buNone/>
            </a:pPr>
            <a:r>
              <a:rPr lang="en-US" b="0" dirty="0">
                <a:solidFill>
                  <a:schemeClr val="tx1"/>
                </a:solidFill>
                <a:effectLst/>
                <a:latin typeface="Times New Roman" panose="02020603050405020304" pitchFamily="18" charset="0"/>
                <a:cs typeface="Times New Roman" panose="02020603050405020304" pitchFamily="18" charset="0"/>
              </a:rPr>
              <a:t>Power BI is a business analytics service by Microsoft. It aims to provide interactive visualizations and business intelligence capabilities with an interface simple enough for end users to create their own reports and dashboards. It is part of the Microsoft Power Platform.</a:t>
            </a:r>
          </a:p>
          <a:p>
            <a:pPr marL="0" indent="0" algn="ctr">
              <a:buNone/>
            </a:pPr>
            <a:r>
              <a:rPr lang="en-US" sz="3200" b="1" dirty="0">
                <a:solidFill>
                  <a:schemeClr val="tx1"/>
                </a:solidFill>
                <a:effectLst/>
                <a:latin typeface="Times New Roman" panose="02020603050405020304" pitchFamily="18" charset="0"/>
                <a:cs typeface="Times New Roman" panose="02020603050405020304" pitchFamily="18" charset="0"/>
              </a:rPr>
              <a:t>DAX (Data Analysis Expression)</a:t>
            </a:r>
          </a:p>
          <a:p>
            <a:pPr marL="0" indent="0">
              <a:buNone/>
            </a:pPr>
            <a:r>
              <a:rPr lang="en-US" b="0" i="0" dirty="0">
                <a:solidFill>
                  <a:schemeClr val="tx1"/>
                </a:solidFill>
                <a:effectLst/>
                <a:latin typeface="Segoe UI" panose="020B0502040204020203" pitchFamily="34" charset="0"/>
              </a:rPr>
              <a:t>DAX is a collection of functions, operators, and constants that can be used in a formula, or expression, to calculate and return one or more values. Stated more simply, DAX helps you create new information from data already in your model.</a:t>
            </a:r>
            <a:endParaRPr lang="en-US" b="0" i="1" dirty="0">
              <a:solidFill>
                <a:schemeClr val="tx1"/>
              </a:solidFill>
              <a:effectLst/>
              <a:latin typeface="Times New Roman" panose="02020603050405020304" pitchFamily="18" charset="0"/>
              <a:cs typeface="Times New Roman" panose="02020603050405020304" pitchFamily="18" charset="0"/>
            </a:endParaRPr>
          </a:p>
          <a:p>
            <a:pPr marL="0" indent="0">
              <a:buNone/>
            </a:pPr>
            <a:endParaRPr lang="en-IN" sz="3600" b="1" i="1" dirty="0">
              <a:solidFill>
                <a:schemeClr val="tx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852CFF8C-5A82-43E7-ADCC-ED16063E5A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8391" y="5843871"/>
            <a:ext cx="1073609" cy="1014129"/>
          </a:xfrm>
          <a:prstGeom prst="rect">
            <a:avLst/>
          </a:prstGeom>
        </p:spPr>
      </p:pic>
      <p:pic>
        <p:nvPicPr>
          <p:cNvPr id="6" name="Picture 5">
            <a:extLst>
              <a:ext uri="{FF2B5EF4-FFF2-40B4-BE49-F238E27FC236}">
                <a16:creationId xmlns:a16="http://schemas.microsoft.com/office/drawing/2014/main" id="{B6943E44-2CB6-49A8-A2CE-D52C2E9F23ED}"/>
              </a:ext>
            </a:extLst>
          </p:cNvPr>
          <p:cNvPicPr>
            <a:picLocks noChangeAspect="1"/>
          </p:cNvPicPr>
          <p:nvPr/>
        </p:nvPicPr>
        <p:blipFill rotWithShape="1">
          <a:blip r:embed="rId3">
            <a:extLst>
              <a:ext uri="{28A0092B-C50C-407E-A947-70E740481C1C}">
                <a14:useLocalDpi xmlns:a14="http://schemas.microsoft.com/office/drawing/2010/main" val="0"/>
              </a:ext>
            </a:extLst>
          </a:blip>
          <a:srcRect r="77839"/>
          <a:stretch/>
        </p:blipFill>
        <p:spPr>
          <a:xfrm>
            <a:off x="0" y="0"/>
            <a:ext cx="979419" cy="1167386"/>
          </a:xfrm>
          <a:prstGeom prst="rect">
            <a:avLst/>
          </a:prstGeom>
        </p:spPr>
      </p:pic>
    </p:spTree>
    <p:extLst>
      <p:ext uri="{BB962C8B-B14F-4D97-AF65-F5344CB8AC3E}">
        <p14:creationId xmlns:p14="http://schemas.microsoft.com/office/powerpoint/2010/main" val="2016223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E47F5-CCCF-4777-AAF7-49AEF1E17F5B}"/>
              </a:ext>
            </a:extLst>
          </p:cNvPr>
          <p:cNvSpPr>
            <a:spLocks noGrp="1"/>
          </p:cNvSpPr>
          <p:nvPr>
            <p:ph type="title"/>
          </p:nvPr>
        </p:nvSpPr>
        <p:spPr>
          <a:xfrm>
            <a:off x="913795" y="0"/>
            <a:ext cx="10353762" cy="958788"/>
          </a:xfrm>
        </p:spPr>
        <p:txBody>
          <a:bodyPr>
            <a:noAutofit/>
          </a:bodyPr>
          <a:lstStyle/>
          <a:p>
            <a:r>
              <a:rPr lang="en-US" b="1" dirty="0">
                <a:solidFill>
                  <a:schemeClr val="tx1"/>
                </a:solidFill>
                <a:latin typeface="Times New Roman" panose="02020603050405020304" pitchFamily="18" charset="0"/>
                <a:cs typeface="Times New Roman" panose="02020603050405020304" pitchFamily="18" charset="0"/>
              </a:rPr>
              <a:t>Project Demonstration</a:t>
            </a:r>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D42D47F5-1174-4A4D-A9A1-374AC90E88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67557" y="0"/>
            <a:ext cx="924443" cy="873227"/>
          </a:xfrm>
          <a:prstGeom prst="rect">
            <a:avLst/>
          </a:prstGeom>
        </p:spPr>
      </p:pic>
      <p:pic>
        <p:nvPicPr>
          <p:cNvPr id="7" name="Content Placeholder 6">
            <a:extLst>
              <a:ext uri="{FF2B5EF4-FFF2-40B4-BE49-F238E27FC236}">
                <a16:creationId xmlns:a16="http://schemas.microsoft.com/office/drawing/2014/main" id="{2B576541-C2DB-41D8-8DC9-B64B7BADB34C}"/>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46" t="7882" r="46" b="5991"/>
          <a:stretch/>
        </p:blipFill>
        <p:spPr>
          <a:xfrm>
            <a:off x="0" y="1082180"/>
            <a:ext cx="12192000" cy="5419288"/>
          </a:xfrm>
        </p:spPr>
      </p:pic>
      <p:pic>
        <p:nvPicPr>
          <p:cNvPr id="12" name="Picture 11">
            <a:extLst>
              <a:ext uri="{FF2B5EF4-FFF2-40B4-BE49-F238E27FC236}">
                <a16:creationId xmlns:a16="http://schemas.microsoft.com/office/drawing/2014/main" id="{A0EA29FE-A4C6-4BFF-91B8-280CAAF45D98}"/>
              </a:ext>
            </a:extLst>
          </p:cNvPr>
          <p:cNvPicPr>
            <a:picLocks noChangeAspect="1"/>
          </p:cNvPicPr>
          <p:nvPr/>
        </p:nvPicPr>
        <p:blipFill rotWithShape="1">
          <a:blip r:embed="rId4">
            <a:extLst>
              <a:ext uri="{28A0092B-C50C-407E-A947-70E740481C1C}">
                <a14:useLocalDpi xmlns:a14="http://schemas.microsoft.com/office/drawing/2010/main" val="0"/>
              </a:ext>
            </a:extLst>
          </a:blip>
          <a:srcRect r="77839" b="8017"/>
          <a:stretch/>
        </p:blipFill>
        <p:spPr>
          <a:xfrm>
            <a:off x="0" y="-33556"/>
            <a:ext cx="979419" cy="1073791"/>
          </a:xfrm>
          <a:prstGeom prst="rect">
            <a:avLst/>
          </a:prstGeom>
        </p:spPr>
      </p:pic>
    </p:spTree>
    <p:extLst>
      <p:ext uri="{BB962C8B-B14F-4D97-AF65-F5344CB8AC3E}">
        <p14:creationId xmlns:p14="http://schemas.microsoft.com/office/powerpoint/2010/main" val="1833726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hidden="1"/>
          <p:cNvSpPr>
            <a:spLocks noGrp="1"/>
          </p:cNvSpPr>
          <p:nvPr>
            <p:ph type="title"/>
          </p:nvPr>
        </p:nvSpPr>
        <p:spPr/>
        <p:txBody>
          <a:bodyPr/>
          <a:lstStyle/>
          <a:p>
            <a:r>
              <a:t>Page 2</a:t>
            </a:r>
          </a:p>
        </p:txBody>
      </p:sp>
      <p:pic>
        <p:nvPicPr>
          <p:cNvPr id="5" name="Picture 4">
            <a:extLst>
              <a:ext uri="{FF2B5EF4-FFF2-40B4-BE49-F238E27FC236}">
                <a16:creationId xmlns:a16="http://schemas.microsoft.com/office/drawing/2014/main" id="{6DCB7A4F-6515-4E60-84ED-FBFF7663BD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9574" y="5911110"/>
            <a:ext cx="1002426" cy="946890"/>
          </a:xfrm>
          <a:prstGeom prst="rect">
            <a:avLst/>
          </a:prstGeom>
        </p:spPr>
      </p:pic>
      <p:pic>
        <p:nvPicPr>
          <p:cNvPr id="6" name="Picture 5">
            <a:extLst>
              <a:ext uri="{FF2B5EF4-FFF2-40B4-BE49-F238E27FC236}">
                <a16:creationId xmlns:a16="http://schemas.microsoft.com/office/drawing/2014/main" id="{A818CA90-34CF-44FC-B57A-28873C96A4BD}"/>
              </a:ext>
            </a:extLst>
          </p:cNvPr>
          <p:cNvPicPr>
            <a:picLocks noChangeAspect="1"/>
          </p:cNvPicPr>
          <p:nvPr/>
        </p:nvPicPr>
        <p:blipFill rotWithShape="1">
          <a:blip r:embed="rId4">
            <a:extLst>
              <a:ext uri="{28A0092B-C50C-407E-A947-70E740481C1C}">
                <a14:useLocalDpi xmlns:a14="http://schemas.microsoft.com/office/drawing/2010/main" val="0"/>
              </a:ext>
            </a:extLst>
          </a:blip>
          <a:srcRect t="7951" b="5856"/>
          <a:stretch/>
        </p:blipFill>
        <p:spPr>
          <a:xfrm>
            <a:off x="0" y="0"/>
            <a:ext cx="12192000" cy="5911110"/>
          </a:xfrm>
          <a:prstGeom prst="rect">
            <a:avLst/>
          </a:prstGeom>
        </p:spPr>
      </p:pic>
      <p:pic>
        <p:nvPicPr>
          <p:cNvPr id="9" name="Picture 8">
            <a:extLst>
              <a:ext uri="{FF2B5EF4-FFF2-40B4-BE49-F238E27FC236}">
                <a16:creationId xmlns:a16="http://schemas.microsoft.com/office/drawing/2014/main" id="{F97D7244-EB17-4B94-BF8F-338A69D78899}"/>
              </a:ext>
            </a:extLst>
          </p:cNvPr>
          <p:cNvPicPr>
            <a:picLocks noChangeAspect="1"/>
          </p:cNvPicPr>
          <p:nvPr/>
        </p:nvPicPr>
        <p:blipFill rotWithShape="1">
          <a:blip r:embed="rId5">
            <a:extLst>
              <a:ext uri="{28A0092B-C50C-407E-A947-70E740481C1C}">
                <a14:useLocalDpi xmlns:a14="http://schemas.microsoft.com/office/drawing/2010/main" val="0"/>
              </a:ext>
            </a:extLst>
          </a:blip>
          <a:srcRect r="77839" b="8017"/>
          <a:stretch/>
        </p:blipFill>
        <p:spPr>
          <a:xfrm>
            <a:off x="0" y="5911110"/>
            <a:ext cx="979419" cy="107379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hidden="1"/>
          <p:cNvSpPr>
            <a:spLocks noGrp="1"/>
          </p:cNvSpPr>
          <p:nvPr>
            <p:ph type="title"/>
          </p:nvPr>
        </p:nvSpPr>
        <p:spPr/>
        <p:txBody>
          <a:bodyPr/>
          <a:lstStyle/>
          <a:p>
            <a:r>
              <a:t>Page 3</a:t>
            </a:r>
          </a:p>
        </p:txBody>
      </p:sp>
      <p:pic>
        <p:nvPicPr>
          <p:cNvPr id="5" name="Picture 4">
            <a:extLst>
              <a:ext uri="{FF2B5EF4-FFF2-40B4-BE49-F238E27FC236}">
                <a16:creationId xmlns:a16="http://schemas.microsoft.com/office/drawing/2014/main" id="{D488639A-4C11-489A-8B0C-475F1F8AD1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16683" y="0"/>
            <a:ext cx="775317" cy="732363"/>
          </a:xfrm>
          <a:prstGeom prst="rect">
            <a:avLst/>
          </a:prstGeom>
        </p:spPr>
      </p:pic>
      <p:pic>
        <p:nvPicPr>
          <p:cNvPr id="6" name="Picture 5">
            <a:extLst>
              <a:ext uri="{FF2B5EF4-FFF2-40B4-BE49-F238E27FC236}">
                <a16:creationId xmlns:a16="http://schemas.microsoft.com/office/drawing/2014/main" id="{2D0C9C29-1272-4FD5-9495-84268D99CFE8}"/>
              </a:ext>
            </a:extLst>
          </p:cNvPr>
          <p:cNvPicPr>
            <a:picLocks noChangeAspect="1"/>
          </p:cNvPicPr>
          <p:nvPr/>
        </p:nvPicPr>
        <p:blipFill rotWithShape="1">
          <a:blip r:embed="rId4">
            <a:extLst>
              <a:ext uri="{28A0092B-C50C-407E-A947-70E740481C1C}">
                <a14:useLocalDpi xmlns:a14="http://schemas.microsoft.com/office/drawing/2010/main" val="0"/>
              </a:ext>
            </a:extLst>
          </a:blip>
          <a:srcRect t="8073" b="6178"/>
          <a:stretch/>
        </p:blipFill>
        <p:spPr>
          <a:xfrm>
            <a:off x="0" y="732363"/>
            <a:ext cx="12192000" cy="5560066"/>
          </a:xfrm>
          <a:prstGeom prst="rect">
            <a:avLst/>
          </a:prstGeom>
        </p:spPr>
      </p:pic>
      <p:pic>
        <p:nvPicPr>
          <p:cNvPr id="9" name="Picture 8">
            <a:extLst>
              <a:ext uri="{FF2B5EF4-FFF2-40B4-BE49-F238E27FC236}">
                <a16:creationId xmlns:a16="http://schemas.microsoft.com/office/drawing/2014/main" id="{A280D0DB-DE60-48F8-85C7-06DC9ACEDE0C}"/>
              </a:ext>
            </a:extLst>
          </p:cNvPr>
          <p:cNvPicPr>
            <a:picLocks noChangeAspect="1"/>
          </p:cNvPicPr>
          <p:nvPr/>
        </p:nvPicPr>
        <p:blipFill rotWithShape="1">
          <a:blip r:embed="rId5">
            <a:extLst>
              <a:ext uri="{28A0092B-C50C-407E-A947-70E740481C1C}">
                <a14:useLocalDpi xmlns:a14="http://schemas.microsoft.com/office/drawing/2010/main" val="0"/>
              </a:ext>
            </a:extLst>
          </a:blip>
          <a:srcRect r="77839" b="8017"/>
          <a:stretch/>
        </p:blipFill>
        <p:spPr>
          <a:xfrm>
            <a:off x="0" y="5911110"/>
            <a:ext cx="979419" cy="1073791"/>
          </a:xfrm>
          <a:prstGeom prst="rect">
            <a:avLst/>
          </a:prstGeo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1006</TotalTime>
  <Words>1168</Words>
  <Application>Microsoft Office PowerPoint</Application>
  <PresentationFormat>Widescreen</PresentationFormat>
  <Paragraphs>178</Paragraphs>
  <Slides>17</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Segoe UI</vt:lpstr>
      <vt:lpstr>Tempus Sans ITC</vt:lpstr>
      <vt:lpstr>Times New Roman</vt:lpstr>
      <vt:lpstr>Trebuchet MS</vt:lpstr>
      <vt:lpstr>Wingdings 3</vt:lpstr>
      <vt:lpstr>Facet</vt:lpstr>
      <vt:lpstr>Celebal Project Domain – Power BI Team – PB-2</vt:lpstr>
      <vt:lpstr>Objective</vt:lpstr>
      <vt:lpstr> </vt:lpstr>
      <vt:lpstr>What’s New</vt:lpstr>
      <vt:lpstr>Target Audience</vt:lpstr>
      <vt:lpstr>Technology Used-</vt:lpstr>
      <vt:lpstr>Project Demonstration</vt:lpstr>
      <vt:lpstr>Page 2</vt:lpstr>
      <vt:lpstr>Page 3</vt:lpstr>
      <vt:lpstr>Page 3</vt:lpstr>
      <vt:lpstr>Page 3</vt:lpstr>
      <vt:lpstr>Page 3</vt:lpstr>
      <vt:lpstr>Page 3</vt:lpstr>
      <vt:lpstr>Page 3</vt:lpstr>
      <vt:lpstr>Future Score</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Celebal Project Domain – Power BI Team – PB-1</dc:title>
  <dc:creator>paramjeet solanki</dc:creator>
  <cp:lastModifiedBy>DEVENDRA SINGH SHEKHAWAT</cp:lastModifiedBy>
  <cp:revision>29</cp:revision>
  <dcterms:created xsi:type="dcterms:W3CDTF">2021-07-12T15:15:59Z</dcterms:created>
  <dcterms:modified xsi:type="dcterms:W3CDTF">2021-07-15T02:29:13Z</dcterms:modified>
</cp:coreProperties>
</file>