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79" d="100"/>
          <a:sy n="79" d="100"/>
        </p:scale>
        <p:origin x="86" y="3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D:\2.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2.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1" Type="http://schemas.openxmlformats.org/officeDocument/2006/relationships/oleObject" Target="file:///C:\Users\DELL\Desktop\MySQL\SQL%20PROJECT\tag%20category%20and%20likes.xml" TargetMode="External"/></Relationships>
</file>

<file path=ppt/charts/_rels/chart4.xml.rels><?xml version="1.0" encoding="UTF-8" standalone="yes"?>
<Relationships xmlns="http://schemas.openxmlformats.org/package/2006/relationships"><Relationship Id="rId3" Type="http://schemas.openxmlformats.org/officeDocument/2006/relationships/oleObject" Target="file:///C:\Users\DELL\Desktop\MySQL\SQL%20PROJECT\SUB%204%20QUERY%201.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[2.csv]Sheet1!PivotTable1</c:name>
    <c:fmtId val="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Percentage</a:t>
            </a:r>
            <a:r>
              <a:rPr lang="en-US" baseline="0"/>
              <a:t> of Tags used by Users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dLbl>
          <c:idx val="0"/>
          <c:layout>
            <c:manualLayout>
              <c:x val="0.15"/>
              <c:y val="-0.16666666666666666"/>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2"/>
        <c:spPr>
          <a:solidFill>
            <a:schemeClr val="accent2"/>
          </a:solidFill>
          <a:ln w="19050">
            <a:solidFill>
              <a:schemeClr val="lt1"/>
            </a:solidFill>
          </a:ln>
          <a:effectLst/>
        </c:spPr>
        <c:dLbl>
          <c:idx val="0"/>
          <c:layout>
            <c:manualLayout>
              <c:x val="0.11944444444444434"/>
              <c:y val="4.166666666666666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3"/>
        <c:spPr>
          <a:solidFill>
            <a:schemeClr val="accent3"/>
          </a:solidFill>
          <a:ln w="19050">
            <a:solidFill>
              <a:schemeClr val="lt1"/>
            </a:solidFill>
          </a:ln>
          <a:effectLst/>
        </c:spPr>
        <c:dLbl>
          <c:idx val="0"/>
          <c:layout>
            <c:manualLayout>
              <c:x val="-7.7777777777777779E-2"/>
              <c:y val="0.10185185185185185"/>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4"/>
        <c:spPr>
          <a:solidFill>
            <a:schemeClr val="accent4"/>
          </a:solidFill>
          <a:ln w="19050">
            <a:solidFill>
              <a:schemeClr val="lt1"/>
            </a:solidFill>
          </a:ln>
          <a:effectLst/>
        </c:spPr>
        <c:dLbl>
          <c:idx val="0"/>
          <c:layout>
            <c:manualLayout>
              <c:x val="-0.1361111111111111"/>
              <c:y val="-7.407407407407407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5"/>
        <c:spPr>
          <a:solidFill>
            <a:schemeClr val="accent5"/>
          </a:solidFill>
          <a:ln w="19050">
            <a:solidFill>
              <a:schemeClr val="lt1"/>
            </a:solidFill>
          </a:ln>
          <a:effectLst/>
        </c:spPr>
        <c:dLbl>
          <c:idx val="0"/>
          <c:layout>
            <c:manualLayout>
              <c:x val="-0.11666666666666667"/>
              <c:y val="-0.10185185185185189"/>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7"/>
        <c:spPr>
          <a:solidFill>
            <a:schemeClr val="accent1"/>
          </a:solidFill>
          <a:ln w="19050">
            <a:solidFill>
              <a:schemeClr val="lt1"/>
            </a:solidFill>
          </a:ln>
          <a:effectLst/>
        </c:spPr>
        <c:dLbl>
          <c:idx val="0"/>
          <c:layout>
            <c:manualLayout>
              <c:x val="0.15"/>
              <c:y val="-0.16666666666666666"/>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8"/>
        <c:spPr>
          <a:solidFill>
            <a:schemeClr val="accent1"/>
          </a:solidFill>
          <a:ln w="19050">
            <a:solidFill>
              <a:schemeClr val="lt1"/>
            </a:solidFill>
          </a:ln>
          <a:effectLst/>
        </c:spPr>
        <c:dLbl>
          <c:idx val="0"/>
          <c:layout>
            <c:manualLayout>
              <c:x val="0.11944444444444434"/>
              <c:y val="4.166666666666666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9"/>
        <c:spPr>
          <a:solidFill>
            <a:schemeClr val="accent1"/>
          </a:solidFill>
          <a:ln w="19050">
            <a:solidFill>
              <a:schemeClr val="lt1"/>
            </a:solidFill>
          </a:ln>
          <a:effectLst/>
        </c:spPr>
        <c:dLbl>
          <c:idx val="0"/>
          <c:layout>
            <c:manualLayout>
              <c:x val="-7.7777777777777779E-2"/>
              <c:y val="0.10185185185185185"/>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0"/>
        <c:spPr>
          <a:solidFill>
            <a:schemeClr val="accent1"/>
          </a:solidFill>
          <a:ln w="19050">
            <a:solidFill>
              <a:schemeClr val="lt1"/>
            </a:solidFill>
          </a:ln>
          <a:effectLst/>
        </c:spPr>
        <c:dLbl>
          <c:idx val="0"/>
          <c:layout>
            <c:manualLayout>
              <c:x val="-0.1361111111111111"/>
              <c:y val="-7.407407407407407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1"/>
        <c:spPr>
          <a:solidFill>
            <a:schemeClr val="accent1"/>
          </a:solidFill>
          <a:ln w="19050">
            <a:solidFill>
              <a:schemeClr val="lt1"/>
            </a:solidFill>
          </a:ln>
          <a:effectLst/>
        </c:spPr>
        <c:dLbl>
          <c:idx val="0"/>
          <c:layout>
            <c:manualLayout>
              <c:x val="-0.11666666666666667"/>
              <c:y val="-0.10185185185185189"/>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13"/>
        <c:spPr>
          <a:solidFill>
            <a:schemeClr val="accent1"/>
          </a:solidFill>
          <a:ln w="19050">
            <a:solidFill>
              <a:schemeClr val="lt1"/>
            </a:solidFill>
          </a:ln>
          <a:effectLst/>
        </c:spPr>
        <c:dLbl>
          <c:idx val="0"/>
          <c:layout>
            <c:manualLayout>
              <c:x val="0.15"/>
              <c:y val="-0.16666666666666666"/>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4"/>
        <c:spPr>
          <a:solidFill>
            <a:schemeClr val="accent1"/>
          </a:solidFill>
          <a:ln w="19050">
            <a:solidFill>
              <a:schemeClr val="lt1"/>
            </a:solidFill>
          </a:ln>
          <a:effectLst/>
        </c:spPr>
        <c:dLbl>
          <c:idx val="0"/>
          <c:layout>
            <c:manualLayout>
              <c:x val="0.11944444444444434"/>
              <c:y val="4.166666666666666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5"/>
        <c:spPr>
          <a:solidFill>
            <a:schemeClr val="accent1"/>
          </a:solidFill>
          <a:ln w="19050">
            <a:solidFill>
              <a:schemeClr val="lt1"/>
            </a:solidFill>
          </a:ln>
          <a:effectLst/>
        </c:spPr>
        <c:dLbl>
          <c:idx val="0"/>
          <c:layout>
            <c:manualLayout>
              <c:x val="-7.7777777777777779E-2"/>
              <c:y val="0.10185185185185185"/>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6"/>
        <c:spPr>
          <a:solidFill>
            <a:schemeClr val="accent1"/>
          </a:solidFill>
          <a:ln w="19050">
            <a:solidFill>
              <a:schemeClr val="lt1"/>
            </a:solidFill>
          </a:ln>
          <a:effectLst/>
        </c:spPr>
        <c:dLbl>
          <c:idx val="0"/>
          <c:layout>
            <c:manualLayout>
              <c:x val="-0.1361111111111111"/>
              <c:y val="-7.407407407407407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7"/>
        <c:spPr>
          <a:solidFill>
            <a:schemeClr val="accent1"/>
          </a:solidFill>
          <a:ln w="19050">
            <a:solidFill>
              <a:schemeClr val="lt1"/>
            </a:solidFill>
          </a:ln>
          <a:effectLst/>
        </c:spPr>
        <c:dLbl>
          <c:idx val="0"/>
          <c:layout>
            <c:manualLayout>
              <c:x val="-0.11666666666666667"/>
              <c:y val="-0.10185185185185189"/>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s>
    <c:plotArea>
      <c:layout/>
      <c:doughnutChart>
        <c:varyColors val="1"/>
        <c:ser>
          <c:idx val="0"/>
          <c:order val="0"/>
          <c:tx>
            <c:strRef>
              <c:f>Sheet1!$B$3</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24D8-4B29-8280-5A630CED5EB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24D8-4B29-8280-5A630CED5EBE}"/>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24D8-4B29-8280-5A630CED5EBE}"/>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24D8-4B29-8280-5A630CED5EBE}"/>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24D8-4B29-8280-5A630CED5EBE}"/>
              </c:ext>
            </c:extLst>
          </c:dPt>
          <c:dLbls>
            <c:dLbl>
              <c:idx val="0"/>
              <c:layout>
                <c:manualLayout>
                  <c:x val="0.15"/>
                  <c:y val="-0.16666666666666666"/>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24D8-4B29-8280-5A630CED5EBE}"/>
                </c:ext>
              </c:extLst>
            </c:dLbl>
            <c:dLbl>
              <c:idx val="1"/>
              <c:layout>
                <c:manualLayout>
                  <c:x val="0.11944444444444434"/>
                  <c:y val="4.1666666666666664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24D8-4B29-8280-5A630CED5EBE}"/>
                </c:ext>
              </c:extLst>
            </c:dLbl>
            <c:dLbl>
              <c:idx val="2"/>
              <c:layout>
                <c:manualLayout>
                  <c:x val="-7.7777777777777779E-2"/>
                  <c:y val="0.10185185185185185"/>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24D8-4B29-8280-5A630CED5EBE}"/>
                </c:ext>
              </c:extLst>
            </c:dLbl>
            <c:dLbl>
              <c:idx val="3"/>
              <c:layout>
                <c:manualLayout>
                  <c:x val="-0.1361111111111111"/>
                  <c:y val="-7.407407407407407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7-24D8-4B29-8280-5A630CED5EBE}"/>
                </c:ext>
              </c:extLst>
            </c:dLbl>
            <c:dLbl>
              <c:idx val="4"/>
              <c:layout>
                <c:manualLayout>
                  <c:x val="-0.11666666666666667"/>
                  <c:y val="-0.10185185185185189"/>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9-24D8-4B29-8280-5A630CED5EBE}"/>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Sheet1!$A$4:$A$9</c:f>
              <c:strCache>
                <c:ptCount val="5"/>
                <c:pt idx="0">
                  <c:v>1</c:v>
                </c:pt>
                <c:pt idx="1">
                  <c:v>2</c:v>
                </c:pt>
                <c:pt idx="2">
                  <c:v>3</c:v>
                </c:pt>
                <c:pt idx="3">
                  <c:v>4</c:v>
                </c:pt>
                <c:pt idx="4">
                  <c:v>5</c:v>
                </c:pt>
              </c:strCache>
            </c:strRef>
          </c:cat>
          <c:val>
            <c:numRef>
              <c:f>Sheet1!$B$4:$B$9</c:f>
              <c:numCache>
                <c:formatCode>General</c:formatCode>
                <c:ptCount val="5"/>
                <c:pt idx="0">
                  <c:v>18</c:v>
                </c:pt>
                <c:pt idx="1">
                  <c:v>13</c:v>
                </c:pt>
                <c:pt idx="2">
                  <c:v>9</c:v>
                </c:pt>
                <c:pt idx="3">
                  <c:v>13</c:v>
                </c:pt>
                <c:pt idx="4">
                  <c:v>11</c:v>
                </c:pt>
              </c:numCache>
            </c:numRef>
          </c:val>
          <c:extLst>
            <c:ext xmlns:c16="http://schemas.microsoft.com/office/drawing/2014/chart" uri="{C3380CC4-5D6E-409C-BE32-E72D297353CC}">
              <c16:uniqueId val="{0000000A-24D8-4B29-8280-5A630CED5EBE}"/>
            </c:ext>
          </c:extLst>
        </c:ser>
        <c:dLbls>
          <c:showLegendKey val="0"/>
          <c:showVal val="1"/>
          <c:showCatName val="0"/>
          <c:showSerName val="0"/>
          <c:showPercent val="0"/>
          <c:showBubbleSize val="0"/>
          <c:showLeaderLines val="1"/>
        </c:dLbls>
        <c:firstSliceAng val="0"/>
        <c:holeSize val="75"/>
      </c:doughnut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Average</a:t>
            </a:r>
            <a:r>
              <a:rPr lang="en-IN" baseline="0"/>
              <a:t> Likes and Comments by Users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869-467A-BE61-1041B083F28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F869-467A-BE61-1041B083F28E}"/>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Sheet1!$C$95:$C$96</c:f>
              <c:strCache>
                <c:ptCount val="2"/>
                <c:pt idx="0">
                  <c:v>Avg Likes</c:v>
                </c:pt>
                <c:pt idx="1">
                  <c:v>Avg Comments</c:v>
                </c:pt>
              </c:strCache>
            </c:strRef>
          </c:cat>
          <c:val>
            <c:numRef>
              <c:f>Sheet1!$D$95:$D$96</c:f>
              <c:numCache>
                <c:formatCode>General</c:formatCode>
                <c:ptCount val="2"/>
                <c:pt idx="0">
                  <c:v>85.015625</c:v>
                </c:pt>
                <c:pt idx="1">
                  <c:v>64.796875</c:v>
                </c:pt>
              </c:numCache>
            </c:numRef>
          </c:val>
          <c:extLst>
            <c:ext xmlns:c16="http://schemas.microsoft.com/office/drawing/2014/chart" uri="{C3380CC4-5D6E-409C-BE32-E72D297353CC}">
              <c16:uniqueId val="{00000004-F869-467A-BE61-1041B083F28E}"/>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[tag category and likes.xml]Sheet2!PivotTable3</c:name>
    <c:fmtId val="-1"/>
  </c:pivotSource>
  <c:chart>
    <c:title>
      <c:tx>
        <c:rich>
          <a:bodyPr rot="0" spcFirstLastPara="1" vertOverflow="ellipsis" vert="horz" wrap="square" anchor="ctr" anchorCtr="1"/>
          <a:lstStyle/>
          <a:p>
            <a:pPr>
              <a:defRPr sz="2400" b="1" i="0" u="none" strike="noStrike" kern="1200" spc="0" baseline="0">
                <a:solidFill>
                  <a:schemeClr val="accent5">
                    <a:lumMod val="50000"/>
                  </a:schemeClr>
                </a:solidFill>
                <a:latin typeface="+mn-lt"/>
                <a:ea typeface="+mn-ea"/>
                <a:cs typeface="+mn-cs"/>
              </a:defRPr>
            </a:pPr>
            <a:r>
              <a:rPr lang="en-US" sz="2400" b="1" dirty="0">
                <a:solidFill>
                  <a:schemeClr val="accent5">
                    <a:lumMod val="50000"/>
                  </a:schemeClr>
                </a:solidFill>
              </a:rPr>
              <a:t>Likes Received by each Tag Category</a:t>
            </a:r>
          </a:p>
        </c:rich>
      </c:tx>
      <c:layout>
        <c:manualLayout>
          <c:xMode val="edge"/>
          <c:yMode val="edge"/>
          <c:x val="0.19130747988954255"/>
          <c:y val="3.0604437643458302E-2"/>
        </c:manualLayout>
      </c:layout>
      <c:overlay val="0"/>
      <c:spPr>
        <a:noFill/>
        <a:ln>
          <a:noFill/>
        </a:ln>
        <a:effectLst/>
      </c:sp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2"/>
          </a:solidFill>
          <a:ln w="19050">
            <a:solidFill>
              <a:schemeClr val="lt1"/>
            </a:solidFill>
          </a:ln>
          <a:effectLst/>
        </c:spPr>
        <c:dLbl>
          <c:idx val="0"/>
          <c:layout>
            <c:manualLayout>
              <c:x val="3.8888888888888785E-2"/>
              <c:y val="-4.629629629629629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2"/>
        <c:spPr>
          <a:solidFill>
            <a:schemeClr val="accent3"/>
          </a:solidFill>
          <a:ln w="19050">
            <a:solidFill>
              <a:schemeClr val="lt1"/>
            </a:solidFill>
          </a:ln>
          <a:effectLst/>
        </c:spPr>
        <c:dLbl>
          <c:idx val="0"/>
          <c:layout>
            <c:manualLayout>
              <c:x val="4.7222222222222221E-2"/>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3"/>
        <c:spPr>
          <a:solidFill>
            <a:schemeClr val="accent4"/>
          </a:solidFill>
          <a:ln w="19050">
            <a:solidFill>
              <a:schemeClr val="lt1"/>
            </a:solidFill>
          </a:ln>
          <a:effectLst/>
        </c:spPr>
        <c:dLbl>
          <c:idx val="0"/>
          <c:layout>
            <c:manualLayout>
              <c:x val="0.05"/>
              <c:y val="9.2592592592592587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4"/>
        <c:spPr>
          <a:solidFill>
            <a:schemeClr val="accent5"/>
          </a:solidFill>
          <a:ln w="19050">
            <a:solidFill>
              <a:schemeClr val="lt1"/>
            </a:solidFill>
          </a:ln>
          <a:effectLst/>
        </c:spPr>
        <c:dLbl>
          <c:idx val="0"/>
          <c:layout>
            <c:manualLayout>
              <c:x val="2.7777777777777776E-2"/>
              <c:y val="5.092592592592592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5"/>
        <c:spPr>
          <a:solidFill>
            <a:schemeClr val="accent6"/>
          </a:solidFill>
          <a:ln w="19050">
            <a:solidFill>
              <a:schemeClr val="lt1"/>
            </a:solidFill>
          </a:ln>
          <a:effectLst/>
        </c:spPr>
        <c:dLbl>
          <c:idx val="0"/>
          <c:layout>
            <c:manualLayout>
              <c:x val="-6.1111111111111165E-2"/>
              <c:y val="2.3148148148147977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6"/>
        <c:spPr>
          <a:solidFill>
            <a:schemeClr val="accent1">
              <a:lumMod val="60000"/>
            </a:schemeClr>
          </a:solidFill>
          <a:ln w="19050">
            <a:solidFill>
              <a:schemeClr val="lt1"/>
            </a:solidFill>
          </a:ln>
          <a:effectLst/>
        </c:spPr>
        <c:dLbl>
          <c:idx val="0"/>
          <c:layout>
            <c:manualLayout>
              <c:x val="-5.2777777777777778E-2"/>
              <c:y val="-2.7777777777777821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7"/>
        <c:spPr>
          <a:solidFill>
            <a:schemeClr val="accent2">
              <a:lumMod val="60000"/>
            </a:schemeClr>
          </a:solidFill>
          <a:ln w="19050">
            <a:solidFill>
              <a:schemeClr val="lt1"/>
            </a:solidFill>
          </a:ln>
          <a:effectLst/>
        </c:spPr>
        <c:dLbl>
          <c:idx val="0"/>
          <c:layout>
            <c:manualLayout>
              <c:x val="-8.3333333333333332E-3"/>
              <c:y val="-7.87037037037037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8"/>
        <c:spPr>
          <a:solidFill>
            <a:schemeClr val="accent1"/>
          </a:solidFill>
          <a:ln w="19050">
            <a:solidFill>
              <a:schemeClr val="lt1"/>
            </a:solidFill>
          </a:ln>
          <a:effectLst/>
        </c:spPr>
        <c:dLbl>
          <c:idx val="0"/>
          <c:layout>
            <c:manualLayout>
              <c:x val="5.5555555555555046E-3"/>
              <c:y val="-6.9444444444444461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0"/>
        <c:spPr>
          <a:solidFill>
            <a:schemeClr val="accent1"/>
          </a:solidFill>
          <a:ln w="19050">
            <a:solidFill>
              <a:schemeClr val="lt1"/>
            </a:solidFill>
          </a:ln>
          <a:effectLst/>
        </c:spPr>
        <c:dLbl>
          <c:idx val="0"/>
          <c:layout>
            <c:manualLayout>
              <c:x val="5.5555555555555046E-3"/>
              <c:y val="-6.9444444444444461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1"/>
        <c:spPr>
          <a:solidFill>
            <a:schemeClr val="accent1"/>
          </a:solidFill>
          <a:ln w="19050">
            <a:solidFill>
              <a:schemeClr val="lt1"/>
            </a:solidFill>
          </a:ln>
          <a:effectLst/>
        </c:spPr>
        <c:dLbl>
          <c:idx val="0"/>
          <c:layout>
            <c:manualLayout>
              <c:x val="3.8888888888888785E-2"/>
              <c:y val="-4.629629629629629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2"/>
        <c:spPr>
          <a:solidFill>
            <a:schemeClr val="accent1"/>
          </a:solidFill>
          <a:ln w="19050">
            <a:solidFill>
              <a:schemeClr val="lt1"/>
            </a:solidFill>
          </a:ln>
          <a:effectLst/>
        </c:spPr>
        <c:dLbl>
          <c:idx val="0"/>
          <c:layout>
            <c:manualLayout>
              <c:x val="4.7222222222222221E-2"/>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3"/>
        <c:spPr>
          <a:solidFill>
            <a:schemeClr val="accent1"/>
          </a:solidFill>
          <a:ln w="19050">
            <a:solidFill>
              <a:schemeClr val="lt1"/>
            </a:solidFill>
          </a:ln>
          <a:effectLst/>
        </c:spPr>
        <c:dLbl>
          <c:idx val="0"/>
          <c:layout>
            <c:manualLayout>
              <c:x val="0.05"/>
              <c:y val="9.2592592592592587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4"/>
        <c:spPr>
          <a:solidFill>
            <a:schemeClr val="accent1"/>
          </a:solidFill>
          <a:ln w="19050">
            <a:solidFill>
              <a:schemeClr val="lt1"/>
            </a:solidFill>
          </a:ln>
          <a:effectLst/>
        </c:spPr>
        <c:dLbl>
          <c:idx val="0"/>
          <c:layout>
            <c:manualLayout>
              <c:x val="2.7777777777777776E-2"/>
              <c:y val="5.092592592592592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5"/>
        <c:spPr>
          <a:solidFill>
            <a:schemeClr val="accent1"/>
          </a:solidFill>
          <a:ln w="19050">
            <a:solidFill>
              <a:schemeClr val="lt1"/>
            </a:solidFill>
          </a:ln>
          <a:effectLst/>
        </c:spPr>
        <c:dLbl>
          <c:idx val="0"/>
          <c:layout>
            <c:manualLayout>
              <c:x val="-6.1111111111111165E-2"/>
              <c:y val="2.3148148148147977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6"/>
        <c:spPr>
          <a:solidFill>
            <a:schemeClr val="accent1"/>
          </a:solidFill>
          <a:ln w="19050">
            <a:solidFill>
              <a:schemeClr val="lt1"/>
            </a:solidFill>
          </a:ln>
          <a:effectLst/>
        </c:spPr>
        <c:dLbl>
          <c:idx val="0"/>
          <c:layout>
            <c:manualLayout>
              <c:x val="-5.2777777777777778E-2"/>
              <c:y val="-2.7777777777777821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7"/>
        <c:spPr>
          <a:solidFill>
            <a:schemeClr val="accent1"/>
          </a:solidFill>
          <a:ln w="19050">
            <a:solidFill>
              <a:schemeClr val="lt1"/>
            </a:solidFill>
          </a:ln>
          <a:effectLst/>
        </c:spPr>
        <c:dLbl>
          <c:idx val="0"/>
          <c:layout>
            <c:manualLayout>
              <c:x val="-8.3333333333333332E-3"/>
              <c:y val="-7.87037037037037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9"/>
        <c:spPr>
          <a:solidFill>
            <a:schemeClr val="accent1"/>
          </a:solidFill>
          <a:ln w="19050">
            <a:solidFill>
              <a:schemeClr val="lt1"/>
            </a:solidFill>
          </a:ln>
          <a:effectLst/>
        </c:spPr>
        <c:dLbl>
          <c:idx val="0"/>
          <c:layout>
            <c:manualLayout>
              <c:x val="5.5555555555555046E-3"/>
              <c:y val="-6.9444444444444461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20"/>
        <c:spPr>
          <a:solidFill>
            <a:schemeClr val="accent1"/>
          </a:solidFill>
          <a:ln w="19050">
            <a:solidFill>
              <a:schemeClr val="lt1"/>
            </a:solidFill>
          </a:ln>
          <a:effectLst/>
        </c:spPr>
        <c:dLbl>
          <c:idx val="0"/>
          <c:layout>
            <c:manualLayout>
              <c:x val="3.8888888888888785E-2"/>
              <c:y val="-4.629629629629629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21"/>
        <c:spPr>
          <a:solidFill>
            <a:schemeClr val="accent1"/>
          </a:solidFill>
          <a:ln w="19050">
            <a:solidFill>
              <a:schemeClr val="lt1"/>
            </a:solidFill>
          </a:ln>
          <a:effectLst/>
        </c:spPr>
        <c:dLbl>
          <c:idx val="0"/>
          <c:layout>
            <c:manualLayout>
              <c:x val="4.7222222222222221E-2"/>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22"/>
        <c:spPr>
          <a:solidFill>
            <a:schemeClr val="accent1"/>
          </a:solidFill>
          <a:ln w="19050">
            <a:solidFill>
              <a:schemeClr val="lt1"/>
            </a:solidFill>
          </a:ln>
          <a:effectLst/>
        </c:spPr>
        <c:dLbl>
          <c:idx val="0"/>
          <c:layout>
            <c:manualLayout>
              <c:x val="0.05"/>
              <c:y val="9.2592592592592587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23"/>
        <c:spPr>
          <a:solidFill>
            <a:schemeClr val="accent1"/>
          </a:solidFill>
          <a:ln w="19050">
            <a:solidFill>
              <a:schemeClr val="lt1"/>
            </a:solidFill>
          </a:ln>
          <a:effectLst/>
        </c:spPr>
        <c:dLbl>
          <c:idx val="0"/>
          <c:layout>
            <c:manualLayout>
              <c:x val="2.7777777777777776E-2"/>
              <c:y val="5.092592592592592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24"/>
        <c:spPr>
          <a:solidFill>
            <a:schemeClr val="accent1"/>
          </a:solidFill>
          <a:ln w="19050">
            <a:solidFill>
              <a:schemeClr val="lt1"/>
            </a:solidFill>
          </a:ln>
          <a:effectLst/>
        </c:spPr>
        <c:dLbl>
          <c:idx val="0"/>
          <c:layout>
            <c:manualLayout>
              <c:x val="-6.1111111111111165E-2"/>
              <c:y val="2.3148148148147977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25"/>
        <c:spPr>
          <a:solidFill>
            <a:schemeClr val="accent1"/>
          </a:solidFill>
          <a:ln w="19050">
            <a:solidFill>
              <a:schemeClr val="lt1"/>
            </a:solidFill>
          </a:ln>
          <a:effectLst/>
        </c:spPr>
        <c:dLbl>
          <c:idx val="0"/>
          <c:layout>
            <c:manualLayout>
              <c:x val="-5.2777777777777778E-2"/>
              <c:y val="-2.7777777777777821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26"/>
        <c:spPr>
          <a:solidFill>
            <a:schemeClr val="accent1"/>
          </a:solidFill>
          <a:ln w="19050">
            <a:solidFill>
              <a:schemeClr val="lt1"/>
            </a:solidFill>
          </a:ln>
          <a:effectLst/>
        </c:spPr>
        <c:dLbl>
          <c:idx val="0"/>
          <c:layout>
            <c:manualLayout>
              <c:x val="-8.3333333333333332E-3"/>
              <c:y val="-7.87037037037037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s>
    <c:plotArea>
      <c:layout>
        <c:manualLayout>
          <c:layoutTarget val="inner"/>
          <c:xMode val="edge"/>
          <c:yMode val="edge"/>
          <c:x val="3.3617481090166886E-2"/>
          <c:y val="0.33471976036789258"/>
          <c:w val="0.62953800543211602"/>
          <c:h val="0.54404360880829694"/>
        </c:manualLayout>
      </c:layout>
      <c:doughnutChart>
        <c:varyColors val="1"/>
        <c:ser>
          <c:idx val="0"/>
          <c:order val="0"/>
          <c:tx>
            <c:strRef>
              <c:f>Sheet2!$B$3</c:f>
              <c:strCache>
                <c:ptCount val="1"/>
                <c:pt idx="0">
                  <c:v>Total</c:v>
                </c:pt>
              </c:strCache>
            </c:strRef>
          </c:tx>
          <c:dPt>
            <c:idx val="0"/>
            <c:bubble3D val="0"/>
            <c:spPr>
              <a:solidFill>
                <a:srgbClr val="00B0F0"/>
              </a:solidFill>
              <a:ln w="19050">
                <a:solidFill>
                  <a:schemeClr val="lt1"/>
                </a:solidFill>
              </a:ln>
              <a:effectLst/>
            </c:spPr>
            <c:extLst>
              <c:ext xmlns:c16="http://schemas.microsoft.com/office/drawing/2014/chart" uri="{C3380CC4-5D6E-409C-BE32-E72D297353CC}">
                <c16:uniqueId val="{00000001-9386-4C48-B5C0-C5C71EEF92F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386-4C48-B5C0-C5C71EEF92F6}"/>
              </c:ext>
            </c:extLst>
          </c:dPt>
          <c:dPt>
            <c:idx val="2"/>
            <c:bubble3D val="0"/>
            <c:spPr>
              <a:solidFill>
                <a:srgbClr val="002060"/>
              </a:solidFill>
              <a:ln w="19050">
                <a:solidFill>
                  <a:schemeClr val="lt1"/>
                </a:solidFill>
              </a:ln>
              <a:effectLst/>
            </c:spPr>
            <c:extLst>
              <c:ext xmlns:c16="http://schemas.microsoft.com/office/drawing/2014/chart" uri="{C3380CC4-5D6E-409C-BE32-E72D297353CC}">
                <c16:uniqueId val="{00000005-9386-4C48-B5C0-C5C71EEF92F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386-4C48-B5C0-C5C71EEF92F6}"/>
              </c:ext>
            </c:extLst>
          </c:dPt>
          <c:dPt>
            <c:idx val="4"/>
            <c:bubble3D val="0"/>
            <c:spPr>
              <a:solidFill>
                <a:srgbClr val="BBA6E2"/>
              </a:solidFill>
              <a:ln w="19050">
                <a:solidFill>
                  <a:schemeClr val="lt1"/>
                </a:solidFill>
              </a:ln>
              <a:effectLst/>
            </c:spPr>
            <c:extLst>
              <c:ext xmlns:c16="http://schemas.microsoft.com/office/drawing/2014/chart" uri="{C3380CC4-5D6E-409C-BE32-E72D297353CC}">
                <c16:uniqueId val="{00000009-9386-4C48-B5C0-C5C71EEF92F6}"/>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9386-4C48-B5C0-C5C71EEF92F6}"/>
              </c:ext>
            </c:extLst>
          </c:dPt>
          <c:dPt>
            <c:idx val="6"/>
            <c:bubble3D val="0"/>
            <c:spPr>
              <a:solidFill>
                <a:srgbClr val="FF0000"/>
              </a:solidFill>
              <a:ln w="19050">
                <a:solidFill>
                  <a:schemeClr val="lt1"/>
                </a:solidFill>
              </a:ln>
              <a:effectLst/>
            </c:spPr>
            <c:extLst>
              <c:ext xmlns:c16="http://schemas.microsoft.com/office/drawing/2014/chart" uri="{C3380CC4-5D6E-409C-BE32-E72D297353CC}">
                <c16:uniqueId val="{0000000D-9386-4C48-B5C0-C5C71EEF92F6}"/>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9386-4C48-B5C0-C5C71EEF92F6}"/>
              </c:ext>
            </c:extLst>
          </c:dPt>
          <c:dLbls>
            <c:dLbl>
              <c:idx val="0"/>
              <c:layout>
                <c:manualLayout>
                  <c:x val="-4.4022383353460892E-17"/>
                  <c:y val="-7.86695709657345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9386-4C48-B5C0-C5C71EEF92F6}"/>
                </c:ext>
              </c:extLst>
            </c:dLbl>
            <c:dLbl>
              <c:idx val="1"/>
              <c:layout>
                <c:manualLayout>
                  <c:x val="6.2432464881738502E-2"/>
                  <c:y val="-7.0600897020531031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9386-4C48-B5C0-C5C71EEF92F6}"/>
                </c:ext>
              </c:extLst>
            </c:dLbl>
            <c:dLbl>
              <c:idx val="2"/>
              <c:layout>
                <c:manualLayout>
                  <c:x val="8.0842845010367856E-2"/>
                  <c:y val="-2.4206021835610689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9386-4C48-B5C0-C5C71EEF92F6}"/>
                </c:ext>
              </c:extLst>
            </c:dLbl>
            <c:dLbl>
              <c:idx val="3"/>
              <c:layout>
                <c:manualLayout>
                  <c:x val="8.3088479593989351E-2"/>
                  <c:y val="7.261806550683185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7-9386-4C48-B5C0-C5C71EEF92F6}"/>
                </c:ext>
              </c:extLst>
            </c:dLbl>
            <c:dLbl>
              <c:idx val="4"/>
              <c:layout>
                <c:manualLayout>
                  <c:x val="6.5123402925018531E-2"/>
                  <c:y val="9.8841255828743355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9-9386-4C48-B5C0-C5C71EEF92F6}"/>
                </c:ext>
              </c:extLst>
            </c:dLbl>
            <c:dLbl>
              <c:idx val="5"/>
              <c:layout>
                <c:manualLayout>
                  <c:x val="-0.12800117126641591"/>
                  <c:y val="0.10085842431504409"/>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B-9386-4C48-B5C0-C5C71EEF92F6}"/>
                </c:ext>
              </c:extLst>
            </c:dLbl>
            <c:dLbl>
              <c:idx val="6"/>
              <c:layout>
                <c:manualLayout>
                  <c:x val="-6.2432464881738502E-2"/>
                  <c:y val="-7.4635233993132807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D-9386-4C48-B5C0-C5C71EEF92F6}"/>
                </c:ext>
              </c:extLst>
            </c:dLbl>
            <c:dLbl>
              <c:idx val="7"/>
              <c:layout>
                <c:manualLayout>
                  <c:x val="-2.2456345836213316E-2"/>
                  <c:y val="-6.4549391561628311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F-9386-4C48-B5C0-C5C71EEF92F6}"/>
                </c:ext>
              </c:extLst>
            </c:dLbl>
            <c:spPr>
              <a:noFill/>
              <a:ln>
                <a:noFill/>
              </a:ln>
              <a:effectLst/>
            </c:spPr>
            <c:showLegendKey val="0"/>
            <c:showVal val="0"/>
            <c:showCatName val="0"/>
            <c:showSerName val="0"/>
            <c:showPercent val="1"/>
            <c:showBubbleSize val="0"/>
            <c:showLeaderLines val="1"/>
            <c:extLst>
              <c:ext xmlns:c15="http://schemas.microsoft.com/office/drawing/2012/chart" uri="{CE6537A1-D6FC-4f65-9D91-7224C49458BB}"/>
            </c:extLst>
          </c:dLbls>
          <c:cat>
            <c:strRef>
              <c:f>Sheet2!$A$4:$A$12</c:f>
              <c:strCache>
                <c:ptCount val="8"/>
                <c:pt idx="0">
                  <c:v>Aesthetics</c:v>
                </c:pt>
                <c:pt idx="1">
                  <c:v>Beauty</c:v>
                </c:pt>
                <c:pt idx="2">
                  <c:v>Fashion</c:v>
                </c:pt>
                <c:pt idx="3">
                  <c:v>Food</c:v>
                </c:pt>
                <c:pt idx="4">
                  <c:v>Joy-Emotions</c:v>
                </c:pt>
                <c:pt idx="5">
                  <c:v>Landscape</c:v>
                </c:pt>
                <c:pt idx="6">
                  <c:v>Party &amp; Fun</c:v>
                </c:pt>
                <c:pt idx="7">
                  <c:v>Photography</c:v>
                </c:pt>
              </c:strCache>
            </c:strRef>
          </c:cat>
          <c:val>
            <c:numRef>
              <c:f>Sheet2!$B$4:$B$12</c:f>
              <c:numCache>
                <c:formatCode>General</c:formatCode>
                <c:ptCount val="8"/>
                <c:pt idx="0">
                  <c:v>1274</c:v>
                </c:pt>
                <c:pt idx="1">
                  <c:v>1493</c:v>
                </c:pt>
                <c:pt idx="2">
                  <c:v>1226</c:v>
                </c:pt>
                <c:pt idx="3">
                  <c:v>1718</c:v>
                </c:pt>
                <c:pt idx="4">
                  <c:v>2794</c:v>
                </c:pt>
                <c:pt idx="5">
                  <c:v>3243</c:v>
                </c:pt>
                <c:pt idx="6">
                  <c:v>4917</c:v>
                </c:pt>
                <c:pt idx="7">
                  <c:v>552</c:v>
                </c:pt>
              </c:numCache>
            </c:numRef>
          </c:val>
          <c:extLst>
            <c:ext xmlns:c16="http://schemas.microsoft.com/office/drawing/2014/chart" uri="{C3380CC4-5D6E-409C-BE32-E72D297353CC}">
              <c16:uniqueId val="{00000010-9386-4C48-B5C0-C5C71EEF92F6}"/>
            </c:ext>
          </c:extLst>
        </c:ser>
        <c:dLbls>
          <c:showLegendKey val="0"/>
          <c:showVal val="1"/>
          <c:showCatName val="0"/>
          <c:showSerName val="0"/>
          <c:showPercent val="0"/>
          <c:showBubbleSize val="0"/>
          <c:showLeaderLines val="1"/>
        </c:dLbls>
        <c:firstSliceAng val="0"/>
        <c:holeSize val="75"/>
      </c:doughnutChart>
      <c:spPr>
        <a:noFill/>
        <a:ln>
          <a:noFill/>
        </a:ln>
        <a:effectLst/>
      </c:spPr>
    </c:plotArea>
    <c:legend>
      <c:legendPos val="r"/>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[SUB 4 QUERY 1.xlsx]Sheet1!PivotTable17</c:name>
    <c:fmtId val="-1"/>
  </c:pivotSource>
  <c:chart>
    <c:title>
      <c:tx>
        <c:rich>
          <a:bodyPr rot="0" spcFirstLastPara="1" vertOverflow="ellipsis" vert="horz" wrap="square" anchor="ctr" anchorCtr="1"/>
          <a:lstStyle/>
          <a:p>
            <a:pPr>
              <a:defRPr sz="1920" b="0" i="0" u="none" strike="noStrike" kern="1200" spc="0" baseline="0">
                <a:solidFill>
                  <a:schemeClr val="tx1">
                    <a:lumMod val="65000"/>
                    <a:lumOff val="35000"/>
                  </a:schemeClr>
                </a:solidFill>
                <a:latin typeface="+mn-lt"/>
                <a:ea typeface="+mn-ea"/>
                <a:cs typeface="+mn-cs"/>
              </a:defRPr>
            </a:pPr>
            <a:r>
              <a:rPr lang="en-IN"/>
              <a:t>Joining Year, Follower Count, and Engagement Patterns</a:t>
            </a:r>
          </a:p>
        </c:rich>
      </c:tx>
      <c:overlay val="0"/>
      <c:spPr>
        <a:noFill/>
        <a:ln>
          <a:noFill/>
        </a:ln>
        <a:effectLst/>
      </c:spPr>
      <c:txPr>
        <a:bodyPr rot="0" spcFirstLastPara="1" vertOverflow="ellipsis" vert="horz" wrap="square" anchor="ctr" anchorCtr="1"/>
        <a:lstStyle/>
        <a:p>
          <a:pPr>
            <a:defRPr sz="192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2.475272443745442E-2"/>
          <c:y val="0.24810305378350972"/>
          <c:w val="0.80152987331231929"/>
          <c:h val="0.46319848503525562"/>
        </c:manualLayout>
      </c:layout>
      <c:barChart>
        <c:barDir val="col"/>
        <c:grouping val="clustered"/>
        <c:varyColors val="0"/>
        <c:ser>
          <c:idx val="0"/>
          <c:order val="0"/>
          <c:tx>
            <c:strRef>
              <c:f>Sheet1!$B$3</c:f>
              <c:strCache>
                <c:ptCount val="1"/>
                <c:pt idx="0">
                  <c:v>Total users</c:v>
                </c:pt>
              </c:strCache>
            </c:strRef>
          </c:tx>
          <c:spPr>
            <a:solidFill>
              <a:schemeClr val="accent1">
                <a:lumMod val="40000"/>
                <a:lumOff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Sheet1!$A$4:$A$10</c:f>
              <c:multiLvlStrCache>
                <c:ptCount val="4"/>
                <c:lvl>
                  <c:pt idx="0">
                    <c:v>76</c:v>
                  </c:pt>
                  <c:pt idx="1">
                    <c:v>77</c:v>
                  </c:pt>
                  <c:pt idx="2">
                    <c:v>76</c:v>
                  </c:pt>
                  <c:pt idx="3">
                    <c:v>77</c:v>
                  </c:pt>
                </c:lvl>
                <c:lvl>
                  <c:pt idx="0">
                    <c:v>2016</c:v>
                  </c:pt>
                  <c:pt idx="2">
                    <c:v>2017</c:v>
                  </c:pt>
                </c:lvl>
              </c:multiLvlStrCache>
            </c:multiLvlStrRef>
          </c:cat>
          <c:val>
            <c:numRef>
              <c:f>Sheet1!$B$4:$B$10</c:f>
              <c:numCache>
                <c:formatCode>General</c:formatCode>
                <c:ptCount val="4"/>
                <c:pt idx="0">
                  <c:v>52</c:v>
                </c:pt>
                <c:pt idx="1">
                  <c:v>13</c:v>
                </c:pt>
                <c:pt idx="2">
                  <c:v>25</c:v>
                </c:pt>
                <c:pt idx="3">
                  <c:v>10</c:v>
                </c:pt>
              </c:numCache>
            </c:numRef>
          </c:val>
          <c:extLst>
            <c:ext xmlns:c16="http://schemas.microsoft.com/office/drawing/2014/chart" uri="{C3380CC4-5D6E-409C-BE32-E72D297353CC}">
              <c16:uniqueId val="{00000000-FC00-4341-8797-8D0619551FF1}"/>
            </c:ext>
          </c:extLst>
        </c:ser>
        <c:ser>
          <c:idx val="1"/>
          <c:order val="1"/>
          <c:tx>
            <c:strRef>
              <c:f>Sheet1!$C$3</c:f>
              <c:strCache>
                <c:ptCount val="1"/>
                <c:pt idx="0">
                  <c:v>Engagement average</c:v>
                </c:pt>
              </c:strCache>
            </c:strRef>
          </c:tx>
          <c:spPr>
            <a:solidFill>
              <a:schemeClr val="accent6">
                <a:lumMod val="40000"/>
                <a:lumOff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Sheet1!$A$4:$A$10</c:f>
              <c:multiLvlStrCache>
                <c:ptCount val="4"/>
                <c:lvl>
                  <c:pt idx="0">
                    <c:v>76</c:v>
                  </c:pt>
                  <c:pt idx="1">
                    <c:v>77</c:v>
                  </c:pt>
                  <c:pt idx="2">
                    <c:v>76</c:v>
                  </c:pt>
                  <c:pt idx="3">
                    <c:v>77</c:v>
                  </c:pt>
                </c:lvl>
                <c:lvl>
                  <c:pt idx="0">
                    <c:v>2016</c:v>
                  </c:pt>
                  <c:pt idx="2">
                    <c:v>2017</c:v>
                  </c:pt>
                </c:lvl>
              </c:multiLvlStrCache>
            </c:multiLvlStrRef>
          </c:cat>
          <c:val>
            <c:numRef>
              <c:f>Sheet1!$C$4:$C$10</c:f>
              <c:numCache>
                <c:formatCode>General</c:formatCode>
                <c:ptCount val="4"/>
                <c:pt idx="0">
                  <c:v>80.77</c:v>
                </c:pt>
                <c:pt idx="1">
                  <c:v>55.69</c:v>
                </c:pt>
                <c:pt idx="2">
                  <c:v>82.96</c:v>
                </c:pt>
                <c:pt idx="3">
                  <c:v>69.099999999999994</c:v>
                </c:pt>
              </c:numCache>
            </c:numRef>
          </c:val>
          <c:extLst>
            <c:ext xmlns:c16="http://schemas.microsoft.com/office/drawing/2014/chart" uri="{C3380CC4-5D6E-409C-BE32-E72D297353CC}">
              <c16:uniqueId val="{00000001-FC00-4341-8797-8D0619551FF1}"/>
            </c:ext>
          </c:extLst>
        </c:ser>
        <c:ser>
          <c:idx val="2"/>
          <c:order val="2"/>
          <c:tx>
            <c:strRef>
              <c:f>Sheet1!$D$3</c:f>
              <c:strCache>
                <c:ptCount val="1"/>
                <c:pt idx="0">
                  <c:v>Post Count average</c:v>
                </c:pt>
              </c:strCache>
            </c:strRef>
          </c:tx>
          <c:spPr>
            <a:solidFill>
              <a:schemeClr val="tx1">
                <a:lumMod val="75000"/>
                <a:lumOff val="2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Sheet1!$A$4:$A$10</c:f>
              <c:multiLvlStrCache>
                <c:ptCount val="4"/>
                <c:lvl>
                  <c:pt idx="0">
                    <c:v>76</c:v>
                  </c:pt>
                  <c:pt idx="1">
                    <c:v>77</c:v>
                  </c:pt>
                  <c:pt idx="2">
                    <c:v>76</c:v>
                  </c:pt>
                  <c:pt idx="3">
                    <c:v>77</c:v>
                  </c:pt>
                </c:lvl>
                <c:lvl>
                  <c:pt idx="0">
                    <c:v>2016</c:v>
                  </c:pt>
                  <c:pt idx="2">
                    <c:v>2017</c:v>
                  </c:pt>
                </c:lvl>
              </c:multiLvlStrCache>
            </c:multiLvlStrRef>
          </c:cat>
          <c:val>
            <c:numRef>
              <c:f>Sheet1!$D$4:$D$10</c:f>
              <c:numCache>
                <c:formatCode>General</c:formatCode>
                <c:ptCount val="4"/>
                <c:pt idx="0">
                  <c:v>2</c:v>
                </c:pt>
                <c:pt idx="1">
                  <c:v>3</c:v>
                </c:pt>
                <c:pt idx="2">
                  <c:v>2</c:v>
                </c:pt>
                <c:pt idx="3">
                  <c:v>4</c:v>
                </c:pt>
              </c:numCache>
            </c:numRef>
          </c:val>
          <c:extLst>
            <c:ext xmlns:c16="http://schemas.microsoft.com/office/drawing/2014/chart" uri="{C3380CC4-5D6E-409C-BE32-E72D297353CC}">
              <c16:uniqueId val="{00000002-FC00-4341-8797-8D0619551FF1}"/>
            </c:ext>
          </c:extLst>
        </c:ser>
        <c:dLbls>
          <c:dLblPos val="outEnd"/>
          <c:showLegendKey val="0"/>
          <c:showVal val="1"/>
          <c:showCatName val="0"/>
          <c:showSerName val="0"/>
          <c:showPercent val="0"/>
          <c:showBubbleSize val="0"/>
        </c:dLbls>
        <c:gapWidth val="219"/>
        <c:overlap val="-27"/>
        <c:axId val="1312746895"/>
        <c:axId val="1312733455"/>
      </c:barChart>
      <c:catAx>
        <c:axId val="1312746895"/>
        <c:scaling>
          <c:orientation val="minMax"/>
        </c:scaling>
        <c:delete val="0"/>
        <c:axPos val="b"/>
        <c:title>
          <c:tx>
            <c:rich>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IN"/>
                  <a:t>Joining Year and Followers Count</a:t>
                </a:r>
              </a:p>
            </c:rich>
          </c:tx>
          <c:layout>
            <c:manualLayout>
              <c:xMode val="edge"/>
              <c:yMode val="edge"/>
              <c:x val="0.2857769205701467"/>
              <c:y val="0.91933976481865565"/>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1312733455"/>
        <c:crosses val="autoZero"/>
        <c:auto val="1"/>
        <c:lblAlgn val="ctr"/>
        <c:lblOffset val="100"/>
        <c:noMultiLvlLbl val="0"/>
      </c:catAx>
      <c:valAx>
        <c:axId val="1312733455"/>
        <c:scaling>
          <c:orientation val="minMax"/>
        </c:scaling>
        <c:delete val="1"/>
        <c:axPos val="l"/>
        <c:numFmt formatCode="General" sourceLinked="1"/>
        <c:majorTickMark val="none"/>
        <c:minorTickMark val="none"/>
        <c:tickLblPos val="nextTo"/>
        <c:crossAx val="1312746895"/>
        <c:crosses val="autoZero"/>
        <c:crossBetween val="between"/>
      </c:valAx>
      <c:spPr>
        <a:noFill/>
        <a:ln>
          <a:noFill/>
        </a:ln>
        <a:effectLst/>
      </c:spPr>
    </c:plotArea>
    <c:legend>
      <c:legendPos val="r"/>
      <c:layout>
        <c:manualLayout>
          <c:xMode val="edge"/>
          <c:yMode val="edge"/>
          <c:x val="0.80728216057183289"/>
          <c:y val="0.30137978392235859"/>
          <c:w val="0.17498740490205761"/>
          <c:h val="0.45131019959714336"/>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AE0898-2AB5-495D-8494-3B640AE3EF30}" type="doc">
      <dgm:prSet loTypeId="urn:microsoft.com/office/officeart/2005/8/layout/vList6" loCatId="process" qsTypeId="urn:microsoft.com/office/officeart/2005/8/quickstyle/simple1" qsCatId="simple" csTypeId="urn:microsoft.com/office/officeart/2005/8/colors/accent1_2" csCatId="accent1" phldr="1"/>
      <dgm:spPr/>
    </dgm:pt>
    <dgm:pt modelId="{C24B652E-EFFE-4324-9192-1120ADDECBE7}">
      <dgm:prSet custT="1"/>
      <dgm:spPr>
        <a:solidFill>
          <a:schemeClr val="accent2">
            <a:lumMod val="60000"/>
            <a:lumOff val="40000"/>
          </a:schemeClr>
        </a:solidFill>
      </dgm:spPr>
      <dgm:t>
        <a:bodyPr/>
        <a:lstStyle/>
        <a:p>
          <a:r>
            <a:rPr lang="en-IN" sz="2400" b="1" dirty="0"/>
            <a:t>Personalized Re-Engagement Campaigns </a:t>
          </a:r>
        </a:p>
      </dgm:t>
    </dgm:pt>
    <dgm:pt modelId="{ED76A665-8113-4994-B751-2AC8CD210E8B}" type="parTrans" cxnId="{46A3002E-C266-4E0C-84F6-3CFC17B0A3FF}">
      <dgm:prSet/>
      <dgm:spPr/>
      <dgm:t>
        <a:bodyPr/>
        <a:lstStyle/>
        <a:p>
          <a:endParaRPr lang="en-IN" sz="2400" b="0"/>
        </a:p>
      </dgm:t>
    </dgm:pt>
    <dgm:pt modelId="{5200D812-A32B-4B10-A52C-F749D3651960}" type="sibTrans" cxnId="{46A3002E-C266-4E0C-84F6-3CFC17B0A3FF}">
      <dgm:prSet/>
      <dgm:spPr/>
      <dgm:t>
        <a:bodyPr/>
        <a:lstStyle/>
        <a:p>
          <a:endParaRPr lang="en-IN" sz="2400" b="0"/>
        </a:p>
      </dgm:t>
    </dgm:pt>
    <dgm:pt modelId="{ED7882F0-B7FC-4449-8F05-EE0633465739}">
      <dgm:prSet custT="1"/>
      <dgm:spPr>
        <a:solidFill>
          <a:schemeClr val="accent2">
            <a:lumMod val="60000"/>
            <a:lumOff val="40000"/>
          </a:schemeClr>
        </a:solidFill>
      </dgm:spPr>
      <dgm:t>
        <a:bodyPr/>
        <a:lstStyle/>
        <a:p>
          <a:r>
            <a:rPr lang="en-US" sz="2400" b="1" dirty="0"/>
            <a:t>Exclusive Incentives</a:t>
          </a:r>
          <a:endParaRPr lang="en-IN" sz="2400" b="1" dirty="0"/>
        </a:p>
      </dgm:t>
    </dgm:pt>
    <dgm:pt modelId="{258A54F2-2146-4B9F-9DB7-1163DE235181}" type="parTrans" cxnId="{5B48B679-6936-458C-ABCE-E7525A8D2B41}">
      <dgm:prSet/>
      <dgm:spPr/>
      <dgm:t>
        <a:bodyPr/>
        <a:lstStyle/>
        <a:p>
          <a:endParaRPr lang="en-IN" sz="2400" b="0"/>
        </a:p>
      </dgm:t>
    </dgm:pt>
    <dgm:pt modelId="{71B10E93-47B6-49AF-8623-D4CEE9FD8602}" type="sibTrans" cxnId="{5B48B679-6936-458C-ABCE-E7525A8D2B41}">
      <dgm:prSet/>
      <dgm:spPr/>
      <dgm:t>
        <a:bodyPr/>
        <a:lstStyle/>
        <a:p>
          <a:endParaRPr lang="en-IN" sz="2400" b="0"/>
        </a:p>
      </dgm:t>
    </dgm:pt>
    <dgm:pt modelId="{51ED6FD9-3558-4CE5-92CD-17CB989178E6}" type="pres">
      <dgm:prSet presAssocID="{3EAE0898-2AB5-495D-8494-3B640AE3EF30}" presName="Name0" presStyleCnt="0">
        <dgm:presLayoutVars>
          <dgm:dir/>
          <dgm:animLvl val="lvl"/>
          <dgm:resizeHandles/>
        </dgm:presLayoutVars>
      </dgm:prSet>
      <dgm:spPr/>
    </dgm:pt>
    <dgm:pt modelId="{E10326F5-4E0A-42BB-AFC5-B08875E6CE40}" type="pres">
      <dgm:prSet presAssocID="{C24B652E-EFFE-4324-9192-1120ADDECBE7}" presName="linNode" presStyleCnt="0"/>
      <dgm:spPr/>
    </dgm:pt>
    <dgm:pt modelId="{BA9B9B08-4200-45FE-B0F5-2DA1E510F74D}" type="pres">
      <dgm:prSet presAssocID="{C24B652E-EFFE-4324-9192-1120ADDECBE7}" presName="parentShp" presStyleLbl="node1" presStyleIdx="0" presStyleCnt="2">
        <dgm:presLayoutVars>
          <dgm:bulletEnabled val="1"/>
        </dgm:presLayoutVars>
      </dgm:prSet>
      <dgm:spPr/>
    </dgm:pt>
    <dgm:pt modelId="{AC7D9C82-10EF-4602-A214-1D95ABE9D91A}" type="pres">
      <dgm:prSet presAssocID="{C24B652E-EFFE-4324-9192-1120ADDECBE7}" presName="childShp" presStyleLbl="bgAccFollowNode1" presStyleIdx="0" presStyleCnt="2">
        <dgm:presLayoutVars>
          <dgm:bulletEnabled val="1"/>
        </dgm:presLayoutVars>
      </dgm:prSet>
      <dgm:spPr/>
    </dgm:pt>
    <dgm:pt modelId="{B6F4F23E-43B7-4F99-A482-E6CEBEC664F2}" type="pres">
      <dgm:prSet presAssocID="{5200D812-A32B-4B10-A52C-F749D3651960}" presName="spacing" presStyleCnt="0"/>
      <dgm:spPr/>
    </dgm:pt>
    <dgm:pt modelId="{55F83F9C-5915-46E4-BCE3-9A06095D348F}" type="pres">
      <dgm:prSet presAssocID="{ED7882F0-B7FC-4449-8F05-EE0633465739}" presName="linNode" presStyleCnt="0"/>
      <dgm:spPr/>
    </dgm:pt>
    <dgm:pt modelId="{DE5FE393-9383-4703-B7BF-FEFDBB025305}" type="pres">
      <dgm:prSet presAssocID="{ED7882F0-B7FC-4449-8F05-EE0633465739}" presName="parentShp" presStyleLbl="node1" presStyleIdx="1" presStyleCnt="2">
        <dgm:presLayoutVars>
          <dgm:bulletEnabled val="1"/>
        </dgm:presLayoutVars>
      </dgm:prSet>
      <dgm:spPr/>
    </dgm:pt>
    <dgm:pt modelId="{091BC4CF-7640-48E3-82FD-370D11D4F68F}" type="pres">
      <dgm:prSet presAssocID="{ED7882F0-B7FC-4449-8F05-EE0633465739}" presName="childShp" presStyleLbl="bgAccFollowNode1" presStyleIdx="1" presStyleCnt="2">
        <dgm:presLayoutVars>
          <dgm:bulletEnabled val="1"/>
        </dgm:presLayoutVars>
      </dgm:prSet>
      <dgm:spPr/>
    </dgm:pt>
  </dgm:ptLst>
  <dgm:cxnLst>
    <dgm:cxn modelId="{46A3002E-C266-4E0C-84F6-3CFC17B0A3FF}" srcId="{3EAE0898-2AB5-495D-8494-3B640AE3EF30}" destId="{C24B652E-EFFE-4324-9192-1120ADDECBE7}" srcOrd="0" destOrd="0" parTransId="{ED76A665-8113-4994-B751-2AC8CD210E8B}" sibTransId="{5200D812-A32B-4B10-A52C-F749D3651960}"/>
    <dgm:cxn modelId="{4471A067-389D-4404-8790-C779C8103EDF}" type="presOf" srcId="{ED7882F0-B7FC-4449-8F05-EE0633465739}" destId="{DE5FE393-9383-4703-B7BF-FEFDBB025305}" srcOrd="0" destOrd="0" presId="urn:microsoft.com/office/officeart/2005/8/layout/vList6"/>
    <dgm:cxn modelId="{5B48B679-6936-458C-ABCE-E7525A8D2B41}" srcId="{3EAE0898-2AB5-495D-8494-3B640AE3EF30}" destId="{ED7882F0-B7FC-4449-8F05-EE0633465739}" srcOrd="1" destOrd="0" parTransId="{258A54F2-2146-4B9F-9DB7-1163DE235181}" sibTransId="{71B10E93-47B6-49AF-8623-D4CEE9FD8602}"/>
    <dgm:cxn modelId="{CB7D20BB-46E4-4311-AABA-604EDFB748C5}" type="presOf" srcId="{C24B652E-EFFE-4324-9192-1120ADDECBE7}" destId="{BA9B9B08-4200-45FE-B0F5-2DA1E510F74D}" srcOrd="0" destOrd="0" presId="urn:microsoft.com/office/officeart/2005/8/layout/vList6"/>
    <dgm:cxn modelId="{2B3D19C9-B8CA-4E21-BACC-95DDACC52870}" type="presOf" srcId="{3EAE0898-2AB5-495D-8494-3B640AE3EF30}" destId="{51ED6FD9-3558-4CE5-92CD-17CB989178E6}" srcOrd="0" destOrd="0" presId="urn:microsoft.com/office/officeart/2005/8/layout/vList6"/>
    <dgm:cxn modelId="{7299EC40-080E-401B-B8B0-CE140913ADDA}" type="presParOf" srcId="{51ED6FD9-3558-4CE5-92CD-17CB989178E6}" destId="{E10326F5-4E0A-42BB-AFC5-B08875E6CE40}" srcOrd="0" destOrd="0" presId="urn:microsoft.com/office/officeart/2005/8/layout/vList6"/>
    <dgm:cxn modelId="{1D53F774-C501-4690-B84C-FC7D9C48DB8E}" type="presParOf" srcId="{E10326F5-4E0A-42BB-AFC5-B08875E6CE40}" destId="{BA9B9B08-4200-45FE-B0F5-2DA1E510F74D}" srcOrd="0" destOrd="0" presId="urn:microsoft.com/office/officeart/2005/8/layout/vList6"/>
    <dgm:cxn modelId="{74EDDDB5-FF0A-4B8D-9766-9397F338FDE2}" type="presParOf" srcId="{E10326F5-4E0A-42BB-AFC5-B08875E6CE40}" destId="{AC7D9C82-10EF-4602-A214-1D95ABE9D91A}" srcOrd="1" destOrd="0" presId="urn:microsoft.com/office/officeart/2005/8/layout/vList6"/>
    <dgm:cxn modelId="{8A50112B-395A-46AF-AF53-5D4EC45F80CD}" type="presParOf" srcId="{51ED6FD9-3558-4CE5-92CD-17CB989178E6}" destId="{B6F4F23E-43B7-4F99-A482-E6CEBEC664F2}" srcOrd="1" destOrd="0" presId="urn:microsoft.com/office/officeart/2005/8/layout/vList6"/>
    <dgm:cxn modelId="{18D05035-6AB6-4A5E-9618-F8B648884614}" type="presParOf" srcId="{51ED6FD9-3558-4CE5-92CD-17CB989178E6}" destId="{55F83F9C-5915-46E4-BCE3-9A06095D348F}" srcOrd="2" destOrd="0" presId="urn:microsoft.com/office/officeart/2005/8/layout/vList6"/>
    <dgm:cxn modelId="{4CAD5170-7D96-460C-8B67-D57708AC39C0}" type="presParOf" srcId="{55F83F9C-5915-46E4-BCE3-9A06095D348F}" destId="{DE5FE393-9383-4703-B7BF-FEFDBB025305}" srcOrd="0" destOrd="0" presId="urn:microsoft.com/office/officeart/2005/8/layout/vList6"/>
    <dgm:cxn modelId="{038A85DD-B600-4F07-B8E1-E91C4D85E996}" type="presParOf" srcId="{55F83F9C-5915-46E4-BCE3-9A06095D348F}" destId="{091BC4CF-7640-48E3-82FD-370D11D4F68F}" srcOrd="1" destOrd="0" presId="urn:microsoft.com/office/officeart/2005/8/layout/vList6"/>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EAE0898-2AB5-495D-8494-3B640AE3EF30}"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IN"/>
        </a:p>
      </dgm:t>
    </dgm:pt>
    <dgm:pt modelId="{C24B652E-EFFE-4324-9192-1120ADDECBE7}">
      <dgm:prSet custT="1"/>
      <dgm:spPr>
        <a:solidFill>
          <a:schemeClr val="accent2">
            <a:lumMod val="60000"/>
            <a:lumOff val="40000"/>
          </a:schemeClr>
        </a:solidFill>
      </dgm:spPr>
      <dgm:t>
        <a:bodyPr/>
        <a:lstStyle/>
        <a:p>
          <a:r>
            <a:rPr lang="en-IN" sz="2400" b="1" dirty="0"/>
            <a:t>Targeted Onboarding Campaigns</a:t>
          </a:r>
        </a:p>
      </dgm:t>
    </dgm:pt>
    <dgm:pt modelId="{ED76A665-8113-4994-B751-2AC8CD210E8B}" type="parTrans" cxnId="{46A3002E-C266-4E0C-84F6-3CFC17B0A3FF}">
      <dgm:prSet/>
      <dgm:spPr/>
      <dgm:t>
        <a:bodyPr/>
        <a:lstStyle/>
        <a:p>
          <a:endParaRPr lang="en-IN" sz="2400" b="0"/>
        </a:p>
      </dgm:t>
    </dgm:pt>
    <dgm:pt modelId="{5200D812-A32B-4B10-A52C-F749D3651960}" type="sibTrans" cxnId="{46A3002E-C266-4E0C-84F6-3CFC17B0A3FF}">
      <dgm:prSet/>
      <dgm:spPr/>
      <dgm:t>
        <a:bodyPr/>
        <a:lstStyle/>
        <a:p>
          <a:endParaRPr lang="en-IN" sz="2400" b="0"/>
        </a:p>
      </dgm:t>
    </dgm:pt>
    <dgm:pt modelId="{ED7882F0-B7FC-4449-8F05-EE0633465739}">
      <dgm:prSet custT="1"/>
      <dgm:spPr>
        <a:solidFill>
          <a:schemeClr val="accent2">
            <a:lumMod val="60000"/>
            <a:lumOff val="40000"/>
          </a:schemeClr>
        </a:solidFill>
      </dgm:spPr>
      <dgm:t>
        <a:bodyPr/>
        <a:lstStyle/>
        <a:p>
          <a:r>
            <a:rPr lang="en-US" sz="2400" b="1" dirty="0"/>
            <a:t>Educational Content on Tag usage</a:t>
          </a:r>
          <a:endParaRPr lang="en-IN" sz="2400" b="1" dirty="0"/>
        </a:p>
      </dgm:t>
    </dgm:pt>
    <dgm:pt modelId="{258A54F2-2146-4B9F-9DB7-1163DE235181}" type="parTrans" cxnId="{5B48B679-6936-458C-ABCE-E7525A8D2B41}">
      <dgm:prSet/>
      <dgm:spPr/>
      <dgm:t>
        <a:bodyPr/>
        <a:lstStyle/>
        <a:p>
          <a:endParaRPr lang="en-IN" sz="2400" b="0"/>
        </a:p>
      </dgm:t>
    </dgm:pt>
    <dgm:pt modelId="{71B10E93-47B6-49AF-8623-D4CEE9FD8602}" type="sibTrans" cxnId="{5B48B679-6936-458C-ABCE-E7525A8D2B41}">
      <dgm:prSet/>
      <dgm:spPr/>
      <dgm:t>
        <a:bodyPr/>
        <a:lstStyle/>
        <a:p>
          <a:endParaRPr lang="en-IN" sz="2400" b="0"/>
        </a:p>
      </dgm:t>
    </dgm:pt>
    <dgm:pt modelId="{1183F9C3-F5F8-4ABB-AC80-13BECA586386}">
      <dgm:prSet custT="1"/>
      <dgm:spPr>
        <a:solidFill>
          <a:schemeClr val="accent2">
            <a:lumMod val="60000"/>
            <a:lumOff val="40000"/>
          </a:schemeClr>
        </a:solidFill>
      </dgm:spPr>
      <dgm:t>
        <a:bodyPr/>
        <a:lstStyle/>
        <a:p>
          <a:r>
            <a:rPr lang="en-US" sz="2400" b="1" dirty="0"/>
            <a:t>Referral Programs</a:t>
          </a:r>
          <a:endParaRPr lang="en-IN" sz="2400" b="1" dirty="0"/>
        </a:p>
      </dgm:t>
    </dgm:pt>
    <dgm:pt modelId="{EF587B4C-44CC-4785-B117-1C09D3F6C4F3}" type="parTrans" cxnId="{1E19D3E1-FC9B-4CF7-81CF-F1293AE29D61}">
      <dgm:prSet/>
      <dgm:spPr/>
      <dgm:t>
        <a:bodyPr/>
        <a:lstStyle/>
        <a:p>
          <a:endParaRPr lang="en-IN"/>
        </a:p>
      </dgm:t>
    </dgm:pt>
    <dgm:pt modelId="{FF77FAF1-7D3F-47CB-B4BD-9C82F8D9DA94}" type="sibTrans" cxnId="{1E19D3E1-FC9B-4CF7-81CF-F1293AE29D61}">
      <dgm:prSet/>
      <dgm:spPr/>
      <dgm:t>
        <a:bodyPr/>
        <a:lstStyle/>
        <a:p>
          <a:endParaRPr lang="en-IN"/>
        </a:p>
      </dgm:t>
    </dgm:pt>
    <dgm:pt modelId="{3CC5BD01-A81D-4BCF-9EB0-056E9818F43A}" type="pres">
      <dgm:prSet presAssocID="{3EAE0898-2AB5-495D-8494-3B640AE3EF30}" presName="Name0" presStyleCnt="0">
        <dgm:presLayoutVars>
          <dgm:chPref val="3"/>
          <dgm:dir/>
          <dgm:animLvl val="lvl"/>
          <dgm:resizeHandles/>
        </dgm:presLayoutVars>
      </dgm:prSet>
      <dgm:spPr/>
    </dgm:pt>
    <dgm:pt modelId="{07E6C3B6-8491-4DF3-B25D-88A11DF52B1F}" type="pres">
      <dgm:prSet presAssocID="{C24B652E-EFFE-4324-9192-1120ADDECBE7}" presName="horFlow" presStyleCnt="0"/>
      <dgm:spPr/>
    </dgm:pt>
    <dgm:pt modelId="{C960BE43-B135-41D0-9D79-A3E278BED3D8}" type="pres">
      <dgm:prSet presAssocID="{C24B652E-EFFE-4324-9192-1120ADDECBE7}" presName="bigChev" presStyleLbl="node1" presStyleIdx="0" presStyleCnt="3"/>
      <dgm:spPr/>
    </dgm:pt>
    <dgm:pt modelId="{E2D11E94-C3A7-4C69-92DD-E640AE02CB64}" type="pres">
      <dgm:prSet presAssocID="{C24B652E-EFFE-4324-9192-1120ADDECBE7}" presName="vSp" presStyleCnt="0"/>
      <dgm:spPr/>
    </dgm:pt>
    <dgm:pt modelId="{D75F5D3E-D7E1-414D-B9B2-4F36C99BEE3B}" type="pres">
      <dgm:prSet presAssocID="{ED7882F0-B7FC-4449-8F05-EE0633465739}" presName="horFlow" presStyleCnt="0"/>
      <dgm:spPr/>
    </dgm:pt>
    <dgm:pt modelId="{17F2C73F-1FF6-4BBF-891A-55A3B019930E}" type="pres">
      <dgm:prSet presAssocID="{ED7882F0-B7FC-4449-8F05-EE0633465739}" presName="bigChev" presStyleLbl="node1" presStyleIdx="1" presStyleCnt="3"/>
      <dgm:spPr/>
    </dgm:pt>
    <dgm:pt modelId="{931136D5-7905-434A-9797-0E9F71A1633A}" type="pres">
      <dgm:prSet presAssocID="{ED7882F0-B7FC-4449-8F05-EE0633465739}" presName="vSp" presStyleCnt="0"/>
      <dgm:spPr/>
    </dgm:pt>
    <dgm:pt modelId="{60D3EDA6-6593-42B5-A56E-427951D2688B}" type="pres">
      <dgm:prSet presAssocID="{1183F9C3-F5F8-4ABB-AC80-13BECA586386}" presName="horFlow" presStyleCnt="0"/>
      <dgm:spPr/>
    </dgm:pt>
    <dgm:pt modelId="{4989C772-0869-4E7A-8F7E-8EC34335AF2A}" type="pres">
      <dgm:prSet presAssocID="{1183F9C3-F5F8-4ABB-AC80-13BECA586386}" presName="bigChev" presStyleLbl="node1" presStyleIdx="2" presStyleCnt="3"/>
      <dgm:spPr/>
    </dgm:pt>
  </dgm:ptLst>
  <dgm:cxnLst>
    <dgm:cxn modelId="{46A3002E-C266-4E0C-84F6-3CFC17B0A3FF}" srcId="{3EAE0898-2AB5-495D-8494-3B640AE3EF30}" destId="{C24B652E-EFFE-4324-9192-1120ADDECBE7}" srcOrd="0" destOrd="0" parTransId="{ED76A665-8113-4994-B751-2AC8CD210E8B}" sibTransId="{5200D812-A32B-4B10-A52C-F749D3651960}"/>
    <dgm:cxn modelId="{8F04C13B-0749-462D-A529-658AD0372D03}" type="presOf" srcId="{C24B652E-EFFE-4324-9192-1120ADDECBE7}" destId="{C960BE43-B135-41D0-9D79-A3E278BED3D8}" srcOrd="0" destOrd="0" presId="urn:microsoft.com/office/officeart/2005/8/layout/lProcess3"/>
    <dgm:cxn modelId="{34D0AC65-DA31-4B05-A3D5-C4187A6018D0}" type="presOf" srcId="{ED7882F0-B7FC-4449-8F05-EE0633465739}" destId="{17F2C73F-1FF6-4BBF-891A-55A3B019930E}" srcOrd="0" destOrd="0" presId="urn:microsoft.com/office/officeart/2005/8/layout/lProcess3"/>
    <dgm:cxn modelId="{5B48B679-6936-458C-ABCE-E7525A8D2B41}" srcId="{3EAE0898-2AB5-495D-8494-3B640AE3EF30}" destId="{ED7882F0-B7FC-4449-8F05-EE0633465739}" srcOrd="1" destOrd="0" parTransId="{258A54F2-2146-4B9F-9DB7-1163DE235181}" sibTransId="{71B10E93-47B6-49AF-8623-D4CEE9FD8602}"/>
    <dgm:cxn modelId="{3679FDCE-C025-449B-ABBA-41524E19ECB3}" type="presOf" srcId="{3EAE0898-2AB5-495D-8494-3B640AE3EF30}" destId="{3CC5BD01-A81D-4BCF-9EB0-056E9818F43A}" srcOrd="0" destOrd="0" presId="urn:microsoft.com/office/officeart/2005/8/layout/lProcess3"/>
    <dgm:cxn modelId="{1E19D3E1-FC9B-4CF7-81CF-F1293AE29D61}" srcId="{3EAE0898-2AB5-495D-8494-3B640AE3EF30}" destId="{1183F9C3-F5F8-4ABB-AC80-13BECA586386}" srcOrd="2" destOrd="0" parTransId="{EF587B4C-44CC-4785-B117-1C09D3F6C4F3}" sibTransId="{FF77FAF1-7D3F-47CB-B4BD-9C82F8D9DA94}"/>
    <dgm:cxn modelId="{029AA3E5-F735-439F-BEF0-94FDCFAD8D53}" type="presOf" srcId="{1183F9C3-F5F8-4ABB-AC80-13BECA586386}" destId="{4989C772-0869-4E7A-8F7E-8EC34335AF2A}" srcOrd="0" destOrd="0" presId="urn:microsoft.com/office/officeart/2005/8/layout/lProcess3"/>
    <dgm:cxn modelId="{3EE03636-BE48-4820-A0E9-87547880AD18}" type="presParOf" srcId="{3CC5BD01-A81D-4BCF-9EB0-056E9818F43A}" destId="{07E6C3B6-8491-4DF3-B25D-88A11DF52B1F}" srcOrd="0" destOrd="0" presId="urn:microsoft.com/office/officeart/2005/8/layout/lProcess3"/>
    <dgm:cxn modelId="{FDD32E3C-A1D8-4310-9A8E-073C8B5095A4}" type="presParOf" srcId="{07E6C3B6-8491-4DF3-B25D-88A11DF52B1F}" destId="{C960BE43-B135-41D0-9D79-A3E278BED3D8}" srcOrd="0" destOrd="0" presId="urn:microsoft.com/office/officeart/2005/8/layout/lProcess3"/>
    <dgm:cxn modelId="{681EE7F3-82BF-4732-BA91-60491C2CE121}" type="presParOf" srcId="{3CC5BD01-A81D-4BCF-9EB0-056E9818F43A}" destId="{E2D11E94-C3A7-4C69-92DD-E640AE02CB64}" srcOrd="1" destOrd="0" presId="urn:microsoft.com/office/officeart/2005/8/layout/lProcess3"/>
    <dgm:cxn modelId="{F268F629-5603-4C3D-850C-2AB9A9E00B93}" type="presParOf" srcId="{3CC5BD01-A81D-4BCF-9EB0-056E9818F43A}" destId="{D75F5D3E-D7E1-414D-B9B2-4F36C99BEE3B}" srcOrd="2" destOrd="0" presId="urn:microsoft.com/office/officeart/2005/8/layout/lProcess3"/>
    <dgm:cxn modelId="{56216DE2-8841-4299-AE6E-0D4AEDCF0D10}" type="presParOf" srcId="{D75F5D3E-D7E1-414D-B9B2-4F36C99BEE3B}" destId="{17F2C73F-1FF6-4BBF-891A-55A3B019930E}" srcOrd="0" destOrd="0" presId="urn:microsoft.com/office/officeart/2005/8/layout/lProcess3"/>
    <dgm:cxn modelId="{9400CA8B-FB44-4A0D-94FD-46F71C9E5413}" type="presParOf" srcId="{3CC5BD01-A81D-4BCF-9EB0-056E9818F43A}" destId="{931136D5-7905-434A-9797-0E9F71A1633A}" srcOrd="3" destOrd="0" presId="urn:microsoft.com/office/officeart/2005/8/layout/lProcess3"/>
    <dgm:cxn modelId="{9C2D7676-E5EB-4F76-8351-DA7C67E22282}" type="presParOf" srcId="{3CC5BD01-A81D-4BCF-9EB0-056E9818F43A}" destId="{60D3EDA6-6593-42B5-A56E-427951D2688B}" srcOrd="4" destOrd="0" presId="urn:microsoft.com/office/officeart/2005/8/layout/lProcess3"/>
    <dgm:cxn modelId="{3E93359E-423B-4A1E-81D0-2BEE16FDEE94}" type="presParOf" srcId="{60D3EDA6-6593-42B5-A56E-427951D2688B}" destId="{4989C772-0869-4E7A-8F7E-8EC34335AF2A}" srcOrd="0" destOrd="0" presId="urn:microsoft.com/office/officeart/2005/8/layout/lProcess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EAE0898-2AB5-495D-8494-3B640AE3EF30}" type="doc">
      <dgm:prSet loTypeId="urn:microsoft.com/office/officeart/2005/8/layout/vList6" loCatId="process" qsTypeId="urn:microsoft.com/office/officeart/2005/8/quickstyle/simple1" qsCatId="simple" csTypeId="urn:microsoft.com/office/officeart/2005/8/colors/accent1_2" csCatId="accent1" phldr="1"/>
      <dgm:spPr/>
      <dgm:t>
        <a:bodyPr/>
        <a:lstStyle/>
        <a:p>
          <a:endParaRPr lang="en-IN"/>
        </a:p>
      </dgm:t>
    </dgm:pt>
    <dgm:pt modelId="{C24B652E-EFFE-4324-9192-1120ADDECBE7}">
      <dgm:prSet custT="1"/>
      <dgm:spPr>
        <a:solidFill>
          <a:schemeClr val="accent5">
            <a:lumMod val="40000"/>
            <a:lumOff val="60000"/>
          </a:schemeClr>
        </a:solidFill>
      </dgm:spPr>
      <dgm:t>
        <a:bodyPr/>
        <a:lstStyle/>
        <a:p>
          <a:r>
            <a:rPr lang="en-IN" sz="2400" b="1" dirty="0">
              <a:solidFill>
                <a:schemeClr val="tx1">
                  <a:lumMod val="95000"/>
                  <a:lumOff val="5000"/>
                </a:schemeClr>
              </a:solidFill>
            </a:rPr>
            <a:t>Highlight Active Users</a:t>
          </a:r>
        </a:p>
      </dgm:t>
    </dgm:pt>
    <dgm:pt modelId="{ED76A665-8113-4994-B751-2AC8CD210E8B}" type="parTrans" cxnId="{46A3002E-C266-4E0C-84F6-3CFC17B0A3FF}">
      <dgm:prSet/>
      <dgm:spPr/>
      <dgm:t>
        <a:bodyPr/>
        <a:lstStyle/>
        <a:p>
          <a:endParaRPr lang="en-IN" sz="2400" b="0"/>
        </a:p>
      </dgm:t>
    </dgm:pt>
    <dgm:pt modelId="{5200D812-A32B-4B10-A52C-F749D3651960}" type="sibTrans" cxnId="{46A3002E-C266-4E0C-84F6-3CFC17B0A3FF}">
      <dgm:prSet/>
      <dgm:spPr/>
      <dgm:t>
        <a:bodyPr/>
        <a:lstStyle/>
        <a:p>
          <a:endParaRPr lang="en-IN" sz="2400" b="0"/>
        </a:p>
      </dgm:t>
    </dgm:pt>
    <dgm:pt modelId="{ED7882F0-B7FC-4449-8F05-EE0633465739}">
      <dgm:prSet custT="1"/>
      <dgm:spPr>
        <a:solidFill>
          <a:schemeClr val="accent5">
            <a:lumMod val="40000"/>
            <a:lumOff val="60000"/>
          </a:schemeClr>
        </a:solidFill>
      </dgm:spPr>
      <dgm:t>
        <a:bodyPr/>
        <a:lstStyle/>
        <a:p>
          <a:r>
            <a:rPr lang="en-US" sz="2400" b="1" dirty="0">
              <a:solidFill>
                <a:schemeClr val="tx1">
                  <a:lumMod val="95000"/>
                  <a:lumOff val="5000"/>
                </a:schemeClr>
              </a:solidFill>
            </a:rPr>
            <a:t>Photo Contest</a:t>
          </a:r>
          <a:endParaRPr lang="en-IN" sz="2400" b="1" dirty="0">
            <a:solidFill>
              <a:schemeClr val="tx1">
                <a:lumMod val="95000"/>
                <a:lumOff val="5000"/>
              </a:schemeClr>
            </a:solidFill>
          </a:endParaRPr>
        </a:p>
      </dgm:t>
    </dgm:pt>
    <dgm:pt modelId="{258A54F2-2146-4B9F-9DB7-1163DE235181}" type="parTrans" cxnId="{5B48B679-6936-458C-ABCE-E7525A8D2B41}">
      <dgm:prSet/>
      <dgm:spPr/>
      <dgm:t>
        <a:bodyPr/>
        <a:lstStyle/>
        <a:p>
          <a:endParaRPr lang="en-IN" sz="2400" b="0"/>
        </a:p>
      </dgm:t>
    </dgm:pt>
    <dgm:pt modelId="{71B10E93-47B6-49AF-8623-D4CEE9FD8602}" type="sibTrans" cxnId="{5B48B679-6936-458C-ABCE-E7525A8D2B41}">
      <dgm:prSet/>
      <dgm:spPr/>
      <dgm:t>
        <a:bodyPr/>
        <a:lstStyle/>
        <a:p>
          <a:endParaRPr lang="en-IN" sz="2400" b="0"/>
        </a:p>
      </dgm:t>
    </dgm:pt>
    <dgm:pt modelId="{1183F9C3-F5F8-4ABB-AC80-13BECA586386}">
      <dgm:prSet custT="1"/>
      <dgm:spPr>
        <a:solidFill>
          <a:schemeClr val="accent5">
            <a:lumMod val="40000"/>
            <a:lumOff val="60000"/>
          </a:schemeClr>
        </a:solidFill>
      </dgm:spPr>
      <dgm:t>
        <a:bodyPr/>
        <a:lstStyle/>
        <a:p>
          <a:r>
            <a:rPr lang="en-US" sz="2400" b="1" dirty="0">
              <a:solidFill>
                <a:schemeClr val="tx1">
                  <a:lumMod val="95000"/>
                  <a:lumOff val="5000"/>
                </a:schemeClr>
              </a:solidFill>
            </a:rPr>
            <a:t>Referral Programs</a:t>
          </a:r>
          <a:endParaRPr lang="en-IN" sz="2400" b="1" dirty="0">
            <a:solidFill>
              <a:schemeClr val="tx1">
                <a:lumMod val="95000"/>
                <a:lumOff val="5000"/>
              </a:schemeClr>
            </a:solidFill>
          </a:endParaRPr>
        </a:p>
      </dgm:t>
    </dgm:pt>
    <dgm:pt modelId="{EF587B4C-44CC-4785-B117-1C09D3F6C4F3}" type="parTrans" cxnId="{1E19D3E1-FC9B-4CF7-81CF-F1293AE29D61}">
      <dgm:prSet/>
      <dgm:spPr/>
      <dgm:t>
        <a:bodyPr/>
        <a:lstStyle/>
        <a:p>
          <a:endParaRPr lang="en-IN"/>
        </a:p>
      </dgm:t>
    </dgm:pt>
    <dgm:pt modelId="{FF77FAF1-7D3F-47CB-B4BD-9C82F8D9DA94}" type="sibTrans" cxnId="{1E19D3E1-FC9B-4CF7-81CF-F1293AE29D61}">
      <dgm:prSet/>
      <dgm:spPr/>
      <dgm:t>
        <a:bodyPr/>
        <a:lstStyle/>
        <a:p>
          <a:endParaRPr lang="en-IN"/>
        </a:p>
      </dgm:t>
    </dgm:pt>
    <dgm:pt modelId="{1725C173-C822-4ADC-B5F5-EABF58674DF7}" type="pres">
      <dgm:prSet presAssocID="{3EAE0898-2AB5-495D-8494-3B640AE3EF30}" presName="Name0" presStyleCnt="0">
        <dgm:presLayoutVars>
          <dgm:dir/>
          <dgm:animLvl val="lvl"/>
          <dgm:resizeHandles/>
        </dgm:presLayoutVars>
      </dgm:prSet>
      <dgm:spPr/>
    </dgm:pt>
    <dgm:pt modelId="{7B0B8696-0C2D-4EE6-B3CD-0BBFD53650CC}" type="pres">
      <dgm:prSet presAssocID="{C24B652E-EFFE-4324-9192-1120ADDECBE7}" presName="linNode" presStyleCnt="0"/>
      <dgm:spPr/>
    </dgm:pt>
    <dgm:pt modelId="{EBA01D2F-F20B-478B-870C-FE9BB1ABD04D}" type="pres">
      <dgm:prSet presAssocID="{C24B652E-EFFE-4324-9192-1120ADDECBE7}" presName="parentShp" presStyleLbl="node1" presStyleIdx="0" presStyleCnt="3">
        <dgm:presLayoutVars>
          <dgm:bulletEnabled val="1"/>
        </dgm:presLayoutVars>
      </dgm:prSet>
      <dgm:spPr/>
    </dgm:pt>
    <dgm:pt modelId="{3DEFD201-F26F-4806-952A-5D9B18CD5588}" type="pres">
      <dgm:prSet presAssocID="{C24B652E-EFFE-4324-9192-1120ADDECBE7}" presName="childShp" presStyleLbl="bgAccFollowNode1" presStyleIdx="0" presStyleCnt="3">
        <dgm:presLayoutVars>
          <dgm:bulletEnabled val="1"/>
        </dgm:presLayoutVars>
      </dgm:prSet>
      <dgm:spPr/>
    </dgm:pt>
    <dgm:pt modelId="{4AC81877-0705-4C0A-9C28-B8F3B7BA63C7}" type="pres">
      <dgm:prSet presAssocID="{5200D812-A32B-4B10-A52C-F749D3651960}" presName="spacing" presStyleCnt="0"/>
      <dgm:spPr/>
    </dgm:pt>
    <dgm:pt modelId="{4D24A05C-FC2C-443E-AFD6-90D5614E5115}" type="pres">
      <dgm:prSet presAssocID="{ED7882F0-B7FC-4449-8F05-EE0633465739}" presName="linNode" presStyleCnt="0"/>
      <dgm:spPr/>
    </dgm:pt>
    <dgm:pt modelId="{00ED6BFD-9E8A-47E8-A749-D159EBD367DD}" type="pres">
      <dgm:prSet presAssocID="{ED7882F0-B7FC-4449-8F05-EE0633465739}" presName="parentShp" presStyleLbl="node1" presStyleIdx="1" presStyleCnt="3">
        <dgm:presLayoutVars>
          <dgm:bulletEnabled val="1"/>
        </dgm:presLayoutVars>
      </dgm:prSet>
      <dgm:spPr/>
    </dgm:pt>
    <dgm:pt modelId="{BE81631B-12A8-4606-B365-74F0873E2085}" type="pres">
      <dgm:prSet presAssocID="{ED7882F0-B7FC-4449-8F05-EE0633465739}" presName="childShp" presStyleLbl="bgAccFollowNode1" presStyleIdx="1" presStyleCnt="3">
        <dgm:presLayoutVars>
          <dgm:bulletEnabled val="1"/>
        </dgm:presLayoutVars>
      </dgm:prSet>
      <dgm:spPr/>
    </dgm:pt>
    <dgm:pt modelId="{DF023218-DBA4-4290-B4F1-F7B8FC8C92FE}" type="pres">
      <dgm:prSet presAssocID="{71B10E93-47B6-49AF-8623-D4CEE9FD8602}" presName="spacing" presStyleCnt="0"/>
      <dgm:spPr/>
    </dgm:pt>
    <dgm:pt modelId="{10A71AFA-5D2B-43EC-9C9C-F5C87613C65D}" type="pres">
      <dgm:prSet presAssocID="{1183F9C3-F5F8-4ABB-AC80-13BECA586386}" presName="linNode" presStyleCnt="0"/>
      <dgm:spPr/>
    </dgm:pt>
    <dgm:pt modelId="{B4D74D1E-567A-46F6-BBD7-3A43A2F75B81}" type="pres">
      <dgm:prSet presAssocID="{1183F9C3-F5F8-4ABB-AC80-13BECA586386}" presName="parentShp" presStyleLbl="node1" presStyleIdx="2" presStyleCnt="3">
        <dgm:presLayoutVars>
          <dgm:bulletEnabled val="1"/>
        </dgm:presLayoutVars>
      </dgm:prSet>
      <dgm:spPr/>
    </dgm:pt>
    <dgm:pt modelId="{A3D90895-CBC9-4425-917D-38A48E7B5CFF}" type="pres">
      <dgm:prSet presAssocID="{1183F9C3-F5F8-4ABB-AC80-13BECA586386}" presName="childShp" presStyleLbl="bgAccFollowNode1" presStyleIdx="2" presStyleCnt="3">
        <dgm:presLayoutVars>
          <dgm:bulletEnabled val="1"/>
        </dgm:presLayoutVars>
      </dgm:prSet>
      <dgm:spPr/>
    </dgm:pt>
  </dgm:ptLst>
  <dgm:cxnLst>
    <dgm:cxn modelId="{E9E90B09-BE12-417D-9F71-B64915D52655}" type="presOf" srcId="{ED7882F0-B7FC-4449-8F05-EE0633465739}" destId="{00ED6BFD-9E8A-47E8-A749-D159EBD367DD}" srcOrd="0" destOrd="0" presId="urn:microsoft.com/office/officeart/2005/8/layout/vList6"/>
    <dgm:cxn modelId="{46A3002E-C266-4E0C-84F6-3CFC17B0A3FF}" srcId="{3EAE0898-2AB5-495D-8494-3B640AE3EF30}" destId="{C24B652E-EFFE-4324-9192-1120ADDECBE7}" srcOrd="0" destOrd="0" parTransId="{ED76A665-8113-4994-B751-2AC8CD210E8B}" sibTransId="{5200D812-A32B-4B10-A52C-F749D3651960}"/>
    <dgm:cxn modelId="{085E2634-3FCC-43C4-96D6-8F3BA65744D7}" type="presOf" srcId="{3EAE0898-2AB5-495D-8494-3B640AE3EF30}" destId="{1725C173-C822-4ADC-B5F5-EABF58674DF7}" srcOrd="0" destOrd="0" presId="urn:microsoft.com/office/officeart/2005/8/layout/vList6"/>
    <dgm:cxn modelId="{5B48B679-6936-458C-ABCE-E7525A8D2B41}" srcId="{3EAE0898-2AB5-495D-8494-3B640AE3EF30}" destId="{ED7882F0-B7FC-4449-8F05-EE0633465739}" srcOrd="1" destOrd="0" parTransId="{258A54F2-2146-4B9F-9DB7-1163DE235181}" sibTransId="{71B10E93-47B6-49AF-8623-D4CEE9FD8602}"/>
    <dgm:cxn modelId="{29C47FBE-E141-402B-A761-DCFEAA46E2E1}" type="presOf" srcId="{1183F9C3-F5F8-4ABB-AC80-13BECA586386}" destId="{B4D74D1E-567A-46F6-BBD7-3A43A2F75B81}" srcOrd="0" destOrd="0" presId="urn:microsoft.com/office/officeart/2005/8/layout/vList6"/>
    <dgm:cxn modelId="{1E19D3E1-FC9B-4CF7-81CF-F1293AE29D61}" srcId="{3EAE0898-2AB5-495D-8494-3B640AE3EF30}" destId="{1183F9C3-F5F8-4ABB-AC80-13BECA586386}" srcOrd="2" destOrd="0" parTransId="{EF587B4C-44CC-4785-B117-1C09D3F6C4F3}" sibTransId="{FF77FAF1-7D3F-47CB-B4BD-9C82F8D9DA94}"/>
    <dgm:cxn modelId="{DB194DFE-C2CA-4944-AA17-5047466E8A6B}" type="presOf" srcId="{C24B652E-EFFE-4324-9192-1120ADDECBE7}" destId="{EBA01D2F-F20B-478B-870C-FE9BB1ABD04D}" srcOrd="0" destOrd="0" presId="urn:microsoft.com/office/officeart/2005/8/layout/vList6"/>
    <dgm:cxn modelId="{8C0DC4E8-4AFA-47AA-9278-CB021AE47CEF}" type="presParOf" srcId="{1725C173-C822-4ADC-B5F5-EABF58674DF7}" destId="{7B0B8696-0C2D-4EE6-B3CD-0BBFD53650CC}" srcOrd="0" destOrd="0" presId="urn:microsoft.com/office/officeart/2005/8/layout/vList6"/>
    <dgm:cxn modelId="{8EF01012-D135-4BE7-9920-D9C3CE209222}" type="presParOf" srcId="{7B0B8696-0C2D-4EE6-B3CD-0BBFD53650CC}" destId="{EBA01D2F-F20B-478B-870C-FE9BB1ABD04D}" srcOrd="0" destOrd="0" presId="urn:microsoft.com/office/officeart/2005/8/layout/vList6"/>
    <dgm:cxn modelId="{0360E0D0-E359-4CCB-A518-1B774D949ED1}" type="presParOf" srcId="{7B0B8696-0C2D-4EE6-B3CD-0BBFD53650CC}" destId="{3DEFD201-F26F-4806-952A-5D9B18CD5588}" srcOrd="1" destOrd="0" presId="urn:microsoft.com/office/officeart/2005/8/layout/vList6"/>
    <dgm:cxn modelId="{DC3F6E52-DA93-404A-805B-8B309AEE0E3D}" type="presParOf" srcId="{1725C173-C822-4ADC-B5F5-EABF58674DF7}" destId="{4AC81877-0705-4C0A-9C28-B8F3B7BA63C7}" srcOrd="1" destOrd="0" presId="urn:microsoft.com/office/officeart/2005/8/layout/vList6"/>
    <dgm:cxn modelId="{E315EECC-4EE1-4EC9-A2F7-2535E93896E4}" type="presParOf" srcId="{1725C173-C822-4ADC-B5F5-EABF58674DF7}" destId="{4D24A05C-FC2C-443E-AFD6-90D5614E5115}" srcOrd="2" destOrd="0" presId="urn:microsoft.com/office/officeart/2005/8/layout/vList6"/>
    <dgm:cxn modelId="{EA9803B8-0FCE-41D8-A217-52AE705804D8}" type="presParOf" srcId="{4D24A05C-FC2C-443E-AFD6-90D5614E5115}" destId="{00ED6BFD-9E8A-47E8-A749-D159EBD367DD}" srcOrd="0" destOrd="0" presId="urn:microsoft.com/office/officeart/2005/8/layout/vList6"/>
    <dgm:cxn modelId="{3AA7FDEA-AD8D-46A1-AC3F-FB90F6A55CAF}" type="presParOf" srcId="{4D24A05C-FC2C-443E-AFD6-90D5614E5115}" destId="{BE81631B-12A8-4606-B365-74F0873E2085}" srcOrd="1" destOrd="0" presId="urn:microsoft.com/office/officeart/2005/8/layout/vList6"/>
    <dgm:cxn modelId="{BF179341-20B2-49A6-93D5-60FCA56CC475}" type="presParOf" srcId="{1725C173-C822-4ADC-B5F5-EABF58674DF7}" destId="{DF023218-DBA4-4290-B4F1-F7B8FC8C92FE}" srcOrd="3" destOrd="0" presId="urn:microsoft.com/office/officeart/2005/8/layout/vList6"/>
    <dgm:cxn modelId="{11E48CBD-48B2-4CE7-9D4F-EDCCD90459DF}" type="presParOf" srcId="{1725C173-C822-4ADC-B5F5-EABF58674DF7}" destId="{10A71AFA-5D2B-43EC-9C9C-F5C87613C65D}" srcOrd="4" destOrd="0" presId="urn:microsoft.com/office/officeart/2005/8/layout/vList6"/>
    <dgm:cxn modelId="{20F99CB6-D0F1-484E-B718-73DD12BD6C3A}" type="presParOf" srcId="{10A71AFA-5D2B-43EC-9C9C-F5C87613C65D}" destId="{B4D74D1E-567A-46F6-BBD7-3A43A2F75B81}" srcOrd="0" destOrd="0" presId="urn:microsoft.com/office/officeart/2005/8/layout/vList6"/>
    <dgm:cxn modelId="{0F299F0D-934A-4992-9848-63362AB2FD74}" type="presParOf" srcId="{10A71AFA-5D2B-43EC-9C9C-F5C87613C65D}" destId="{A3D90895-CBC9-4425-917D-38A48E7B5CFF}" srcOrd="1" destOrd="0" presId="urn:microsoft.com/office/officeart/2005/8/layout/vList6"/>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7D9C82-10EF-4602-A214-1D95ABE9D91A}">
      <dsp:nvSpPr>
        <dsp:cNvPr id="0" name=""/>
        <dsp:cNvSpPr/>
      </dsp:nvSpPr>
      <dsp:spPr>
        <a:xfrm>
          <a:off x="3910519" y="420"/>
          <a:ext cx="5865778" cy="1638786"/>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A9B9B08-4200-45FE-B0F5-2DA1E510F74D}">
      <dsp:nvSpPr>
        <dsp:cNvPr id="0" name=""/>
        <dsp:cNvSpPr/>
      </dsp:nvSpPr>
      <dsp:spPr>
        <a:xfrm>
          <a:off x="0" y="420"/>
          <a:ext cx="3910519" cy="1638786"/>
        </a:xfrm>
        <a:prstGeom prst="roundRect">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IN" sz="2400" b="1" kern="1200" dirty="0"/>
            <a:t>Personalized Re-Engagement Campaigns </a:t>
          </a:r>
        </a:p>
      </dsp:txBody>
      <dsp:txXfrm>
        <a:off x="79999" y="80419"/>
        <a:ext cx="3750521" cy="1478788"/>
      </dsp:txXfrm>
    </dsp:sp>
    <dsp:sp modelId="{091BC4CF-7640-48E3-82FD-370D11D4F68F}">
      <dsp:nvSpPr>
        <dsp:cNvPr id="0" name=""/>
        <dsp:cNvSpPr/>
      </dsp:nvSpPr>
      <dsp:spPr>
        <a:xfrm>
          <a:off x="3910519" y="1803085"/>
          <a:ext cx="5865778" cy="1638786"/>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E5FE393-9383-4703-B7BF-FEFDBB025305}">
      <dsp:nvSpPr>
        <dsp:cNvPr id="0" name=""/>
        <dsp:cNvSpPr/>
      </dsp:nvSpPr>
      <dsp:spPr>
        <a:xfrm>
          <a:off x="0" y="1803085"/>
          <a:ext cx="3910519" cy="1638786"/>
        </a:xfrm>
        <a:prstGeom prst="roundRect">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b="1" kern="1200" dirty="0"/>
            <a:t>Exclusive Incentives</a:t>
          </a:r>
          <a:endParaRPr lang="en-IN" sz="2400" b="1" kern="1200" dirty="0"/>
        </a:p>
      </dsp:txBody>
      <dsp:txXfrm>
        <a:off x="79999" y="1883084"/>
        <a:ext cx="3750521" cy="14787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60BE43-B135-41D0-9D79-A3E278BED3D8}">
      <dsp:nvSpPr>
        <dsp:cNvPr id="0" name=""/>
        <dsp:cNvSpPr/>
      </dsp:nvSpPr>
      <dsp:spPr>
        <a:xfrm>
          <a:off x="0" y="899967"/>
          <a:ext cx="2687741" cy="1075096"/>
        </a:xfrm>
        <a:prstGeom prst="chevron">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15240" rIns="0" bIns="15240" numCol="1" spcCol="1270" anchor="ctr" anchorCtr="0">
          <a:noAutofit/>
        </a:bodyPr>
        <a:lstStyle/>
        <a:p>
          <a:pPr marL="0" lvl="0" indent="0" algn="ctr" defTabSz="1066800">
            <a:lnSpc>
              <a:spcPct val="90000"/>
            </a:lnSpc>
            <a:spcBef>
              <a:spcPct val="0"/>
            </a:spcBef>
            <a:spcAft>
              <a:spcPct val="35000"/>
            </a:spcAft>
            <a:buNone/>
          </a:pPr>
          <a:r>
            <a:rPr lang="en-IN" sz="2400" b="1" kern="1200" dirty="0"/>
            <a:t>Targeted Onboarding Campaigns</a:t>
          </a:r>
        </a:p>
      </dsp:txBody>
      <dsp:txXfrm>
        <a:off x="537548" y="899967"/>
        <a:ext cx="1612645" cy="1075096"/>
      </dsp:txXfrm>
    </dsp:sp>
    <dsp:sp modelId="{17F2C73F-1FF6-4BBF-891A-55A3B019930E}">
      <dsp:nvSpPr>
        <dsp:cNvPr id="0" name=""/>
        <dsp:cNvSpPr/>
      </dsp:nvSpPr>
      <dsp:spPr>
        <a:xfrm>
          <a:off x="0" y="2125577"/>
          <a:ext cx="2687741" cy="1075096"/>
        </a:xfrm>
        <a:prstGeom prst="chevron">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15240" rIns="0" bIns="15240" numCol="1" spcCol="1270" anchor="ctr" anchorCtr="0">
          <a:noAutofit/>
        </a:bodyPr>
        <a:lstStyle/>
        <a:p>
          <a:pPr marL="0" lvl="0" indent="0" algn="ctr" defTabSz="1066800">
            <a:lnSpc>
              <a:spcPct val="90000"/>
            </a:lnSpc>
            <a:spcBef>
              <a:spcPct val="0"/>
            </a:spcBef>
            <a:spcAft>
              <a:spcPct val="35000"/>
            </a:spcAft>
            <a:buNone/>
          </a:pPr>
          <a:r>
            <a:rPr lang="en-US" sz="2400" b="1" kern="1200" dirty="0"/>
            <a:t>Educational Content on Tag usage</a:t>
          </a:r>
          <a:endParaRPr lang="en-IN" sz="2400" b="1" kern="1200" dirty="0"/>
        </a:p>
      </dsp:txBody>
      <dsp:txXfrm>
        <a:off x="537548" y="2125577"/>
        <a:ext cx="1612645" cy="1075096"/>
      </dsp:txXfrm>
    </dsp:sp>
    <dsp:sp modelId="{4989C772-0869-4E7A-8F7E-8EC34335AF2A}">
      <dsp:nvSpPr>
        <dsp:cNvPr id="0" name=""/>
        <dsp:cNvSpPr/>
      </dsp:nvSpPr>
      <dsp:spPr>
        <a:xfrm>
          <a:off x="0" y="3351187"/>
          <a:ext cx="2687741" cy="1075096"/>
        </a:xfrm>
        <a:prstGeom prst="chevron">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15240" rIns="0" bIns="15240" numCol="1" spcCol="1270" anchor="ctr" anchorCtr="0">
          <a:noAutofit/>
        </a:bodyPr>
        <a:lstStyle/>
        <a:p>
          <a:pPr marL="0" lvl="0" indent="0" algn="ctr" defTabSz="1066800">
            <a:lnSpc>
              <a:spcPct val="90000"/>
            </a:lnSpc>
            <a:spcBef>
              <a:spcPct val="0"/>
            </a:spcBef>
            <a:spcAft>
              <a:spcPct val="35000"/>
            </a:spcAft>
            <a:buNone/>
          </a:pPr>
          <a:r>
            <a:rPr lang="en-US" sz="2400" b="1" kern="1200" dirty="0"/>
            <a:t>Referral Programs</a:t>
          </a:r>
          <a:endParaRPr lang="en-IN" sz="2400" b="1" kern="1200" dirty="0"/>
        </a:p>
      </dsp:txBody>
      <dsp:txXfrm>
        <a:off x="537548" y="3351187"/>
        <a:ext cx="1612645" cy="10750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EFD201-F26F-4806-952A-5D9B18CD5588}">
      <dsp:nvSpPr>
        <dsp:cNvPr id="0" name=""/>
        <dsp:cNvSpPr/>
      </dsp:nvSpPr>
      <dsp:spPr>
        <a:xfrm>
          <a:off x="4178324" y="0"/>
          <a:ext cx="6267487" cy="1498667"/>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BA01D2F-F20B-478B-870C-FE9BB1ABD04D}">
      <dsp:nvSpPr>
        <dsp:cNvPr id="0" name=""/>
        <dsp:cNvSpPr/>
      </dsp:nvSpPr>
      <dsp:spPr>
        <a:xfrm>
          <a:off x="0" y="0"/>
          <a:ext cx="4178324" cy="1498667"/>
        </a:xfrm>
        <a:prstGeom prst="roundRect">
          <a:avLst/>
        </a:prstGeom>
        <a:solidFill>
          <a:schemeClr val="accent5">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IN" sz="2400" b="1" kern="1200" dirty="0">
              <a:solidFill>
                <a:schemeClr val="tx1">
                  <a:lumMod val="95000"/>
                  <a:lumOff val="5000"/>
                </a:schemeClr>
              </a:solidFill>
            </a:rPr>
            <a:t>Highlight Active Users</a:t>
          </a:r>
        </a:p>
      </dsp:txBody>
      <dsp:txXfrm>
        <a:off x="73159" y="73159"/>
        <a:ext cx="4032006" cy="1352349"/>
      </dsp:txXfrm>
    </dsp:sp>
    <dsp:sp modelId="{BE81631B-12A8-4606-B365-74F0873E2085}">
      <dsp:nvSpPr>
        <dsp:cNvPr id="0" name=""/>
        <dsp:cNvSpPr/>
      </dsp:nvSpPr>
      <dsp:spPr>
        <a:xfrm>
          <a:off x="4178324" y="1648534"/>
          <a:ext cx="6267487" cy="1498667"/>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0ED6BFD-9E8A-47E8-A749-D159EBD367DD}">
      <dsp:nvSpPr>
        <dsp:cNvPr id="0" name=""/>
        <dsp:cNvSpPr/>
      </dsp:nvSpPr>
      <dsp:spPr>
        <a:xfrm>
          <a:off x="0" y="1648534"/>
          <a:ext cx="4178324" cy="1498667"/>
        </a:xfrm>
        <a:prstGeom prst="roundRect">
          <a:avLst/>
        </a:prstGeom>
        <a:solidFill>
          <a:schemeClr val="accent5">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tx1">
                  <a:lumMod val="95000"/>
                  <a:lumOff val="5000"/>
                </a:schemeClr>
              </a:solidFill>
            </a:rPr>
            <a:t>Photo Contest</a:t>
          </a:r>
          <a:endParaRPr lang="en-IN" sz="2400" b="1" kern="1200" dirty="0">
            <a:solidFill>
              <a:schemeClr val="tx1">
                <a:lumMod val="95000"/>
                <a:lumOff val="5000"/>
              </a:schemeClr>
            </a:solidFill>
          </a:endParaRPr>
        </a:p>
      </dsp:txBody>
      <dsp:txXfrm>
        <a:off x="73159" y="1721693"/>
        <a:ext cx="4032006" cy="1352349"/>
      </dsp:txXfrm>
    </dsp:sp>
    <dsp:sp modelId="{A3D90895-CBC9-4425-917D-38A48E7B5CFF}">
      <dsp:nvSpPr>
        <dsp:cNvPr id="0" name=""/>
        <dsp:cNvSpPr/>
      </dsp:nvSpPr>
      <dsp:spPr>
        <a:xfrm>
          <a:off x="4178324" y="3297068"/>
          <a:ext cx="6267487" cy="1498667"/>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4D74D1E-567A-46F6-BBD7-3A43A2F75B81}">
      <dsp:nvSpPr>
        <dsp:cNvPr id="0" name=""/>
        <dsp:cNvSpPr/>
      </dsp:nvSpPr>
      <dsp:spPr>
        <a:xfrm>
          <a:off x="0" y="3297068"/>
          <a:ext cx="4178324" cy="1498667"/>
        </a:xfrm>
        <a:prstGeom prst="roundRect">
          <a:avLst/>
        </a:prstGeom>
        <a:solidFill>
          <a:schemeClr val="accent5">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tx1">
                  <a:lumMod val="95000"/>
                  <a:lumOff val="5000"/>
                </a:schemeClr>
              </a:solidFill>
            </a:rPr>
            <a:t>Referral Programs</a:t>
          </a:r>
          <a:endParaRPr lang="en-IN" sz="2400" b="1" kern="1200" dirty="0">
            <a:solidFill>
              <a:schemeClr val="tx1">
                <a:lumMod val="95000"/>
                <a:lumOff val="5000"/>
              </a:schemeClr>
            </a:solidFill>
          </a:endParaRPr>
        </a:p>
      </dsp:txBody>
      <dsp:txXfrm>
        <a:off x="73159" y="3370227"/>
        <a:ext cx="4032006" cy="1352349"/>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03F5D-4956-D7A3-9D38-CE76BC106B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93A2D34-AA4C-CC1A-AE8E-1F32E55E1F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C8CDACE-97BC-C0C1-FFE4-2FA6BE98CB05}"/>
              </a:ext>
            </a:extLst>
          </p:cNvPr>
          <p:cNvSpPr>
            <a:spLocks noGrp="1"/>
          </p:cNvSpPr>
          <p:nvPr>
            <p:ph type="dt" sz="half" idx="10"/>
          </p:nvPr>
        </p:nvSpPr>
        <p:spPr/>
        <p:txBody>
          <a:bodyPr/>
          <a:lstStyle/>
          <a:p>
            <a:fld id="{D6E6B54C-22AB-4BFD-854B-C900E7978CC6}" type="datetimeFigureOut">
              <a:rPr lang="en-IN" smtClean="0"/>
              <a:t>12-10-2024</a:t>
            </a:fld>
            <a:endParaRPr lang="en-IN"/>
          </a:p>
        </p:txBody>
      </p:sp>
      <p:sp>
        <p:nvSpPr>
          <p:cNvPr id="5" name="Footer Placeholder 4">
            <a:extLst>
              <a:ext uri="{FF2B5EF4-FFF2-40B4-BE49-F238E27FC236}">
                <a16:creationId xmlns:a16="http://schemas.microsoft.com/office/drawing/2014/main" id="{7A557A12-B225-FD7B-1245-AB9A51C22F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355FC25-63F4-99B7-53EA-39228E1490EF}"/>
              </a:ext>
            </a:extLst>
          </p:cNvPr>
          <p:cNvSpPr>
            <a:spLocks noGrp="1"/>
          </p:cNvSpPr>
          <p:nvPr>
            <p:ph type="sldNum" sz="quarter" idx="12"/>
          </p:nvPr>
        </p:nvSpPr>
        <p:spPr/>
        <p:txBody>
          <a:bodyPr/>
          <a:lstStyle/>
          <a:p>
            <a:fld id="{A3480B2D-FC01-4E23-88DA-86D70A5F8134}" type="slidenum">
              <a:rPr lang="en-IN" smtClean="0"/>
              <a:t>‹#›</a:t>
            </a:fld>
            <a:endParaRPr lang="en-IN"/>
          </a:p>
        </p:txBody>
      </p:sp>
    </p:spTree>
    <p:extLst>
      <p:ext uri="{BB962C8B-B14F-4D97-AF65-F5344CB8AC3E}">
        <p14:creationId xmlns:p14="http://schemas.microsoft.com/office/powerpoint/2010/main" val="1365557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D2531-3809-42A8-D9D7-16BED69737C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1B21745-6CE6-990D-0952-E2BA30F12B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D68D27-C82A-1664-6672-20F80BDD2396}"/>
              </a:ext>
            </a:extLst>
          </p:cNvPr>
          <p:cNvSpPr>
            <a:spLocks noGrp="1"/>
          </p:cNvSpPr>
          <p:nvPr>
            <p:ph type="dt" sz="half" idx="10"/>
          </p:nvPr>
        </p:nvSpPr>
        <p:spPr/>
        <p:txBody>
          <a:bodyPr/>
          <a:lstStyle/>
          <a:p>
            <a:fld id="{D6E6B54C-22AB-4BFD-854B-C900E7978CC6}" type="datetimeFigureOut">
              <a:rPr lang="en-IN" smtClean="0"/>
              <a:t>12-10-2024</a:t>
            </a:fld>
            <a:endParaRPr lang="en-IN"/>
          </a:p>
        </p:txBody>
      </p:sp>
      <p:sp>
        <p:nvSpPr>
          <p:cNvPr id="5" name="Footer Placeholder 4">
            <a:extLst>
              <a:ext uri="{FF2B5EF4-FFF2-40B4-BE49-F238E27FC236}">
                <a16:creationId xmlns:a16="http://schemas.microsoft.com/office/drawing/2014/main" id="{519B024D-1CF4-D31F-D382-55A90B8D99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FD9C93-9F2F-F94D-2B38-2384CB7681EB}"/>
              </a:ext>
            </a:extLst>
          </p:cNvPr>
          <p:cNvSpPr>
            <a:spLocks noGrp="1"/>
          </p:cNvSpPr>
          <p:nvPr>
            <p:ph type="sldNum" sz="quarter" idx="12"/>
          </p:nvPr>
        </p:nvSpPr>
        <p:spPr/>
        <p:txBody>
          <a:bodyPr/>
          <a:lstStyle/>
          <a:p>
            <a:fld id="{A3480B2D-FC01-4E23-88DA-86D70A5F8134}" type="slidenum">
              <a:rPr lang="en-IN" smtClean="0"/>
              <a:t>‹#›</a:t>
            </a:fld>
            <a:endParaRPr lang="en-IN"/>
          </a:p>
        </p:txBody>
      </p:sp>
    </p:spTree>
    <p:extLst>
      <p:ext uri="{BB962C8B-B14F-4D97-AF65-F5344CB8AC3E}">
        <p14:creationId xmlns:p14="http://schemas.microsoft.com/office/powerpoint/2010/main" val="2639487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7E6300-60A6-8D2B-995C-6120E551A7E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A29459D-F815-87F1-9D2D-4F7505F2B9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62EC4A-7EB0-1156-FA54-6F9DE1DD68E4}"/>
              </a:ext>
            </a:extLst>
          </p:cNvPr>
          <p:cNvSpPr>
            <a:spLocks noGrp="1"/>
          </p:cNvSpPr>
          <p:nvPr>
            <p:ph type="dt" sz="half" idx="10"/>
          </p:nvPr>
        </p:nvSpPr>
        <p:spPr/>
        <p:txBody>
          <a:bodyPr/>
          <a:lstStyle/>
          <a:p>
            <a:fld id="{D6E6B54C-22AB-4BFD-854B-C900E7978CC6}" type="datetimeFigureOut">
              <a:rPr lang="en-IN" smtClean="0"/>
              <a:t>12-10-2024</a:t>
            </a:fld>
            <a:endParaRPr lang="en-IN"/>
          </a:p>
        </p:txBody>
      </p:sp>
      <p:sp>
        <p:nvSpPr>
          <p:cNvPr id="5" name="Footer Placeholder 4">
            <a:extLst>
              <a:ext uri="{FF2B5EF4-FFF2-40B4-BE49-F238E27FC236}">
                <a16:creationId xmlns:a16="http://schemas.microsoft.com/office/drawing/2014/main" id="{CEC7C17D-8B94-EE84-9B9C-25E5F82BC0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4A18D0-09EB-18C3-6D82-D2F323A31D64}"/>
              </a:ext>
            </a:extLst>
          </p:cNvPr>
          <p:cNvSpPr>
            <a:spLocks noGrp="1"/>
          </p:cNvSpPr>
          <p:nvPr>
            <p:ph type="sldNum" sz="quarter" idx="12"/>
          </p:nvPr>
        </p:nvSpPr>
        <p:spPr/>
        <p:txBody>
          <a:bodyPr/>
          <a:lstStyle/>
          <a:p>
            <a:fld id="{A3480B2D-FC01-4E23-88DA-86D70A5F8134}" type="slidenum">
              <a:rPr lang="en-IN" smtClean="0"/>
              <a:t>‹#›</a:t>
            </a:fld>
            <a:endParaRPr lang="en-IN"/>
          </a:p>
        </p:txBody>
      </p:sp>
    </p:spTree>
    <p:extLst>
      <p:ext uri="{BB962C8B-B14F-4D97-AF65-F5344CB8AC3E}">
        <p14:creationId xmlns:p14="http://schemas.microsoft.com/office/powerpoint/2010/main" val="2517514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93AAC-8EDE-315D-FA36-5EE8171673C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B7E4B5A-23C6-941F-FAB6-BBA4117C6C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A6CF25-539D-2692-EFA6-2E89EF8602F5}"/>
              </a:ext>
            </a:extLst>
          </p:cNvPr>
          <p:cNvSpPr>
            <a:spLocks noGrp="1"/>
          </p:cNvSpPr>
          <p:nvPr>
            <p:ph type="dt" sz="half" idx="10"/>
          </p:nvPr>
        </p:nvSpPr>
        <p:spPr/>
        <p:txBody>
          <a:bodyPr/>
          <a:lstStyle/>
          <a:p>
            <a:fld id="{D6E6B54C-22AB-4BFD-854B-C900E7978CC6}" type="datetimeFigureOut">
              <a:rPr lang="en-IN" smtClean="0"/>
              <a:t>12-10-2024</a:t>
            </a:fld>
            <a:endParaRPr lang="en-IN"/>
          </a:p>
        </p:txBody>
      </p:sp>
      <p:sp>
        <p:nvSpPr>
          <p:cNvPr id="5" name="Footer Placeholder 4">
            <a:extLst>
              <a:ext uri="{FF2B5EF4-FFF2-40B4-BE49-F238E27FC236}">
                <a16:creationId xmlns:a16="http://schemas.microsoft.com/office/drawing/2014/main" id="{BA16A25C-B801-A2CC-1B4A-5E78D7B35A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4DCC95-BCDF-FD36-661B-F37FC775FE54}"/>
              </a:ext>
            </a:extLst>
          </p:cNvPr>
          <p:cNvSpPr>
            <a:spLocks noGrp="1"/>
          </p:cNvSpPr>
          <p:nvPr>
            <p:ph type="sldNum" sz="quarter" idx="12"/>
          </p:nvPr>
        </p:nvSpPr>
        <p:spPr/>
        <p:txBody>
          <a:bodyPr/>
          <a:lstStyle/>
          <a:p>
            <a:fld id="{A3480B2D-FC01-4E23-88DA-86D70A5F8134}" type="slidenum">
              <a:rPr lang="en-IN" smtClean="0"/>
              <a:t>‹#›</a:t>
            </a:fld>
            <a:endParaRPr lang="en-IN"/>
          </a:p>
        </p:txBody>
      </p:sp>
    </p:spTree>
    <p:extLst>
      <p:ext uri="{BB962C8B-B14F-4D97-AF65-F5344CB8AC3E}">
        <p14:creationId xmlns:p14="http://schemas.microsoft.com/office/powerpoint/2010/main" val="4063104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E9746-06E9-D150-4844-C88D3DFBDD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7F8A842-8A8F-0240-47B9-1151158504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7D072A0-024C-878D-DD09-5DD4EB43E283}"/>
              </a:ext>
            </a:extLst>
          </p:cNvPr>
          <p:cNvSpPr>
            <a:spLocks noGrp="1"/>
          </p:cNvSpPr>
          <p:nvPr>
            <p:ph type="dt" sz="half" idx="10"/>
          </p:nvPr>
        </p:nvSpPr>
        <p:spPr/>
        <p:txBody>
          <a:bodyPr/>
          <a:lstStyle/>
          <a:p>
            <a:fld id="{D6E6B54C-22AB-4BFD-854B-C900E7978CC6}" type="datetimeFigureOut">
              <a:rPr lang="en-IN" smtClean="0"/>
              <a:t>12-10-2024</a:t>
            </a:fld>
            <a:endParaRPr lang="en-IN"/>
          </a:p>
        </p:txBody>
      </p:sp>
      <p:sp>
        <p:nvSpPr>
          <p:cNvPr id="5" name="Footer Placeholder 4">
            <a:extLst>
              <a:ext uri="{FF2B5EF4-FFF2-40B4-BE49-F238E27FC236}">
                <a16:creationId xmlns:a16="http://schemas.microsoft.com/office/drawing/2014/main" id="{5664D0B7-901C-E10F-4BE5-66C8E6F931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4A8303-3B1C-0715-683C-FD2CFD599E37}"/>
              </a:ext>
            </a:extLst>
          </p:cNvPr>
          <p:cNvSpPr>
            <a:spLocks noGrp="1"/>
          </p:cNvSpPr>
          <p:nvPr>
            <p:ph type="sldNum" sz="quarter" idx="12"/>
          </p:nvPr>
        </p:nvSpPr>
        <p:spPr/>
        <p:txBody>
          <a:bodyPr/>
          <a:lstStyle/>
          <a:p>
            <a:fld id="{A3480B2D-FC01-4E23-88DA-86D70A5F8134}" type="slidenum">
              <a:rPr lang="en-IN" smtClean="0"/>
              <a:t>‹#›</a:t>
            </a:fld>
            <a:endParaRPr lang="en-IN"/>
          </a:p>
        </p:txBody>
      </p:sp>
    </p:spTree>
    <p:extLst>
      <p:ext uri="{BB962C8B-B14F-4D97-AF65-F5344CB8AC3E}">
        <p14:creationId xmlns:p14="http://schemas.microsoft.com/office/powerpoint/2010/main" val="2304294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00B11-9635-E185-CBD2-3BA1698AB55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93F0ED4-FBC6-ED56-67C8-972A75A1B9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3CF6E7D-8AE8-04B7-513B-3B45AFBF2D3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9F2C7BA-576E-62DB-371E-D32FA48052F1}"/>
              </a:ext>
            </a:extLst>
          </p:cNvPr>
          <p:cNvSpPr>
            <a:spLocks noGrp="1"/>
          </p:cNvSpPr>
          <p:nvPr>
            <p:ph type="dt" sz="half" idx="10"/>
          </p:nvPr>
        </p:nvSpPr>
        <p:spPr/>
        <p:txBody>
          <a:bodyPr/>
          <a:lstStyle/>
          <a:p>
            <a:fld id="{D6E6B54C-22AB-4BFD-854B-C900E7978CC6}" type="datetimeFigureOut">
              <a:rPr lang="en-IN" smtClean="0"/>
              <a:t>12-10-2024</a:t>
            </a:fld>
            <a:endParaRPr lang="en-IN"/>
          </a:p>
        </p:txBody>
      </p:sp>
      <p:sp>
        <p:nvSpPr>
          <p:cNvPr id="6" name="Footer Placeholder 5">
            <a:extLst>
              <a:ext uri="{FF2B5EF4-FFF2-40B4-BE49-F238E27FC236}">
                <a16:creationId xmlns:a16="http://schemas.microsoft.com/office/drawing/2014/main" id="{FBB3DFB8-B30C-EE3A-E73B-AC5E8953972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AAB53C6-6000-E415-6187-710623A17178}"/>
              </a:ext>
            </a:extLst>
          </p:cNvPr>
          <p:cNvSpPr>
            <a:spLocks noGrp="1"/>
          </p:cNvSpPr>
          <p:nvPr>
            <p:ph type="sldNum" sz="quarter" idx="12"/>
          </p:nvPr>
        </p:nvSpPr>
        <p:spPr/>
        <p:txBody>
          <a:bodyPr/>
          <a:lstStyle/>
          <a:p>
            <a:fld id="{A3480B2D-FC01-4E23-88DA-86D70A5F8134}" type="slidenum">
              <a:rPr lang="en-IN" smtClean="0"/>
              <a:t>‹#›</a:t>
            </a:fld>
            <a:endParaRPr lang="en-IN"/>
          </a:p>
        </p:txBody>
      </p:sp>
    </p:spTree>
    <p:extLst>
      <p:ext uri="{BB962C8B-B14F-4D97-AF65-F5344CB8AC3E}">
        <p14:creationId xmlns:p14="http://schemas.microsoft.com/office/powerpoint/2010/main" val="2115763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B1274-1176-E114-E86B-5DA2ABE1C5D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E255B96-2318-AA11-7E6C-F3849405E2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BE51299-FD67-EC9E-4B73-464C382095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B7BE0EA-4535-DA97-230A-538D749997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928671-5F16-4FC5-59F1-57359D51FE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6CAA4BB-8620-581F-6095-4D506D5934D2}"/>
              </a:ext>
            </a:extLst>
          </p:cNvPr>
          <p:cNvSpPr>
            <a:spLocks noGrp="1"/>
          </p:cNvSpPr>
          <p:nvPr>
            <p:ph type="dt" sz="half" idx="10"/>
          </p:nvPr>
        </p:nvSpPr>
        <p:spPr/>
        <p:txBody>
          <a:bodyPr/>
          <a:lstStyle/>
          <a:p>
            <a:fld id="{D6E6B54C-22AB-4BFD-854B-C900E7978CC6}" type="datetimeFigureOut">
              <a:rPr lang="en-IN" smtClean="0"/>
              <a:t>12-10-2024</a:t>
            </a:fld>
            <a:endParaRPr lang="en-IN"/>
          </a:p>
        </p:txBody>
      </p:sp>
      <p:sp>
        <p:nvSpPr>
          <p:cNvPr id="8" name="Footer Placeholder 7">
            <a:extLst>
              <a:ext uri="{FF2B5EF4-FFF2-40B4-BE49-F238E27FC236}">
                <a16:creationId xmlns:a16="http://schemas.microsoft.com/office/drawing/2014/main" id="{6B876C1D-ECA2-733A-D032-87D444C569E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BDA49B7-EDD2-D1B8-B333-67E3B8A05720}"/>
              </a:ext>
            </a:extLst>
          </p:cNvPr>
          <p:cNvSpPr>
            <a:spLocks noGrp="1"/>
          </p:cNvSpPr>
          <p:nvPr>
            <p:ph type="sldNum" sz="quarter" idx="12"/>
          </p:nvPr>
        </p:nvSpPr>
        <p:spPr/>
        <p:txBody>
          <a:bodyPr/>
          <a:lstStyle/>
          <a:p>
            <a:fld id="{A3480B2D-FC01-4E23-88DA-86D70A5F8134}" type="slidenum">
              <a:rPr lang="en-IN" smtClean="0"/>
              <a:t>‹#›</a:t>
            </a:fld>
            <a:endParaRPr lang="en-IN"/>
          </a:p>
        </p:txBody>
      </p:sp>
    </p:spTree>
    <p:extLst>
      <p:ext uri="{BB962C8B-B14F-4D97-AF65-F5344CB8AC3E}">
        <p14:creationId xmlns:p14="http://schemas.microsoft.com/office/powerpoint/2010/main" val="4225359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73723-0D60-A9CD-DB66-8548F61AA91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49FB38F-341E-0407-F058-48AA52A9FBBD}"/>
              </a:ext>
            </a:extLst>
          </p:cNvPr>
          <p:cNvSpPr>
            <a:spLocks noGrp="1"/>
          </p:cNvSpPr>
          <p:nvPr>
            <p:ph type="dt" sz="half" idx="10"/>
          </p:nvPr>
        </p:nvSpPr>
        <p:spPr/>
        <p:txBody>
          <a:bodyPr/>
          <a:lstStyle/>
          <a:p>
            <a:fld id="{D6E6B54C-22AB-4BFD-854B-C900E7978CC6}" type="datetimeFigureOut">
              <a:rPr lang="en-IN" smtClean="0"/>
              <a:t>12-10-2024</a:t>
            </a:fld>
            <a:endParaRPr lang="en-IN"/>
          </a:p>
        </p:txBody>
      </p:sp>
      <p:sp>
        <p:nvSpPr>
          <p:cNvPr id="4" name="Footer Placeholder 3">
            <a:extLst>
              <a:ext uri="{FF2B5EF4-FFF2-40B4-BE49-F238E27FC236}">
                <a16:creationId xmlns:a16="http://schemas.microsoft.com/office/drawing/2014/main" id="{F9ECAD4F-D8A0-4C4B-13D8-060F83CB20D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B1D172B-16EA-3CAF-74F4-AC59BA143F67}"/>
              </a:ext>
            </a:extLst>
          </p:cNvPr>
          <p:cNvSpPr>
            <a:spLocks noGrp="1"/>
          </p:cNvSpPr>
          <p:nvPr>
            <p:ph type="sldNum" sz="quarter" idx="12"/>
          </p:nvPr>
        </p:nvSpPr>
        <p:spPr/>
        <p:txBody>
          <a:bodyPr/>
          <a:lstStyle/>
          <a:p>
            <a:fld id="{A3480B2D-FC01-4E23-88DA-86D70A5F8134}" type="slidenum">
              <a:rPr lang="en-IN" smtClean="0"/>
              <a:t>‹#›</a:t>
            </a:fld>
            <a:endParaRPr lang="en-IN"/>
          </a:p>
        </p:txBody>
      </p:sp>
    </p:spTree>
    <p:extLst>
      <p:ext uri="{BB962C8B-B14F-4D97-AF65-F5344CB8AC3E}">
        <p14:creationId xmlns:p14="http://schemas.microsoft.com/office/powerpoint/2010/main" val="775341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48F181-935B-8302-2BC7-C8AA3E11DE95}"/>
              </a:ext>
            </a:extLst>
          </p:cNvPr>
          <p:cNvSpPr>
            <a:spLocks noGrp="1"/>
          </p:cNvSpPr>
          <p:nvPr>
            <p:ph type="dt" sz="half" idx="10"/>
          </p:nvPr>
        </p:nvSpPr>
        <p:spPr/>
        <p:txBody>
          <a:bodyPr/>
          <a:lstStyle/>
          <a:p>
            <a:fld id="{D6E6B54C-22AB-4BFD-854B-C900E7978CC6}" type="datetimeFigureOut">
              <a:rPr lang="en-IN" smtClean="0"/>
              <a:t>12-10-2024</a:t>
            </a:fld>
            <a:endParaRPr lang="en-IN"/>
          </a:p>
        </p:txBody>
      </p:sp>
      <p:sp>
        <p:nvSpPr>
          <p:cNvPr id="3" name="Footer Placeholder 2">
            <a:extLst>
              <a:ext uri="{FF2B5EF4-FFF2-40B4-BE49-F238E27FC236}">
                <a16:creationId xmlns:a16="http://schemas.microsoft.com/office/drawing/2014/main" id="{F7C32C2B-52D2-49E8-508A-8FB452232CB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050726D-F6C7-3FDE-B995-C1121FE3D5D5}"/>
              </a:ext>
            </a:extLst>
          </p:cNvPr>
          <p:cNvSpPr>
            <a:spLocks noGrp="1"/>
          </p:cNvSpPr>
          <p:nvPr>
            <p:ph type="sldNum" sz="quarter" idx="12"/>
          </p:nvPr>
        </p:nvSpPr>
        <p:spPr/>
        <p:txBody>
          <a:bodyPr/>
          <a:lstStyle/>
          <a:p>
            <a:fld id="{A3480B2D-FC01-4E23-88DA-86D70A5F8134}" type="slidenum">
              <a:rPr lang="en-IN" smtClean="0"/>
              <a:t>‹#›</a:t>
            </a:fld>
            <a:endParaRPr lang="en-IN"/>
          </a:p>
        </p:txBody>
      </p:sp>
    </p:spTree>
    <p:extLst>
      <p:ext uri="{BB962C8B-B14F-4D97-AF65-F5344CB8AC3E}">
        <p14:creationId xmlns:p14="http://schemas.microsoft.com/office/powerpoint/2010/main" val="2087858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2AE2B-3CDB-A09B-584C-C363994339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ED1F251-C69B-E4F9-41B9-B745EE005B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0A37C63-B624-7D04-3C41-A3DC02ACC7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17DE80-78E1-1D16-54D4-38597956F4A0}"/>
              </a:ext>
            </a:extLst>
          </p:cNvPr>
          <p:cNvSpPr>
            <a:spLocks noGrp="1"/>
          </p:cNvSpPr>
          <p:nvPr>
            <p:ph type="dt" sz="half" idx="10"/>
          </p:nvPr>
        </p:nvSpPr>
        <p:spPr/>
        <p:txBody>
          <a:bodyPr/>
          <a:lstStyle/>
          <a:p>
            <a:fld id="{D6E6B54C-22AB-4BFD-854B-C900E7978CC6}" type="datetimeFigureOut">
              <a:rPr lang="en-IN" smtClean="0"/>
              <a:t>12-10-2024</a:t>
            </a:fld>
            <a:endParaRPr lang="en-IN"/>
          </a:p>
        </p:txBody>
      </p:sp>
      <p:sp>
        <p:nvSpPr>
          <p:cNvPr id="6" name="Footer Placeholder 5">
            <a:extLst>
              <a:ext uri="{FF2B5EF4-FFF2-40B4-BE49-F238E27FC236}">
                <a16:creationId xmlns:a16="http://schemas.microsoft.com/office/drawing/2014/main" id="{C2A5E6E9-EE72-AB37-35EF-7043537BE6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97E7337-AE34-BF68-6716-89D4681CEFB9}"/>
              </a:ext>
            </a:extLst>
          </p:cNvPr>
          <p:cNvSpPr>
            <a:spLocks noGrp="1"/>
          </p:cNvSpPr>
          <p:nvPr>
            <p:ph type="sldNum" sz="quarter" idx="12"/>
          </p:nvPr>
        </p:nvSpPr>
        <p:spPr/>
        <p:txBody>
          <a:bodyPr/>
          <a:lstStyle/>
          <a:p>
            <a:fld id="{A3480B2D-FC01-4E23-88DA-86D70A5F8134}" type="slidenum">
              <a:rPr lang="en-IN" smtClean="0"/>
              <a:t>‹#›</a:t>
            </a:fld>
            <a:endParaRPr lang="en-IN"/>
          </a:p>
        </p:txBody>
      </p:sp>
    </p:spTree>
    <p:extLst>
      <p:ext uri="{BB962C8B-B14F-4D97-AF65-F5344CB8AC3E}">
        <p14:creationId xmlns:p14="http://schemas.microsoft.com/office/powerpoint/2010/main" val="2280347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D5F50-19BD-28D8-4EF3-42D8D96DF0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6DB0697-74E0-FA1D-919A-F7F94DB410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6DB4F7B-5495-D3BA-47DC-CC9119BC71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FB37D5-8294-978E-50E5-88ACE559AE16}"/>
              </a:ext>
            </a:extLst>
          </p:cNvPr>
          <p:cNvSpPr>
            <a:spLocks noGrp="1"/>
          </p:cNvSpPr>
          <p:nvPr>
            <p:ph type="dt" sz="half" idx="10"/>
          </p:nvPr>
        </p:nvSpPr>
        <p:spPr/>
        <p:txBody>
          <a:bodyPr/>
          <a:lstStyle/>
          <a:p>
            <a:fld id="{D6E6B54C-22AB-4BFD-854B-C900E7978CC6}" type="datetimeFigureOut">
              <a:rPr lang="en-IN" smtClean="0"/>
              <a:t>12-10-2024</a:t>
            </a:fld>
            <a:endParaRPr lang="en-IN"/>
          </a:p>
        </p:txBody>
      </p:sp>
      <p:sp>
        <p:nvSpPr>
          <p:cNvPr id="6" name="Footer Placeholder 5">
            <a:extLst>
              <a:ext uri="{FF2B5EF4-FFF2-40B4-BE49-F238E27FC236}">
                <a16:creationId xmlns:a16="http://schemas.microsoft.com/office/drawing/2014/main" id="{755033EC-3896-FE00-895F-485AE2854BB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441FD83-D039-AEAB-F9BB-E56173582583}"/>
              </a:ext>
            </a:extLst>
          </p:cNvPr>
          <p:cNvSpPr>
            <a:spLocks noGrp="1"/>
          </p:cNvSpPr>
          <p:nvPr>
            <p:ph type="sldNum" sz="quarter" idx="12"/>
          </p:nvPr>
        </p:nvSpPr>
        <p:spPr/>
        <p:txBody>
          <a:bodyPr/>
          <a:lstStyle/>
          <a:p>
            <a:fld id="{A3480B2D-FC01-4E23-88DA-86D70A5F8134}" type="slidenum">
              <a:rPr lang="en-IN" smtClean="0"/>
              <a:t>‹#›</a:t>
            </a:fld>
            <a:endParaRPr lang="en-IN"/>
          </a:p>
        </p:txBody>
      </p:sp>
    </p:spTree>
    <p:extLst>
      <p:ext uri="{BB962C8B-B14F-4D97-AF65-F5344CB8AC3E}">
        <p14:creationId xmlns:p14="http://schemas.microsoft.com/office/powerpoint/2010/main" val="3348621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1592BA-1C04-8143-1BFC-EE4815A78D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A01FFF7-41EC-024B-AAC6-E22855192C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946A71-5377-E9CB-A17A-80E2FBF3CA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E6B54C-22AB-4BFD-854B-C900E7978CC6}" type="datetimeFigureOut">
              <a:rPr lang="en-IN" smtClean="0"/>
              <a:t>12-10-2024</a:t>
            </a:fld>
            <a:endParaRPr lang="en-IN"/>
          </a:p>
        </p:txBody>
      </p:sp>
      <p:sp>
        <p:nvSpPr>
          <p:cNvPr id="5" name="Footer Placeholder 4">
            <a:extLst>
              <a:ext uri="{FF2B5EF4-FFF2-40B4-BE49-F238E27FC236}">
                <a16:creationId xmlns:a16="http://schemas.microsoft.com/office/drawing/2014/main" id="{C2B2B92D-E2A7-D637-C3D3-892D290024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7B05891-0C72-9CB6-4DDA-B7DAF91D5A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480B2D-FC01-4E23-88DA-86D70A5F8134}" type="slidenum">
              <a:rPr lang="en-IN" smtClean="0"/>
              <a:t>‹#›</a:t>
            </a:fld>
            <a:endParaRPr lang="en-IN"/>
          </a:p>
        </p:txBody>
      </p:sp>
    </p:spTree>
    <p:extLst>
      <p:ext uri="{BB962C8B-B14F-4D97-AF65-F5344CB8AC3E}">
        <p14:creationId xmlns:p14="http://schemas.microsoft.com/office/powerpoint/2010/main" val="8922370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D123258-4871-6A28-23E6-7214F67E22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4981" y="1893163"/>
            <a:ext cx="3071674" cy="3071674"/>
          </a:xfrm>
          <a:prstGeom prst="rect">
            <a:avLst/>
          </a:prstGeom>
        </p:spPr>
      </p:pic>
      <p:sp>
        <p:nvSpPr>
          <p:cNvPr id="6" name="Google Shape;54;p13">
            <a:extLst>
              <a:ext uri="{FF2B5EF4-FFF2-40B4-BE49-F238E27FC236}">
                <a16:creationId xmlns:a16="http://schemas.microsoft.com/office/drawing/2014/main" id="{DB9730F5-8691-DCB3-0CD0-C10C91E4CC72}"/>
              </a:ext>
            </a:extLst>
          </p:cNvPr>
          <p:cNvSpPr txBox="1">
            <a:spLocks noGrp="1"/>
          </p:cNvSpPr>
          <p:nvPr/>
        </p:nvSpPr>
        <p:spPr>
          <a:xfrm>
            <a:off x="1540518" y="665825"/>
            <a:ext cx="8520600" cy="939743"/>
          </a:xfrm>
          <a:prstGeom prst="rect">
            <a:avLst/>
          </a:prstGeom>
          <a:noFill/>
          <a:ln>
            <a:noFill/>
          </a:ln>
        </p:spPr>
        <p:txBody>
          <a:bodyPr spcFirstLastPara="1" wrap="square" lIns="91425" tIns="91425" rIns="91425" bIns="91425" anchor="b" anchorCtr="0">
            <a:normAutofit lnSpcReduction="10000"/>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marL="0" lvl="0" indent="0" algn="ctr" rtl="0">
              <a:spcBef>
                <a:spcPts val="0"/>
              </a:spcBef>
              <a:spcAft>
                <a:spcPts val="0"/>
              </a:spcAft>
              <a:buNone/>
            </a:pPr>
            <a:r>
              <a:rPr lang="en-GB" dirty="0">
                <a:latin typeface="Times New Roman" panose="02020603050405020304" pitchFamily="18" charset="0"/>
                <a:ea typeface="Calibri" panose="020F0502020204030204" pitchFamily="34" charset="0"/>
                <a:cs typeface="Times New Roman" panose="02020603050405020304" pitchFamily="18" charset="0"/>
              </a:rPr>
              <a:t>Social Media Analysis</a:t>
            </a:r>
            <a:endParaRPr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TextBox 2">
            <a:extLst>
              <a:ext uri="{FF2B5EF4-FFF2-40B4-BE49-F238E27FC236}">
                <a16:creationId xmlns:a16="http://schemas.microsoft.com/office/drawing/2014/main" id="{99EE1F72-3BF2-26C2-A510-BCB31BDF29F9}"/>
              </a:ext>
            </a:extLst>
          </p:cNvPr>
          <p:cNvSpPr txBox="1"/>
          <p:nvPr/>
        </p:nvSpPr>
        <p:spPr>
          <a:xfrm>
            <a:off x="3707704" y="5592010"/>
            <a:ext cx="4776591"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kern="100" dirty="0">
                <a:solidFill>
                  <a:srgbClr val="492A83"/>
                </a:solidFill>
                <a:latin typeface="Lato" panose="020F0502020204030203" pitchFamily="34" charset="0"/>
                <a:ea typeface="Lato" panose="020F0502020204030203" pitchFamily="34" charset="0"/>
                <a:cs typeface="Lato" panose="020F0502020204030203" pitchFamily="34" charset="0"/>
              </a:rPr>
              <a:t>Submitted By:</a:t>
            </a:r>
          </a:p>
          <a:p>
            <a:r>
              <a:rPr lang="en-US" sz="2400" b="1" kern="100" dirty="0">
                <a:solidFill>
                  <a:srgbClr val="492A83"/>
                </a:solidFill>
                <a:effectLst/>
                <a:latin typeface="Lato" panose="020F0502020204030203" pitchFamily="34" charset="0"/>
                <a:ea typeface="Lato" panose="020F0502020204030203" pitchFamily="34" charset="0"/>
                <a:cs typeface="Lato" panose="020F0502020204030203" pitchFamily="34" charset="0"/>
              </a:rPr>
              <a:t>TEJPAL SINGH PACHAR</a:t>
            </a:r>
            <a:endParaRPr lang="en-IN" sz="2400" b="1" kern="100" dirty="0">
              <a:solidFill>
                <a:srgbClr val="492A83"/>
              </a:solidFill>
              <a:effectLst/>
              <a:latin typeface="Lato" panose="020F0502020204030203" pitchFamily="34" charset="0"/>
              <a:ea typeface="Lato" panose="020F0502020204030203" pitchFamily="34" charset="0"/>
              <a:cs typeface="Lato" panose="020F0502020204030203" pitchFamily="34" charset="0"/>
            </a:endParaRPr>
          </a:p>
          <a:p>
            <a:endParaRPr lang="en-IN" sz="2400" b="1" dirty="0">
              <a:solidFill>
                <a:srgbClr val="492A83"/>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3735561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1148F6A-A4BD-D185-229C-A4AC5F9F20F6}"/>
              </a:ext>
            </a:extLst>
          </p:cNvPr>
          <p:cNvPicPr>
            <a:picLocks noChangeAspect="1"/>
          </p:cNvPicPr>
          <p:nvPr/>
        </p:nvPicPr>
        <p:blipFill>
          <a:blip r:embed="rId2"/>
          <a:stretch>
            <a:fillRect/>
          </a:stretch>
        </p:blipFill>
        <p:spPr>
          <a:xfrm>
            <a:off x="7840328" y="1642369"/>
            <a:ext cx="3915321" cy="3680889"/>
          </a:xfrm>
          <a:prstGeom prst="rect">
            <a:avLst/>
          </a:prstGeom>
        </p:spPr>
      </p:pic>
      <p:sp>
        <p:nvSpPr>
          <p:cNvPr id="6" name="CuadroTexto 350">
            <a:extLst>
              <a:ext uri="{FF2B5EF4-FFF2-40B4-BE49-F238E27FC236}">
                <a16:creationId xmlns:a16="http://schemas.microsoft.com/office/drawing/2014/main" id="{5995BBD0-687A-4227-22C6-C05F4997D943}"/>
              </a:ext>
            </a:extLst>
          </p:cNvPr>
          <p:cNvSpPr txBox="1"/>
          <p:nvPr/>
        </p:nvSpPr>
        <p:spPr>
          <a:xfrm>
            <a:off x="296450" y="0"/>
            <a:ext cx="11599100"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b="1" dirty="0">
                <a:solidFill>
                  <a:schemeClr val="tx2"/>
                </a:solidFill>
                <a:latin typeface="Century Gothic" panose="020B0502020202020204" pitchFamily="34" charset="0"/>
                <a:ea typeface="Lato Heavy" charset="0"/>
                <a:cs typeface="Poppins" pitchFamily="2" charset="77"/>
              </a:rPr>
              <a:t>Top Users </a:t>
            </a:r>
            <a:endParaRPr lang="en-US" sz="7200" b="1" dirty="0">
              <a:solidFill>
                <a:schemeClr val="tx2"/>
              </a:solidFill>
              <a:latin typeface="Century Gothic" panose="020B0502020202020204" pitchFamily="34" charset="0"/>
              <a:ea typeface="Lato Heavy" charset="0"/>
              <a:cs typeface="Poppins" pitchFamily="2" charset="77"/>
            </a:endParaRPr>
          </a:p>
        </p:txBody>
      </p:sp>
      <p:sp>
        <p:nvSpPr>
          <p:cNvPr id="7" name="TextBox 6">
            <a:extLst>
              <a:ext uri="{FF2B5EF4-FFF2-40B4-BE49-F238E27FC236}">
                <a16:creationId xmlns:a16="http://schemas.microsoft.com/office/drawing/2014/main" id="{4CD09378-9B97-6C6F-08F8-54C8531B62A7}"/>
              </a:ext>
            </a:extLst>
          </p:cNvPr>
          <p:cNvSpPr txBox="1"/>
          <p:nvPr/>
        </p:nvSpPr>
        <p:spPr>
          <a:xfrm>
            <a:off x="186431" y="2690336"/>
            <a:ext cx="5909569" cy="1938992"/>
          </a:xfrm>
          <a:prstGeom prst="rect">
            <a:avLst/>
          </a:prstGeom>
          <a:noFill/>
        </p:spPr>
        <p:txBody>
          <a:bodyPr wrap="square" rtlCol="0">
            <a:spAutoFit/>
          </a:bodyPr>
          <a:lstStyle/>
          <a:p>
            <a:pPr marL="285750" indent="-285750">
              <a:buFont typeface="Arial" panose="020B0604020202020204" pitchFamily="34" charset="0"/>
              <a:buChar char="•"/>
            </a:pPr>
            <a:r>
              <a:rPr lang="en-US" sz="2000" dirty="0"/>
              <a:t>Users with higher engagement can be rewarded in a certain manner.</a:t>
            </a:r>
          </a:p>
          <a:p>
            <a:pPr marL="285750" indent="-285750">
              <a:buFont typeface="Arial" panose="020B0604020202020204" pitchFamily="34" charset="0"/>
              <a:buChar char="•"/>
            </a:pPr>
            <a:r>
              <a:rPr lang="en-US" sz="2000" dirty="0"/>
              <a:t>It can lead to users being more active and motivated.</a:t>
            </a:r>
          </a:p>
          <a:p>
            <a:pPr marL="285750" indent="-285750">
              <a:buFont typeface="Arial" panose="020B0604020202020204" pitchFamily="34" charset="0"/>
              <a:buChar char="•"/>
            </a:pPr>
            <a:r>
              <a:rPr lang="en-US" sz="2000" dirty="0"/>
              <a:t>Even users with lower engagement will try to reach a higher level.</a:t>
            </a:r>
            <a:endParaRPr lang="en-IN" sz="2000" dirty="0"/>
          </a:p>
        </p:txBody>
      </p:sp>
    </p:spTree>
    <p:extLst>
      <p:ext uri="{BB962C8B-B14F-4D97-AF65-F5344CB8AC3E}">
        <p14:creationId xmlns:p14="http://schemas.microsoft.com/office/powerpoint/2010/main" val="423158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659C2F4-02BB-C2F6-9CD2-22D80D9313BE}"/>
              </a:ext>
            </a:extLst>
          </p:cNvPr>
          <p:cNvPicPr>
            <a:picLocks noChangeAspect="1"/>
          </p:cNvPicPr>
          <p:nvPr/>
        </p:nvPicPr>
        <p:blipFill>
          <a:blip r:embed="rId2"/>
          <a:stretch>
            <a:fillRect/>
          </a:stretch>
        </p:blipFill>
        <p:spPr>
          <a:xfrm>
            <a:off x="7154365" y="2445759"/>
            <a:ext cx="4972744" cy="1966481"/>
          </a:xfrm>
          <a:prstGeom prst="rect">
            <a:avLst/>
          </a:prstGeom>
        </p:spPr>
      </p:pic>
      <p:sp>
        <p:nvSpPr>
          <p:cNvPr id="7" name="CuadroTexto 350">
            <a:extLst>
              <a:ext uri="{FF2B5EF4-FFF2-40B4-BE49-F238E27FC236}">
                <a16:creationId xmlns:a16="http://schemas.microsoft.com/office/drawing/2014/main" id="{C09C63A2-9337-0155-D9F5-971C48ACC0F1}"/>
              </a:ext>
            </a:extLst>
          </p:cNvPr>
          <p:cNvSpPr txBox="1"/>
          <p:nvPr/>
        </p:nvSpPr>
        <p:spPr>
          <a:xfrm>
            <a:off x="296450" y="0"/>
            <a:ext cx="11599100"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b="1" dirty="0">
                <a:solidFill>
                  <a:schemeClr val="tx2"/>
                </a:solidFill>
                <a:latin typeface="Century Gothic" panose="020B0502020202020204" pitchFamily="34" charset="0"/>
                <a:ea typeface="Lato Heavy" charset="0"/>
                <a:cs typeface="Poppins" pitchFamily="2" charset="77"/>
              </a:rPr>
              <a:t>Top Users </a:t>
            </a:r>
            <a:endParaRPr lang="en-US" sz="7200" b="1" dirty="0">
              <a:solidFill>
                <a:schemeClr val="tx2"/>
              </a:solidFill>
              <a:latin typeface="Century Gothic" panose="020B0502020202020204" pitchFamily="34" charset="0"/>
              <a:ea typeface="Lato Heavy" charset="0"/>
              <a:cs typeface="Poppins" pitchFamily="2" charset="77"/>
            </a:endParaRPr>
          </a:p>
        </p:txBody>
      </p:sp>
      <p:sp>
        <p:nvSpPr>
          <p:cNvPr id="8" name="TextBox 7">
            <a:extLst>
              <a:ext uri="{FF2B5EF4-FFF2-40B4-BE49-F238E27FC236}">
                <a16:creationId xmlns:a16="http://schemas.microsoft.com/office/drawing/2014/main" id="{E17E0519-8112-6ADA-0D94-EDA34CC36EED}"/>
              </a:ext>
            </a:extLst>
          </p:cNvPr>
          <p:cNvSpPr txBox="1"/>
          <p:nvPr/>
        </p:nvSpPr>
        <p:spPr>
          <a:xfrm>
            <a:off x="64891" y="1633491"/>
            <a:ext cx="6852376" cy="4112729"/>
          </a:xfrm>
          <a:prstGeom prst="rect">
            <a:avLst/>
          </a:prstGeom>
          <a:noFill/>
        </p:spPr>
        <p:txBody>
          <a:bodyPr wrap="square" rtlCol="0">
            <a:spAutoFit/>
          </a:bodyPr>
          <a:lstStyle/>
          <a:p>
            <a:pPr marL="342900" lvl="0" indent="-342900">
              <a:lnSpc>
                <a:spcPct val="104000"/>
              </a:lnSpc>
              <a:buFont typeface="Symbol" panose="05050102010706020507" pitchFamily="18" charset="2"/>
              <a:buChar char=""/>
            </a:pPr>
            <a:r>
              <a:rPr lang="en-IN" b="1" dirty="0">
                <a:effectLst/>
                <a:latin typeface="Arial" panose="020B0604020202020204" pitchFamily="34" charset="0"/>
                <a:ea typeface="Arial" panose="020B0604020202020204" pitchFamily="34" charset="0"/>
              </a:rPr>
              <a:t>Customized Outreach</a:t>
            </a:r>
            <a:r>
              <a:rPr lang="en-IN" dirty="0">
                <a:effectLst/>
                <a:latin typeface="Arial" panose="020B0604020202020204" pitchFamily="34" charset="0"/>
                <a:ea typeface="Arial" panose="020B0604020202020204" pitchFamily="34" charset="0"/>
              </a:rPr>
              <a:t>:</a:t>
            </a:r>
            <a:br>
              <a:rPr lang="en-IN" dirty="0">
                <a:effectLst/>
                <a:latin typeface="Arial" panose="020B0604020202020204" pitchFamily="34" charset="0"/>
                <a:ea typeface="Arial" panose="020B0604020202020204" pitchFamily="34" charset="0"/>
              </a:rPr>
            </a:br>
            <a:r>
              <a:rPr lang="en-IN" dirty="0">
                <a:effectLst/>
                <a:latin typeface="Arial" panose="020B0604020202020204" pitchFamily="34" charset="0"/>
                <a:ea typeface="Arial" panose="020B0604020202020204" pitchFamily="34" charset="0"/>
              </a:rPr>
              <a:t>Create personalized messages for each influencer by emphasizing their individual engagement levels and follower count.</a:t>
            </a:r>
          </a:p>
          <a:p>
            <a:pPr marL="342900" lvl="0" indent="-342900">
              <a:lnSpc>
                <a:spcPct val="104000"/>
              </a:lnSpc>
              <a:buFont typeface="Symbol" panose="05050102010706020507" pitchFamily="18" charset="2"/>
              <a:buChar char=""/>
            </a:pPr>
            <a:r>
              <a:rPr lang="en-IN" b="1" dirty="0">
                <a:effectLst/>
                <a:latin typeface="Arial" panose="020B0604020202020204" pitchFamily="34" charset="0"/>
                <a:ea typeface="Arial" panose="020B0604020202020204" pitchFamily="34" charset="0"/>
              </a:rPr>
              <a:t>Campaigns Tailored to Niche</a:t>
            </a:r>
            <a:r>
              <a:rPr lang="en-IN" dirty="0">
                <a:effectLst/>
                <a:latin typeface="Arial" panose="020B0604020202020204" pitchFamily="34" charset="0"/>
                <a:ea typeface="Arial" panose="020B0604020202020204" pitchFamily="34" charset="0"/>
              </a:rPr>
              <a:t>:</a:t>
            </a:r>
            <a:br>
              <a:rPr lang="en-IN" dirty="0">
                <a:effectLst/>
                <a:latin typeface="Arial" panose="020B0604020202020204" pitchFamily="34" charset="0"/>
                <a:ea typeface="Arial" panose="020B0604020202020204" pitchFamily="34" charset="0"/>
              </a:rPr>
            </a:br>
            <a:r>
              <a:rPr lang="en-IN" dirty="0">
                <a:effectLst/>
                <a:latin typeface="Arial" panose="020B0604020202020204" pitchFamily="34" charset="0"/>
                <a:ea typeface="Arial" panose="020B0604020202020204" pitchFamily="34" charset="0"/>
              </a:rPr>
              <a:t>Design marketing campaigns that align with each influencer’s specific niche and audience. </a:t>
            </a:r>
          </a:p>
          <a:p>
            <a:pPr marL="342900" lvl="0" indent="-342900">
              <a:lnSpc>
                <a:spcPct val="104000"/>
              </a:lnSpc>
              <a:buFont typeface="Symbol" panose="05050102010706020507" pitchFamily="18" charset="2"/>
              <a:buChar char=""/>
            </a:pPr>
            <a:r>
              <a:rPr lang="en-IN" b="1" dirty="0">
                <a:effectLst/>
                <a:latin typeface="Arial" panose="020B0604020202020204" pitchFamily="34" charset="0"/>
                <a:ea typeface="Arial" panose="020B0604020202020204" pitchFamily="34" charset="0"/>
              </a:rPr>
              <a:t>Enticing Incentives</a:t>
            </a:r>
            <a:r>
              <a:rPr lang="en-IN" dirty="0">
                <a:effectLst/>
                <a:latin typeface="Arial" panose="020B0604020202020204" pitchFamily="34" charset="0"/>
                <a:ea typeface="Arial" panose="020B0604020202020204" pitchFamily="34" charset="0"/>
              </a:rPr>
              <a:t>:</a:t>
            </a:r>
            <a:br>
              <a:rPr lang="en-IN" dirty="0">
                <a:effectLst/>
                <a:latin typeface="Arial" panose="020B0604020202020204" pitchFamily="34" charset="0"/>
                <a:ea typeface="Arial" panose="020B0604020202020204" pitchFamily="34" charset="0"/>
              </a:rPr>
            </a:br>
            <a:r>
              <a:rPr lang="en-IN" dirty="0">
                <a:effectLst/>
                <a:latin typeface="Arial" panose="020B0604020202020204" pitchFamily="34" charset="0"/>
                <a:ea typeface="Arial" panose="020B0604020202020204" pitchFamily="34" charset="0"/>
              </a:rPr>
              <a:t>Provide compelling incentives for collaboration, such as competitive compensation, free products, or exclusive event access. </a:t>
            </a:r>
          </a:p>
          <a:p>
            <a:pPr marL="342900" lvl="0" indent="-342900">
              <a:lnSpc>
                <a:spcPct val="104000"/>
              </a:lnSpc>
              <a:buFont typeface="Symbol" panose="05050102010706020507" pitchFamily="18" charset="2"/>
              <a:buChar char=""/>
            </a:pPr>
            <a:r>
              <a:rPr lang="en-IN" b="1" dirty="0">
                <a:effectLst/>
                <a:latin typeface="Arial" panose="020B0604020202020204" pitchFamily="34" charset="0"/>
                <a:ea typeface="Arial" panose="020B0604020202020204" pitchFamily="34" charset="0"/>
              </a:rPr>
              <a:t>Ongoing Partnerships</a:t>
            </a:r>
            <a:r>
              <a:rPr lang="en-IN" dirty="0">
                <a:effectLst/>
                <a:latin typeface="Arial" panose="020B0604020202020204" pitchFamily="34" charset="0"/>
                <a:ea typeface="Arial" panose="020B0604020202020204" pitchFamily="34" charset="0"/>
              </a:rPr>
              <a:t>:</a:t>
            </a:r>
            <a:br>
              <a:rPr lang="en-IN" dirty="0">
                <a:effectLst/>
                <a:latin typeface="Arial" panose="020B0604020202020204" pitchFamily="34" charset="0"/>
                <a:ea typeface="Arial" panose="020B0604020202020204" pitchFamily="34" charset="0"/>
              </a:rPr>
            </a:br>
            <a:r>
              <a:rPr lang="en-IN" dirty="0">
                <a:effectLst/>
                <a:latin typeface="Arial" panose="020B0604020202020204" pitchFamily="34" charset="0"/>
                <a:ea typeface="Arial" panose="020B0604020202020204" pitchFamily="34" charset="0"/>
              </a:rPr>
              <a:t>Consider building long-term relationships with the top-performing influencers. </a:t>
            </a:r>
            <a:endParaRPr lang="en-IN" dirty="0"/>
          </a:p>
        </p:txBody>
      </p:sp>
    </p:spTree>
    <p:extLst>
      <p:ext uri="{BB962C8B-B14F-4D97-AF65-F5344CB8AC3E}">
        <p14:creationId xmlns:p14="http://schemas.microsoft.com/office/powerpoint/2010/main" val="1456575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945BE41-D42A-4DFE-0481-656A851C3C86}"/>
              </a:ext>
            </a:extLst>
          </p:cNvPr>
          <p:cNvPicPr>
            <a:picLocks noChangeAspect="1"/>
          </p:cNvPicPr>
          <p:nvPr/>
        </p:nvPicPr>
        <p:blipFill>
          <a:blip r:embed="rId2"/>
          <a:stretch>
            <a:fillRect/>
          </a:stretch>
        </p:blipFill>
        <p:spPr>
          <a:xfrm>
            <a:off x="5571201" y="2281077"/>
            <a:ext cx="6620799" cy="2295845"/>
          </a:xfrm>
          <a:prstGeom prst="rect">
            <a:avLst/>
          </a:prstGeom>
        </p:spPr>
      </p:pic>
      <p:sp>
        <p:nvSpPr>
          <p:cNvPr id="6" name="CuadroTexto 350">
            <a:extLst>
              <a:ext uri="{FF2B5EF4-FFF2-40B4-BE49-F238E27FC236}">
                <a16:creationId xmlns:a16="http://schemas.microsoft.com/office/drawing/2014/main" id="{E37E4E0D-B1A0-645A-7D1B-EB96E6A085A5}"/>
              </a:ext>
            </a:extLst>
          </p:cNvPr>
          <p:cNvSpPr txBox="1"/>
          <p:nvPr/>
        </p:nvSpPr>
        <p:spPr>
          <a:xfrm>
            <a:off x="296450" y="0"/>
            <a:ext cx="11599100"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b="1" dirty="0">
                <a:solidFill>
                  <a:schemeClr val="tx2"/>
                </a:solidFill>
                <a:latin typeface="Century Gothic" panose="020B0502020202020204" pitchFamily="34" charset="0"/>
                <a:ea typeface="Lato Heavy" charset="0"/>
                <a:cs typeface="Poppins" pitchFamily="2" charset="77"/>
              </a:rPr>
              <a:t>Top Users </a:t>
            </a:r>
            <a:r>
              <a:rPr lang="en-US" sz="3600" b="1" dirty="0" err="1">
                <a:solidFill>
                  <a:schemeClr val="tx2"/>
                </a:solidFill>
                <a:latin typeface="Century Gothic" panose="020B0502020202020204" pitchFamily="34" charset="0"/>
                <a:ea typeface="Lato Heavy" charset="0"/>
                <a:cs typeface="Poppins" pitchFamily="2" charset="77"/>
              </a:rPr>
              <a:t>Behaviour</a:t>
            </a:r>
            <a:endParaRPr lang="en-US" sz="7200" b="1" dirty="0">
              <a:solidFill>
                <a:schemeClr val="tx2"/>
              </a:solidFill>
              <a:latin typeface="Century Gothic" panose="020B0502020202020204" pitchFamily="34" charset="0"/>
              <a:ea typeface="Lato Heavy" charset="0"/>
              <a:cs typeface="Poppins" pitchFamily="2" charset="77"/>
            </a:endParaRPr>
          </a:p>
        </p:txBody>
      </p:sp>
      <p:sp>
        <p:nvSpPr>
          <p:cNvPr id="7" name="TextBox 6">
            <a:extLst>
              <a:ext uri="{FF2B5EF4-FFF2-40B4-BE49-F238E27FC236}">
                <a16:creationId xmlns:a16="http://schemas.microsoft.com/office/drawing/2014/main" id="{916F9D61-9F53-A66E-2131-095EE448CDCF}"/>
              </a:ext>
            </a:extLst>
          </p:cNvPr>
          <p:cNvSpPr txBox="1"/>
          <p:nvPr/>
        </p:nvSpPr>
        <p:spPr>
          <a:xfrm>
            <a:off x="84667" y="2514600"/>
            <a:ext cx="5190066" cy="3748719"/>
          </a:xfrm>
          <a:prstGeom prst="rect">
            <a:avLst/>
          </a:prstGeom>
          <a:noFill/>
        </p:spPr>
        <p:txBody>
          <a:bodyPr wrap="square" rtlCol="0">
            <a:spAutoFit/>
          </a:bodyPr>
          <a:lstStyle/>
          <a:p>
            <a:pPr marL="285750" indent="-285750">
              <a:buFont typeface="Wingdings" panose="05000000000000000000" pitchFamily="2" charset="2"/>
              <a:buChar char="Ø"/>
            </a:pPr>
            <a:r>
              <a:rPr lang="en-US" dirty="0"/>
              <a:t>Based on users </a:t>
            </a:r>
            <a:r>
              <a:rPr lang="en-US" dirty="0" err="1"/>
              <a:t>behaviour</a:t>
            </a:r>
            <a:r>
              <a:rPr lang="en-US" dirty="0"/>
              <a:t> we can segment users for marketing campaigns or recommendations:</a:t>
            </a:r>
          </a:p>
          <a:p>
            <a:endParaRPr lang="en-US" dirty="0"/>
          </a:p>
          <a:p>
            <a:pPr marL="342900" lvl="0" indent="-342900">
              <a:lnSpc>
                <a:spcPct val="115000"/>
              </a:lnSpc>
              <a:buFont typeface="Symbol" panose="05050102010706020507" pitchFamily="18" charset="2"/>
              <a:buChar char=""/>
            </a:pPr>
            <a:r>
              <a:rPr lang="en-GB" dirty="0">
                <a:solidFill>
                  <a:srgbClr val="000000"/>
                </a:solidFill>
                <a:effectLst/>
                <a:ea typeface="Arial" panose="020B0604020202020204" pitchFamily="34" charset="0"/>
              </a:rPr>
              <a:t>Demographics: Segment users based on their age, gender, location, income level, education level, etc</a:t>
            </a:r>
            <a:endParaRPr lang="en-IN" dirty="0">
              <a:effectLst/>
              <a:ea typeface="Arial" panose="020B0604020202020204" pitchFamily="34" charset="0"/>
            </a:endParaRPr>
          </a:p>
          <a:p>
            <a:pPr marL="342900" lvl="0" indent="-342900">
              <a:lnSpc>
                <a:spcPct val="115000"/>
              </a:lnSpc>
              <a:buFont typeface="Symbol" panose="05050102010706020507" pitchFamily="18" charset="2"/>
              <a:buChar char=""/>
            </a:pPr>
            <a:r>
              <a:rPr lang="en-GB" dirty="0">
                <a:solidFill>
                  <a:srgbClr val="000000"/>
                </a:solidFill>
                <a:effectLst/>
                <a:ea typeface="Arial" panose="020B0604020202020204" pitchFamily="34" charset="0"/>
              </a:rPr>
              <a:t>Psychographics: Segment users based on their interests, values, attitudes, and lifestyle choices. </a:t>
            </a:r>
            <a:endParaRPr lang="en-IN" dirty="0">
              <a:effectLst/>
              <a:ea typeface="Arial" panose="020B0604020202020204" pitchFamily="34" charset="0"/>
            </a:endParaRPr>
          </a:p>
          <a:p>
            <a:pPr marL="342900" lvl="0" indent="-342900">
              <a:lnSpc>
                <a:spcPct val="115000"/>
              </a:lnSpc>
              <a:buFont typeface="Symbol" panose="05050102010706020507" pitchFamily="18" charset="2"/>
              <a:buChar char=""/>
            </a:pPr>
            <a:r>
              <a:rPr lang="en-GB" dirty="0">
                <a:solidFill>
                  <a:srgbClr val="000000"/>
                </a:solidFill>
                <a:effectLst/>
                <a:ea typeface="Arial" panose="020B0604020202020204" pitchFamily="34" charset="0"/>
              </a:rPr>
              <a:t>Engagement level: Segment users based on their level of engagement with your platform, such as active users, dormant users, new users, etc. </a:t>
            </a:r>
            <a:endParaRPr lang="en-IN" dirty="0">
              <a:effectLst/>
              <a:ea typeface="Arial" panose="020B0604020202020204" pitchFamily="34" charset="0"/>
            </a:endParaRP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633888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D1D7137-7E5A-3E15-0636-31F2C036E279}"/>
              </a:ext>
            </a:extLst>
          </p:cNvPr>
          <p:cNvPicPr>
            <a:picLocks noChangeAspect="1"/>
          </p:cNvPicPr>
          <p:nvPr/>
        </p:nvPicPr>
        <p:blipFill>
          <a:blip r:embed="rId2"/>
          <a:stretch>
            <a:fillRect/>
          </a:stretch>
        </p:blipFill>
        <p:spPr>
          <a:xfrm>
            <a:off x="9016872" y="1840393"/>
            <a:ext cx="1829055" cy="704948"/>
          </a:xfrm>
          <a:prstGeom prst="rect">
            <a:avLst/>
          </a:prstGeom>
        </p:spPr>
      </p:pic>
      <p:sp>
        <p:nvSpPr>
          <p:cNvPr id="8" name="CuadroTexto 350">
            <a:extLst>
              <a:ext uri="{FF2B5EF4-FFF2-40B4-BE49-F238E27FC236}">
                <a16:creationId xmlns:a16="http://schemas.microsoft.com/office/drawing/2014/main" id="{6680D603-7AB2-0453-F201-EDADDAFDC21C}"/>
              </a:ext>
            </a:extLst>
          </p:cNvPr>
          <p:cNvSpPr txBox="1"/>
          <p:nvPr/>
        </p:nvSpPr>
        <p:spPr>
          <a:xfrm>
            <a:off x="296450" y="0"/>
            <a:ext cx="11599100"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b="1" dirty="0">
                <a:solidFill>
                  <a:schemeClr val="tx2"/>
                </a:solidFill>
                <a:latin typeface="Century Gothic" panose="020B0502020202020204" pitchFamily="34" charset="0"/>
                <a:ea typeface="Lato Heavy" charset="0"/>
                <a:cs typeface="Poppins" pitchFamily="2" charset="77"/>
              </a:rPr>
              <a:t>Hashtags with most number of Avg. Likes</a:t>
            </a:r>
            <a:endParaRPr lang="en-US" sz="7200" b="1" dirty="0">
              <a:solidFill>
                <a:schemeClr val="tx2"/>
              </a:solidFill>
              <a:latin typeface="Century Gothic" panose="020B0502020202020204" pitchFamily="34" charset="0"/>
              <a:ea typeface="Lato Heavy" charset="0"/>
              <a:cs typeface="Poppins" pitchFamily="2" charset="77"/>
            </a:endParaRPr>
          </a:p>
        </p:txBody>
      </p:sp>
      <p:pic>
        <p:nvPicPr>
          <p:cNvPr id="10" name="Picture 9">
            <a:extLst>
              <a:ext uri="{FF2B5EF4-FFF2-40B4-BE49-F238E27FC236}">
                <a16:creationId xmlns:a16="http://schemas.microsoft.com/office/drawing/2014/main" id="{6E92B691-15AA-98E9-1CF7-B729EED77D78}"/>
              </a:ext>
            </a:extLst>
          </p:cNvPr>
          <p:cNvPicPr>
            <a:picLocks noChangeAspect="1"/>
          </p:cNvPicPr>
          <p:nvPr/>
        </p:nvPicPr>
        <p:blipFill>
          <a:blip r:embed="rId3"/>
          <a:stretch>
            <a:fillRect/>
          </a:stretch>
        </p:blipFill>
        <p:spPr>
          <a:xfrm>
            <a:off x="9016872" y="3888822"/>
            <a:ext cx="2333951" cy="1629002"/>
          </a:xfrm>
          <a:prstGeom prst="rect">
            <a:avLst/>
          </a:prstGeom>
        </p:spPr>
      </p:pic>
      <p:sp>
        <p:nvSpPr>
          <p:cNvPr id="11" name="TextBox 10">
            <a:extLst>
              <a:ext uri="{FF2B5EF4-FFF2-40B4-BE49-F238E27FC236}">
                <a16:creationId xmlns:a16="http://schemas.microsoft.com/office/drawing/2014/main" id="{48C3DC94-4B16-FB05-FE77-A7882A4BC662}"/>
              </a:ext>
            </a:extLst>
          </p:cNvPr>
          <p:cNvSpPr txBox="1"/>
          <p:nvPr/>
        </p:nvSpPr>
        <p:spPr>
          <a:xfrm>
            <a:off x="136187" y="2459504"/>
            <a:ext cx="6167336" cy="1938992"/>
          </a:xfrm>
          <a:prstGeom prst="rect">
            <a:avLst/>
          </a:prstGeom>
          <a:noFill/>
        </p:spPr>
        <p:txBody>
          <a:bodyPr wrap="square" rtlCol="0">
            <a:spAutoFit/>
          </a:bodyPr>
          <a:lstStyle/>
          <a:p>
            <a:pPr marL="285750" indent="-285750">
              <a:buFont typeface="Arial" panose="020B0604020202020204" pitchFamily="34" charset="0"/>
              <a:buChar char="•"/>
            </a:pPr>
            <a:r>
              <a:rPr lang="en-US" sz="2000" dirty="0"/>
              <a:t>Dreamy tag has the highest number of average likes.</a:t>
            </a:r>
          </a:p>
          <a:p>
            <a:endParaRPr lang="en-US" sz="2000" dirty="0"/>
          </a:p>
          <a:p>
            <a:pPr marL="285750" indent="-285750">
              <a:buFont typeface="Arial" panose="020B0604020202020204" pitchFamily="34" charset="0"/>
              <a:buChar char="•"/>
            </a:pPr>
            <a:r>
              <a:rPr lang="en-US" sz="2000" dirty="0"/>
              <a:t>We can encourage people for liking the posts.</a:t>
            </a:r>
          </a:p>
          <a:p>
            <a:endParaRPr lang="en-US" sz="2000" dirty="0"/>
          </a:p>
          <a:p>
            <a:pPr marL="285750" indent="-285750">
              <a:buFont typeface="Arial" panose="020B0604020202020204" pitchFamily="34" charset="0"/>
              <a:buChar char="•"/>
            </a:pPr>
            <a:r>
              <a:rPr lang="en-US" sz="2000" dirty="0"/>
              <a:t>We can use attractive animations and 3d visuals for more engagement.</a:t>
            </a:r>
            <a:endParaRPr lang="en-IN" sz="2000" dirty="0"/>
          </a:p>
        </p:txBody>
      </p:sp>
    </p:spTree>
    <p:extLst>
      <p:ext uri="{BB962C8B-B14F-4D97-AF65-F5344CB8AC3E}">
        <p14:creationId xmlns:p14="http://schemas.microsoft.com/office/powerpoint/2010/main" val="3281908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E98A177B-6FD4-D57D-4F35-D9DD5D628108}"/>
              </a:ext>
            </a:extLst>
          </p:cNvPr>
          <p:cNvGraphicFramePr/>
          <p:nvPr>
            <p:extLst>
              <p:ext uri="{D42A27DB-BD31-4B8C-83A1-F6EECF244321}">
                <p14:modId xmlns:p14="http://schemas.microsoft.com/office/powerpoint/2010/main" val="4045731350"/>
              </p:ext>
            </p:extLst>
          </p:nvPr>
        </p:nvGraphicFramePr>
        <p:xfrm>
          <a:off x="4567824" y="1710990"/>
          <a:ext cx="7624176" cy="3436019"/>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7C4FB023-7587-C2A5-7120-099B030A2768}"/>
              </a:ext>
            </a:extLst>
          </p:cNvPr>
          <p:cNvSpPr txBox="1"/>
          <p:nvPr/>
        </p:nvSpPr>
        <p:spPr>
          <a:xfrm>
            <a:off x="95839" y="2058030"/>
            <a:ext cx="3980760" cy="238296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lvl="0">
              <a:lnSpc>
                <a:spcPct val="107000"/>
              </a:lnSpc>
              <a:spcBef>
                <a:spcPts val="0"/>
              </a:spcBef>
              <a:spcAft>
                <a:spcPts val="0"/>
              </a:spcAft>
              <a:buSzPts val="1000"/>
              <a:tabLst>
                <a:tab pos="457200" algn="l"/>
                <a:tab pos="971550" algn="l"/>
              </a:tabLst>
            </a:pPr>
            <a:r>
              <a:rPr lang="en-IN" sz="2000" kern="100" dirty="0">
                <a:effectLst/>
                <a:latin typeface="Calibri" panose="020F0502020204030204" pitchFamily="34" charset="0"/>
                <a:ea typeface="Calibri" panose="020F0502020204030204" pitchFamily="34" charset="0"/>
                <a:cs typeface="Mangal" panose="02040503050203030202" pitchFamily="18" charset="0"/>
              </a:rPr>
              <a:t>It allows you to compare engagement patterns of older users with newer and helps understand whether users with higher follower counts generally receive higher engagement and if post frequency correlates with engagement levels.</a:t>
            </a:r>
          </a:p>
        </p:txBody>
      </p:sp>
      <p:sp>
        <p:nvSpPr>
          <p:cNvPr id="6" name="TextBox 5">
            <a:extLst>
              <a:ext uri="{FF2B5EF4-FFF2-40B4-BE49-F238E27FC236}">
                <a16:creationId xmlns:a16="http://schemas.microsoft.com/office/drawing/2014/main" id="{D0AD5547-1B0E-5971-499A-43F50F1C415A}"/>
              </a:ext>
            </a:extLst>
          </p:cNvPr>
          <p:cNvSpPr txBox="1"/>
          <p:nvPr/>
        </p:nvSpPr>
        <p:spPr>
          <a:xfrm>
            <a:off x="368230" y="5315059"/>
            <a:ext cx="11319352" cy="132343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t>Newer users(2017) are more actively contributing content</a:t>
            </a:r>
          </a:p>
          <a:p>
            <a:endParaRPr lang="en-US" sz="2000" b="1" dirty="0"/>
          </a:p>
          <a:p>
            <a:pPr marL="342900" indent="-342900">
              <a:buFont typeface="Arial" panose="020B0604020202020204" pitchFamily="34" charset="0"/>
              <a:buChar char="•"/>
            </a:pPr>
            <a:r>
              <a:rPr lang="en-US" sz="2000" dirty="0"/>
              <a:t>Users from the 2017 cohort with 76 followers have the highest average engagement (82.96)</a:t>
            </a:r>
          </a:p>
          <a:p>
            <a:pPr marL="285750" indent="-285750">
              <a:buFont typeface="Arial" panose="020B0604020202020204" pitchFamily="34" charset="0"/>
              <a:buChar char="•"/>
            </a:pPr>
            <a:r>
              <a:rPr lang="en-US" sz="2000" dirty="0"/>
              <a:t>2017 cohort with 77 followers shows higher average posting activity (4 posts)</a:t>
            </a:r>
            <a:endParaRPr lang="en-IN" sz="2000" dirty="0"/>
          </a:p>
        </p:txBody>
      </p:sp>
      <p:sp>
        <p:nvSpPr>
          <p:cNvPr id="7" name="CuadroTexto 350">
            <a:extLst>
              <a:ext uri="{FF2B5EF4-FFF2-40B4-BE49-F238E27FC236}">
                <a16:creationId xmlns:a16="http://schemas.microsoft.com/office/drawing/2014/main" id="{AF339E1C-371A-C0F7-1BAC-6A1CFE935B53}"/>
              </a:ext>
            </a:extLst>
          </p:cNvPr>
          <p:cNvSpPr txBox="1"/>
          <p:nvPr/>
        </p:nvSpPr>
        <p:spPr>
          <a:xfrm>
            <a:off x="296450" y="0"/>
            <a:ext cx="11599100"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b="1" dirty="0" err="1">
                <a:solidFill>
                  <a:schemeClr val="tx2"/>
                </a:solidFill>
                <a:latin typeface="Century Gothic" panose="020B0502020202020204" pitchFamily="34" charset="0"/>
                <a:ea typeface="Lato Heavy" charset="0"/>
                <a:cs typeface="Poppins" pitchFamily="2" charset="77"/>
              </a:rPr>
              <a:t>Engagemet</a:t>
            </a:r>
            <a:r>
              <a:rPr lang="en-US" sz="3600" b="1" dirty="0">
                <a:solidFill>
                  <a:schemeClr val="tx2"/>
                </a:solidFill>
                <a:latin typeface="Century Gothic" panose="020B0502020202020204" pitchFamily="34" charset="0"/>
                <a:ea typeface="Lato Heavy" charset="0"/>
                <a:cs typeface="Poppins" pitchFamily="2" charset="77"/>
              </a:rPr>
              <a:t> by Year</a:t>
            </a:r>
            <a:endParaRPr lang="en-US" sz="7200" b="1" dirty="0">
              <a:solidFill>
                <a:schemeClr val="tx2"/>
              </a:solidFill>
              <a:latin typeface="Century Gothic" panose="020B0502020202020204" pitchFamily="34" charset="0"/>
              <a:ea typeface="Lato Heavy" charset="0"/>
              <a:cs typeface="Poppins" pitchFamily="2" charset="77"/>
            </a:endParaRPr>
          </a:p>
        </p:txBody>
      </p:sp>
    </p:spTree>
    <p:extLst>
      <p:ext uri="{BB962C8B-B14F-4D97-AF65-F5344CB8AC3E}">
        <p14:creationId xmlns:p14="http://schemas.microsoft.com/office/powerpoint/2010/main" val="2851285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50">
            <a:extLst>
              <a:ext uri="{FF2B5EF4-FFF2-40B4-BE49-F238E27FC236}">
                <a16:creationId xmlns:a16="http://schemas.microsoft.com/office/drawing/2014/main" id="{0B4B7569-048B-CA18-F493-1B7214084A36}"/>
              </a:ext>
            </a:extLst>
          </p:cNvPr>
          <p:cNvSpPr txBox="1"/>
          <p:nvPr/>
        </p:nvSpPr>
        <p:spPr>
          <a:xfrm>
            <a:off x="869027" y="270695"/>
            <a:ext cx="10738425"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b="1" dirty="0">
                <a:solidFill>
                  <a:schemeClr val="tx2"/>
                </a:solidFill>
                <a:latin typeface="Century Gothic" panose="020B0502020202020204" pitchFamily="34" charset="0"/>
                <a:ea typeface="Lato Heavy" charset="0"/>
                <a:cs typeface="Poppins" pitchFamily="2" charset="77"/>
              </a:rPr>
              <a:t>MARKETING STRATEGIES FOR USER RETENTION</a:t>
            </a:r>
            <a:endParaRPr lang="en-US" sz="7200" b="1" dirty="0">
              <a:solidFill>
                <a:schemeClr val="tx2"/>
              </a:solidFill>
              <a:latin typeface="Century Gothic" panose="020B0502020202020204" pitchFamily="34" charset="0"/>
              <a:ea typeface="Lato Heavy" charset="0"/>
              <a:cs typeface="Poppins" pitchFamily="2" charset="77"/>
            </a:endParaRPr>
          </a:p>
        </p:txBody>
      </p:sp>
      <p:sp>
        <p:nvSpPr>
          <p:cNvPr id="5" name="TextBox 3">
            <a:extLst>
              <a:ext uri="{FF2B5EF4-FFF2-40B4-BE49-F238E27FC236}">
                <a16:creationId xmlns:a16="http://schemas.microsoft.com/office/drawing/2014/main" id="{A6FF4EEC-A6A3-6FF9-7692-7ECF439FC081}"/>
              </a:ext>
            </a:extLst>
          </p:cNvPr>
          <p:cNvSpPr txBox="1"/>
          <p:nvPr/>
        </p:nvSpPr>
        <p:spPr>
          <a:xfrm>
            <a:off x="550412" y="1264372"/>
            <a:ext cx="4014896" cy="1394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lvl="0">
              <a:lnSpc>
                <a:spcPct val="107000"/>
              </a:lnSpc>
              <a:spcBef>
                <a:spcPts val="0"/>
              </a:spcBef>
              <a:spcAft>
                <a:spcPts val="0"/>
              </a:spcAft>
              <a:buSzPts val="1000"/>
              <a:tabLst>
                <a:tab pos="457200" algn="l"/>
                <a:tab pos="971550" algn="l"/>
              </a:tabLst>
            </a:pPr>
            <a:r>
              <a:rPr lang="en-US" sz="2000" b="1" kern="100" dirty="0">
                <a:effectLst/>
                <a:latin typeface="Calibri" panose="020F0502020204030204" pitchFamily="34" charset="0"/>
                <a:ea typeface="Calibri" panose="020F0502020204030204" pitchFamily="34" charset="0"/>
                <a:cs typeface="Mangal" panose="02040503050203030202" pitchFamily="18" charset="0"/>
              </a:rPr>
              <a:t>MAIN CONCERN</a:t>
            </a:r>
            <a:r>
              <a:rPr lang="en-US" sz="2000" kern="100" dirty="0">
                <a:effectLst/>
                <a:latin typeface="Calibri" panose="020F0502020204030204" pitchFamily="34" charset="0"/>
                <a:ea typeface="Calibri" panose="020F0502020204030204" pitchFamily="34" charset="0"/>
                <a:cs typeface="Mangal" panose="02040503050203030202" pitchFamily="18" charset="0"/>
              </a:rPr>
              <a:t>: Users With Either</a:t>
            </a:r>
          </a:p>
          <a:p>
            <a:pPr marL="342900" marR="0" lvl="0" indent="-342900">
              <a:lnSpc>
                <a:spcPct val="107000"/>
              </a:lnSpc>
              <a:spcBef>
                <a:spcPts val="0"/>
              </a:spcBef>
              <a:spcAft>
                <a:spcPts val="0"/>
              </a:spcAft>
              <a:buSzPct val="100000"/>
              <a:buFont typeface="Arial" panose="020B0604020202020204" pitchFamily="34" charset="0"/>
              <a:buChar char="•"/>
              <a:tabLst>
                <a:tab pos="457200" algn="l"/>
                <a:tab pos="971550" algn="l"/>
              </a:tabLst>
            </a:pPr>
            <a:r>
              <a:rPr lang="en-US" sz="2000" kern="100" dirty="0">
                <a:effectLst/>
                <a:latin typeface="Calibri" panose="020F0502020204030204" pitchFamily="34" charset="0"/>
                <a:ea typeface="Calibri" panose="020F0502020204030204" pitchFamily="34" charset="0"/>
                <a:cs typeface="Mangal" panose="02040503050203030202" pitchFamily="18" charset="0"/>
              </a:rPr>
              <a:t>No Activity</a:t>
            </a:r>
          </a:p>
          <a:p>
            <a:pPr marL="342900" marR="0" lvl="0" indent="-342900">
              <a:lnSpc>
                <a:spcPct val="107000"/>
              </a:lnSpc>
              <a:spcBef>
                <a:spcPts val="0"/>
              </a:spcBef>
              <a:spcAft>
                <a:spcPts val="0"/>
              </a:spcAft>
              <a:buSzPct val="100000"/>
              <a:buFont typeface="Arial" panose="020B0604020202020204" pitchFamily="34" charset="0"/>
              <a:buChar char="•"/>
              <a:tabLst>
                <a:tab pos="457200" algn="l"/>
                <a:tab pos="971550" algn="l"/>
              </a:tabLst>
            </a:pPr>
            <a:r>
              <a:rPr lang="en-US" sz="2000" kern="100" dirty="0">
                <a:effectLst/>
                <a:latin typeface="Calibri" panose="020F0502020204030204" pitchFamily="34" charset="0"/>
                <a:ea typeface="Calibri" panose="020F0502020204030204" pitchFamily="34" charset="0"/>
                <a:cs typeface="Mangal" panose="02040503050203030202" pitchFamily="18" charset="0"/>
              </a:rPr>
              <a:t>No Engagement </a:t>
            </a:r>
          </a:p>
          <a:p>
            <a:pPr marL="342900" marR="0" lvl="0" indent="-342900">
              <a:lnSpc>
                <a:spcPct val="107000"/>
              </a:lnSpc>
              <a:spcBef>
                <a:spcPts val="0"/>
              </a:spcBef>
              <a:spcAft>
                <a:spcPts val="0"/>
              </a:spcAft>
              <a:buSzPct val="100000"/>
              <a:buFont typeface="Arial" panose="020B0604020202020204" pitchFamily="34" charset="0"/>
              <a:buChar char="•"/>
              <a:tabLst>
                <a:tab pos="457200" algn="l"/>
                <a:tab pos="971550" algn="l"/>
              </a:tabLst>
            </a:pPr>
            <a:r>
              <a:rPr lang="en-US" sz="2000" kern="100" dirty="0">
                <a:effectLst/>
                <a:latin typeface="Calibri" panose="020F0502020204030204" pitchFamily="34" charset="0"/>
                <a:ea typeface="Calibri" panose="020F0502020204030204" pitchFamily="34" charset="0"/>
                <a:cs typeface="Mangal" panose="02040503050203030202" pitchFamily="18" charset="0"/>
              </a:rPr>
              <a:t>No Activity and No Engagement</a:t>
            </a:r>
          </a:p>
        </p:txBody>
      </p:sp>
      <p:graphicFrame>
        <p:nvGraphicFramePr>
          <p:cNvPr id="6" name="Diagram 5">
            <a:extLst>
              <a:ext uri="{FF2B5EF4-FFF2-40B4-BE49-F238E27FC236}">
                <a16:creationId xmlns:a16="http://schemas.microsoft.com/office/drawing/2014/main" id="{E993801B-C344-4F0E-996C-FE5A54CE5A1E}"/>
              </a:ext>
            </a:extLst>
          </p:cNvPr>
          <p:cNvGraphicFramePr/>
          <p:nvPr>
            <p:extLst>
              <p:ext uri="{D42A27DB-BD31-4B8C-83A1-F6EECF244321}">
                <p14:modId xmlns:p14="http://schemas.microsoft.com/office/powerpoint/2010/main" val="824836490"/>
              </p:ext>
            </p:extLst>
          </p:nvPr>
        </p:nvGraphicFramePr>
        <p:xfrm>
          <a:off x="77821" y="2974921"/>
          <a:ext cx="9776298" cy="34422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E856E2A4-4530-8F40-88FA-AE87077ABE1D}"/>
              </a:ext>
            </a:extLst>
          </p:cNvPr>
          <p:cNvSpPr txBox="1"/>
          <p:nvPr/>
        </p:nvSpPr>
        <p:spPr>
          <a:xfrm>
            <a:off x="4054042" y="3168825"/>
            <a:ext cx="5080230" cy="101566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solidFill>
                  <a:schemeClr val="tx1">
                    <a:lumMod val="85000"/>
                    <a:lumOff val="15000"/>
                  </a:schemeClr>
                </a:solidFill>
              </a:rPr>
              <a:t>Suggest specific posts, hashtags, or users to follow based on their past engagement history, encouraging them to re-explore the platform.</a:t>
            </a:r>
            <a:endParaRPr lang="en-IN" sz="2000" dirty="0">
              <a:solidFill>
                <a:schemeClr val="tx1">
                  <a:lumMod val="85000"/>
                  <a:lumOff val="15000"/>
                </a:schemeClr>
              </a:solidFill>
            </a:endParaRPr>
          </a:p>
        </p:txBody>
      </p:sp>
      <p:sp>
        <p:nvSpPr>
          <p:cNvPr id="8" name="TextBox 7">
            <a:extLst>
              <a:ext uri="{FF2B5EF4-FFF2-40B4-BE49-F238E27FC236}">
                <a16:creationId xmlns:a16="http://schemas.microsoft.com/office/drawing/2014/main" id="{C58B55A0-E56B-39DC-7381-678D4DC39A1B}"/>
              </a:ext>
            </a:extLst>
          </p:cNvPr>
          <p:cNvSpPr txBox="1"/>
          <p:nvPr/>
        </p:nvSpPr>
        <p:spPr>
          <a:xfrm>
            <a:off x="4000891" y="5085796"/>
            <a:ext cx="5186531" cy="101566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solidFill>
                  <a:schemeClr val="tx1">
                    <a:lumMod val="85000"/>
                    <a:lumOff val="15000"/>
                  </a:schemeClr>
                </a:solidFill>
              </a:rPr>
              <a:t>Offer limited-time promotions or discounts on premium features or services to entice users back onto the platform</a:t>
            </a:r>
            <a:endParaRPr lang="en-IN" sz="2000" dirty="0">
              <a:solidFill>
                <a:schemeClr val="tx1">
                  <a:lumMod val="85000"/>
                  <a:lumOff val="15000"/>
                </a:schemeClr>
              </a:solidFill>
            </a:endParaRPr>
          </a:p>
        </p:txBody>
      </p:sp>
    </p:spTree>
    <p:extLst>
      <p:ext uri="{BB962C8B-B14F-4D97-AF65-F5344CB8AC3E}">
        <p14:creationId xmlns:p14="http://schemas.microsoft.com/office/powerpoint/2010/main" val="2337876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50">
            <a:extLst>
              <a:ext uri="{FF2B5EF4-FFF2-40B4-BE49-F238E27FC236}">
                <a16:creationId xmlns:a16="http://schemas.microsoft.com/office/drawing/2014/main" id="{14E4FCE8-80D8-8AF5-1494-F0BB4818B229}"/>
              </a:ext>
            </a:extLst>
          </p:cNvPr>
          <p:cNvSpPr txBox="1"/>
          <p:nvPr/>
        </p:nvSpPr>
        <p:spPr>
          <a:xfrm>
            <a:off x="903964" y="253251"/>
            <a:ext cx="10647123"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b="1" dirty="0">
                <a:solidFill>
                  <a:schemeClr val="tx2"/>
                </a:solidFill>
                <a:latin typeface="Century Gothic" panose="020B0502020202020204" pitchFamily="34" charset="0"/>
                <a:ea typeface="Lato Heavy" charset="0"/>
                <a:cs typeface="Poppins" pitchFamily="2" charset="77"/>
              </a:rPr>
              <a:t>MARKETING STRATEGIES FOR USER ACQUISITION</a:t>
            </a:r>
            <a:endParaRPr lang="en-US" sz="7200" b="1" dirty="0">
              <a:solidFill>
                <a:schemeClr val="tx2"/>
              </a:solidFill>
              <a:latin typeface="Century Gothic" panose="020B0502020202020204" pitchFamily="34" charset="0"/>
              <a:ea typeface="Lato Heavy" charset="0"/>
              <a:cs typeface="Poppins" pitchFamily="2" charset="77"/>
            </a:endParaRPr>
          </a:p>
        </p:txBody>
      </p:sp>
      <p:graphicFrame>
        <p:nvGraphicFramePr>
          <p:cNvPr id="6" name="Diagram 5">
            <a:extLst>
              <a:ext uri="{FF2B5EF4-FFF2-40B4-BE49-F238E27FC236}">
                <a16:creationId xmlns:a16="http://schemas.microsoft.com/office/drawing/2014/main" id="{79096DA6-D4A3-2772-4234-AE5FE2C5A80A}"/>
              </a:ext>
            </a:extLst>
          </p:cNvPr>
          <p:cNvGraphicFramePr/>
          <p:nvPr>
            <p:extLst>
              <p:ext uri="{D42A27DB-BD31-4B8C-83A1-F6EECF244321}">
                <p14:modId xmlns:p14="http://schemas.microsoft.com/office/powerpoint/2010/main" val="1680370805"/>
              </p:ext>
            </p:extLst>
          </p:nvPr>
        </p:nvGraphicFramePr>
        <p:xfrm>
          <a:off x="327472" y="1245141"/>
          <a:ext cx="2687742" cy="53262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4">
            <a:extLst>
              <a:ext uri="{FF2B5EF4-FFF2-40B4-BE49-F238E27FC236}">
                <a16:creationId xmlns:a16="http://schemas.microsoft.com/office/drawing/2014/main" id="{96F54551-A43A-A106-4713-13AA6AA8F97C}"/>
              </a:ext>
            </a:extLst>
          </p:cNvPr>
          <p:cNvSpPr txBox="1"/>
          <p:nvPr/>
        </p:nvSpPr>
        <p:spPr>
          <a:xfrm>
            <a:off x="3633216" y="4596545"/>
            <a:ext cx="7374919" cy="101566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Reward current users for bringing new users onto the platform. This could involve discounts, exclusive content access, or feature upgrades,</a:t>
            </a:r>
            <a:endParaRPr lang="en-IN" sz="2000" dirty="0"/>
          </a:p>
        </p:txBody>
      </p:sp>
      <p:sp>
        <p:nvSpPr>
          <p:cNvPr id="8" name="TextBox 5">
            <a:extLst>
              <a:ext uri="{FF2B5EF4-FFF2-40B4-BE49-F238E27FC236}">
                <a16:creationId xmlns:a16="http://schemas.microsoft.com/office/drawing/2014/main" id="{0EA6D94C-8304-7A78-A78B-CC089861B29B}"/>
              </a:ext>
            </a:extLst>
          </p:cNvPr>
          <p:cNvSpPr txBox="1"/>
          <p:nvPr/>
        </p:nvSpPr>
        <p:spPr>
          <a:xfrm>
            <a:off x="3711037" y="3400435"/>
            <a:ext cx="4897941" cy="101566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Launch campaigns to educate users on the benefits of using tags. This can include blog posts, video tutorials</a:t>
            </a:r>
            <a:endParaRPr lang="en-IN" sz="2000" dirty="0"/>
          </a:p>
        </p:txBody>
      </p:sp>
      <p:sp>
        <p:nvSpPr>
          <p:cNvPr id="9" name="TextBox 6">
            <a:extLst>
              <a:ext uri="{FF2B5EF4-FFF2-40B4-BE49-F238E27FC236}">
                <a16:creationId xmlns:a16="http://schemas.microsoft.com/office/drawing/2014/main" id="{A96E49DB-ABD3-64BA-06ED-46AA63119EB0}"/>
              </a:ext>
            </a:extLst>
          </p:cNvPr>
          <p:cNvSpPr txBox="1"/>
          <p:nvPr/>
        </p:nvSpPr>
        <p:spPr>
          <a:xfrm>
            <a:off x="3711037" y="2240232"/>
            <a:ext cx="5469852" cy="101566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Create a tailored onboarding experience for new users that highlights platform features, popular tags, and successful user stories</a:t>
            </a:r>
            <a:endParaRPr lang="en-IN" sz="2000" dirty="0"/>
          </a:p>
        </p:txBody>
      </p:sp>
    </p:spTree>
    <p:extLst>
      <p:ext uri="{BB962C8B-B14F-4D97-AF65-F5344CB8AC3E}">
        <p14:creationId xmlns:p14="http://schemas.microsoft.com/office/powerpoint/2010/main" val="36234518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50">
            <a:extLst>
              <a:ext uri="{FF2B5EF4-FFF2-40B4-BE49-F238E27FC236}">
                <a16:creationId xmlns:a16="http://schemas.microsoft.com/office/drawing/2014/main" id="{80E02B34-5F17-9B57-E3BD-CA45B44DAF2B}"/>
              </a:ext>
            </a:extLst>
          </p:cNvPr>
          <p:cNvSpPr txBox="1"/>
          <p:nvPr/>
        </p:nvSpPr>
        <p:spPr>
          <a:xfrm>
            <a:off x="728600" y="361309"/>
            <a:ext cx="11098060"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b="1" dirty="0">
                <a:solidFill>
                  <a:schemeClr val="tx2"/>
                </a:solidFill>
                <a:latin typeface="Century Gothic" panose="020B0502020202020204" pitchFamily="34" charset="0"/>
                <a:ea typeface="Lato Heavy" charset="0"/>
                <a:cs typeface="Poppins" pitchFamily="2" charset="77"/>
              </a:rPr>
              <a:t>MARKETING STRATEGIES FOR USER ENGAGEMENT</a:t>
            </a:r>
            <a:endParaRPr lang="en-US" sz="7200" b="1" dirty="0">
              <a:solidFill>
                <a:schemeClr val="tx2"/>
              </a:solidFill>
              <a:latin typeface="Century Gothic" panose="020B0502020202020204" pitchFamily="34" charset="0"/>
              <a:ea typeface="Lato Heavy" charset="0"/>
              <a:cs typeface="Poppins" pitchFamily="2" charset="77"/>
            </a:endParaRPr>
          </a:p>
        </p:txBody>
      </p:sp>
      <p:graphicFrame>
        <p:nvGraphicFramePr>
          <p:cNvPr id="5" name="Diagram 4">
            <a:extLst>
              <a:ext uri="{FF2B5EF4-FFF2-40B4-BE49-F238E27FC236}">
                <a16:creationId xmlns:a16="http://schemas.microsoft.com/office/drawing/2014/main" id="{8D2C9946-2CFE-01A5-66CF-2D209D14DDB4}"/>
              </a:ext>
            </a:extLst>
          </p:cNvPr>
          <p:cNvGraphicFramePr/>
          <p:nvPr>
            <p:extLst>
              <p:ext uri="{D42A27DB-BD31-4B8C-83A1-F6EECF244321}">
                <p14:modId xmlns:p14="http://schemas.microsoft.com/office/powerpoint/2010/main" val="2615651012"/>
              </p:ext>
            </p:extLst>
          </p:nvPr>
        </p:nvGraphicFramePr>
        <p:xfrm>
          <a:off x="825079" y="1546698"/>
          <a:ext cx="10445812" cy="47957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4">
            <a:extLst>
              <a:ext uri="{FF2B5EF4-FFF2-40B4-BE49-F238E27FC236}">
                <a16:creationId xmlns:a16="http://schemas.microsoft.com/office/drawing/2014/main" id="{009D11D0-5C1A-182B-BC9D-4259D33D1545}"/>
              </a:ext>
            </a:extLst>
          </p:cNvPr>
          <p:cNvSpPr txBox="1"/>
          <p:nvPr/>
        </p:nvSpPr>
        <p:spPr>
          <a:xfrm>
            <a:off x="5598822" y="1613117"/>
            <a:ext cx="5237791" cy="132343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Recognize highly active users with award like </a:t>
            </a:r>
            <a:r>
              <a:rPr lang="en-US" sz="2000" b="1" dirty="0"/>
              <a:t>‘User of the Month</a:t>
            </a:r>
            <a:r>
              <a:rPr lang="en-US" sz="2000" dirty="0"/>
              <a:t>’, which can motivate others to engage more actively to earn similar recognition.</a:t>
            </a:r>
            <a:endParaRPr lang="en-IN" sz="2000" dirty="0"/>
          </a:p>
        </p:txBody>
      </p:sp>
      <p:sp>
        <p:nvSpPr>
          <p:cNvPr id="7" name="TextBox 5">
            <a:extLst>
              <a:ext uri="{FF2B5EF4-FFF2-40B4-BE49-F238E27FC236}">
                <a16:creationId xmlns:a16="http://schemas.microsoft.com/office/drawing/2014/main" id="{4E01B27F-6B16-C42C-7C33-A9048AA93DCA}"/>
              </a:ext>
            </a:extLst>
          </p:cNvPr>
          <p:cNvSpPr txBox="1"/>
          <p:nvPr/>
        </p:nvSpPr>
        <p:spPr>
          <a:xfrm>
            <a:off x="5598822" y="3436734"/>
            <a:ext cx="4751408" cy="101566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Create challenges that encourage users to post photos and reward them with </a:t>
            </a:r>
            <a:r>
              <a:rPr lang="en-US" sz="2000" b="1" dirty="0"/>
              <a:t>‘Photo Of The Month’</a:t>
            </a:r>
            <a:r>
              <a:rPr lang="en-US" sz="2000" dirty="0"/>
              <a:t> recognition</a:t>
            </a:r>
            <a:endParaRPr lang="en-IN" sz="2000" dirty="0"/>
          </a:p>
        </p:txBody>
      </p:sp>
      <p:sp>
        <p:nvSpPr>
          <p:cNvPr id="8" name="TextBox 6">
            <a:extLst>
              <a:ext uri="{FF2B5EF4-FFF2-40B4-BE49-F238E27FC236}">
                <a16:creationId xmlns:a16="http://schemas.microsoft.com/office/drawing/2014/main" id="{FD3F7B1E-3959-D207-25B6-C28E5DBDF4DC}"/>
              </a:ext>
            </a:extLst>
          </p:cNvPr>
          <p:cNvSpPr txBox="1"/>
          <p:nvPr/>
        </p:nvSpPr>
        <p:spPr>
          <a:xfrm>
            <a:off x="5598822" y="5099886"/>
            <a:ext cx="5325340" cy="101566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Host tutorials or webinars to educate users on how to maximize their engagement on the platform.</a:t>
            </a:r>
            <a:endParaRPr lang="en-IN" sz="2000" dirty="0"/>
          </a:p>
        </p:txBody>
      </p:sp>
    </p:spTree>
    <p:extLst>
      <p:ext uri="{BB962C8B-B14F-4D97-AF65-F5344CB8AC3E}">
        <p14:creationId xmlns:p14="http://schemas.microsoft.com/office/powerpoint/2010/main" val="26726328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45AEDFC-1938-1BC8-0538-D3BCF8B7DD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384099" cy="4267200"/>
          </a:xfrm>
          <a:prstGeom prst="rect">
            <a:avLst/>
          </a:prstGeom>
        </p:spPr>
      </p:pic>
      <p:sp>
        <p:nvSpPr>
          <p:cNvPr id="6" name="TextBox 1">
            <a:extLst>
              <a:ext uri="{FF2B5EF4-FFF2-40B4-BE49-F238E27FC236}">
                <a16:creationId xmlns:a16="http://schemas.microsoft.com/office/drawing/2014/main" id="{C9E3D308-1D21-BAD0-A7CD-75BA66EAF593}"/>
              </a:ext>
            </a:extLst>
          </p:cNvPr>
          <p:cNvSpPr txBox="1"/>
          <p:nvPr/>
        </p:nvSpPr>
        <p:spPr>
          <a:xfrm>
            <a:off x="6384099" y="843761"/>
            <a:ext cx="5750233" cy="224676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srgbClr val="FF7C80"/>
                </a:solidFill>
              </a:rPr>
              <a:t>User Acquisition Efforts: </a:t>
            </a:r>
          </a:p>
          <a:p>
            <a:r>
              <a:rPr lang="en-US" sz="2000" dirty="0"/>
              <a:t>Utilize influencer partnerships and ambassador programs to leverage existing engaged users to attract new users, while also implementing educational initiatives to ensure new users understand how to effectively engage with the platform.</a:t>
            </a:r>
            <a:endParaRPr lang="en-IN" sz="2000" dirty="0"/>
          </a:p>
        </p:txBody>
      </p:sp>
      <p:sp>
        <p:nvSpPr>
          <p:cNvPr id="7" name="TextBox 2">
            <a:extLst>
              <a:ext uri="{FF2B5EF4-FFF2-40B4-BE49-F238E27FC236}">
                <a16:creationId xmlns:a16="http://schemas.microsoft.com/office/drawing/2014/main" id="{C6C8DBA8-8437-37A0-AEC3-B844D110EFBF}"/>
              </a:ext>
            </a:extLst>
          </p:cNvPr>
          <p:cNvSpPr txBox="1"/>
          <p:nvPr/>
        </p:nvSpPr>
        <p:spPr>
          <a:xfrm>
            <a:off x="6384099" y="2977301"/>
            <a:ext cx="6125228" cy="132343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srgbClr val="FF7C80"/>
                </a:solidFill>
              </a:rPr>
              <a:t>User Retention Strategies:</a:t>
            </a:r>
          </a:p>
          <a:p>
            <a:r>
              <a:rPr lang="en-US" sz="2000" dirty="0"/>
              <a:t>Implement personalized content recommendations, exclusive offers, and feedback mechanisms to retain users and address the reasons behind their inactivity</a:t>
            </a:r>
          </a:p>
        </p:txBody>
      </p:sp>
      <p:sp>
        <p:nvSpPr>
          <p:cNvPr id="8" name="TextBox 3">
            <a:extLst>
              <a:ext uri="{FF2B5EF4-FFF2-40B4-BE49-F238E27FC236}">
                <a16:creationId xmlns:a16="http://schemas.microsoft.com/office/drawing/2014/main" id="{52708675-4304-E288-8C0B-0540EC7364DF}"/>
              </a:ext>
            </a:extLst>
          </p:cNvPr>
          <p:cNvSpPr txBox="1"/>
          <p:nvPr/>
        </p:nvSpPr>
        <p:spPr>
          <a:xfrm>
            <a:off x="57668" y="4788658"/>
            <a:ext cx="6038332" cy="193899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srgbClr val="FF7C80"/>
                </a:solidFill>
              </a:rPr>
              <a:t>User Engagement Initiatives:</a:t>
            </a:r>
            <a:r>
              <a:rPr lang="en-US" sz="2000" dirty="0">
                <a:solidFill>
                  <a:srgbClr val="FF7C80"/>
                </a:solidFill>
              </a:rPr>
              <a:t> </a:t>
            </a:r>
          </a:p>
          <a:p>
            <a:r>
              <a:rPr lang="en-US" sz="2000" dirty="0"/>
              <a:t>Reignite engagement by running targeted campaigns, promoting tag-based activities, and fostering community-building initiatives to encourage inactive and semi-active users to participate more actively. This will help elevate their overall platform experience.</a:t>
            </a:r>
            <a:endParaRPr lang="en-US" sz="2000" dirty="0">
              <a:solidFill>
                <a:srgbClr val="FF7C80"/>
              </a:solidFill>
            </a:endParaRPr>
          </a:p>
        </p:txBody>
      </p:sp>
      <p:sp>
        <p:nvSpPr>
          <p:cNvPr id="9" name="CuadroTexto 350">
            <a:extLst>
              <a:ext uri="{FF2B5EF4-FFF2-40B4-BE49-F238E27FC236}">
                <a16:creationId xmlns:a16="http://schemas.microsoft.com/office/drawing/2014/main" id="{DE070433-1455-27A6-A2FB-46982EC7CC80}"/>
              </a:ext>
            </a:extLst>
          </p:cNvPr>
          <p:cNvSpPr txBox="1"/>
          <p:nvPr/>
        </p:nvSpPr>
        <p:spPr>
          <a:xfrm>
            <a:off x="7364553" y="197430"/>
            <a:ext cx="4164320"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b="1" dirty="0">
                <a:solidFill>
                  <a:schemeClr val="tx2"/>
                </a:solidFill>
                <a:latin typeface="Century Gothic" panose="020B0502020202020204" pitchFamily="34" charset="0"/>
                <a:ea typeface="Lato Heavy" charset="0"/>
                <a:cs typeface="Poppins" pitchFamily="2" charset="77"/>
              </a:rPr>
              <a:t>CONCLUSION</a:t>
            </a:r>
            <a:endParaRPr lang="en-US" sz="7200" b="1" dirty="0">
              <a:solidFill>
                <a:schemeClr val="tx2"/>
              </a:solidFill>
              <a:latin typeface="Century Gothic" panose="020B0502020202020204" pitchFamily="34" charset="0"/>
              <a:ea typeface="Lato Heavy" charset="0"/>
              <a:cs typeface="Poppins" pitchFamily="2" charset="77"/>
            </a:endParaRPr>
          </a:p>
        </p:txBody>
      </p:sp>
      <p:pic>
        <p:nvPicPr>
          <p:cNvPr id="11" name="Picture 10">
            <a:extLst>
              <a:ext uri="{FF2B5EF4-FFF2-40B4-BE49-F238E27FC236}">
                <a16:creationId xmlns:a16="http://schemas.microsoft.com/office/drawing/2014/main" id="{845909C8-D37B-71AC-0393-4EA53DAAEB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4542816"/>
            <a:ext cx="5752289" cy="2277855"/>
          </a:xfrm>
          <a:prstGeom prst="rect">
            <a:avLst/>
          </a:prstGeom>
        </p:spPr>
      </p:pic>
    </p:spTree>
    <p:extLst>
      <p:ext uri="{BB962C8B-B14F-4D97-AF65-F5344CB8AC3E}">
        <p14:creationId xmlns:p14="http://schemas.microsoft.com/office/powerpoint/2010/main" val="35288356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9F8B743-5446-7569-37D1-18B729F9C3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extBox 2">
            <a:extLst>
              <a:ext uri="{FF2B5EF4-FFF2-40B4-BE49-F238E27FC236}">
                <a16:creationId xmlns:a16="http://schemas.microsoft.com/office/drawing/2014/main" id="{3B0A11F6-2BD6-C208-B86D-4DD60EB7017D}"/>
              </a:ext>
            </a:extLst>
          </p:cNvPr>
          <p:cNvSpPr txBox="1"/>
          <p:nvPr/>
        </p:nvSpPr>
        <p:spPr>
          <a:xfrm>
            <a:off x="7637678" y="5825474"/>
            <a:ext cx="3831233"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kern="100" dirty="0">
                <a:solidFill>
                  <a:schemeClr val="bg1">
                    <a:lumMod val="95000"/>
                  </a:schemeClr>
                </a:solidFill>
                <a:latin typeface="Lato" panose="020F0502020204030203" pitchFamily="34" charset="0"/>
                <a:ea typeface="Lato" panose="020F0502020204030203" pitchFamily="34" charset="0"/>
                <a:cs typeface="Lato" panose="020F0502020204030203" pitchFamily="34" charset="0"/>
              </a:rPr>
              <a:t>Submitted By:</a:t>
            </a:r>
          </a:p>
          <a:p>
            <a:r>
              <a:rPr lang="en-US" sz="2400" b="1" kern="100" dirty="0">
                <a:solidFill>
                  <a:schemeClr val="bg1">
                    <a:lumMod val="95000"/>
                  </a:schemeClr>
                </a:solidFill>
                <a:effectLst/>
                <a:latin typeface="Lato" panose="020F0502020204030203" pitchFamily="34" charset="0"/>
                <a:ea typeface="Lato" panose="020F0502020204030203" pitchFamily="34" charset="0"/>
                <a:cs typeface="Lato" panose="020F0502020204030203" pitchFamily="34" charset="0"/>
              </a:rPr>
              <a:t>TEJPAL SINGH PACHAR</a:t>
            </a:r>
            <a:endParaRPr lang="en-IN" sz="2400" b="1" kern="100" dirty="0">
              <a:solidFill>
                <a:schemeClr val="bg1">
                  <a:lumMod val="95000"/>
                </a:schemeClr>
              </a:solidFill>
              <a:effectLst/>
              <a:latin typeface="Lato" panose="020F0502020204030203" pitchFamily="34" charset="0"/>
              <a:ea typeface="Lato" panose="020F0502020204030203" pitchFamily="34" charset="0"/>
              <a:cs typeface="Lato" panose="020F0502020204030203" pitchFamily="34" charset="0"/>
            </a:endParaRPr>
          </a:p>
          <a:p>
            <a:endParaRPr lang="en-IN" sz="2400" b="1" dirty="0">
              <a:solidFill>
                <a:schemeClr val="bg1">
                  <a:lumMod val="95000"/>
                </a:schemeClr>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2480966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6ADB27CD-1F7A-0C57-E0BE-0E011D5FDE69}"/>
              </a:ext>
            </a:extLst>
          </p:cNvPr>
          <p:cNvGrpSpPr/>
          <p:nvPr/>
        </p:nvGrpSpPr>
        <p:grpSpPr>
          <a:xfrm>
            <a:off x="321502" y="2216539"/>
            <a:ext cx="11548995" cy="4111681"/>
            <a:chOff x="-199194" y="1658163"/>
            <a:chExt cx="12061341" cy="4157058"/>
          </a:xfrm>
        </p:grpSpPr>
        <p:grpSp>
          <p:nvGrpSpPr>
            <p:cNvPr id="5" name="Group 4">
              <a:extLst>
                <a:ext uri="{FF2B5EF4-FFF2-40B4-BE49-F238E27FC236}">
                  <a16:creationId xmlns:a16="http://schemas.microsoft.com/office/drawing/2014/main" id="{3AD26B2D-3FEF-B0B0-17C7-E5ACD37ACCA7}"/>
                </a:ext>
              </a:extLst>
            </p:cNvPr>
            <p:cNvGrpSpPr/>
            <p:nvPr/>
          </p:nvGrpSpPr>
          <p:grpSpPr>
            <a:xfrm>
              <a:off x="-199194" y="1658163"/>
              <a:ext cx="9634870" cy="4157057"/>
              <a:chOff x="1396157" y="4800600"/>
              <a:chExt cx="18335845" cy="7543800"/>
            </a:xfrm>
          </p:grpSpPr>
          <p:sp>
            <p:nvSpPr>
              <p:cNvPr id="9" name="Rectángulo 1">
                <a:extLst>
                  <a:ext uri="{FF2B5EF4-FFF2-40B4-BE49-F238E27FC236}">
                    <a16:creationId xmlns:a16="http://schemas.microsoft.com/office/drawing/2014/main" id="{23E1C657-A16C-7625-E05F-69DBEBB21D96}"/>
                  </a:ext>
                </a:extLst>
              </p:cNvPr>
              <p:cNvSpPr/>
              <p:nvPr/>
            </p:nvSpPr>
            <p:spPr>
              <a:xfrm>
                <a:off x="1396157" y="4800600"/>
                <a:ext cx="4405312" cy="7543800"/>
              </a:xfrm>
              <a:prstGeom prst="rect">
                <a:avLst/>
              </a:prstGeom>
              <a:solidFill>
                <a:srgbClr val="BBA6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s-MX" sz="800" dirty="0"/>
              </a:p>
            </p:txBody>
          </p:sp>
          <p:sp>
            <p:nvSpPr>
              <p:cNvPr id="10" name="Rectángulo 25">
                <a:extLst>
                  <a:ext uri="{FF2B5EF4-FFF2-40B4-BE49-F238E27FC236}">
                    <a16:creationId xmlns:a16="http://schemas.microsoft.com/office/drawing/2014/main" id="{A086B002-1F28-26C3-5D23-BE67177DD60A}"/>
                  </a:ext>
                </a:extLst>
              </p:cNvPr>
              <p:cNvSpPr/>
              <p:nvPr/>
            </p:nvSpPr>
            <p:spPr>
              <a:xfrm>
                <a:off x="6039668" y="4800600"/>
                <a:ext cx="4405312" cy="7543800"/>
              </a:xfrm>
              <a:prstGeom prst="rect">
                <a:avLst/>
              </a:prstGeom>
              <a:solidFill>
                <a:srgbClr val="FF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s-MX" b="1" dirty="0"/>
              </a:p>
            </p:txBody>
          </p:sp>
          <p:sp>
            <p:nvSpPr>
              <p:cNvPr id="11" name="Rectángulo 26">
                <a:extLst>
                  <a:ext uri="{FF2B5EF4-FFF2-40B4-BE49-F238E27FC236}">
                    <a16:creationId xmlns:a16="http://schemas.microsoft.com/office/drawing/2014/main" id="{4E1DEB74-A237-00E5-CD2E-EA272392DF10}"/>
                  </a:ext>
                </a:extLst>
              </p:cNvPr>
              <p:cNvSpPr/>
              <p:nvPr/>
            </p:nvSpPr>
            <p:spPr>
              <a:xfrm>
                <a:off x="10683179" y="4800600"/>
                <a:ext cx="4405312" cy="7543800"/>
              </a:xfrm>
              <a:prstGeom prst="rect">
                <a:avLst/>
              </a:prstGeom>
              <a:solidFill>
                <a:srgbClr val="A5CC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s-MX" dirty="0"/>
              </a:p>
            </p:txBody>
          </p:sp>
          <p:sp>
            <p:nvSpPr>
              <p:cNvPr id="12" name="Rectángulo 28">
                <a:extLst>
                  <a:ext uri="{FF2B5EF4-FFF2-40B4-BE49-F238E27FC236}">
                    <a16:creationId xmlns:a16="http://schemas.microsoft.com/office/drawing/2014/main" id="{F460478C-6F1B-C91E-0169-7A225ED768C1}"/>
                  </a:ext>
                </a:extLst>
              </p:cNvPr>
              <p:cNvSpPr/>
              <p:nvPr/>
            </p:nvSpPr>
            <p:spPr>
              <a:xfrm>
                <a:off x="15326690" y="4800600"/>
                <a:ext cx="4405312" cy="7543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s-MX" b="1" dirty="0"/>
              </a:p>
            </p:txBody>
          </p:sp>
          <p:sp>
            <p:nvSpPr>
              <p:cNvPr id="13" name="CuadroTexto 350">
                <a:extLst>
                  <a:ext uri="{FF2B5EF4-FFF2-40B4-BE49-F238E27FC236}">
                    <a16:creationId xmlns:a16="http://schemas.microsoft.com/office/drawing/2014/main" id="{BF9B79E7-D704-CE65-213B-F9858FE0B2A6}"/>
                  </a:ext>
                </a:extLst>
              </p:cNvPr>
              <p:cNvSpPr txBox="1"/>
              <p:nvPr/>
            </p:nvSpPr>
            <p:spPr>
              <a:xfrm>
                <a:off x="2693054" y="6869873"/>
                <a:ext cx="2305595" cy="117289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spc="-300" dirty="0">
                    <a:solidFill>
                      <a:schemeClr val="bg1"/>
                    </a:solidFill>
                    <a:latin typeface="Century Gothic" panose="020B0502020202020204" pitchFamily="34" charset="0"/>
                    <a:ea typeface="Lato Heavy" charset="0"/>
                    <a:cs typeface="Poppins" pitchFamily="2" charset="77"/>
                  </a:rPr>
                  <a:t>01</a:t>
                </a:r>
                <a:endParaRPr lang="en-US" sz="2000" b="1" spc="-300" dirty="0">
                  <a:solidFill>
                    <a:schemeClr val="bg1"/>
                  </a:solidFill>
                  <a:latin typeface="Century Gothic" panose="020B0502020202020204" pitchFamily="34" charset="0"/>
                  <a:ea typeface="Lato Heavy" charset="0"/>
                  <a:cs typeface="Poppins" pitchFamily="2" charset="77"/>
                </a:endParaRPr>
              </a:p>
            </p:txBody>
          </p:sp>
          <p:sp>
            <p:nvSpPr>
              <p:cNvPr id="14" name="CuadroTexto 350">
                <a:extLst>
                  <a:ext uri="{FF2B5EF4-FFF2-40B4-BE49-F238E27FC236}">
                    <a16:creationId xmlns:a16="http://schemas.microsoft.com/office/drawing/2014/main" id="{AD9A7699-96DE-8ACB-DD17-7F6788B3A0A5}"/>
                  </a:ext>
                </a:extLst>
              </p:cNvPr>
              <p:cNvSpPr txBox="1"/>
              <p:nvPr/>
            </p:nvSpPr>
            <p:spPr>
              <a:xfrm>
                <a:off x="6639163" y="6869873"/>
                <a:ext cx="2305595" cy="128459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spc="-300" dirty="0">
                    <a:solidFill>
                      <a:schemeClr val="bg1"/>
                    </a:solidFill>
                    <a:latin typeface="Century Gothic" panose="020B0502020202020204" pitchFamily="34" charset="0"/>
                    <a:ea typeface="Lato Heavy" charset="0"/>
                    <a:cs typeface="Poppins" pitchFamily="2" charset="77"/>
                  </a:rPr>
                  <a:t>02</a:t>
                </a:r>
              </a:p>
            </p:txBody>
          </p:sp>
          <p:sp>
            <p:nvSpPr>
              <p:cNvPr id="15" name="CuadroTexto 350">
                <a:extLst>
                  <a:ext uri="{FF2B5EF4-FFF2-40B4-BE49-F238E27FC236}">
                    <a16:creationId xmlns:a16="http://schemas.microsoft.com/office/drawing/2014/main" id="{369CF591-6CD1-7823-37E3-F6B3479E0FF1}"/>
                  </a:ext>
                </a:extLst>
              </p:cNvPr>
              <p:cNvSpPr txBox="1"/>
              <p:nvPr/>
            </p:nvSpPr>
            <p:spPr>
              <a:xfrm>
                <a:off x="11231819" y="6869873"/>
                <a:ext cx="2305595" cy="117289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spc="-300" dirty="0">
                    <a:solidFill>
                      <a:schemeClr val="bg1"/>
                    </a:solidFill>
                    <a:latin typeface="Century Gothic" panose="020B0502020202020204" pitchFamily="34" charset="0"/>
                    <a:ea typeface="Lato Heavy" charset="0"/>
                    <a:cs typeface="Poppins" pitchFamily="2" charset="77"/>
                  </a:rPr>
                  <a:t>03</a:t>
                </a:r>
              </a:p>
            </p:txBody>
          </p:sp>
          <p:sp>
            <p:nvSpPr>
              <p:cNvPr id="16" name="CuadroTexto 350">
                <a:extLst>
                  <a:ext uri="{FF2B5EF4-FFF2-40B4-BE49-F238E27FC236}">
                    <a16:creationId xmlns:a16="http://schemas.microsoft.com/office/drawing/2014/main" id="{6FD2736E-77BD-25A3-6FED-90844B45B844}"/>
                  </a:ext>
                </a:extLst>
              </p:cNvPr>
              <p:cNvSpPr txBox="1"/>
              <p:nvPr/>
            </p:nvSpPr>
            <p:spPr>
              <a:xfrm>
                <a:off x="15875331" y="6869873"/>
                <a:ext cx="2305595" cy="117289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spc="-300" dirty="0">
                    <a:solidFill>
                      <a:schemeClr val="bg1"/>
                    </a:solidFill>
                    <a:latin typeface="Century Gothic" panose="020B0502020202020204" pitchFamily="34" charset="0"/>
                    <a:ea typeface="Lato Heavy" charset="0"/>
                    <a:cs typeface="Poppins" pitchFamily="2" charset="77"/>
                  </a:rPr>
                  <a:t>04</a:t>
                </a:r>
              </a:p>
            </p:txBody>
          </p:sp>
          <p:sp>
            <p:nvSpPr>
              <p:cNvPr id="17" name="CuadroTexto 395">
                <a:extLst>
                  <a:ext uri="{FF2B5EF4-FFF2-40B4-BE49-F238E27FC236}">
                    <a16:creationId xmlns:a16="http://schemas.microsoft.com/office/drawing/2014/main" id="{D7D7B3F8-4F50-3979-D3F6-733106CECDCC}"/>
                  </a:ext>
                </a:extLst>
              </p:cNvPr>
              <p:cNvSpPr txBox="1"/>
              <p:nvPr/>
            </p:nvSpPr>
            <p:spPr>
              <a:xfrm>
                <a:off x="2121574" y="8559098"/>
                <a:ext cx="3100333" cy="128459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000" b="1" i="0" u="none" strike="noStrike" cap="none" dirty="0">
                    <a:solidFill>
                      <a:schemeClr val="bg1"/>
                    </a:solidFill>
                    <a:latin typeface="Lato"/>
                    <a:ea typeface="Lato"/>
                    <a:cs typeface="Lato"/>
                    <a:sym typeface="Lato"/>
                  </a:rPr>
                  <a:t>Problem Statement</a:t>
                </a:r>
              </a:p>
            </p:txBody>
          </p:sp>
          <p:sp>
            <p:nvSpPr>
              <p:cNvPr id="18" name="Rectangle 17">
                <a:extLst>
                  <a:ext uri="{FF2B5EF4-FFF2-40B4-BE49-F238E27FC236}">
                    <a16:creationId xmlns:a16="http://schemas.microsoft.com/office/drawing/2014/main" id="{1B6F4FB7-C971-71CE-2087-6F6F54C77D1C}"/>
                  </a:ext>
                </a:extLst>
              </p:cNvPr>
              <p:cNvSpPr/>
              <p:nvPr/>
            </p:nvSpPr>
            <p:spPr>
              <a:xfrm>
                <a:off x="1985622" y="9115748"/>
                <a:ext cx="3372239" cy="41889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chemeClr val="bg1"/>
                  </a:solidFill>
                  <a:latin typeface="Century Gothic" panose="020B0502020202020204" pitchFamily="34" charset="0"/>
                  <a:ea typeface="Lato Light" panose="020F0502020204030203" pitchFamily="34" charset="0"/>
                  <a:cs typeface="Poppins Light" pitchFamily="2" charset="77"/>
                </a:endParaRPr>
              </a:p>
            </p:txBody>
          </p:sp>
          <p:sp>
            <p:nvSpPr>
              <p:cNvPr id="19" name="CuadroTexto 395">
                <a:extLst>
                  <a:ext uri="{FF2B5EF4-FFF2-40B4-BE49-F238E27FC236}">
                    <a16:creationId xmlns:a16="http://schemas.microsoft.com/office/drawing/2014/main" id="{3CD0F28C-951D-2679-887F-367C5A74916D}"/>
                  </a:ext>
                </a:extLst>
              </p:cNvPr>
              <p:cNvSpPr txBox="1"/>
              <p:nvPr/>
            </p:nvSpPr>
            <p:spPr>
              <a:xfrm>
                <a:off x="6689965" y="8530972"/>
                <a:ext cx="3100333" cy="128459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000" b="1" i="0" u="none" strike="noStrike" cap="none" dirty="0">
                    <a:solidFill>
                      <a:schemeClr val="bg1"/>
                    </a:solidFill>
                    <a:latin typeface="Lato"/>
                    <a:ea typeface="Lato"/>
                    <a:cs typeface="Lato"/>
                    <a:sym typeface="Lato"/>
                  </a:rPr>
                  <a:t>Data Description</a:t>
                </a:r>
              </a:p>
            </p:txBody>
          </p:sp>
          <p:sp>
            <p:nvSpPr>
              <p:cNvPr id="20" name="CuadroTexto 395">
                <a:extLst>
                  <a:ext uri="{FF2B5EF4-FFF2-40B4-BE49-F238E27FC236}">
                    <a16:creationId xmlns:a16="http://schemas.microsoft.com/office/drawing/2014/main" id="{D67174FA-554D-DF15-3000-02735512B0D0}"/>
                  </a:ext>
                </a:extLst>
              </p:cNvPr>
              <p:cNvSpPr txBox="1"/>
              <p:nvPr/>
            </p:nvSpPr>
            <p:spPr>
              <a:xfrm>
                <a:off x="10600161" y="8428228"/>
                <a:ext cx="4049556" cy="205545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14300" marR="0" lvl="0" algn="l" rtl="0">
                  <a:lnSpc>
                    <a:spcPct val="115000"/>
                  </a:lnSpc>
                  <a:spcBef>
                    <a:spcPts val="0"/>
                  </a:spcBef>
                  <a:spcAft>
                    <a:spcPts val="0"/>
                  </a:spcAft>
                  <a:buClr>
                    <a:srgbClr val="000000"/>
                  </a:buClr>
                  <a:buSzPts val="1800"/>
                </a:pPr>
                <a:r>
                  <a:rPr lang="en-US" sz="2000" b="1" i="0" u="none" strike="noStrike" cap="none" dirty="0">
                    <a:solidFill>
                      <a:schemeClr val="bg1"/>
                    </a:solidFill>
                    <a:latin typeface="Lato"/>
                    <a:ea typeface="Lato"/>
                    <a:cs typeface="Lato"/>
                    <a:sym typeface="Lato"/>
                  </a:rPr>
                  <a:t>Key Metrics and Visualizations</a:t>
                </a:r>
              </a:p>
            </p:txBody>
          </p:sp>
          <p:sp>
            <p:nvSpPr>
              <p:cNvPr id="21" name="CuadroTexto 395">
                <a:extLst>
                  <a:ext uri="{FF2B5EF4-FFF2-40B4-BE49-F238E27FC236}">
                    <a16:creationId xmlns:a16="http://schemas.microsoft.com/office/drawing/2014/main" id="{413AA356-1C8F-B1F5-038C-D37B3C26411A}"/>
                  </a:ext>
                </a:extLst>
              </p:cNvPr>
              <p:cNvSpPr txBox="1"/>
              <p:nvPr/>
            </p:nvSpPr>
            <p:spPr>
              <a:xfrm>
                <a:off x="15743399" y="8530973"/>
                <a:ext cx="3546141" cy="186346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000" b="1" dirty="0">
                    <a:solidFill>
                      <a:schemeClr val="bg1"/>
                    </a:solidFill>
                    <a:latin typeface="Lato" panose="020F0502020204030203" pitchFamily="34" charset="0"/>
                    <a:ea typeface="Lato" panose="020F0502020204030203" pitchFamily="34" charset="0"/>
                    <a:cs typeface="Lato" panose="020F0502020204030203" pitchFamily="34" charset="0"/>
                  </a:rPr>
                  <a:t>Targeted marketing strategies</a:t>
                </a:r>
                <a:endParaRPr lang="en-GB" sz="2000" b="1" i="0" u="none" strike="noStrike" cap="none" dirty="0">
                  <a:solidFill>
                    <a:schemeClr val="bg1"/>
                  </a:solidFill>
                  <a:latin typeface="Lato" panose="020F0502020204030203" pitchFamily="34" charset="0"/>
                  <a:ea typeface="Lato" panose="020F0502020204030203" pitchFamily="34" charset="0"/>
                  <a:cs typeface="Lato" panose="020F0502020204030203" pitchFamily="34" charset="0"/>
                  <a:sym typeface="Lato"/>
                </a:endParaRPr>
              </a:p>
            </p:txBody>
          </p:sp>
        </p:grpSp>
        <p:sp>
          <p:nvSpPr>
            <p:cNvPr id="6" name="Rectángulo 28">
              <a:extLst>
                <a:ext uri="{FF2B5EF4-FFF2-40B4-BE49-F238E27FC236}">
                  <a16:creationId xmlns:a16="http://schemas.microsoft.com/office/drawing/2014/main" id="{AF2B64DC-61E5-88BB-9E2B-39F3E57262B3}"/>
                </a:ext>
              </a:extLst>
            </p:cNvPr>
            <p:cNvSpPr/>
            <p:nvPr/>
          </p:nvSpPr>
          <p:spPr>
            <a:xfrm>
              <a:off x="9547304" y="1658164"/>
              <a:ext cx="2314843" cy="415705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s-MX" b="1" dirty="0"/>
            </a:p>
          </p:txBody>
        </p:sp>
        <p:sp>
          <p:nvSpPr>
            <p:cNvPr id="7" name="CuadroTexto 395">
              <a:extLst>
                <a:ext uri="{FF2B5EF4-FFF2-40B4-BE49-F238E27FC236}">
                  <a16:creationId xmlns:a16="http://schemas.microsoft.com/office/drawing/2014/main" id="{5A997666-DE89-42D8-A3CD-009D81E98AE6}"/>
                </a:ext>
              </a:extLst>
            </p:cNvPr>
            <p:cNvSpPr txBox="1"/>
            <p:nvPr/>
          </p:nvSpPr>
          <p:spPr>
            <a:xfrm>
              <a:off x="9596857" y="3643636"/>
              <a:ext cx="2215737" cy="39207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920" b="1" i="0" u="none" strike="noStrike" cap="none" dirty="0">
                  <a:solidFill>
                    <a:schemeClr val="bg1"/>
                  </a:solidFill>
                  <a:latin typeface="Lato"/>
                  <a:ea typeface="Lato"/>
                  <a:cs typeface="Lato"/>
                  <a:sym typeface="Lato"/>
                </a:rPr>
                <a:t>Conclusion</a:t>
              </a:r>
            </a:p>
          </p:txBody>
        </p:sp>
        <p:sp>
          <p:nvSpPr>
            <p:cNvPr id="8" name="CuadroTexto 350">
              <a:extLst>
                <a:ext uri="{FF2B5EF4-FFF2-40B4-BE49-F238E27FC236}">
                  <a16:creationId xmlns:a16="http://schemas.microsoft.com/office/drawing/2014/main" id="{45DCFEB7-DF75-A6DE-FA79-BD91F440738B}"/>
                </a:ext>
              </a:extLst>
            </p:cNvPr>
            <p:cNvSpPr txBox="1"/>
            <p:nvPr/>
          </p:nvSpPr>
          <p:spPr>
            <a:xfrm>
              <a:off x="10128358" y="2874515"/>
              <a:ext cx="1123222"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spc="-300" dirty="0">
                  <a:solidFill>
                    <a:schemeClr val="bg1"/>
                  </a:solidFill>
                  <a:latin typeface="Century Gothic" panose="020B0502020202020204" pitchFamily="34" charset="0"/>
                  <a:ea typeface="Lato Heavy" charset="0"/>
                  <a:cs typeface="Poppins" pitchFamily="2" charset="77"/>
                </a:rPr>
                <a:t>05</a:t>
              </a:r>
            </a:p>
          </p:txBody>
        </p:sp>
      </p:grpSp>
      <p:sp>
        <p:nvSpPr>
          <p:cNvPr id="22" name="CuadroTexto 350">
            <a:extLst>
              <a:ext uri="{FF2B5EF4-FFF2-40B4-BE49-F238E27FC236}">
                <a16:creationId xmlns:a16="http://schemas.microsoft.com/office/drawing/2014/main" id="{F8B0D8DC-1966-8E15-5C8B-7298229087EF}"/>
              </a:ext>
            </a:extLst>
          </p:cNvPr>
          <p:cNvSpPr txBox="1"/>
          <p:nvPr/>
        </p:nvSpPr>
        <p:spPr>
          <a:xfrm>
            <a:off x="4769711" y="298618"/>
            <a:ext cx="2161169" cy="64633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b="1" dirty="0">
                <a:solidFill>
                  <a:schemeClr val="tx2"/>
                </a:solidFill>
                <a:latin typeface="Century Gothic" panose="020B0502020202020204" pitchFamily="34" charset="0"/>
                <a:ea typeface="Lato Heavy" charset="0"/>
                <a:cs typeface="Poppins" pitchFamily="2" charset="77"/>
              </a:rPr>
              <a:t>AGENDA</a:t>
            </a:r>
            <a:endParaRPr lang="en-US" sz="7200" b="1" dirty="0">
              <a:solidFill>
                <a:schemeClr val="tx2"/>
              </a:solidFill>
              <a:latin typeface="Century Gothic" panose="020B0502020202020204" pitchFamily="34" charset="0"/>
              <a:ea typeface="Lato Heavy" charset="0"/>
              <a:cs typeface="Poppins" pitchFamily="2" charset="77"/>
            </a:endParaRPr>
          </a:p>
        </p:txBody>
      </p:sp>
    </p:spTree>
    <p:extLst>
      <p:ext uri="{BB962C8B-B14F-4D97-AF65-F5344CB8AC3E}">
        <p14:creationId xmlns:p14="http://schemas.microsoft.com/office/powerpoint/2010/main" val="4128281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6;p15">
            <a:extLst>
              <a:ext uri="{FF2B5EF4-FFF2-40B4-BE49-F238E27FC236}">
                <a16:creationId xmlns:a16="http://schemas.microsoft.com/office/drawing/2014/main" id="{8E9F7266-3A5F-74CD-A012-48A2FA5163E4}"/>
              </a:ext>
            </a:extLst>
          </p:cNvPr>
          <p:cNvSpPr txBox="1">
            <a:spLocks noGrp="1"/>
          </p:cNvSpPr>
          <p:nvPr/>
        </p:nvSpPr>
        <p:spPr>
          <a:xfrm>
            <a:off x="1516104" y="346143"/>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0" lvl="0" indent="0" algn="ctr" rtl="0">
              <a:spcBef>
                <a:spcPts val="0"/>
              </a:spcBef>
              <a:spcAft>
                <a:spcPts val="0"/>
              </a:spcAft>
              <a:buNone/>
            </a:pPr>
            <a:r>
              <a:rPr lang="en-GB" sz="3600" b="1" dirty="0">
                <a:latin typeface="Times New Roman" panose="02020603050405020304" pitchFamily="18" charset="0"/>
                <a:ea typeface="Calibri" panose="020F0502020204030204" pitchFamily="34" charset="0"/>
                <a:cs typeface="Times New Roman" panose="02020603050405020304" pitchFamily="18" charset="0"/>
              </a:rPr>
              <a:t>Problem Statement</a:t>
            </a:r>
            <a:endParaRPr sz="3600" b="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Google Shape;67;p15">
            <a:extLst>
              <a:ext uri="{FF2B5EF4-FFF2-40B4-BE49-F238E27FC236}">
                <a16:creationId xmlns:a16="http://schemas.microsoft.com/office/drawing/2014/main" id="{F0DB68D3-6E14-B477-6273-A46E2F42E4BE}"/>
              </a:ext>
            </a:extLst>
          </p:cNvPr>
          <p:cNvSpPr txBox="1">
            <a:spLocks noGrp="1"/>
          </p:cNvSpPr>
          <p:nvPr/>
        </p:nvSpPr>
        <p:spPr>
          <a:xfrm>
            <a:off x="1516104" y="2598308"/>
            <a:ext cx="8520600" cy="20802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lvl="0" indent="0" algn="l" rtl="0">
              <a:spcBef>
                <a:spcPts val="0"/>
              </a:spcBef>
              <a:spcAft>
                <a:spcPts val="1200"/>
              </a:spcAft>
              <a:buNone/>
            </a:pPr>
            <a:r>
              <a:rPr lang="en-GB"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You are hired as a data analyst at Meta and asked to collaborate with Marketing team. Marketing teams wants to leverage Instagram's user data to develop targeted marketing strategies that will increase user engagement, retention, and acquisition. Provide insights and recommendations to address the following objectives.</a:t>
            </a:r>
            <a:endParaRPr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8307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50">
            <a:extLst>
              <a:ext uri="{FF2B5EF4-FFF2-40B4-BE49-F238E27FC236}">
                <a16:creationId xmlns:a16="http://schemas.microsoft.com/office/drawing/2014/main" id="{40706C94-973A-9514-DF34-8A5644A42AC4}"/>
              </a:ext>
            </a:extLst>
          </p:cNvPr>
          <p:cNvSpPr txBox="1"/>
          <p:nvPr/>
        </p:nvSpPr>
        <p:spPr>
          <a:xfrm>
            <a:off x="2950168" y="-12359"/>
            <a:ext cx="6191455"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b="1" dirty="0">
                <a:solidFill>
                  <a:schemeClr val="tx2"/>
                </a:solidFill>
                <a:latin typeface="Century Gothic" panose="020B0502020202020204" pitchFamily="34" charset="0"/>
                <a:ea typeface="Lato Heavy" charset="0"/>
                <a:cs typeface="Poppins" pitchFamily="2" charset="77"/>
              </a:rPr>
              <a:t>DATA DESCRIPTION</a:t>
            </a:r>
            <a:endParaRPr lang="en-US" sz="7200" b="1" dirty="0">
              <a:solidFill>
                <a:schemeClr val="tx2"/>
              </a:solidFill>
              <a:latin typeface="Century Gothic" panose="020B0502020202020204" pitchFamily="34" charset="0"/>
              <a:ea typeface="Lato Heavy" charset="0"/>
              <a:cs typeface="Poppins" pitchFamily="2" charset="77"/>
            </a:endParaRPr>
          </a:p>
        </p:txBody>
      </p:sp>
      <p:sp>
        <p:nvSpPr>
          <p:cNvPr id="5" name="TextBox 2">
            <a:extLst>
              <a:ext uri="{FF2B5EF4-FFF2-40B4-BE49-F238E27FC236}">
                <a16:creationId xmlns:a16="http://schemas.microsoft.com/office/drawing/2014/main" id="{81165637-02C0-04A5-A774-E57B1768DAF4}"/>
              </a:ext>
            </a:extLst>
          </p:cNvPr>
          <p:cNvSpPr txBox="1"/>
          <p:nvPr/>
        </p:nvSpPr>
        <p:spPr>
          <a:xfrm>
            <a:off x="379956" y="812900"/>
            <a:ext cx="11331878" cy="95410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t>The dataset contains information 7 tables. Below is an overview of the dataset:</a:t>
            </a:r>
            <a:endParaRPr lang="en-IN" sz="2800" dirty="0"/>
          </a:p>
        </p:txBody>
      </p:sp>
      <p:sp>
        <p:nvSpPr>
          <p:cNvPr id="6" name="Google Shape;84;p18">
            <a:extLst>
              <a:ext uri="{FF2B5EF4-FFF2-40B4-BE49-F238E27FC236}">
                <a16:creationId xmlns:a16="http://schemas.microsoft.com/office/drawing/2014/main" id="{FEA7D0CA-76C0-14B3-298A-D10E3FF6553F}"/>
              </a:ext>
            </a:extLst>
          </p:cNvPr>
          <p:cNvSpPr txBox="1">
            <a:spLocks/>
          </p:cNvSpPr>
          <p:nvPr/>
        </p:nvSpPr>
        <p:spPr>
          <a:xfrm>
            <a:off x="6045895" y="1945935"/>
            <a:ext cx="5938788" cy="3416400"/>
          </a:xfrm>
          <a:prstGeom prst="rect">
            <a:avLst/>
          </a:prstGeom>
        </p:spPr>
        <p:txBody>
          <a:bodyPr spcFirstLastPara="1" wrap="square" lIns="91425" tIns="91425" rIns="91425" bIns="91425" anchor="t" anchorCtr="0">
            <a:normAutofit fontScale="92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330200">
              <a:spcBef>
                <a:spcPts val="0"/>
              </a:spcBef>
              <a:buClr>
                <a:schemeClr val="dk1"/>
              </a:buClr>
              <a:buSzPts val="1600"/>
              <a:buFont typeface="Arial" panose="020B0604020202020204" pitchFamily="34" charset="0"/>
              <a:buChar char="●"/>
            </a:pPr>
            <a:r>
              <a:rPr lang="en-US" sz="2000" dirty="0" err="1">
                <a:solidFill>
                  <a:schemeClr val="dk1"/>
                </a:solidFill>
              </a:rPr>
              <a:t>comments_id</a:t>
            </a:r>
            <a:r>
              <a:rPr lang="en-US" sz="2000" dirty="0">
                <a:solidFill>
                  <a:schemeClr val="dk1"/>
                </a:solidFill>
              </a:rPr>
              <a:t> : unique identifier for each comment</a:t>
            </a:r>
          </a:p>
          <a:p>
            <a:pPr marL="457200" indent="-330200">
              <a:spcBef>
                <a:spcPts val="0"/>
              </a:spcBef>
              <a:buClr>
                <a:schemeClr val="dk1"/>
              </a:buClr>
              <a:buSzPts val="1600"/>
              <a:buFont typeface="Arial" panose="020B0604020202020204" pitchFamily="34" charset="0"/>
              <a:buChar char="●"/>
            </a:pPr>
            <a:r>
              <a:rPr lang="en-US" sz="2000" dirty="0" err="1">
                <a:solidFill>
                  <a:schemeClr val="dk1"/>
                </a:solidFill>
              </a:rPr>
              <a:t>comment_text</a:t>
            </a:r>
            <a:r>
              <a:rPr lang="en-US" sz="2000" dirty="0">
                <a:solidFill>
                  <a:schemeClr val="dk1"/>
                </a:solidFill>
              </a:rPr>
              <a:t> : text content of a given comment</a:t>
            </a:r>
          </a:p>
          <a:p>
            <a:pPr marL="457200" indent="-330200">
              <a:spcBef>
                <a:spcPts val="0"/>
              </a:spcBef>
              <a:buClr>
                <a:schemeClr val="dk1"/>
              </a:buClr>
              <a:buSzPts val="1600"/>
              <a:buFont typeface="Arial" panose="020B0604020202020204" pitchFamily="34" charset="0"/>
              <a:buChar char="●"/>
            </a:pPr>
            <a:r>
              <a:rPr lang="en-US" sz="2000" dirty="0" err="1">
                <a:solidFill>
                  <a:schemeClr val="dk1"/>
                </a:solidFill>
              </a:rPr>
              <a:t>user_id</a:t>
            </a:r>
            <a:r>
              <a:rPr lang="en-US" sz="2000" dirty="0">
                <a:solidFill>
                  <a:schemeClr val="dk1"/>
                </a:solidFill>
              </a:rPr>
              <a:t> : unique identifier for each user</a:t>
            </a:r>
          </a:p>
          <a:p>
            <a:pPr marL="457200" indent="-330200">
              <a:spcBef>
                <a:spcPts val="0"/>
              </a:spcBef>
              <a:buClr>
                <a:schemeClr val="dk1"/>
              </a:buClr>
              <a:buSzPts val="1600"/>
              <a:buFont typeface="Arial" panose="020B0604020202020204" pitchFamily="34" charset="0"/>
              <a:buChar char="●"/>
            </a:pPr>
            <a:r>
              <a:rPr lang="en-US" sz="2000" dirty="0" err="1">
                <a:solidFill>
                  <a:schemeClr val="dk1"/>
                </a:solidFill>
              </a:rPr>
              <a:t>photo_id</a:t>
            </a:r>
            <a:r>
              <a:rPr lang="en-US" sz="2000" dirty="0">
                <a:solidFill>
                  <a:schemeClr val="dk1"/>
                </a:solidFill>
              </a:rPr>
              <a:t> : unique identifier for each photo</a:t>
            </a:r>
          </a:p>
          <a:p>
            <a:pPr marL="457200" indent="-330200">
              <a:spcBef>
                <a:spcPts val="0"/>
              </a:spcBef>
              <a:buClr>
                <a:schemeClr val="dk1"/>
              </a:buClr>
              <a:buSzPts val="1600"/>
              <a:buFont typeface="Arial" panose="020B0604020202020204" pitchFamily="34" charset="0"/>
              <a:buChar char="●"/>
            </a:pPr>
            <a:r>
              <a:rPr lang="en-US" sz="2000" dirty="0" err="1">
                <a:solidFill>
                  <a:schemeClr val="dk1"/>
                </a:solidFill>
              </a:rPr>
              <a:t>created_at</a:t>
            </a:r>
            <a:r>
              <a:rPr lang="en-US" sz="2000" dirty="0">
                <a:solidFill>
                  <a:schemeClr val="dk1"/>
                </a:solidFill>
              </a:rPr>
              <a:t> : date of interaction in the form like, photos, tags</a:t>
            </a:r>
          </a:p>
          <a:p>
            <a:pPr marL="457200" indent="-330200">
              <a:spcBef>
                <a:spcPts val="0"/>
              </a:spcBef>
              <a:buClr>
                <a:schemeClr val="dk1"/>
              </a:buClr>
              <a:buSzPts val="1600"/>
              <a:buFont typeface="Arial" panose="020B0604020202020204" pitchFamily="34" charset="0"/>
              <a:buChar char="●"/>
            </a:pPr>
            <a:r>
              <a:rPr lang="en-US" sz="2000" dirty="0" err="1">
                <a:solidFill>
                  <a:schemeClr val="dk1"/>
                </a:solidFill>
              </a:rPr>
              <a:t>follower_id</a:t>
            </a:r>
            <a:r>
              <a:rPr lang="en-US" sz="2000" dirty="0">
                <a:solidFill>
                  <a:schemeClr val="dk1"/>
                </a:solidFill>
              </a:rPr>
              <a:t> : </a:t>
            </a:r>
            <a:r>
              <a:rPr lang="en-US" sz="2000" dirty="0" err="1">
                <a:solidFill>
                  <a:schemeClr val="dk1"/>
                </a:solidFill>
              </a:rPr>
              <a:t>user_id</a:t>
            </a:r>
            <a:r>
              <a:rPr lang="en-US" sz="2000" dirty="0">
                <a:solidFill>
                  <a:schemeClr val="dk1"/>
                </a:solidFill>
              </a:rPr>
              <a:t> of the follower for a certain user</a:t>
            </a:r>
          </a:p>
          <a:p>
            <a:pPr marL="457200" indent="-330200">
              <a:spcBef>
                <a:spcPts val="0"/>
              </a:spcBef>
              <a:buClr>
                <a:schemeClr val="dk1"/>
              </a:buClr>
              <a:buSzPts val="1600"/>
              <a:buFont typeface="Arial" panose="020B0604020202020204" pitchFamily="34" charset="0"/>
              <a:buChar char="●"/>
            </a:pPr>
            <a:r>
              <a:rPr lang="en-US" sz="2000" dirty="0" err="1">
                <a:solidFill>
                  <a:schemeClr val="dk1"/>
                </a:solidFill>
              </a:rPr>
              <a:t>followee_id</a:t>
            </a:r>
            <a:r>
              <a:rPr lang="en-US" sz="2000" dirty="0">
                <a:solidFill>
                  <a:schemeClr val="dk1"/>
                </a:solidFill>
              </a:rPr>
              <a:t> : </a:t>
            </a:r>
            <a:r>
              <a:rPr lang="en-US" sz="2000" dirty="0" err="1">
                <a:solidFill>
                  <a:schemeClr val="dk1"/>
                </a:solidFill>
              </a:rPr>
              <a:t>user_id</a:t>
            </a:r>
            <a:r>
              <a:rPr lang="en-US" sz="2000" dirty="0">
                <a:solidFill>
                  <a:schemeClr val="dk1"/>
                </a:solidFill>
              </a:rPr>
              <a:t> of </a:t>
            </a:r>
            <a:r>
              <a:rPr lang="en-US" sz="2000" dirty="0" err="1">
                <a:solidFill>
                  <a:schemeClr val="dk1"/>
                </a:solidFill>
              </a:rPr>
              <a:t>followee</a:t>
            </a:r>
            <a:r>
              <a:rPr lang="en-US" sz="2000" dirty="0">
                <a:solidFill>
                  <a:schemeClr val="dk1"/>
                </a:solidFill>
              </a:rPr>
              <a:t> for a certain user</a:t>
            </a:r>
          </a:p>
          <a:p>
            <a:pPr marL="457200" indent="-330200">
              <a:spcBef>
                <a:spcPts val="0"/>
              </a:spcBef>
              <a:buClr>
                <a:schemeClr val="dk1"/>
              </a:buClr>
              <a:buSzPts val="1600"/>
              <a:buFont typeface="Arial" panose="020B0604020202020204" pitchFamily="34" charset="0"/>
              <a:buChar char="●"/>
            </a:pPr>
            <a:r>
              <a:rPr lang="en-US" sz="2000" dirty="0" err="1">
                <a:solidFill>
                  <a:schemeClr val="dk1"/>
                </a:solidFill>
              </a:rPr>
              <a:t>tag_id</a:t>
            </a:r>
            <a:r>
              <a:rPr lang="en-US" sz="2000" dirty="0">
                <a:solidFill>
                  <a:schemeClr val="dk1"/>
                </a:solidFill>
              </a:rPr>
              <a:t> : unique identifier for each tag</a:t>
            </a:r>
          </a:p>
          <a:p>
            <a:pPr marL="457200" indent="-330200">
              <a:spcBef>
                <a:spcPts val="0"/>
              </a:spcBef>
              <a:buClr>
                <a:schemeClr val="dk1"/>
              </a:buClr>
              <a:buSzPts val="1600"/>
              <a:buFont typeface="Arial" panose="020B0604020202020204" pitchFamily="34" charset="0"/>
              <a:buChar char="●"/>
            </a:pPr>
            <a:r>
              <a:rPr lang="en-US" sz="2000" dirty="0" err="1">
                <a:solidFill>
                  <a:schemeClr val="dk1"/>
                </a:solidFill>
              </a:rPr>
              <a:t>image_url</a:t>
            </a:r>
            <a:r>
              <a:rPr lang="en-US" sz="2000" dirty="0">
                <a:solidFill>
                  <a:schemeClr val="dk1"/>
                </a:solidFill>
              </a:rPr>
              <a:t> : link to the image posted on the platform</a:t>
            </a:r>
          </a:p>
          <a:p>
            <a:pPr marL="457200" indent="-330200">
              <a:spcBef>
                <a:spcPts val="0"/>
              </a:spcBef>
              <a:buClr>
                <a:schemeClr val="dk1"/>
              </a:buClr>
              <a:buSzPts val="1600"/>
              <a:buFont typeface="Arial" panose="020B0604020202020204" pitchFamily="34" charset="0"/>
              <a:buChar char="●"/>
            </a:pPr>
            <a:r>
              <a:rPr lang="en-US" sz="2000" dirty="0">
                <a:solidFill>
                  <a:schemeClr val="dk1"/>
                </a:solidFill>
              </a:rPr>
              <a:t>username : username chosen by the user</a:t>
            </a:r>
          </a:p>
        </p:txBody>
      </p:sp>
      <p:sp>
        <p:nvSpPr>
          <p:cNvPr id="7" name="TextBox 6">
            <a:extLst>
              <a:ext uri="{FF2B5EF4-FFF2-40B4-BE49-F238E27FC236}">
                <a16:creationId xmlns:a16="http://schemas.microsoft.com/office/drawing/2014/main" id="{7353B2B2-A9D2-9DF5-B6D6-A19213C6192C}"/>
              </a:ext>
            </a:extLst>
          </p:cNvPr>
          <p:cNvSpPr txBox="1"/>
          <p:nvPr/>
        </p:nvSpPr>
        <p:spPr>
          <a:xfrm>
            <a:off x="207317" y="1945935"/>
            <a:ext cx="5241505" cy="492442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t>Users Table : </a:t>
            </a:r>
            <a:r>
              <a:rPr lang="en-US" sz="2000" dirty="0"/>
              <a:t>information about users registered on the platform</a:t>
            </a:r>
          </a:p>
          <a:p>
            <a:r>
              <a:rPr lang="en-US" sz="2000" b="1" dirty="0"/>
              <a:t>Photos Table: </a:t>
            </a:r>
            <a:r>
              <a:rPr lang="en-US" sz="2000" dirty="0"/>
              <a:t>information about the photos uploaded by users.</a:t>
            </a:r>
          </a:p>
          <a:p>
            <a:r>
              <a:rPr lang="en-US" sz="2000" b="1" dirty="0"/>
              <a:t>Comments Table: </a:t>
            </a:r>
            <a:r>
              <a:rPr lang="en-US" sz="2000" dirty="0"/>
              <a:t>Stores all comments made by users on photos.</a:t>
            </a:r>
          </a:p>
          <a:p>
            <a:r>
              <a:rPr lang="en-US" sz="2000" b="1" dirty="0"/>
              <a:t>Likes Table: </a:t>
            </a:r>
            <a:r>
              <a:rPr lang="en-US" sz="2000" dirty="0"/>
              <a:t>Tracks which users liked which photos.</a:t>
            </a:r>
          </a:p>
          <a:p>
            <a:r>
              <a:rPr lang="en-US" sz="2000" b="1" dirty="0"/>
              <a:t>Follows Table: </a:t>
            </a:r>
            <a:r>
              <a:rPr lang="en-US" sz="2000" dirty="0"/>
              <a:t>Tracks user relationships (followers and </a:t>
            </a:r>
            <a:r>
              <a:rPr lang="en-US" sz="2000" dirty="0" err="1"/>
              <a:t>followees</a:t>
            </a:r>
            <a:r>
              <a:rPr lang="en-US" sz="2000" dirty="0"/>
              <a:t>).</a:t>
            </a:r>
          </a:p>
          <a:p>
            <a:r>
              <a:rPr lang="en-US" sz="2000" b="1" dirty="0"/>
              <a:t>Tags Table: </a:t>
            </a:r>
            <a:r>
              <a:rPr lang="en-US" sz="2000" dirty="0"/>
              <a:t>Stores unique tags that are associated with photos.</a:t>
            </a:r>
          </a:p>
          <a:p>
            <a:r>
              <a:rPr lang="en-US" sz="2000" b="1" dirty="0" err="1"/>
              <a:t>Photo_Tags</a:t>
            </a:r>
            <a:r>
              <a:rPr lang="en-US" sz="2000" b="1" dirty="0"/>
              <a:t> Table: </a:t>
            </a:r>
            <a:r>
              <a:rPr lang="en-US" sz="2000" dirty="0"/>
              <a:t>connects photos with tags.</a:t>
            </a:r>
          </a:p>
          <a:p>
            <a:endParaRPr lang="en-US" dirty="0"/>
          </a:p>
          <a:p>
            <a:endParaRPr lang="en-US" dirty="0"/>
          </a:p>
          <a:p>
            <a:endParaRPr lang="en-IN" dirty="0"/>
          </a:p>
        </p:txBody>
      </p:sp>
    </p:spTree>
    <p:extLst>
      <p:ext uri="{BB962C8B-B14F-4D97-AF65-F5344CB8AC3E}">
        <p14:creationId xmlns:p14="http://schemas.microsoft.com/office/powerpoint/2010/main" val="3483975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8;p17">
            <a:extLst>
              <a:ext uri="{FF2B5EF4-FFF2-40B4-BE49-F238E27FC236}">
                <a16:creationId xmlns:a16="http://schemas.microsoft.com/office/drawing/2014/main" id="{04C71AE3-2FFB-78E1-AAF5-FEC201D7B55D}"/>
              </a:ext>
            </a:extLst>
          </p:cNvPr>
          <p:cNvSpPr txBox="1">
            <a:spLocks noGrp="1"/>
          </p:cNvSpPr>
          <p:nvPr/>
        </p:nvSpPr>
        <p:spPr>
          <a:xfrm>
            <a:off x="1453960" y="130188"/>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0" lvl="0" indent="0" algn="ctr" rtl="0">
              <a:spcBef>
                <a:spcPts val="0"/>
              </a:spcBef>
              <a:spcAft>
                <a:spcPts val="0"/>
              </a:spcAft>
              <a:buSzPts val="990"/>
              <a:buNone/>
            </a:pPr>
            <a:r>
              <a:rPr lang="en-GB" sz="3200" b="1" dirty="0">
                <a:latin typeface="Times New Roman" panose="02020603050405020304" pitchFamily="18" charset="0"/>
                <a:ea typeface="Calibri" panose="020F0502020204030204" pitchFamily="34" charset="0"/>
                <a:cs typeface="Times New Roman" panose="02020603050405020304" pitchFamily="18" charset="0"/>
              </a:rPr>
              <a:t>Database schema</a:t>
            </a:r>
            <a:endParaRPr sz="3200" b="1"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Google Shape;79;p17">
            <a:extLst>
              <a:ext uri="{FF2B5EF4-FFF2-40B4-BE49-F238E27FC236}">
                <a16:creationId xmlns:a16="http://schemas.microsoft.com/office/drawing/2014/main" id="{463D21F5-B16E-EF18-7202-C7F2166CBBB3}"/>
              </a:ext>
            </a:extLst>
          </p:cNvPr>
          <p:cNvPicPr preferRelativeResize="0"/>
          <p:nvPr/>
        </p:nvPicPr>
        <p:blipFill>
          <a:blip r:embed="rId2">
            <a:alphaModFix/>
          </a:blip>
          <a:stretch>
            <a:fillRect/>
          </a:stretch>
        </p:blipFill>
        <p:spPr>
          <a:xfrm>
            <a:off x="594805" y="1410837"/>
            <a:ext cx="10280342" cy="5316975"/>
          </a:xfrm>
          <a:prstGeom prst="rect">
            <a:avLst/>
          </a:prstGeom>
          <a:noFill/>
          <a:ln>
            <a:noFill/>
          </a:ln>
        </p:spPr>
      </p:pic>
    </p:spTree>
    <p:extLst>
      <p:ext uri="{BB962C8B-B14F-4D97-AF65-F5344CB8AC3E}">
        <p14:creationId xmlns:p14="http://schemas.microsoft.com/office/powerpoint/2010/main" val="4249861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60FBE8DC-EE27-820F-E4BB-B22E20AD0627}"/>
              </a:ext>
            </a:extLst>
          </p:cNvPr>
          <p:cNvGraphicFramePr>
            <a:graphicFrameLocks/>
          </p:cNvGraphicFramePr>
          <p:nvPr>
            <p:extLst>
              <p:ext uri="{D42A27DB-BD31-4B8C-83A1-F6EECF244321}">
                <p14:modId xmlns:p14="http://schemas.microsoft.com/office/powerpoint/2010/main" val="1905467806"/>
              </p:ext>
            </p:extLst>
          </p:nvPr>
        </p:nvGraphicFramePr>
        <p:xfrm>
          <a:off x="7467600" y="2057400"/>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5" name="CuadroTexto 350">
            <a:extLst>
              <a:ext uri="{FF2B5EF4-FFF2-40B4-BE49-F238E27FC236}">
                <a16:creationId xmlns:a16="http://schemas.microsoft.com/office/drawing/2014/main" id="{A925BD11-955E-A7CB-A9C8-46C7ED4A56EE}"/>
              </a:ext>
            </a:extLst>
          </p:cNvPr>
          <p:cNvSpPr txBox="1"/>
          <p:nvPr/>
        </p:nvSpPr>
        <p:spPr>
          <a:xfrm>
            <a:off x="296450" y="0"/>
            <a:ext cx="11599100"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b="1" dirty="0">
                <a:solidFill>
                  <a:schemeClr val="tx2"/>
                </a:solidFill>
                <a:latin typeface="Century Gothic" panose="020B0502020202020204" pitchFamily="34" charset="0"/>
                <a:ea typeface="Lato Heavy" charset="0"/>
                <a:cs typeface="Poppins" pitchFamily="2" charset="77"/>
              </a:rPr>
              <a:t>KEY METRICS AND VISUALIZATION</a:t>
            </a:r>
            <a:endParaRPr lang="en-US" sz="7200" b="1" dirty="0">
              <a:solidFill>
                <a:schemeClr val="tx2"/>
              </a:solidFill>
              <a:latin typeface="Century Gothic" panose="020B0502020202020204" pitchFamily="34" charset="0"/>
              <a:ea typeface="Lato Heavy" charset="0"/>
              <a:cs typeface="Poppins" pitchFamily="2" charset="77"/>
            </a:endParaRPr>
          </a:p>
        </p:txBody>
      </p:sp>
      <p:sp>
        <p:nvSpPr>
          <p:cNvPr id="6" name="TextBox 5">
            <a:extLst>
              <a:ext uri="{FF2B5EF4-FFF2-40B4-BE49-F238E27FC236}">
                <a16:creationId xmlns:a16="http://schemas.microsoft.com/office/drawing/2014/main" id="{870EE0D2-E166-C689-C2BF-5EC38BE77CDF}"/>
              </a:ext>
            </a:extLst>
          </p:cNvPr>
          <p:cNvSpPr txBox="1"/>
          <p:nvPr/>
        </p:nvSpPr>
        <p:spPr>
          <a:xfrm>
            <a:off x="186431" y="1233996"/>
            <a:ext cx="6596109" cy="1200329"/>
          </a:xfrm>
          <a:prstGeom prst="rect">
            <a:avLst/>
          </a:prstGeom>
          <a:noFill/>
        </p:spPr>
        <p:txBody>
          <a:bodyPr wrap="square" rtlCol="0">
            <a:spAutoFit/>
          </a:bodyPr>
          <a:lstStyle/>
          <a:p>
            <a:r>
              <a:rPr lang="en-US" sz="2400" b="1" dirty="0"/>
              <a:t>T</a:t>
            </a:r>
            <a:r>
              <a:rPr lang="en-IN" sz="2400" b="1" dirty="0"/>
              <a:t>AGS</a:t>
            </a:r>
          </a:p>
          <a:p>
            <a:pPr marL="285750" indent="-285750">
              <a:buFont typeface="Arial" panose="020B0604020202020204" pitchFamily="34" charset="0"/>
              <a:buChar char="•"/>
            </a:pPr>
            <a:endParaRPr lang="en-IN" sz="1600" b="1" dirty="0"/>
          </a:p>
          <a:p>
            <a:pPr marL="285750" indent="-285750">
              <a:buFont typeface="Arial" panose="020B0604020202020204" pitchFamily="34" charset="0"/>
              <a:buChar char="•"/>
            </a:pPr>
            <a:r>
              <a:rPr lang="en-IN" sz="1600" dirty="0"/>
              <a:t>28% of users are using only one tag in their post.</a:t>
            </a:r>
          </a:p>
          <a:p>
            <a:pPr marL="285750" indent="-285750">
              <a:buFont typeface="Arial" panose="020B0604020202020204" pitchFamily="34" charset="0"/>
              <a:buChar char="•"/>
            </a:pPr>
            <a:r>
              <a:rPr lang="en-IN" sz="1600" dirty="0"/>
              <a:t>We can work towards guiding them to use more tags for better reach.</a:t>
            </a:r>
            <a:endParaRPr lang="en-US" sz="1600" dirty="0"/>
          </a:p>
        </p:txBody>
      </p:sp>
    </p:spTree>
    <p:extLst>
      <p:ext uri="{BB962C8B-B14F-4D97-AF65-F5344CB8AC3E}">
        <p14:creationId xmlns:p14="http://schemas.microsoft.com/office/powerpoint/2010/main" val="2444006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AB0A6A44-3B77-5CAB-9F32-F60B6E2A3039}"/>
              </a:ext>
            </a:extLst>
          </p:cNvPr>
          <p:cNvGraphicFramePr>
            <a:graphicFrameLocks/>
          </p:cNvGraphicFramePr>
          <p:nvPr>
            <p:extLst>
              <p:ext uri="{D42A27DB-BD31-4B8C-83A1-F6EECF244321}">
                <p14:modId xmlns:p14="http://schemas.microsoft.com/office/powerpoint/2010/main" val="249724835"/>
              </p:ext>
            </p:extLst>
          </p:nvPr>
        </p:nvGraphicFramePr>
        <p:xfrm>
          <a:off x="7361068" y="1251751"/>
          <a:ext cx="4572000" cy="4509857"/>
        </p:xfrm>
        <a:graphic>
          <a:graphicData uri="http://schemas.openxmlformats.org/drawingml/2006/chart">
            <c:chart xmlns:c="http://schemas.openxmlformats.org/drawingml/2006/chart" xmlns:r="http://schemas.openxmlformats.org/officeDocument/2006/relationships" r:id="rId2"/>
          </a:graphicData>
        </a:graphic>
      </p:graphicFrame>
      <p:sp>
        <p:nvSpPr>
          <p:cNvPr id="5" name="CuadroTexto 350">
            <a:extLst>
              <a:ext uri="{FF2B5EF4-FFF2-40B4-BE49-F238E27FC236}">
                <a16:creationId xmlns:a16="http://schemas.microsoft.com/office/drawing/2014/main" id="{F1C017C0-0246-8B5E-2222-2094B98CE191}"/>
              </a:ext>
            </a:extLst>
          </p:cNvPr>
          <p:cNvSpPr txBox="1"/>
          <p:nvPr/>
        </p:nvSpPr>
        <p:spPr>
          <a:xfrm>
            <a:off x="296450" y="0"/>
            <a:ext cx="11599100"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b="1" dirty="0">
                <a:solidFill>
                  <a:schemeClr val="tx2"/>
                </a:solidFill>
                <a:latin typeface="Century Gothic" panose="020B0502020202020204" pitchFamily="34" charset="0"/>
                <a:ea typeface="Lato Heavy" charset="0"/>
                <a:cs typeface="Poppins" pitchFamily="2" charset="77"/>
              </a:rPr>
              <a:t>KEY METRICS AND VISUALIZATION</a:t>
            </a:r>
            <a:endParaRPr lang="en-US" sz="7200" b="1" dirty="0">
              <a:solidFill>
                <a:schemeClr val="tx2"/>
              </a:solidFill>
              <a:latin typeface="Century Gothic" panose="020B0502020202020204" pitchFamily="34" charset="0"/>
              <a:ea typeface="Lato Heavy" charset="0"/>
              <a:cs typeface="Poppins" pitchFamily="2" charset="77"/>
            </a:endParaRPr>
          </a:p>
        </p:txBody>
      </p:sp>
      <p:sp>
        <p:nvSpPr>
          <p:cNvPr id="6" name="TextBox 5">
            <a:extLst>
              <a:ext uri="{FF2B5EF4-FFF2-40B4-BE49-F238E27FC236}">
                <a16:creationId xmlns:a16="http://schemas.microsoft.com/office/drawing/2014/main" id="{5584C742-C6B3-29A9-6652-ABE9DE37C7C2}"/>
              </a:ext>
            </a:extLst>
          </p:cNvPr>
          <p:cNvSpPr txBox="1"/>
          <p:nvPr/>
        </p:nvSpPr>
        <p:spPr>
          <a:xfrm>
            <a:off x="177553" y="1056443"/>
            <a:ext cx="5918447" cy="2492990"/>
          </a:xfrm>
          <a:prstGeom prst="rect">
            <a:avLst/>
          </a:prstGeom>
          <a:noFill/>
        </p:spPr>
        <p:txBody>
          <a:bodyPr wrap="square" rtlCol="0">
            <a:spAutoFit/>
          </a:bodyPr>
          <a:lstStyle/>
          <a:p>
            <a:r>
              <a:rPr lang="en-US" sz="2000" b="1" dirty="0"/>
              <a:t>Avg. Likes and Comments</a:t>
            </a:r>
          </a:p>
          <a:p>
            <a:endParaRPr lang="en-US" sz="2000" b="1" dirty="0"/>
          </a:p>
          <a:p>
            <a:endParaRPr lang="en-US" sz="2000" b="1" dirty="0"/>
          </a:p>
          <a:p>
            <a:pPr marL="285750" indent="-285750">
              <a:buFont typeface="Arial" panose="020B0604020202020204" pitchFamily="34" charset="0"/>
              <a:buChar char="•"/>
            </a:pPr>
            <a:r>
              <a:rPr lang="en-US" sz="1600" dirty="0"/>
              <a:t>57% users like the video and 43% comments on it</a:t>
            </a:r>
          </a:p>
          <a:p>
            <a:pPr marL="285750" indent="-285750">
              <a:buFont typeface="Arial" panose="020B0604020202020204" pitchFamily="34" charset="0"/>
              <a:buChar char="•"/>
            </a:pPr>
            <a:r>
              <a:rPr lang="en-US" sz="1600" dirty="0"/>
              <a:t>We can make work towards making comments more interesting for users by making fun and </a:t>
            </a:r>
            <a:r>
              <a:rPr lang="en-US" sz="1600" dirty="0" err="1"/>
              <a:t>intrective</a:t>
            </a:r>
            <a:r>
              <a:rPr lang="en-US" sz="1600" dirty="0"/>
              <a:t> comments.</a:t>
            </a:r>
          </a:p>
          <a:p>
            <a:pPr marL="285750" indent="-285750">
              <a:buFont typeface="Arial" panose="020B0604020202020204" pitchFamily="34" charset="0"/>
              <a:buChar char="•"/>
            </a:pPr>
            <a:r>
              <a:rPr lang="en-US" sz="1600" dirty="0"/>
              <a:t>We can also make good visuals while liking the post so that people are inclined to like the post because it’s fun.</a:t>
            </a:r>
          </a:p>
          <a:p>
            <a:r>
              <a:rPr lang="en-US" sz="1600" dirty="0"/>
              <a:t> </a:t>
            </a:r>
            <a:endParaRPr lang="en-IN" sz="1600" dirty="0"/>
          </a:p>
        </p:txBody>
      </p:sp>
    </p:spTree>
    <p:extLst>
      <p:ext uri="{BB962C8B-B14F-4D97-AF65-F5344CB8AC3E}">
        <p14:creationId xmlns:p14="http://schemas.microsoft.com/office/powerpoint/2010/main" val="1544383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F1CB8258-60A5-3A60-8D81-E23D338E4736}"/>
              </a:ext>
            </a:extLst>
          </p:cNvPr>
          <p:cNvGraphicFramePr/>
          <p:nvPr>
            <p:extLst>
              <p:ext uri="{D42A27DB-BD31-4B8C-83A1-F6EECF244321}">
                <p14:modId xmlns:p14="http://schemas.microsoft.com/office/powerpoint/2010/main" val="2906649693"/>
              </p:ext>
            </p:extLst>
          </p:nvPr>
        </p:nvGraphicFramePr>
        <p:xfrm>
          <a:off x="6011695" y="1138135"/>
          <a:ext cx="6083434" cy="5563129"/>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1">
            <a:extLst>
              <a:ext uri="{FF2B5EF4-FFF2-40B4-BE49-F238E27FC236}">
                <a16:creationId xmlns:a16="http://schemas.microsoft.com/office/drawing/2014/main" id="{11AB5C5E-F157-5101-EF5B-EBB95CF24493}"/>
              </a:ext>
            </a:extLst>
          </p:cNvPr>
          <p:cNvSpPr txBox="1"/>
          <p:nvPr/>
        </p:nvSpPr>
        <p:spPr>
          <a:xfrm>
            <a:off x="435074" y="1174635"/>
            <a:ext cx="5377840" cy="516756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lvl="0">
              <a:lnSpc>
                <a:spcPct val="107000"/>
              </a:lnSpc>
              <a:spcBef>
                <a:spcPts val="0"/>
              </a:spcBef>
              <a:spcAft>
                <a:spcPts val="0"/>
              </a:spcAft>
              <a:tabLst>
                <a:tab pos="971550" algn="l"/>
              </a:tabLst>
            </a:pPr>
            <a:r>
              <a:rPr lang="en-IN" sz="2000" b="1" u="sng" kern="100" dirty="0">
                <a:effectLst/>
                <a:latin typeface="Calibri" panose="020F0502020204030204" pitchFamily="34" charset="0"/>
                <a:ea typeface="Calibri" panose="020F0502020204030204" pitchFamily="34" charset="0"/>
                <a:cs typeface="Mangal" panose="02040503050203030202" pitchFamily="18" charset="0"/>
              </a:rPr>
              <a:t>TOP 3 LIKED CATEGORY:</a:t>
            </a:r>
          </a:p>
          <a:p>
            <a:pPr marL="342900" marR="0" lvl="0" indent="-342900">
              <a:lnSpc>
                <a:spcPct val="107000"/>
              </a:lnSpc>
              <a:spcBef>
                <a:spcPts val="0"/>
              </a:spcBef>
              <a:spcAft>
                <a:spcPts val="0"/>
              </a:spcAft>
              <a:buFont typeface="Arial" panose="020B0604020202020204" pitchFamily="34" charset="0"/>
              <a:buChar char="•"/>
              <a:tabLst>
                <a:tab pos="971550" algn="l"/>
              </a:tabLst>
            </a:pPr>
            <a:r>
              <a:rPr lang="en-IN" sz="2000" kern="100" dirty="0">
                <a:latin typeface="Calibri" panose="020F0502020204030204" pitchFamily="34" charset="0"/>
                <a:ea typeface="Calibri" panose="020F0502020204030204" pitchFamily="34" charset="0"/>
                <a:cs typeface="Mangal" panose="02040503050203030202" pitchFamily="18" charset="0"/>
              </a:rPr>
              <a:t>Party &amp; Fun</a:t>
            </a:r>
          </a:p>
          <a:p>
            <a:pPr marL="342900" marR="0" lvl="0" indent="-342900">
              <a:lnSpc>
                <a:spcPct val="107000"/>
              </a:lnSpc>
              <a:spcBef>
                <a:spcPts val="0"/>
              </a:spcBef>
              <a:spcAft>
                <a:spcPts val="0"/>
              </a:spcAft>
              <a:buFont typeface="Arial" panose="020B0604020202020204" pitchFamily="34" charset="0"/>
              <a:buChar char="•"/>
              <a:tabLst>
                <a:tab pos="971550" algn="l"/>
              </a:tabLst>
            </a:pPr>
            <a:r>
              <a:rPr lang="en-IN" sz="2000" kern="100" dirty="0">
                <a:effectLst/>
                <a:latin typeface="Calibri" panose="020F0502020204030204" pitchFamily="34" charset="0"/>
                <a:ea typeface="Calibri" panose="020F0502020204030204" pitchFamily="34" charset="0"/>
                <a:cs typeface="Mangal" panose="02040503050203030202" pitchFamily="18" charset="0"/>
              </a:rPr>
              <a:t>Landscape</a:t>
            </a:r>
          </a:p>
          <a:p>
            <a:pPr marL="342900" marR="0" lvl="0" indent="-342900">
              <a:lnSpc>
                <a:spcPct val="107000"/>
              </a:lnSpc>
              <a:spcBef>
                <a:spcPts val="0"/>
              </a:spcBef>
              <a:spcAft>
                <a:spcPts val="0"/>
              </a:spcAft>
              <a:buFont typeface="Arial" panose="020B0604020202020204" pitchFamily="34" charset="0"/>
              <a:buChar char="•"/>
              <a:tabLst>
                <a:tab pos="971550" algn="l"/>
              </a:tabLst>
            </a:pPr>
            <a:r>
              <a:rPr lang="en-IN" sz="2000" kern="100" dirty="0">
                <a:latin typeface="Calibri" panose="020F0502020204030204" pitchFamily="34" charset="0"/>
                <a:ea typeface="Calibri" panose="020F0502020204030204" pitchFamily="34" charset="0"/>
                <a:cs typeface="Mangal" panose="02040503050203030202" pitchFamily="18" charset="0"/>
              </a:rPr>
              <a:t>Joy-Emotions</a:t>
            </a:r>
            <a:endParaRPr lang="en-IN" sz="2000" kern="100" dirty="0">
              <a:effectLst/>
              <a:latin typeface="Calibri" panose="020F0502020204030204" pitchFamily="34" charset="0"/>
              <a:ea typeface="Calibri" panose="020F0502020204030204" pitchFamily="34" charset="0"/>
              <a:cs typeface="Mangal" panose="02040503050203030202" pitchFamily="18" charset="0"/>
            </a:endParaRPr>
          </a:p>
          <a:p>
            <a:pPr marR="0" lvl="0">
              <a:lnSpc>
                <a:spcPct val="107000"/>
              </a:lnSpc>
              <a:spcBef>
                <a:spcPts val="0"/>
              </a:spcBef>
              <a:spcAft>
                <a:spcPts val="0"/>
              </a:spcAft>
              <a:tabLst>
                <a:tab pos="971550" algn="l"/>
              </a:tabLst>
            </a:pPr>
            <a:r>
              <a:rPr lang="en-US" sz="2000" dirty="0"/>
              <a:t>This shows, Mostly users are drawn to </a:t>
            </a:r>
            <a:r>
              <a:rPr lang="en-US" sz="2000" b="1" dirty="0"/>
              <a:t>energetic, visually appealing, and emotionally uplifting content</a:t>
            </a:r>
            <a:endParaRPr lang="en-IN" sz="2000" kern="100" dirty="0">
              <a:effectLst/>
              <a:latin typeface="Calibri" panose="020F0502020204030204" pitchFamily="34" charset="0"/>
              <a:ea typeface="Calibri" panose="020F0502020204030204" pitchFamily="34" charset="0"/>
              <a:cs typeface="Mangal" panose="02040503050203030202" pitchFamily="18" charset="0"/>
            </a:endParaRPr>
          </a:p>
          <a:p>
            <a:endParaRPr lang="en-IN" sz="2000" dirty="0"/>
          </a:p>
          <a:p>
            <a:endParaRPr lang="en-IN" sz="2000" dirty="0"/>
          </a:p>
          <a:p>
            <a:r>
              <a:rPr lang="en-IN" sz="2000" u="sng" kern="100" dirty="0">
                <a:latin typeface="Calibri" panose="020F0502020204030204" pitchFamily="34" charset="0"/>
                <a:ea typeface="Calibri" panose="020F0502020204030204" pitchFamily="34" charset="0"/>
                <a:cs typeface="Mangal" panose="02040503050203030202" pitchFamily="18" charset="0"/>
              </a:rPr>
              <a:t>LEAST</a:t>
            </a:r>
            <a:r>
              <a:rPr lang="en-IN" sz="2000" u="sng" kern="100" dirty="0">
                <a:effectLst/>
                <a:latin typeface="Calibri" panose="020F0502020204030204" pitchFamily="34" charset="0"/>
                <a:ea typeface="Calibri" panose="020F0502020204030204" pitchFamily="34" charset="0"/>
                <a:cs typeface="Mangal" panose="02040503050203030202" pitchFamily="18" charset="0"/>
              </a:rPr>
              <a:t> 3 LIKED CATEGORY</a:t>
            </a:r>
          </a:p>
          <a:p>
            <a:pPr marL="342900" indent="-342900">
              <a:buFont typeface="Arial" panose="020B0604020202020204" pitchFamily="34" charset="0"/>
              <a:buChar char="•"/>
            </a:pPr>
            <a:r>
              <a:rPr lang="en-IN" sz="2000" kern="100" dirty="0">
                <a:latin typeface="Calibri" panose="020F0502020204030204" pitchFamily="34" charset="0"/>
                <a:ea typeface="Calibri" panose="020F0502020204030204" pitchFamily="34" charset="0"/>
                <a:cs typeface="Mangal" panose="02040503050203030202" pitchFamily="18" charset="0"/>
              </a:rPr>
              <a:t>Photography</a:t>
            </a:r>
          </a:p>
          <a:p>
            <a:pPr marL="342900" indent="-342900">
              <a:buFont typeface="Arial" panose="020B0604020202020204" pitchFamily="34" charset="0"/>
              <a:buChar char="•"/>
            </a:pPr>
            <a:r>
              <a:rPr lang="en-IN" sz="2000" kern="100" dirty="0">
                <a:latin typeface="Calibri" panose="020F0502020204030204" pitchFamily="34" charset="0"/>
                <a:ea typeface="Calibri" panose="020F0502020204030204" pitchFamily="34" charset="0"/>
                <a:cs typeface="Mangal" panose="02040503050203030202" pitchFamily="18" charset="0"/>
              </a:rPr>
              <a:t>Aesthetics</a:t>
            </a:r>
          </a:p>
          <a:p>
            <a:pPr marL="342900" indent="-342900">
              <a:buFont typeface="Arial" panose="020B0604020202020204" pitchFamily="34" charset="0"/>
              <a:buChar char="•"/>
            </a:pPr>
            <a:r>
              <a:rPr lang="en-IN" sz="2000" kern="100" dirty="0">
                <a:latin typeface="Calibri" panose="020F0502020204030204" pitchFamily="34" charset="0"/>
                <a:ea typeface="Calibri" panose="020F0502020204030204" pitchFamily="34" charset="0"/>
                <a:cs typeface="Mangal" panose="02040503050203030202" pitchFamily="18" charset="0"/>
              </a:rPr>
              <a:t>Fashion</a:t>
            </a:r>
          </a:p>
          <a:p>
            <a:r>
              <a:rPr lang="en-US" sz="2000" dirty="0"/>
              <a:t>While these categories have low overall engagement, they may still resonate with a </a:t>
            </a:r>
            <a:r>
              <a:rPr lang="en-US" sz="2000" b="1" dirty="0"/>
              <a:t>niche audience</a:t>
            </a:r>
            <a:r>
              <a:rPr lang="en-US" sz="2000" dirty="0"/>
              <a:t>.</a:t>
            </a:r>
            <a:endParaRPr lang="en-IN" sz="2000" kern="100" dirty="0">
              <a:latin typeface="Calibri" panose="020F0502020204030204" pitchFamily="34" charset="0"/>
              <a:ea typeface="Calibri" panose="020F0502020204030204" pitchFamily="34" charset="0"/>
              <a:cs typeface="Mangal" panose="02040503050203030202" pitchFamily="18" charset="0"/>
            </a:endParaRPr>
          </a:p>
        </p:txBody>
      </p:sp>
      <p:sp>
        <p:nvSpPr>
          <p:cNvPr id="6" name="TextBox 2">
            <a:extLst>
              <a:ext uri="{FF2B5EF4-FFF2-40B4-BE49-F238E27FC236}">
                <a16:creationId xmlns:a16="http://schemas.microsoft.com/office/drawing/2014/main" id="{41CB2E07-46FB-125E-4E4E-DFE90C1205EC}"/>
              </a:ext>
            </a:extLst>
          </p:cNvPr>
          <p:cNvSpPr txBox="1"/>
          <p:nvPr/>
        </p:nvSpPr>
        <p:spPr>
          <a:xfrm>
            <a:off x="3451543" y="0"/>
            <a:ext cx="5288914"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solidFill>
                  <a:schemeClr val="accent5">
                    <a:lumMod val="50000"/>
                  </a:schemeClr>
                </a:solidFill>
              </a:rPr>
              <a:t>CONTENT-CENTRIC ANALYSIS</a:t>
            </a:r>
            <a:endParaRPr lang="en-IN" sz="2400" b="1" dirty="0">
              <a:solidFill>
                <a:schemeClr val="accent5">
                  <a:lumMod val="50000"/>
                </a:schemeClr>
              </a:solidFill>
            </a:endParaRPr>
          </a:p>
        </p:txBody>
      </p:sp>
    </p:spTree>
    <p:extLst>
      <p:ext uri="{BB962C8B-B14F-4D97-AF65-F5344CB8AC3E}">
        <p14:creationId xmlns:p14="http://schemas.microsoft.com/office/powerpoint/2010/main" val="934309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724993E-793C-A281-80F3-4FB3901317D6}"/>
              </a:ext>
            </a:extLst>
          </p:cNvPr>
          <p:cNvPicPr>
            <a:picLocks noChangeAspect="1"/>
          </p:cNvPicPr>
          <p:nvPr/>
        </p:nvPicPr>
        <p:blipFill>
          <a:blip r:embed="rId2"/>
          <a:stretch>
            <a:fillRect/>
          </a:stretch>
        </p:blipFill>
        <p:spPr>
          <a:xfrm>
            <a:off x="8900810" y="830527"/>
            <a:ext cx="2614764" cy="5309456"/>
          </a:xfrm>
          <a:prstGeom prst="rect">
            <a:avLst/>
          </a:prstGeom>
        </p:spPr>
      </p:pic>
      <p:sp>
        <p:nvSpPr>
          <p:cNvPr id="6" name="CuadroTexto 350">
            <a:extLst>
              <a:ext uri="{FF2B5EF4-FFF2-40B4-BE49-F238E27FC236}">
                <a16:creationId xmlns:a16="http://schemas.microsoft.com/office/drawing/2014/main" id="{7C0CF56E-C392-DBDD-0A5C-BA152720078B}"/>
              </a:ext>
            </a:extLst>
          </p:cNvPr>
          <p:cNvSpPr txBox="1"/>
          <p:nvPr/>
        </p:nvSpPr>
        <p:spPr>
          <a:xfrm>
            <a:off x="296450" y="0"/>
            <a:ext cx="11599100"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b="1" dirty="0">
                <a:solidFill>
                  <a:schemeClr val="tx2"/>
                </a:solidFill>
                <a:latin typeface="Century Gothic" panose="020B0502020202020204" pitchFamily="34" charset="0"/>
                <a:ea typeface="Lato Heavy" charset="0"/>
                <a:cs typeface="Poppins" pitchFamily="2" charset="77"/>
              </a:rPr>
              <a:t>User Engagement by Tags</a:t>
            </a:r>
            <a:endParaRPr lang="en-US" sz="7200" b="1" dirty="0">
              <a:solidFill>
                <a:schemeClr val="tx2"/>
              </a:solidFill>
              <a:latin typeface="Century Gothic" panose="020B0502020202020204" pitchFamily="34" charset="0"/>
              <a:ea typeface="Lato Heavy" charset="0"/>
              <a:cs typeface="Poppins" pitchFamily="2" charset="77"/>
            </a:endParaRPr>
          </a:p>
        </p:txBody>
      </p:sp>
      <p:sp>
        <p:nvSpPr>
          <p:cNvPr id="7" name="TextBox 6">
            <a:extLst>
              <a:ext uri="{FF2B5EF4-FFF2-40B4-BE49-F238E27FC236}">
                <a16:creationId xmlns:a16="http://schemas.microsoft.com/office/drawing/2014/main" id="{A95A420D-068B-4339-6CCF-6C60B897B544}"/>
              </a:ext>
            </a:extLst>
          </p:cNvPr>
          <p:cNvSpPr txBox="1"/>
          <p:nvPr/>
        </p:nvSpPr>
        <p:spPr>
          <a:xfrm>
            <a:off x="126459" y="1963395"/>
            <a:ext cx="6712085" cy="3785652"/>
          </a:xfrm>
          <a:prstGeom prst="rect">
            <a:avLst/>
          </a:prstGeom>
          <a:noFill/>
        </p:spPr>
        <p:txBody>
          <a:bodyPr wrap="square" rtlCol="0">
            <a:spAutoFit/>
          </a:bodyPr>
          <a:lstStyle/>
          <a:p>
            <a:pPr marL="285750" indent="-285750">
              <a:buFont typeface="Arial" panose="020B0604020202020204" pitchFamily="34" charset="0"/>
              <a:buChar char="•"/>
            </a:pPr>
            <a:r>
              <a:rPr lang="en-US" sz="2000" dirty="0"/>
              <a:t>Smile, beach, party are the top most used tags.</a:t>
            </a:r>
          </a:p>
          <a:p>
            <a:pPr marL="285750" indent="-285750">
              <a:buFont typeface="Arial" panose="020B0604020202020204" pitchFamily="34" charset="0"/>
              <a:buChar char="•"/>
            </a:pPr>
            <a:r>
              <a:rPr lang="en-IN" sz="2000" dirty="0"/>
              <a:t>Users are engaging in fun and entertaining contents.</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dirty="0"/>
              <a:t>We can work on the tags in the middle to increase engagement.</a:t>
            </a:r>
          </a:p>
          <a:p>
            <a:pPr marL="285750" indent="-285750">
              <a:buFont typeface="Arial" panose="020B0604020202020204" pitchFamily="34" charset="0"/>
              <a:buChar char="•"/>
            </a:pPr>
            <a:r>
              <a:rPr lang="en-IN" sz="2000" dirty="0"/>
              <a:t>Like happy, beauty, dreamy, sunset.</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dirty="0"/>
              <a:t>Foodie, delicious, photography are least engagement.</a:t>
            </a:r>
          </a:p>
          <a:p>
            <a:pPr marL="285750" indent="-285750">
              <a:buFont typeface="Arial" panose="020B0604020202020204" pitchFamily="34" charset="0"/>
              <a:buChar char="•"/>
            </a:pPr>
            <a:r>
              <a:rPr lang="en-IN" sz="2000" dirty="0"/>
              <a:t>Only people with particular interests  engage in these types of tags</a:t>
            </a:r>
          </a:p>
        </p:txBody>
      </p:sp>
    </p:spTree>
    <p:extLst>
      <p:ext uri="{BB962C8B-B14F-4D97-AF65-F5344CB8AC3E}">
        <p14:creationId xmlns:p14="http://schemas.microsoft.com/office/powerpoint/2010/main" val="18668689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1184</Words>
  <Application>Microsoft Office PowerPoint</Application>
  <PresentationFormat>Widescreen</PresentationFormat>
  <Paragraphs>151</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Calibri</vt:lpstr>
      <vt:lpstr>Calibri Light</vt:lpstr>
      <vt:lpstr>Century Gothic</vt:lpstr>
      <vt:lpstr>Lato</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Tejpal Singh</dc:creator>
  <cp:lastModifiedBy>Tejpal Singh</cp:lastModifiedBy>
  <cp:revision>1</cp:revision>
  <dcterms:created xsi:type="dcterms:W3CDTF">2024-10-12T15:36:45Z</dcterms:created>
  <dcterms:modified xsi:type="dcterms:W3CDTF">2024-10-12T15:37:07Z</dcterms:modified>
</cp:coreProperties>
</file>