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325" r:id="rId7"/>
    <p:sldId id="326" r:id="rId8"/>
    <p:sldId id="307" r:id="rId9"/>
    <p:sldId id="281" r:id="rId10"/>
    <p:sldId id="282" r:id="rId11"/>
    <p:sldId id="314" r:id="rId12"/>
    <p:sldId id="315" r:id="rId13"/>
    <p:sldId id="317" r:id="rId14"/>
    <p:sldId id="318" r:id="rId15"/>
    <p:sldId id="319" r:id="rId16"/>
    <p:sldId id="321" r:id="rId17"/>
    <p:sldId id="322" r:id="rId18"/>
    <p:sldId id="323" r:id="rId19"/>
    <p:sldId id="324"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090"/>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5388" autoAdjust="0"/>
  </p:normalViewPr>
  <p:slideViewPr>
    <p:cSldViewPr snapToGrid="0" snapToObjects="1">
      <p:cViewPr varScale="1">
        <p:scale>
          <a:sx n="82" d="100"/>
          <a:sy n="82" d="100"/>
        </p:scale>
        <p:origin x="82" y="1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ejpal%20Zomato%20Project\Zomato%20Excel%20file%20updat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3" Type="http://schemas.openxmlformats.org/officeDocument/2006/relationships/oleObject" Target="file:///D:\My%20Zomato%20Project\Zomato_Data_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[Zomato_Data_1.xlsx]3)Analysis!PivotTable13</c:name>
    <c:fmtId val="10"/>
  </c:pivotSource>
  <c:chart>
    <c:autoTitleDeleted val="1"/>
    <c:pivotFmts>
      <c:pivotFmt>
        <c:idx val="0"/>
        <c:spPr>
          <a:solidFill>
            <a:schemeClr val="accent1"/>
          </a:solidFill>
          <a:ln w="28575" cap="rnd" cmpd="sng" algn="ctr">
            <a:solidFill>
              <a:schemeClr val="accent1"/>
            </a:solidFill>
            <a:round/>
          </a:ln>
          <a:effectLst/>
        </c:spPr>
        <c:marker>
          <c:symbol val="circle"/>
          <c:size val="5"/>
          <c:spPr>
            <a:solidFill>
              <a:schemeClr val="bg1">
                <a:lumMod val="75000"/>
              </a:schemeClr>
            </a:solidFill>
            <a:ln w="9525">
              <a:solidFill>
                <a:schemeClr val="bg1">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circle"/>
          <c:size val="5"/>
          <c:spPr>
            <a:solidFill>
              <a:schemeClr val="bg1">
                <a:lumMod val="75000"/>
              </a:schemeClr>
            </a:solidFill>
            <a:ln w="9525">
              <a:solidFill>
                <a:schemeClr val="bg1">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8575" cap="rnd" cmpd="sng" algn="ctr">
            <a:solidFill>
              <a:schemeClr val="accent1"/>
            </a:solidFill>
            <a:round/>
          </a:ln>
          <a:effectLst/>
        </c:spPr>
        <c:marker>
          <c:symbol val="circle"/>
          <c:size val="5"/>
          <c:spPr>
            <a:solidFill>
              <a:schemeClr val="bg1">
                <a:lumMod val="75000"/>
              </a:schemeClr>
            </a:solidFill>
            <a:ln w="9525">
              <a:solidFill>
                <a:schemeClr val="bg1">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'3)Analysis'!$B$3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'3)Analysis'!$A$4:$A$13</c:f>
              <c:strCache>
                <c:ptCount val="9"/>
                <c:pt idx="0">
                  <c:v>2010</c:v>
                </c:pt>
                <c:pt idx="1">
                  <c:v>2011</c:v>
                </c:pt>
                <c:pt idx="2">
                  <c:v>2012</c:v>
                </c:pt>
                <c:pt idx="3">
                  <c:v>2013</c:v>
                </c:pt>
                <c:pt idx="4">
                  <c:v>2014</c:v>
                </c:pt>
                <c:pt idx="5">
                  <c:v>2015</c:v>
                </c:pt>
                <c:pt idx="6">
                  <c:v>2016</c:v>
                </c:pt>
                <c:pt idx="7">
                  <c:v>2017</c:v>
                </c:pt>
                <c:pt idx="8">
                  <c:v>2018</c:v>
                </c:pt>
              </c:strCache>
            </c:strRef>
          </c:cat>
          <c:val>
            <c:numRef>
              <c:f>'3)Analysis'!$B$4:$B$13</c:f>
              <c:numCache>
                <c:formatCode>General</c:formatCode>
                <c:ptCount val="9"/>
                <c:pt idx="0">
                  <c:v>7</c:v>
                </c:pt>
                <c:pt idx="1">
                  <c:v>7</c:v>
                </c:pt>
                <c:pt idx="2">
                  <c:v>10</c:v>
                </c:pt>
                <c:pt idx="3">
                  <c:v>12</c:v>
                </c:pt>
                <c:pt idx="4">
                  <c:v>4</c:v>
                </c:pt>
                <c:pt idx="5">
                  <c:v>10</c:v>
                </c:pt>
                <c:pt idx="6">
                  <c:v>5</c:v>
                </c:pt>
                <c:pt idx="7">
                  <c:v>6</c:v>
                </c:pt>
                <c:pt idx="8">
                  <c:v>7</c:v>
                </c:pt>
              </c:numCache>
            </c:numRef>
          </c:val>
          <c:smooth val="0"/>
          <c:extLst>
            <c:ext xmlns:c16="http://schemas.microsoft.com/office/drawing/2014/chart" uri="{C3380CC4-5D6E-409C-BE32-E72D297353CC}">
              <c16:uniqueId val="{00000000-4F72-4429-8EB8-EBB803E91009}"/>
            </c:ext>
          </c:extLst>
        </c:ser>
        <c:dLbls>
          <c:dLblPos val="t"/>
          <c:showLegendKey val="0"/>
          <c:showVal val="1"/>
          <c:showCatName val="0"/>
          <c:showSerName val="0"/>
          <c:showPercent val="0"/>
          <c:showBubbleSize val="0"/>
        </c:dLbls>
        <c:smooth val="0"/>
        <c:axId val="739701296"/>
        <c:axId val="739690064"/>
      </c:lineChart>
      <c:catAx>
        <c:axId val="7397012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39690064"/>
        <c:crosses val="autoZero"/>
        <c:auto val="1"/>
        <c:lblAlgn val="ctr"/>
        <c:lblOffset val="100"/>
        <c:noMultiLvlLbl val="0"/>
      </c:catAx>
      <c:valAx>
        <c:axId val="7396900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39701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7030A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'3)Analysis'!$F$24:$F$38</c:f>
              <c:strCache>
                <c:ptCount val="15"/>
                <c:pt idx="0">
                  <c:v>India</c:v>
                </c:pt>
                <c:pt idx="1">
                  <c:v>Australia</c:v>
                </c:pt>
                <c:pt idx="2">
                  <c:v>Brazil</c:v>
                </c:pt>
                <c:pt idx="3">
                  <c:v>Canada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'3)Analysis'!$G$24:$G$38</c:f>
              <c:numCache>
                <c:formatCode>0</c:formatCode>
                <c:ptCount val="15"/>
                <c:pt idx="0">
                  <c:v>137.27004512322111</c:v>
                </c:pt>
                <c:pt idx="1">
                  <c:v>111.41666666666667</c:v>
                </c:pt>
                <c:pt idx="2">
                  <c:v>19.616666666666667</c:v>
                </c:pt>
                <c:pt idx="3">
                  <c:v>103</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435.55847255369929</c:v>
                </c:pt>
              </c:numCache>
            </c:numRef>
          </c:val>
          <c:extLst>
            <c:ext xmlns:c16="http://schemas.microsoft.com/office/drawing/2014/chart" uri="{C3380CC4-5D6E-409C-BE32-E72D297353CC}">
              <c16:uniqueId val="{00000000-7F97-4B2E-888C-690BAE72C036}"/>
            </c:ext>
          </c:extLst>
        </c:ser>
        <c:dLbls>
          <c:dLblPos val="outEnd"/>
          <c:showLegendKey val="0"/>
          <c:showVal val="1"/>
          <c:showCatName val="0"/>
          <c:showSerName val="0"/>
          <c:showPercent val="0"/>
          <c:showBubbleSize val="0"/>
        </c:dLbls>
        <c:gapWidth val="100"/>
        <c:overlap val="-24"/>
        <c:axId val="512292672"/>
        <c:axId val="440018512"/>
      </c:barChart>
      <c:catAx>
        <c:axId val="5122926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0018512"/>
        <c:crosses val="autoZero"/>
        <c:auto val="1"/>
        <c:lblAlgn val="ctr"/>
        <c:lblOffset val="100"/>
        <c:noMultiLvlLbl val="0"/>
      </c:catAx>
      <c:valAx>
        <c:axId val="4400185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2292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Excel file updated.xlsx]4)Suggested Cities!1) suggested countries</c:name>
    <c:fmtId val="3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'4)Suggested Cities'!$B$3</c:f>
              <c:strCache>
                <c:ptCount val="1"/>
                <c:pt idx="0">
                  <c:v>Count of RestaurantID</c:v>
                </c:pt>
              </c:strCache>
            </c:strRef>
          </c:tx>
          <c:spPr>
            <a:solidFill>
              <a:schemeClr val="accent6">
                <a:lumMod val="40000"/>
                <a:lumOff val="60000"/>
              </a:schemeClr>
            </a:solidFill>
            <a:ln>
              <a:noFill/>
            </a:ln>
            <a:effectLst/>
          </c:spPr>
          <c:invertIfNegative val="0"/>
          <c:cat>
            <c:strRef>
              <c:f>'4)Suggested Cities'!$A$4:$A$8</c:f>
              <c:strCache>
                <c:ptCount val="4"/>
                <c:pt idx="0">
                  <c:v>Canada</c:v>
                </c:pt>
                <c:pt idx="1">
                  <c:v>Singapore</c:v>
                </c:pt>
                <c:pt idx="2">
                  <c:v>Sri Lanka</c:v>
                </c:pt>
                <c:pt idx="3">
                  <c:v>Australia</c:v>
                </c:pt>
              </c:strCache>
            </c:strRef>
          </c:cat>
          <c:val>
            <c:numRef>
              <c:f>'4)Suggested Cities'!$B$4:$B$8</c:f>
              <c:numCache>
                <c:formatCode>General</c:formatCode>
                <c:ptCount val="4"/>
                <c:pt idx="0">
                  <c:v>4</c:v>
                </c:pt>
                <c:pt idx="1">
                  <c:v>20</c:v>
                </c:pt>
                <c:pt idx="2">
                  <c:v>20</c:v>
                </c:pt>
                <c:pt idx="3">
                  <c:v>24</c:v>
                </c:pt>
              </c:numCache>
            </c:numRef>
          </c:val>
          <c:extLst>
            <c:ext xmlns:c16="http://schemas.microsoft.com/office/drawing/2014/chart" uri="{C3380CC4-5D6E-409C-BE32-E72D297353CC}">
              <c16:uniqueId val="{00000000-BDB9-4EE4-9DB6-AAEE9373C095}"/>
            </c:ext>
          </c:extLst>
        </c:ser>
        <c:dLbls>
          <c:showLegendKey val="0"/>
          <c:showVal val="0"/>
          <c:showCatName val="0"/>
          <c:showSerName val="0"/>
          <c:showPercent val="0"/>
          <c:showBubbleSize val="0"/>
        </c:dLbls>
        <c:gapWidth val="219"/>
        <c:overlap val="-27"/>
        <c:axId val="671568480"/>
        <c:axId val="671579040"/>
      </c:barChart>
      <c:lineChart>
        <c:grouping val="standard"/>
        <c:varyColors val="0"/>
        <c:ser>
          <c:idx val="1"/>
          <c:order val="1"/>
          <c:tx>
            <c:strRef>
              <c:f>'4)Suggested Cities'!$C$3</c:f>
              <c:strCache>
                <c:ptCount val="1"/>
                <c:pt idx="0">
                  <c:v>Average of Rating</c:v>
                </c:pt>
              </c:strCache>
            </c:strRef>
          </c:tx>
          <c:spPr>
            <a:ln w="28575" cap="rnd">
              <a:solidFill>
                <a:schemeClr val="accent2"/>
              </a:solidFill>
              <a:round/>
            </a:ln>
            <a:effectLst/>
          </c:spPr>
          <c:marker>
            <c:symbol val="square"/>
            <c:size val="7"/>
            <c:spPr>
              <a:solidFill>
                <a:schemeClr val="tx1"/>
              </a:solidFill>
              <a:ln w="9525">
                <a:solidFill>
                  <a:schemeClr val="accent2"/>
                </a:solidFill>
              </a:ln>
              <a:effectLst/>
            </c:spPr>
          </c:marker>
          <c:cat>
            <c:strRef>
              <c:f>'4)Suggested Cities'!$A$4:$A$8</c:f>
              <c:strCache>
                <c:ptCount val="4"/>
                <c:pt idx="0">
                  <c:v>Canada</c:v>
                </c:pt>
                <c:pt idx="1">
                  <c:v>Singapore</c:v>
                </c:pt>
                <c:pt idx="2">
                  <c:v>Sri Lanka</c:v>
                </c:pt>
                <c:pt idx="3">
                  <c:v>Australia</c:v>
                </c:pt>
              </c:strCache>
            </c:strRef>
          </c:cat>
          <c:val>
            <c:numRef>
              <c:f>'4)Suggested Cities'!$C$4:$C$8</c:f>
              <c:numCache>
                <c:formatCode>0.00</c:formatCode>
                <c:ptCount val="4"/>
                <c:pt idx="0">
                  <c:v>3.5750000000000002</c:v>
                </c:pt>
                <c:pt idx="1">
                  <c:v>3.5750000000000002</c:v>
                </c:pt>
                <c:pt idx="2">
                  <c:v>3.8699999999999997</c:v>
                </c:pt>
                <c:pt idx="3">
                  <c:v>3.6583333333333328</c:v>
                </c:pt>
              </c:numCache>
            </c:numRef>
          </c:val>
          <c:smooth val="0"/>
          <c:extLst>
            <c:ext xmlns:c16="http://schemas.microsoft.com/office/drawing/2014/chart" uri="{C3380CC4-5D6E-409C-BE32-E72D297353CC}">
              <c16:uniqueId val="{00000001-BDB9-4EE4-9DB6-AAEE9373C095}"/>
            </c:ext>
          </c:extLst>
        </c:ser>
        <c:dLbls>
          <c:showLegendKey val="0"/>
          <c:showVal val="0"/>
          <c:showCatName val="0"/>
          <c:showSerName val="0"/>
          <c:showPercent val="0"/>
          <c:showBubbleSize val="0"/>
        </c:dLbls>
        <c:marker val="1"/>
        <c:smooth val="0"/>
        <c:axId val="819678239"/>
        <c:axId val="819675839"/>
      </c:lineChart>
      <c:catAx>
        <c:axId val="67156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1579040"/>
        <c:crosses val="autoZero"/>
        <c:auto val="1"/>
        <c:lblAlgn val="ctr"/>
        <c:lblOffset val="100"/>
        <c:noMultiLvlLbl val="0"/>
      </c:catAx>
      <c:valAx>
        <c:axId val="67157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1568480"/>
        <c:crosses val="autoZero"/>
        <c:crossBetween val="between"/>
      </c:valAx>
      <c:valAx>
        <c:axId val="81967583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19678239"/>
        <c:crosses val="max"/>
        <c:crossBetween val="between"/>
      </c:valAx>
      <c:catAx>
        <c:axId val="819678239"/>
        <c:scaling>
          <c:orientation val="minMax"/>
        </c:scaling>
        <c:delete val="1"/>
        <c:axPos val="b"/>
        <c:numFmt formatCode="General" sourceLinked="1"/>
        <c:majorTickMark val="out"/>
        <c:minorTickMark val="none"/>
        <c:tickLblPos val="nextTo"/>
        <c:crossAx val="819675839"/>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08-4E2C-8E49-52DEAF8FC2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08-4E2C-8E49-52DEAF8FC28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08-4E2C-8E49-52DEAF8FC28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08-4E2C-8E49-52DEAF8FC287}"/>
              </c:ext>
            </c:extLst>
          </c:dPt>
          <c:dLbls>
            <c:dLbl>
              <c:idx val="0"/>
              <c:layout>
                <c:manualLayout>
                  <c:x val="7.7777777777777779E-2"/>
                  <c:y val="-8.79629629629629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508-4E2C-8E49-52DEAF8FC287}"/>
                </c:ext>
              </c:extLst>
            </c:dLbl>
            <c:dLbl>
              <c:idx val="1"/>
              <c:layout>
                <c:manualLayout>
                  <c:x val="0.12222222222222222"/>
                  <c:y val="0.1296296296296296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508-4E2C-8E49-52DEAF8FC287}"/>
                </c:ext>
              </c:extLst>
            </c:dLbl>
            <c:dLbl>
              <c:idx val="2"/>
              <c:layout>
                <c:manualLayout>
                  <c:x val="-0.10833333333333334"/>
                  <c:y val="0.15089858559346747"/>
                </c:manualLayout>
              </c:layout>
              <c:spPr>
                <a:solidFill>
                  <a:sysClr val="window" lastClr="FFFFFF"/>
                </a:solid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8749999999999996E-2"/>
                      <c:h val="8.876494604841062E-2"/>
                    </c:manualLayout>
                  </c15:layout>
                </c:ext>
                <c:ext xmlns:c16="http://schemas.microsoft.com/office/drawing/2014/chart" uri="{C3380CC4-5D6E-409C-BE32-E72D297353CC}">
                  <c16:uniqueId val="{00000005-A508-4E2C-8E49-52DEAF8FC287}"/>
                </c:ext>
              </c:extLst>
            </c:dLbl>
            <c:dLbl>
              <c:idx val="3"/>
              <c:layout>
                <c:manualLayout>
                  <c:x val="-0.10277777777777777"/>
                  <c:y val="-6.48148148148148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508-4E2C-8E49-52DEAF8FC287}"/>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'4)Suggested Cities'!$L$3:$L$6</c:f>
              <c:strCache>
                <c:ptCount val="4"/>
                <c:pt idx="0">
                  <c:v>Canada</c:v>
                </c:pt>
                <c:pt idx="1">
                  <c:v>Singapore</c:v>
                </c:pt>
                <c:pt idx="2">
                  <c:v>Sri Lanka</c:v>
                </c:pt>
                <c:pt idx="3">
                  <c:v>Australia</c:v>
                </c:pt>
              </c:strCache>
            </c:strRef>
          </c:cat>
          <c:val>
            <c:numRef>
              <c:f>'4)Suggested Cities'!$M$3:$M$6</c:f>
              <c:numCache>
                <c:formatCode>0.00</c:formatCode>
                <c:ptCount val="4"/>
                <c:pt idx="0">
                  <c:v>3.5750000000000002</c:v>
                </c:pt>
                <c:pt idx="1">
                  <c:v>3.5750000000000002</c:v>
                </c:pt>
                <c:pt idx="2">
                  <c:v>3.87</c:v>
                </c:pt>
                <c:pt idx="3">
                  <c:v>3.6583333333333337</c:v>
                </c:pt>
              </c:numCache>
            </c:numRef>
          </c:val>
          <c:extLst>
            <c:ext xmlns:c16="http://schemas.microsoft.com/office/drawing/2014/chart" uri="{C3380CC4-5D6E-409C-BE32-E72D297353CC}">
              <c16:uniqueId val="{00000008-A508-4E2C-8E49-52DEAF8FC28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6">
                <a:lumMod val="60000"/>
                <a:lumOff val="40000"/>
              </a:schemeClr>
            </a:solidFill>
            <a:ln>
              <a:noFill/>
            </a:ln>
            <a:effectLst/>
          </c:spPr>
          <c:invertIfNegative val="0"/>
          <c:cat>
            <c:strRef>
              <c:f>'6)Cuisine'!$F$5:$F$21</c:f>
              <c:strCache>
                <c:ptCount val="17"/>
                <c:pt idx="0">
                  <c:v>Pizza, Bar Food</c:v>
                </c:pt>
                <c:pt idx="1">
                  <c:v>Mediterranean, Seafood</c:v>
                </c:pt>
                <c:pt idx="2">
                  <c:v>Modern Australian, Australian</c:v>
                </c:pt>
                <c:pt idx="3">
                  <c:v>Australian</c:v>
                </c:pt>
                <c:pt idx="4">
                  <c:v>Breakfast, Modern Australian</c:v>
                </c:pt>
                <c:pt idx="5">
                  <c:v>Italian, Mediterranean, Pizza</c:v>
                </c:pt>
                <c:pt idx="6">
                  <c:v>Bakery</c:v>
                </c:pt>
                <c:pt idx="7">
                  <c:v>Italian</c:v>
                </c:pt>
                <c:pt idx="8">
                  <c:v>Seafood</c:v>
                </c:pt>
                <c:pt idx="9">
                  <c:v>Juices, Desserts</c:v>
                </c:pt>
                <c:pt idx="10">
                  <c:v>Middle Eastern, Arabian</c:v>
                </c:pt>
                <c:pt idx="11">
                  <c:v>American, Fast Food, Steak, Beverages</c:v>
                </c:pt>
                <c:pt idx="12">
                  <c:v>Continental, American, Seafood</c:v>
                </c:pt>
                <c:pt idx="13">
                  <c:v>Desserts, Bakery</c:v>
                </c:pt>
                <c:pt idx="14">
                  <c:v>Continental, American</c:v>
                </c:pt>
                <c:pt idx="15">
                  <c:v>Fast Food</c:v>
                </c:pt>
                <c:pt idx="16">
                  <c:v>Desserts, Ice Cream</c:v>
                </c:pt>
              </c:strCache>
            </c:strRef>
          </c:cat>
          <c:val>
            <c:numRef>
              <c:f>'6)Cuisine'!$G$5:$G$21</c:f>
              <c:numCache>
                <c:formatCode>General</c:formatCode>
                <c:ptCount val="17"/>
                <c:pt idx="0">
                  <c:v>2.9</c:v>
                </c:pt>
                <c:pt idx="1">
                  <c:v>4.0999999999999996</c:v>
                </c:pt>
                <c:pt idx="2">
                  <c:v>3.8</c:v>
                </c:pt>
                <c:pt idx="3">
                  <c:v>3.5</c:v>
                </c:pt>
                <c:pt idx="4">
                  <c:v>3.7</c:v>
                </c:pt>
                <c:pt idx="5">
                  <c:v>4.3</c:v>
                </c:pt>
                <c:pt idx="6">
                  <c:v>4.2</c:v>
                </c:pt>
                <c:pt idx="7">
                  <c:v>4.0999999999999996</c:v>
                </c:pt>
                <c:pt idx="8">
                  <c:v>2.5</c:v>
                </c:pt>
                <c:pt idx="9">
                  <c:v>4.2</c:v>
                </c:pt>
                <c:pt idx="10">
                  <c:v>4</c:v>
                </c:pt>
                <c:pt idx="11">
                  <c:v>3.8</c:v>
                </c:pt>
                <c:pt idx="12">
                  <c:v>3.6</c:v>
                </c:pt>
                <c:pt idx="13">
                  <c:v>4</c:v>
                </c:pt>
                <c:pt idx="14">
                  <c:v>3.4</c:v>
                </c:pt>
                <c:pt idx="15">
                  <c:v>4.0999999999999996</c:v>
                </c:pt>
                <c:pt idx="16">
                  <c:v>4.2</c:v>
                </c:pt>
              </c:numCache>
            </c:numRef>
          </c:val>
          <c:extLst>
            <c:ext xmlns:c16="http://schemas.microsoft.com/office/drawing/2014/chart" uri="{C3380CC4-5D6E-409C-BE32-E72D297353CC}">
              <c16:uniqueId val="{00000000-7646-47E4-BEB3-518DC10EC679}"/>
            </c:ext>
          </c:extLst>
        </c:ser>
        <c:dLbls>
          <c:showLegendKey val="0"/>
          <c:showVal val="0"/>
          <c:showCatName val="0"/>
          <c:showSerName val="0"/>
          <c:showPercent val="0"/>
          <c:showBubbleSize val="0"/>
        </c:dLbls>
        <c:gapWidth val="130"/>
        <c:axId val="489882399"/>
        <c:axId val="489869503"/>
      </c:barChart>
      <c:catAx>
        <c:axId val="4898823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869503"/>
        <c:crosses val="autoZero"/>
        <c:auto val="1"/>
        <c:lblAlgn val="ctr"/>
        <c:lblOffset val="100"/>
        <c:noMultiLvlLbl val="0"/>
      </c:catAx>
      <c:valAx>
        <c:axId val="4898695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8823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tx1">
                  <a:lumMod val="50000"/>
                  <a:lumOff val="50000"/>
                </a:schemeClr>
              </a:solidFill>
              <a:ln w="19050">
                <a:noFill/>
              </a:ln>
              <a:effectLst/>
            </c:spPr>
            <c:extLst>
              <c:ext xmlns:c16="http://schemas.microsoft.com/office/drawing/2014/chart" uri="{C3380CC4-5D6E-409C-BE32-E72D297353CC}">
                <c16:uniqueId val="{00000001-9DC7-4A79-9739-0B04F6CD32BD}"/>
              </c:ext>
            </c:extLst>
          </c:dPt>
          <c:dPt>
            <c:idx val="1"/>
            <c:bubble3D val="0"/>
            <c:spPr>
              <a:solidFill>
                <a:schemeClr val="accent5">
                  <a:lumMod val="40000"/>
                  <a:lumOff val="60000"/>
                </a:schemeClr>
              </a:solidFill>
              <a:ln w="19050">
                <a:noFill/>
              </a:ln>
              <a:effectLst/>
            </c:spPr>
            <c:extLst>
              <c:ext xmlns:c16="http://schemas.microsoft.com/office/drawing/2014/chart" uri="{C3380CC4-5D6E-409C-BE32-E72D297353CC}">
                <c16:uniqueId val="{00000003-9DC7-4A79-9739-0B04F6CD32BD}"/>
              </c:ext>
            </c:extLst>
          </c:dPt>
          <c:cat>
            <c:strRef>
              <c:f>'4)Suggested Cities'!$E$45:$E$46</c:f>
              <c:strCache>
                <c:ptCount val="2"/>
                <c:pt idx="0">
                  <c:v>No</c:v>
                </c:pt>
                <c:pt idx="1">
                  <c:v>Yes</c:v>
                </c:pt>
              </c:strCache>
            </c:strRef>
          </c:cat>
          <c:val>
            <c:numRef>
              <c:f>'4)Suggested Cities'!$F$45:$F$46</c:f>
              <c:numCache>
                <c:formatCode>General</c:formatCode>
                <c:ptCount val="2"/>
                <c:pt idx="0">
                  <c:v>7076</c:v>
                </c:pt>
                <c:pt idx="1">
                  <c:v>2451</c:v>
                </c:pt>
              </c:numCache>
            </c:numRef>
          </c:val>
          <c:extLst>
            <c:ext xmlns:c16="http://schemas.microsoft.com/office/drawing/2014/chart" uri="{C3380CC4-5D6E-409C-BE32-E72D297353CC}">
              <c16:uniqueId val="{00000004-9DC7-4A79-9739-0B04F6CD32BD}"/>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solidFill>
              <a:schemeClr val="tx1">
                <a:lumMod val="50000"/>
                <a:lumOff val="50000"/>
              </a:schemeClr>
            </a:solidFill>
            <a:ln>
              <a:noFill/>
            </a:ln>
          </c:spPr>
          <c:dPt>
            <c:idx val="0"/>
            <c:bubble3D val="0"/>
            <c:spPr>
              <a:solidFill>
                <a:schemeClr val="tx1">
                  <a:lumMod val="50000"/>
                  <a:lumOff val="50000"/>
                </a:schemeClr>
              </a:solidFill>
              <a:ln w="19050">
                <a:noFill/>
              </a:ln>
              <a:effectLst/>
            </c:spPr>
            <c:extLst>
              <c:ext xmlns:c16="http://schemas.microsoft.com/office/drawing/2014/chart" uri="{C3380CC4-5D6E-409C-BE32-E72D297353CC}">
                <c16:uniqueId val="{00000001-5C3F-44CA-8BBE-A1392A1C8B26}"/>
              </c:ext>
            </c:extLst>
          </c:dPt>
          <c:dPt>
            <c:idx val="1"/>
            <c:bubble3D val="0"/>
            <c:spPr>
              <a:solidFill>
                <a:schemeClr val="accent5">
                  <a:lumMod val="40000"/>
                  <a:lumOff val="60000"/>
                </a:schemeClr>
              </a:solidFill>
              <a:ln w="19050">
                <a:noFill/>
              </a:ln>
              <a:effectLst/>
            </c:spPr>
            <c:extLst>
              <c:ext xmlns:c16="http://schemas.microsoft.com/office/drawing/2014/chart" uri="{C3380CC4-5D6E-409C-BE32-E72D297353CC}">
                <c16:uniqueId val="{00000003-5C3F-44CA-8BBE-A1392A1C8B26}"/>
              </c:ext>
            </c:extLst>
          </c:dPt>
          <c:cat>
            <c:strRef>
              <c:f>'4)Suggested Cities'!$C$54:$C$55</c:f>
              <c:strCache>
                <c:ptCount val="2"/>
                <c:pt idx="0">
                  <c:v>No</c:v>
                </c:pt>
                <c:pt idx="1">
                  <c:v>Yes</c:v>
                </c:pt>
              </c:strCache>
            </c:strRef>
          </c:cat>
          <c:val>
            <c:numRef>
              <c:f>'4)Suggested Cities'!$D$54:$D$55</c:f>
              <c:numCache>
                <c:formatCode>General</c:formatCode>
                <c:ptCount val="2"/>
                <c:pt idx="0">
                  <c:v>8369</c:v>
                </c:pt>
                <c:pt idx="1">
                  <c:v>1158</c:v>
                </c:pt>
              </c:numCache>
            </c:numRef>
          </c:val>
          <c:extLst>
            <c:ext xmlns:c16="http://schemas.microsoft.com/office/drawing/2014/chart" uri="{C3380CC4-5D6E-409C-BE32-E72D297353CC}">
              <c16:uniqueId val="{00000004-5C3F-44CA-8BBE-A1392A1C8B26}"/>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'8) Correlation'!$K$4</c:f>
              <c:strCache>
                <c:ptCount val="1"/>
                <c:pt idx="0">
                  <c:v>Average of Cost_for_two_in_Rs.</c:v>
                </c:pt>
              </c:strCache>
            </c:strRef>
          </c:tx>
          <c:spPr>
            <a:ln w="19050" cap="rnd">
              <a:noFill/>
              <a:round/>
            </a:ln>
            <a:effectLst/>
          </c:spPr>
          <c:marker>
            <c:symbol val="circle"/>
            <c:size val="5"/>
            <c:spPr>
              <a:solidFill>
                <a:srgbClr val="FF0000"/>
              </a:solidFill>
              <a:ln w="9525">
                <a:solidFill>
                  <a:schemeClr val="accent1"/>
                </a:solidFill>
              </a:ln>
              <a:effectLst/>
            </c:spPr>
          </c:marker>
          <c:xVal>
            <c:numRef>
              <c:f>'8) Correlation'!$J$5:$J$37</c:f>
              <c:numCache>
                <c:formatCode>General</c:formatCode>
                <c:ptCount val="33"/>
                <c:pt idx="0">
                  <c:v>4.9000000000000004</c:v>
                </c:pt>
                <c:pt idx="1">
                  <c:v>4.8</c:v>
                </c:pt>
                <c:pt idx="2">
                  <c:v>4.7</c:v>
                </c:pt>
                <c:pt idx="3">
                  <c:v>4.5999999999999996</c:v>
                </c:pt>
                <c:pt idx="4">
                  <c:v>4.5</c:v>
                </c:pt>
                <c:pt idx="5">
                  <c:v>4.4000000000000004</c:v>
                </c:pt>
                <c:pt idx="6">
                  <c:v>4.3</c:v>
                </c:pt>
                <c:pt idx="7">
                  <c:v>4.2</c:v>
                </c:pt>
                <c:pt idx="8">
                  <c:v>4.0999999999999996</c:v>
                </c:pt>
                <c:pt idx="9">
                  <c:v>4</c:v>
                </c:pt>
                <c:pt idx="10">
                  <c:v>3.9</c:v>
                </c:pt>
                <c:pt idx="11">
                  <c:v>3.8</c:v>
                </c:pt>
                <c:pt idx="12">
                  <c:v>3.7</c:v>
                </c:pt>
                <c:pt idx="13">
                  <c:v>3.6</c:v>
                </c:pt>
                <c:pt idx="14">
                  <c:v>3.5</c:v>
                </c:pt>
                <c:pt idx="15">
                  <c:v>3.4</c:v>
                </c:pt>
                <c:pt idx="16">
                  <c:v>3.3</c:v>
                </c:pt>
                <c:pt idx="17">
                  <c:v>3.2</c:v>
                </c:pt>
                <c:pt idx="18">
                  <c:v>3.1</c:v>
                </c:pt>
                <c:pt idx="19">
                  <c:v>3</c:v>
                </c:pt>
                <c:pt idx="20">
                  <c:v>2.9</c:v>
                </c:pt>
                <c:pt idx="21">
                  <c:v>2.8</c:v>
                </c:pt>
                <c:pt idx="22">
                  <c:v>2.7</c:v>
                </c:pt>
                <c:pt idx="23">
                  <c:v>2.6</c:v>
                </c:pt>
                <c:pt idx="24">
                  <c:v>2.5</c:v>
                </c:pt>
                <c:pt idx="25">
                  <c:v>2.4</c:v>
                </c:pt>
                <c:pt idx="26">
                  <c:v>2.2999999999999998</c:v>
                </c:pt>
                <c:pt idx="27">
                  <c:v>2.2000000000000002</c:v>
                </c:pt>
                <c:pt idx="28">
                  <c:v>2.1</c:v>
                </c:pt>
                <c:pt idx="29">
                  <c:v>2</c:v>
                </c:pt>
                <c:pt idx="30">
                  <c:v>1.9</c:v>
                </c:pt>
                <c:pt idx="31">
                  <c:v>1.8</c:v>
                </c:pt>
                <c:pt idx="32">
                  <c:v>1</c:v>
                </c:pt>
              </c:numCache>
            </c:numRef>
          </c:xVal>
          <c:yVal>
            <c:numRef>
              <c:f>'8) Correlation'!$K$5:$K$37</c:f>
              <c:numCache>
                <c:formatCode>0.00</c:formatCode>
                <c:ptCount val="33"/>
                <c:pt idx="0">
                  <c:v>2723.3416666666667</c:v>
                </c:pt>
                <c:pt idx="1">
                  <c:v>2255.52</c:v>
                </c:pt>
                <c:pt idx="2">
                  <c:v>3181.0243902439024</c:v>
                </c:pt>
                <c:pt idx="3">
                  <c:v>1884.7564102564102</c:v>
                </c:pt>
                <c:pt idx="4">
                  <c:v>2156.6157894736843</c:v>
                </c:pt>
                <c:pt idx="5">
                  <c:v>1958.8811188811189</c:v>
                </c:pt>
                <c:pt idx="6">
                  <c:v>1658.1947674418604</c:v>
                </c:pt>
                <c:pt idx="7">
                  <c:v>1493.9230769230769</c:v>
                </c:pt>
                <c:pt idx="8">
                  <c:v>1423.5766423357663</c:v>
                </c:pt>
                <c:pt idx="9">
                  <c:v>1551.5245283018869</c:v>
                </c:pt>
                <c:pt idx="10">
                  <c:v>1353.7294832826747</c:v>
                </c:pt>
                <c:pt idx="11">
                  <c:v>1216.3781407035176</c:v>
                </c:pt>
                <c:pt idx="12">
                  <c:v>1042.1346604215457</c:v>
                </c:pt>
                <c:pt idx="13">
                  <c:v>899.63406593406592</c:v>
                </c:pt>
                <c:pt idx="14">
                  <c:v>831.53242677824267</c:v>
                </c:pt>
                <c:pt idx="15">
                  <c:v>697.82692307692309</c:v>
                </c:pt>
                <c:pt idx="16">
                  <c:v>656.40975103734445</c:v>
                </c:pt>
                <c:pt idx="17">
                  <c:v>639.26724137931035</c:v>
                </c:pt>
                <c:pt idx="18">
                  <c:v>520.63102119460495</c:v>
                </c:pt>
                <c:pt idx="19">
                  <c:v>481.65705128205127</c:v>
                </c:pt>
                <c:pt idx="20">
                  <c:v>453.25459317585302</c:v>
                </c:pt>
                <c:pt idx="21">
                  <c:v>483.31111111111113</c:v>
                </c:pt>
                <c:pt idx="22">
                  <c:v>546.79999999999995</c:v>
                </c:pt>
                <c:pt idx="23">
                  <c:v>635.2879581151833</c:v>
                </c:pt>
                <c:pt idx="24">
                  <c:v>610.63636363636363</c:v>
                </c:pt>
                <c:pt idx="25">
                  <c:v>701.55172413793105</c:v>
                </c:pt>
                <c:pt idx="26">
                  <c:v>670.85106382978722</c:v>
                </c:pt>
                <c:pt idx="27">
                  <c:v>666.85185185185185</c:v>
                </c:pt>
                <c:pt idx="28">
                  <c:v>633.33333333333337</c:v>
                </c:pt>
                <c:pt idx="29">
                  <c:v>892.85714285714289</c:v>
                </c:pt>
                <c:pt idx="30">
                  <c:v>375</c:v>
                </c:pt>
                <c:pt idx="31">
                  <c:v>1000</c:v>
                </c:pt>
                <c:pt idx="32">
                  <c:v>345.36731843575421</c:v>
                </c:pt>
              </c:numCache>
            </c:numRef>
          </c:yVal>
          <c:smooth val="0"/>
          <c:extLst>
            <c:ext xmlns:c16="http://schemas.microsoft.com/office/drawing/2014/chart" uri="{C3380CC4-5D6E-409C-BE32-E72D297353CC}">
              <c16:uniqueId val="{00000000-838C-433D-BDA3-3C8F093F2CA9}"/>
            </c:ext>
          </c:extLst>
        </c:ser>
        <c:dLbls>
          <c:showLegendKey val="0"/>
          <c:showVal val="0"/>
          <c:showCatName val="0"/>
          <c:showSerName val="0"/>
          <c:showPercent val="0"/>
          <c:showBubbleSize val="0"/>
        </c:dLbls>
        <c:axId val="682898816"/>
        <c:axId val="971334912"/>
      </c:scatterChart>
      <c:valAx>
        <c:axId val="682898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334912"/>
        <c:crosses val="autoZero"/>
        <c:crossBetween val="midCat"/>
      </c:valAx>
      <c:valAx>
        <c:axId val="971334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898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9F5AF-BA6D-45F9-B071-6A6C0698F3E2}" type="doc">
      <dgm:prSet loTypeId="urn:microsoft.com/office/officeart/2005/8/layout/chevron1" loCatId="process" qsTypeId="urn:microsoft.com/office/officeart/2005/8/quickstyle/simple1" qsCatId="simple" csTypeId="urn:microsoft.com/office/officeart/2005/8/colors/accent1_2" csCatId="accent1" phldr="1"/>
      <dgm:spPr/>
    </dgm:pt>
    <dgm:pt modelId="{C5099916-2B7D-4B83-9DE4-E794D36FF1B6}">
      <dgm:prSet phldrT="[Text]"/>
      <dgm:spPr/>
      <dgm:t>
        <a:bodyPr/>
        <a:lstStyle/>
        <a:p>
          <a:r>
            <a:rPr lang="en-US" dirty="0">
              <a:solidFill>
                <a:srgbClr val="FF0000"/>
              </a:solidFill>
            </a:rPr>
            <a:t>Data Cleaning</a:t>
          </a:r>
        </a:p>
      </dgm:t>
    </dgm:pt>
    <dgm:pt modelId="{426DEE0E-966D-4C76-8D71-501E261BA41A}" type="parTrans" cxnId="{0609887F-B0BA-41AE-AF78-C9983E6CDFA2}">
      <dgm:prSet/>
      <dgm:spPr/>
      <dgm:t>
        <a:bodyPr/>
        <a:lstStyle/>
        <a:p>
          <a:endParaRPr lang="en-US"/>
        </a:p>
      </dgm:t>
    </dgm:pt>
    <dgm:pt modelId="{D125AB42-A8CD-4530-BF4A-194BE4FCABA3}" type="sibTrans" cxnId="{0609887F-B0BA-41AE-AF78-C9983E6CDFA2}">
      <dgm:prSet/>
      <dgm:spPr/>
      <dgm:t>
        <a:bodyPr/>
        <a:lstStyle/>
        <a:p>
          <a:endParaRPr lang="en-US"/>
        </a:p>
      </dgm:t>
    </dgm:pt>
    <dgm:pt modelId="{56E8032B-7D91-4568-B24F-D4778AB16AEC}">
      <dgm:prSet phldrT="[Text]"/>
      <dgm:spPr/>
      <dgm:t>
        <a:bodyPr/>
        <a:lstStyle/>
        <a:p>
          <a:r>
            <a:rPr lang="en-US" dirty="0">
              <a:solidFill>
                <a:srgbClr val="FF0000"/>
              </a:solidFill>
            </a:rPr>
            <a:t>Descriptive</a:t>
          </a:r>
        </a:p>
      </dgm:t>
    </dgm:pt>
    <dgm:pt modelId="{C233C0C2-4588-40AD-A660-F95320D20A68}" type="parTrans" cxnId="{ABD2F2FB-7DCB-4D7A-B631-979E1B495131}">
      <dgm:prSet/>
      <dgm:spPr/>
      <dgm:t>
        <a:bodyPr/>
        <a:lstStyle/>
        <a:p>
          <a:endParaRPr lang="en-US"/>
        </a:p>
      </dgm:t>
    </dgm:pt>
    <dgm:pt modelId="{9A0ED9CC-69B1-4262-B80D-8276517DB3FD}" type="sibTrans" cxnId="{ABD2F2FB-7DCB-4D7A-B631-979E1B495131}">
      <dgm:prSet/>
      <dgm:spPr/>
      <dgm:t>
        <a:bodyPr/>
        <a:lstStyle/>
        <a:p>
          <a:endParaRPr lang="en-US"/>
        </a:p>
      </dgm:t>
    </dgm:pt>
    <dgm:pt modelId="{CC4776D2-9330-47C6-BCB9-5BF2E59B9833}">
      <dgm:prSet phldrT="[Text]"/>
      <dgm:spPr/>
      <dgm:t>
        <a:bodyPr/>
        <a:lstStyle/>
        <a:p>
          <a:r>
            <a:rPr lang="en-US" dirty="0">
              <a:solidFill>
                <a:srgbClr val="FF0000"/>
              </a:solidFill>
            </a:rPr>
            <a:t>Visualization</a:t>
          </a:r>
        </a:p>
      </dgm:t>
    </dgm:pt>
    <dgm:pt modelId="{61272058-A070-4DD7-8659-51D14DA08FA1}" type="parTrans" cxnId="{354BCE0C-4D05-4964-B21F-5854871425A0}">
      <dgm:prSet/>
      <dgm:spPr/>
      <dgm:t>
        <a:bodyPr/>
        <a:lstStyle/>
        <a:p>
          <a:endParaRPr lang="en-US"/>
        </a:p>
      </dgm:t>
    </dgm:pt>
    <dgm:pt modelId="{C641AD27-9ACF-434F-A0F2-80F071E0CD66}" type="sibTrans" cxnId="{354BCE0C-4D05-4964-B21F-5854871425A0}">
      <dgm:prSet/>
      <dgm:spPr/>
      <dgm:t>
        <a:bodyPr/>
        <a:lstStyle/>
        <a:p>
          <a:endParaRPr lang="en-US"/>
        </a:p>
      </dgm:t>
    </dgm:pt>
    <dgm:pt modelId="{35AC3902-612F-4DF2-8C95-0AEFDE1D25F4}">
      <dgm:prSet phldrT="[Text]"/>
      <dgm:spPr/>
      <dgm:t>
        <a:bodyPr/>
        <a:lstStyle/>
        <a:p>
          <a:r>
            <a:rPr lang="en-US" dirty="0">
              <a:solidFill>
                <a:srgbClr val="FF0000"/>
              </a:solidFill>
            </a:rPr>
            <a:t>Competitor Analysis</a:t>
          </a:r>
        </a:p>
      </dgm:t>
    </dgm:pt>
    <dgm:pt modelId="{256F5452-7AFC-40B1-A4D5-FBA8F7E8480B}" type="parTrans" cxnId="{D5546226-3EFA-4250-B3BE-5820A2CBED96}">
      <dgm:prSet/>
      <dgm:spPr/>
      <dgm:t>
        <a:bodyPr/>
        <a:lstStyle/>
        <a:p>
          <a:endParaRPr lang="en-US"/>
        </a:p>
      </dgm:t>
    </dgm:pt>
    <dgm:pt modelId="{31F5D3FF-72C8-4884-987E-B576FED97133}" type="sibTrans" cxnId="{D5546226-3EFA-4250-B3BE-5820A2CBED96}">
      <dgm:prSet/>
      <dgm:spPr/>
      <dgm:t>
        <a:bodyPr/>
        <a:lstStyle/>
        <a:p>
          <a:endParaRPr lang="en-US"/>
        </a:p>
      </dgm:t>
    </dgm:pt>
    <dgm:pt modelId="{497E35DE-8878-4A51-8648-09FB64B43F07}">
      <dgm:prSet phldrT="[Text]"/>
      <dgm:spPr/>
      <dgm:t>
        <a:bodyPr/>
        <a:lstStyle/>
        <a:p>
          <a:r>
            <a:rPr lang="en-US" dirty="0">
              <a:solidFill>
                <a:srgbClr val="FF0000"/>
              </a:solidFill>
            </a:rPr>
            <a:t>Data Enrichment</a:t>
          </a:r>
        </a:p>
      </dgm:t>
    </dgm:pt>
    <dgm:pt modelId="{9B005216-037D-456C-9970-15B71BE7AF12}" type="parTrans" cxnId="{389AB6E5-8F3A-4B69-839C-F172A60154DD}">
      <dgm:prSet/>
      <dgm:spPr/>
      <dgm:t>
        <a:bodyPr/>
        <a:lstStyle/>
        <a:p>
          <a:endParaRPr lang="en-US"/>
        </a:p>
      </dgm:t>
    </dgm:pt>
    <dgm:pt modelId="{345D3736-9965-438E-86AB-18FF5EA0D097}" type="sibTrans" cxnId="{389AB6E5-8F3A-4B69-839C-F172A60154DD}">
      <dgm:prSet/>
      <dgm:spPr/>
      <dgm:t>
        <a:bodyPr/>
        <a:lstStyle/>
        <a:p>
          <a:endParaRPr lang="en-US"/>
        </a:p>
      </dgm:t>
    </dgm:pt>
    <dgm:pt modelId="{355F0779-1A8D-47E0-AFFF-6D98C98D16AE}" type="pres">
      <dgm:prSet presAssocID="{DBD9F5AF-BA6D-45F9-B071-6A6C0698F3E2}" presName="Name0" presStyleCnt="0">
        <dgm:presLayoutVars>
          <dgm:dir/>
          <dgm:animLvl val="lvl"/>
          <dgm:resizeHandles val="exact"/>
        </dgm:presLayoutVars>
      </dgm:prSet>
      <dgm:spPr/>
    </dgm:pt>
    <dgm:pt modelId="{7F2705BB-319C-4234-9456-92D650F02FEA}" type="pres">
      <dgm:prSet presAssocID="{C5099916-2B7D-4B83-9DE4-E794D36FF1B6}" presName="parTxOnly" presStyleLbl="node1" presStyleIdx="0" presStyleCnt="5">
        <dgm:presLayoutVars>
          <dgm:chMax val="0"/>
          <dgm:chPref val="0"/>
          <dgm:bulletEnabled val="1"/>
        </dgm:presLayoutVars>
      </dgm:prSet>
      <dgm:spPr/>
    </dgm:pt>
    <dgm:pt modelId="{ED3A6386-1102-48D3-B82C-4B4E3BE27EB4}" type="pres">
      <dgm:prSet presAssocID="{D125AB42-A8CD-4530-BF4A-194BE4FCABA3}" presName="parTxOnlySpace" presStyleCnt="0"/>
      <dgm:spPr/>
    </dgm:pt>
    <dgm:pt modelId="{6B91A666-F3E5-47D5-8435-9D138F2F1109}" type="pres">
      <dgm:prSet presAssocID="{497E35DE-8878-4A51-8648-09FB64B43F07}" presName="parTxOnly" presStyleLbl="node1" presStyleIdx="1" presStyleCnt="5">
        <dgm:presLayoutVars>
          <dgm:chMax val="0"/>
          <dgm:chPref val="0"/>
          <dgm:bulletEnabled val="1"/>
        </dgm:presLayoutVars>
      </dgm:prSet>
      <dgm:spPr/>
    </dgm:pt>
    <dgm:pt modelId="{C119C496-6252-4A0E-B01F-ABB3B6AAB2A4}" type="pres">
      <dgm:prSet presAssocID="{345D3736-9965-438E-86AB-18FF5EA0D097}" presName="parTxOnlySpace" presStyleCnt="0"/>
      <dgm:spPr/>
    </dgm:pt>
    <dgm:pt modelId="{9AC9ECFE-AE55-412B-8089-8A4B5B37FA70}" type="pres">
      <dgm:prSet presAssocID="{56E8032B-7D91-4568-B24F-D4778AB16AEC}" presName="parTxOnly" presStyleLbl="node1" presStyleIdx="2" presStyleCnt="5">
        <dgm:presLayoutVars>
          <dgm:chMax val="0"/>
          <dgm:chPref val="0"/>
          <dgm:bulletEnabled val="1"/>
        </dgm:presLayoutVars>
      </dgm:prSet>
      <dgm:spPr/>
    </dgm:pt>
    <dgm:pt modelId="{20B58210-5EF8-4EBF-8A67-3A6014EEA94F}" type="pres">
      <dgm:prSet presAssocID="{9A0ED9CC-69B1-4262-B80D-8276517DB3FD}" presName="parTxOnlySpace" presStyleCnt="0"/>
      <dgm:spPr/>
    </dgm:pt>
    <dgm:pt modelId="{B114D8CE-FCE5-487C-A618-F3E5A2AF0E59}" type="pres">
      <dgm:prSet presAssocID="{35AC3902-612F-4DF2-8C95-0AEFDE1D25F4}" presName="parTxOnly" presStyleLbl="node1" presStyleIdx="3" presStyleCnt="5">
        <dgm:presLayoutVars>
          <dgm:chMax val="0"/>
          <dgm:chPref val="0"/>
          <dgm:bulletEnabled val="1"/>
        </dgm:presLayoutVars>
      </dgm:prSet>
      <dgm:spPr/>
    </dgm:pt>
    <dgm:pt modelId="{37E11C44-911B-4FA5-92A1-7EBB4B2B2110}" type="pres">
      <dgm:prSet presAssocID="{31F5D3FF-72C8-4884-987E-B576FED97133}" presName="parTxOnlySpace" presStyleCnt="0"/>
      <dgm:spPr/>
    </dgm:pt>
    <dgm:pt modelId="{4A62418E-E8F6-471F-8600-6CB267523FD6}" type="pres">
      <dgm:prSet presAssocID="{CC4776D2-9330-47C6-BCB9-5BF2E59B9833}" presName="parTxOnly" presStyleLbl="node1" presStyleIdx="4" presStyleCnt="5">
        <dgm:presLayoutVars>
          <dgm:chMax val="0"/>
          <dgm:chPref val="0"/>
          <dgm:bulletEnabled val="1"/>
        </dgm:presLayoutVars>
      </dgm:prSet>
      <dgm:spPr/>
    </dgm:pt>
  </dgm:ptLst>
  <dgm:cxnLst>
    <dgm:cxn modelId="{354BCE0C-4D05-4964-B21F-5854871425A0}" srcId="{DBD9F5AF-BA6D-45F9-B071-6A6C0698F3E2}" destId="{CC4776D2-9330-47C6-BCB9-5BF2E59B9833}" srcOrd="4" destOrd="0" parTransId="{61272058-A070-4DD7-8659-51D14DA08FA1}" sibTransId="{C641AD27-9ACF-434F-A0F2-80F071E0CD66}"/>
    <dgm:cxn modelId="{4051F70D-84C9-43D0-9BA8-62A4DBE7DD57}" type="presOf" srcId="{35AC3902-612F-4DF2-8C95-0AEFDE1D25F4}" destId="{B114D8CE-FCE5-487C-A618-F3E5A2AF0E59}" srcOrd="0" destOrd="0" presId="urn:microsoft.com/office/officeart/2005/8/layout/chevron1"/>
    <dgm:cxn modelId="{45825D24-0F68-4988-9DAC-50DB81B83E5F}" type="presOf" srcId="{C5099916-2B7D-4B83-9DE4-E794D36FF1B6}" destId="{7F2705BB-319C-4234-9456-92D650F02FEA}" srcOrd="0" destOrd="0" presId="urn:microsoft.com/office/officeart/2005/8/layout/chevron1"/>
    <dgm:cxn modelId="{D5546226-3EFA-4250-B3BE-5820A2CBED96}" srcId="{DBD9F5AF-BA6D-45F9-B071-6A6C0698F3E2}" destId="{35AC3902-612F-4DF2-8C95-0AEFDE1D25F4}" srcOrd="3" destOrd="0" parTransId="{256F5452-7AFC-40B1-A4D5-FBA8F7E8480B}" sibTransId="{31F5D3FF-72C8-4884-987E-B576FED97133}"/>
    <dgm:cxn modelId="{75769626-E025-455D-B45D-24BD7C313E67}" type="presOf" srcId="{DBD9F5AF-BA6D-45F9-B071-6A6C0698F3E2}" destId="{355F0779-1A8D-47E0-AFFF-6D98C98D16AE}" srcOrd="0" destOrd="0" presId="urn:microsoft.com/office/officeart/2005/8/layout/chevron1"/>
    <dgm:cxn modelId="{0C510E34-FC04-428B-97BE-01642E5CBED3}" type="presOf" srcId="{497E35DE-8878-4A51-8648-09FB64B43F07}" destId="{6B91A666-F3E5-47D5-8435-9D138F2F1109}" srcOrd="0" destOrd="0" presId="urn:microsoft.com/office/officeart/2005/8/layout/chevron1"/>
    <dgm:cxn modelId="{0609887F-B0BA-41AE-AF78-C9983E6CDFA2}" srcId="{DBD9F5AF-BA6D-45F9-B071-6A6C0698F3E2}" destId="{C5099916-2B7D-4B83-9DE4-E794D36FF1B6}" srcOrd="0" destOrd="0" parTransId="{426DEE0E-966D-4C76-8D71-501E261BA41A}" sibTransId="{D125AB42-A8CD-4530-BF4A-194BE4FCABA3}"/>
    <dgm:cxn modelId="{066C5596-5FB7-44B6-B842-09A642B520D2}" type="presOf" srcId="{CC4776D2-9330-47C6-BCB9-5BF2E59B9833}" destId="{4A62418E-E8F6-471F-8600-6CB267523FD6}" srcOrd="0" destOrd="0" presId="urn:microsoft.com/office/officeart/2005/8/layout/chevron1"/>
    <dgm:cxn modelId="{9E02D5B7-D86E-4E2F-82F3-35636416629D}" type="presOf" srcId="{56E8032B-7D91-4568-B24F-D4778AB16AEC}" destId="{9AC9ECFE-AE55-412B-8089-8A4B5B37FA70}" srcOrd="0" destOrd="0" presId="urn:microsoft.com/office/officeart/2005/8/layout/chevron1"/>
    <dgm:cxn modelId="{389AB6E5-8F3A-4B69-839C-F172A60154DD}" srcId="{DBD9F5AF-BA6D-45F9-B071-6A6C0698F3E2}" destId="{497E35DE-8878-4A51-8648-09FB64B43F07}" srcOrd="1" destOrd="0" parTransId="{9B005216-037D-456C-9970-15B71BE7AF12}" sibTransId="{345D3736-9965-438E-86AB-18FF5EA0D097}"/>
    <dgm:cxn modelId="{ABD2F2FB-7DCB-4D7A-B631-979E1B495131}" srcId="{DBD9F5AF-BA6D-45F9-B071-6A6C0698F3E2}" destId="{56E8032B-7D91-4568-B24F-D4778AB16AEC}" srcOrd="2" destOrd="0" parTransId="{C233C0C2-4588-40AD-A660-F95320D20A68}" sibTransId="{9A0ED9CC-69B1-4262-B80D-8276517DB3FD}"/>
    <dgm:cxn modelId="{B2A65EEB-0752-4C72-8323-E13BCB73A47E}" type="presParOf" srcId="{355F0779-1A8D-47E0-AFFF-6D98C98D16AE}" destId="{7F2705BB-319C-4234-9456-92D650F02FEA}" srcOrd="0" destOrd="0" presId="urn:microsoft.com/office/officeart/2005/8/layout/chevron1"/>
    <dgm:cxn modelId="{7ACFF8F3-721A-4F29-9B4F-A6B8F83ACAD9}" type="presParOf" srcId="{355F0779-1A8D-47E0-AFFF-6D98C98D16AE}" destId="{ED3A6386-1102-48D3-B82C-4B4E3BE27EB4}" srcOrd="1" destOrd="0" presId="urn:microsoft.com/office/officeart/2005/8/layout/chevron1"/>
    <dgm:cxn modelId="{9D6A9871-F442-47A0-B94F-9E9BA5CD14E5}" type="presParOf" srcId="{355F0779-1A8D-47E0-AFFF-6D98C98D16AE}" destId="{6B91A666-F3E5-47D5-8435-9D138F2F1109}" srcOrd="2" destOrd="0" presId="urn:microsoft.com/office/officeart/2005/8/layout/chevron1"/>
    <dgm:cxn modelId="{2825D2E6-68F1-48AB-976A-CD480D201E24}" type="presParOf" srcId="{355F0779-1A8D-47E0-AFFF-6D98C98D16AE}" destId="{C119C496-6252-4A0E-B01F-ABB3B6AAB2A4}" srcOrd="3" destOrd="0" presId="urn:microsoft.com/office/officeart/2005/8/layout/chevron1"/>
    <dgm:cxn modelId="{74EA0217-FD82-4F5A-859D-BDD0440676FE}" type="presParOf" srcId="{355F0779-1A8D-47E0-AFFF-6D98C98D16AE}" destId="{9AC9ECFE-AE55-412B-8089-8A4B5B37FA70}" srcOrd="4" destOrd="0" presId="urn:microsoft.com/office/officeart/2005/8/layout/chevron1"/>
    <dgm:cxn modelId="{692C69C0-8C02-4E1B-9034-12489F60EFC1}" type="presParOf" srcId="{355F0779-1A8D-47E0-AFFF-6D98C98D16AE}" destId="{20B58210-5EF8-4EBF-8A67-3A6014EEA94F}" srcOrd="5" destOrd="0" presId="urn:microsoft.com/office/officeart/2005/8/layout/chevron1"/>
    <dgm:cxn modelId="{286AC763-53E4-4AAE-81CA-7EF1AFEA9DCB}" type="presParOf" srcId="{355F0779-1A8D-47E0-AFFF-6D98C98D16AE}" destId="{B114D8CE-FCE5-487C-A618-F3E5A2AF0E59}" srcOrd="6" destOrd="0" presId="urn:microsoft.com/office/officeart/2005/8/layout/chevron1"/>
    <dgm:cxn modelId="{254DD4E3-94CA-4D07-81E2-FEFD80269A0C}" type="presParOf" srcId="{355F0779-1A8D-47E0-AFFF-6D98C98D16AE}" destId="{37E11C44-911B-4FA5-92A1-7EBB4B2B2110}" srcOrd="7" destOrd="0" presId="urn:microsoft.com/office/officeart/2005/8/layout/chevron1"/>
    <dgm:cxn modelId="{B4B75807-43AA-44E4-9844-E383ED4F3EFE}" type="presParOf" srcId="{355F0779-1A8D-47E0-AFFF-6D98C98D16AE}" destId="{4A62418E-E8F6-471F-8600-6CB267523FD6}"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7D10C6-A703-43AE-A367-D05020F40238}" type="doc">
      <dgm:prSet loTypeId="urn:microsoft.com/office/officeart/2005/8/layout/list1" loCatId="list" qsTypeId="urn:microsoft.com/office/officeart/2005/8/quickstyle/simple1" qsCatId="simple" csTypeId="urn:microsoft.com/office/officeart/2005/8/colors/accent1_2" csCatId="accent1" phldr="1"/>
      <dgm:spPr/>
    </dgm:pt>
    <dgm:pt modelId="{3ABDD3B2-D0D3-442D-A593-6840BBA35944}">
      <dgm:prSet phldrT="[Text]" custT="1"/>
      <dgm:spPr/>
      <dgm:t>
        <a:bodyPr/>
        <a:lstStyle/>
        <a:p>
          <a:r>
            <a:rPr lang="en-US" sz="1600" dirty="0">
              <a:solidFill>
                <a:srgbClr val="FF0000"/>
              </a:solidFill>
              <a:latin typeface="Tw Cen MT Condensed Extra Bold" panose="020B0803020202020204" pitchFamily="34" charset="0"/>
            </a:rPr>
            <a:t>India seems to be the country with the highest number of restaurants, amounting to 8643 restaurants we have in our cleaned dataset. This comes to about 91% of restaurants in our dataset.</a:t>
          </a:r>
          <a:endParaRPr lang="en-US" sz="1600" dirty="0">
            <a:solidFill>
              <a:srgbClr val="FF0000"/>
            </a:solidFill>
          </a:endParaRPr>
        </a:p>
      </dgm:t>
    </dgm:pt>
    <dgm:pt modelId="{6862A758-9BDF-491C-9FB4-4D030BBD1F48}" type="parTrans" cxnId="{7D8145AF-F82E-4B55-9C37-B463F8D0E4A8}">
      <dgm:prSet/>
      <dgm:spPr/>
      <dgm:t>
        <a:bodyPr/>
        <a:lstStyle/>
        <a:p>
          <a:endParaRPr lang="en-US" sz="1400"/>
        </a:p>
      </dgm:t>
    </dgm:pt>
    <dgm:pt modelId="{0BF52514-3B96-45E9-98FB-EA4043113CB6}" type="sibTrans" cxnId="{7D8145AF-F82E-4B55-9C37-B463F8D0E4A8}">
      <dgm:prSet/>
      <dgm:spPr/>
      <dgm:t>
        <a:bodyPr/>
        <a:lstStyle/>
        <a:p>
          <a:endParaRPr lang="en-US" sz="1400"/>
        </a:p>
      </dgm:t>
    </dgm:pt>
    <dgm:pt modelId="{DA85BDD0-38D1-436E-9429-4E9A5D55A196}">
      <dgm:prSet phldrT="[Text]" custT="1"/>
      <dgm:spPr/>
      <dgm:t>
        <a:bodyPr/>
        <a:lstStyle/>
        <a:p>
          <a:r>
            <a:rPr lang="en-US" sz="1600" dirty="0">
              <a:solidFill>
                <a:srgbClr val="FF0000"/>
              </a:solidFill>
              <a:latin typeface="Tw Cen MT Condensed Extra Bold" panose="020B0803020202020204" pitchFamily="34" charset="0"/>
            </a:rPr>
            <a:t>Followed by, USA and UK at 419 and 80 respectively.</a:t>
          </a:r>
          <a:endParaRPr lang="en-US" sz="1600" dirty="0">
            <a:solidFill>
              <a:srgbClr val="FF0000"/>
            </a:solidFill>
          </a:endParaRPr>
        </a:p>
      </dgm:t>
    </dgm:pt>
    <dgm:pt modelId="{6D446650-745F-4DA3-9315-AE2CCAE7904B}" type="parTrans" cxnId="{CBEFA6FF-CA3A-46E2-88C2-7E0764B325B9}">
      <dgm:prSet/>
      <dgm:spPr/>
      <dgm:t>
        <a:bodyPr/>
        <a:lstStyle/>
        <a:p>
          <a:endParaRPr lang="en-US" sz="1400"/>
        </a:p>
      </dgm:t>
    </dgm:pt>
    <dgm:pt modelId="{FCA5FC62-AE5E-48F5-93F7-B54E40E4A3E4}" type="sibTrans" cxnId="{CBEFA6FF-CA3A-46E2-88C2-7E0764B325B9}">
      <dgm:prSet/>
      <dgm:spPr/>
      <dgm:t>
        <a:bodyPr/>
        <a:lstStyle/>
        <a:p>
          <a:endParaRPr lang="en-US" sz="1400"/>
        </a:p>
      </dgm:t>
    </dgm:pt>
    <dgm:pt modelId="{5FA90E3B-2E16-4183-BC29-BEBEE0F2EF50}">
      <dgm:prSet phldrT="[Text]" custT="1"/>
      <dgm:spPr/>
      <dgm:t>
        <a:bodyPr/>
        <a:lstStyle/>
        <a:p>
          <a:r>
            <a:rPr lang="en-US" sz="1600" dirty="0">
              <a:solidFill>
                <a:srgbClr val="FF0000"/>
              </a:solidFill>
              <a:latin typeface="Tw Cen MT Condensed Extra Bold" panose="020B0803020202020204" pitchFamily="34" charset="0"/>
            </a:rPr>
            <a:t>Canada has the least number of restaurant after Qatar and Singapore with 4, 20 and 20 respectively.</a:t>
          </a:r>
          <a:endParaRPr lang="en-US" sz="1600" dirty="0">
            <a:solidFill>
              <a:srgbClr val="FF0000"/>
            </a:solidFill>
          </a:endParaRPr>
        </a:p>
      </dgm:t>
    </dgm:pt>
    <dgm:pt modelId="{D1A6BE6D-E886-4A05-B4EB-D74CC0B70770}" type="parTrans" cxnId="{A4C9155C-6F95-4D8A-803F-F26F7C6A0B60}">
      <dgm:prSet/>
      <dgm:spPr/>
      <dgm:t>
        <a:bodyPr/>
        <a:lstStyle/>
        <a:p>
          <a:endParaRPr lang="en-US" sz="1400"/>
        </a:p>
      </dgm:t>
    </dgm:pt>
    <dgm:pt modelId="{24A409E9-AEAF-4BF3-B186-D4B26FEB437D}" type="sibTrans" cxnId="{A4C9155C-6F95-4D8A-803F-F26F7C6A0B60}">
      <dgm:prSet/>
      <dgm:spPr/>
      <dgm:t>
        <a:bodyPr/>
        <a:lstStyle/>
        <a:p>
          <a:endParaRPr lang="en-US" sz="1400"/>
        </a:p>
      </dgm:t>
    </dgm:pt>
    <dgm:pt modelId="{7B8707A8-3A50-4D68-8463-F96570FA21DC}" type="pres">
      <dgm:prSet presAssocID="{C27D10C6-A703-43AE-A367-D05020F40238}" presName="linear" presStyleCnt="0">
        <dgm:presLayoutVars>
          <dgm:dir/>
          <dgm:animLvl val="lvl"/>
          <dgm:resizeHandles val="exact"/>
        </dgm:presLayoutVars>
      </dgm:prSet>
      <dgm:spPr/>
    </dgm:pt>
    <dgm:pt modelId="{BB9286F6-7EF4-4533-83EC-5151C7F5A8DC}" type="pres">
      <dgm:prSet presAssocID="{3ABDD3B2-D0D3-442D-A593-6840BBA35944}" presName="parentLin" presStyleCnt="0"/>
      <dgm:spPr/>
    </dgm:pt>
    <dgm:pt modelId="{71D59CE7-C112-414E-8444-0933CBD040B0}" type="pres">
      <dgm:prSet presAssocID="{3ABDD3B2-D0D3-442D-A593-6840BBA35944}" presName="parentLeftMargin" presStyleLbl="node1" presStyleIdx="0" presStyleCnt="3"/>
      <dgm:spPr/>
    </dgm:pt>
    <dgm:pt modelId="{CDF296F8-76C1-49B2-AD6A-A2C2B0834BE2}" type="pres">
      <dgm:prSet presAssocID="{3ABDD3B2-D0D3-442D-A593-6840BBA35944}" presName="parentText" presStyleLbl="node1" presStyleIdx="0" presStyleCnt="3">
        <dgm:presLayoutVars>
          <dgm:chMax val="0"/>
          <dgm:bulletEnabled val="1"/>
        </dgm:presLayoutVars>
      </dgm:prSet>
      <dgm:spPr/>
    </dgm:pt>
    <dgm:pt modelId="{4C11A580-7ABA-467E-B4EB-D6151EB7AE5D}" type="pres">
      <dgm:prSet presAssocID="{3ABDD3B2-D0D3-442D-A593-6840BBA35944}" presName="negativeSpace" presStyleCnt="0"/>
      <dgm:spPr/>
    </dgm:pt>
    <dgm:pt modelId="{AEB74E67-35ED-4DD1-844D-3E9B15708113}" type="pres">
      <dgm:prSet presAssocID="{3ABDD3B2-D0D3-442D-A593-6840BBA35944}" presName="childText" presStyleLbl="conFgAcc1" presStyleIdx="0" presStyleCnt="3">
        <dgm:presLayoutVars>
          <dgm:bulletEnabled val="1"/>
        </dgm:presLayoutVars>
      </dgm:prSet>
      <dgm:spPr/>
    </dgm:pt>
    <dgm:pt modelId="{24A26278-3CA6-40EB-AD45-665F3062D860}" type="pres">
      <dgm:prSet presAssocID="{0BF52514-3B96-45E9-98FB-EA4043113CB6}" presName="spaceBetweenRectangles" presStyleCnt="0"/>
      <dgm:spPr/>
    </dgm:pt>
    <dgm:pt modelId="{F2FABF32-8613-4A1E-AFE9-33D08DBA4664}" type="pres">
      <dgm:prSet presAssocID="{DA85BDD0-38D1-436E-9429-4E9A5D55A196}" presName="parentLin" presStyleCnt="0"/>
      <dgm:spPr/>
    </dgm:pt>
    <dgm:pt modelId="{664367C3-952D-47D1-AA9B-33FB4B82BE1E}" type="pres">
      <dgm:prSet presAssocID="{DA85BDD0-38D1-436E-9429-4E9A5D55A196}" presName="parentLeftMargin" presStyleLbl="node1" presStyleIdx="0" presStyleCnt="3"/>
      <dgm:spPr/>
    </dgm:pt>
    <dgm:pt modelId="{8DC1A009-8295-404B-A35D-5D48966211B0}" type="pres">
      <dgm:prSet presAssocID="{DA85BDD0-38D1-436E-9429-4E9A5D55A196}" presName="parentText" presStyleLbl="node1" presStyleIdx="1" presStyleCnt="3">
        <dgm:presLayoutVars>
          <dgm:chMax val="0"/>
          <dgm:bulletEnabled val="1"/>
        </dgm:presLayoutVars>
      </dgm:prSet>
      <dgm:spPr/>
    </dgm:pt>
    <dgm:pt modelId="{F81705A4-A3D4-4BF2-AAF5-A21B456163F0}" type="pres">
      <dgm:prSet presAssocID="{DA85BDD0-38D1-436E-9429-4E9A5D55A196}" presName="negativeSpace" presStyleCnt="0"/>
      <dgm:spPr/>
    </dgm:pt>
    <dgm:pt modelId="{1B1247BF-0DD1-436D-8826-1C0D33CF17EB}" type="pres">
      <dgm:prSet presAssocID="{DA85BDD0-38D1-436E-9429-4E9A5D55A196}" presName="childText" presStyleLbl="conFgAcc1" presStyleIdx="1" presStyleCnt="3">
        <dgm:presLayoutVars>
          <dgm:bulletEnabled val="1"/>
        </dgm:presLayoutVars>
      </dgm:prSet>
      <dgm:spPr/>
    </dgm:pt>
    <dgm:pt modelId="{D1C04E78-4065-4A57-BF47-8ADE7F582DFF}" type="pres">
      <dgm:prSet presAssocID="{FCA5FC62-AE5E-48F5-93F7-B54E40E4A3E4}" presName="spaceBetweenRectangles" presStyleCnt="0"/>
      <dgm:spPr/>
    </dgm:pt>
    <dgm:pt modelId="{A5091994-61C4-4BBB-B2E7-E3514104854B}" type="pres">
      <dgm:prSet presAssocID="{5FA90E3B-2E16-4183-BC29-BEBEE0F2EF50}" presName="parentLin" presStyleCnt="0"/>
      <dgm:spPr/>
    </dgm:pt>
    <dgm:pt modelId="{F6B61B47-D8DE-4939-9347-62C9669326F0}" type="pres">
      <dgm:prSet presAssocID="{5FA90E3B-2E16-4183-BC29-BEBEE0F2EF50}" presName="parentLeftMargin" presStyleLbl="node1" presStyleIdx="1" presStyleCnt="3"/>
      <dgm:spPr/>
    </dgm:pt>
    <dgm:pt modelId="{8A7E1CEC-80F3-44E6-9E08-BE6195291910}" type="pres">
      <dgm:prSet presAssocID="{5FA90E3B-2E16-4183-BC29-BEBEE0F2EF50}" presName="parentText" presStyleLbl="node1" presStyleIdx="2" presStyleCnt="3">
        <dgm:presLayoutVars>
          <dgm:chMax val="0"/>
          <dgm:bulletEnabled val="1"/>
        </dgm:presLayoutVars>
      </dgm:prSet>
      <dgm:spPr/>
    </dgm:pt>
    <dgm:pt modelId="{4011CA20-275C-4C05-95F3-FE39455893EC}" type="pres">
      <dgm:prSet presAssocID="{5FA90E3B-2E16-4183-BC29-BEBEE0F2EF50}" presName="negativeSpace" presStyleCnt="0"/>
      <dgm:spPr/>
    </dgm:pt>
    <dgm:pt modelId="{923B43F7-910A-4B03-9C95-2B73BABD6445}" type="pres">
      <dgm:prSet presAssocID="{5FA90E3B-2E16-4183-BC29-BEBEE0F2EF50}" presName="childText" presStyleLbl="conFgAcc1" presStyleIdx="2" presStyleCnt="3">
        <dgm:presLayoutVars>
          <dgm:bulletEnabled val="1"/>
        </dgm:presLayoutVars>
      </dgm:prSet>
      <dgm:spPr/>
    </dgm:pt>
  </dgm:ptLst>
  <dgm:cxnLst>
    <dgm:cxn modelId="{D6C37C01-14FC-4213-B5EC-F250AF161961}" type="presOf" srcId="{5FA90E3B-2E16-4183-BC29-BEBEE0F2EF50}" destId="{8A7E1CEC-80F3-44E6-9E08-BE6195291910}" srcOrd="1" destOrd="0" presId="urn:microsoft.com/office/officeart/2005/8/layout/list1"/>
    <dgm:cxn modelId="{23842138-6662-45DA-804A-736C85B742B5}" type="presOf" srcId="{C27D10C6-A703-43AE-A367-D05020F40238}" destId="{7B8707A8-3A50-4D68-8463-F96570FA21DC}" srcOrd="0" destOrd="0" presId="urn:microsoft.com/office/officeart/2005/8/layout/list1"/>
    <dgm:cxn modelId="{4637DC3E-BD0D-47E4-9677-4FDC49F7B651}" type="presOf" srcId="{3ABDD3B2-D0D3-442D-A593-6840BBA35944}" destId="{71D59CE7-C112-414E-8444-0933CBD040B0}" srcOrd="0" destOrd="0" presId="urn:microsoft.com/office/officeart/2005/8/layout/list1"/>
    <dgm:cxn modelId="{8652D85B-BB28-4306-9073-5F19487CF9A8}" type="presOf" srcId="{3ABDD3B2-D0D3-442D-A593-6840BBA35944}" destId="{CDF296F8-76C1-49B2-AD6A-A2C2B0834BE2}" srcOrd="1" destOrd="0" presId="urn:microsoft.com/office/officeart/2005/8/layout/list1"/>
    <dgm:cxn modelId="{A4C9155C-6F95-4D8A-803F-F26F7C6A0B60}" srcId="{C27D10C6-A703-43AE-A367-D05020F40238}" destId="{5FA90E3B-2E16-4183-BC29-BEBEE0F2EF50}" srcOrd="2" destOrd="0" parTransId="{D1A6BE6D-E886-4A05-B4EB-D74CC0B70770}" sibTransId="{24A409E9-AEAF-4BF3-B186-D4B26FEB437D}"/>
    <dgm:cxn modelId="{317B1263-95C3-450C-9400-2FC2F941326E}" type="presOf" srcId="{DA85BDD0-38D1-436E-9429-4E9A5D55A196}" destId="{8DC1A009-8295-404B-A35D-5D48966211B0}" srcOrd="1" destOrd="0" presId="urn:microsoft.com/office/officeart/2005/8/layout/list1"/>
    <dgm:cxn modelId="{5A6B5B7F-3437-4F1A-85DB-813E276E76D1}" type="presOf" srcId="{DA85BDD0-38D1-436E-9429-4E9A5D55A196}" destId="{664367C3-952D-47D1-AA9B-33FB4B82BE1E}" srcOrd="0" destOrd="0" presId="urn:microsoft.com/office/officeart/2005/8/layout/list1"/>
    <dgm:cxn modelId="{7D8145AF-F82E-4B55-9C37-B463F8D0E4A8}" srcId="{C27D10C6-A703-43AE-A367-D05020F40238}" destId="{3ABDD3B2-D0D3-442D-A593-6840BBA35944}" srcOrd="0" destOrd="0" parTransId="{6862A758-9BDF-491C-9FB4-4D030BBD1F48}" sibTransId="{0BF52514-3B96-45E9-98FB-EA4043113CB6}"/>
    <dgm:cxn modelId="{1974DBE6-B27D-4798-ACC0-EAF97EF15984}" type="presOf" srcId="{5FA90E3B-2E16-4183-BC29-BEBEE0F2EF50}" destId="{F6B61B47-D8DE-4939-9347-62C9669326F0}" srcOrd="0" destOrd="0" presId="urn:microsoft.com/office/officeart/2005/8/layout/list1"/>
    <dgm:cxn modelId="{CBEFA6FF-CA3A-46E2-88C2-7E0764B325B9}" srcId="{C27D10C6-A703-43AE-A367-D05020F40238}" destId="{DA85BDD0-38D1-436E-9429-4E9A5D55A196}" srcOrd="1" destOrd="0" parTransId="{6D446650-745F-4DA3-9315-AE2CCAE7904B}" sibTransId="{FCA5FC62-AE5E-48F5-93F7-B54E40E4A3E4}"/>
    <dgm:cxn modelId="{B387D98A-E42C-4214-955C-C5269800A9D0}" type="presParOf" srcId="{7B8707A8-3A50-4D68-8463-F96570FA21DC}" destId="{BB9286F6-7EF4-4533-83EC-5151C7F5A8DC}" srcOrd="0" destOrd="0" presId="urn:microsoft.com/office/officeart/2005/8/layout/list1"/>
    <dgm:cxn modelId="{FFA55670-C5BD-4B8A-9EF5-96A2B1BEBE6F}" type="presParOf" srcId="{BB9286F6-7EF4-4533-83EC-5151C7F5A8DC}" destId="{71D59CE7-C112-414E-8444-0933CBD040B0}" srcOrd="0" destOrd="0" presId="urn:microsoft.com/office/officeart/2005/8/layout/list1"/>
    <dgm:cxn modelId="{254CB478-6A52-4978-8032-6A1B0043B573}" type="presParOf" srcId="{BB9286F6-7EF4-4533-83EC-5151C7F5A8DC}" destId="{CDF296F8-76C1-49B2-AD6A-A2C2B0834BE2}" srcOrd="1" destOrd="0" presId="urn:microsoft.com/office/officeart/2005/8/layout/list1"/>
    <dgm:cxn modelId="{FE457231-8F87-4E84-ABBB-8720399EB1B3}" type="presParOf" srcId="{7B8707A8-3A50-4D68-8463-F96570FA21DC}" destId="{4C11A580-7ABA-467E-B4EB-D6151EB7AE5D}" srcOrd="1" destOrd="0" presId="urn:microsoft.com/office/officeart/2005/8/layout/list1"/>
    <dgm:cxn modelId="{C777E9AE-DBE7-41D0-8C42-E2C4E252F94D}" type="presParOf" srcId="{7B8707A8-3A50-4D68-8463-F96570FA21DC}" destId="{AEB74E67-35ED-4DD1-844D-3E9B15708113}" srcOrd="2" destOrd="0" presId="urn:microsoft.com/office/officeart/2005/8/layout/list1"/>
    <dgm:cxn modelId="{B1432F4C-D31A-42E5-86DF-ADD1E81443DD}" type="presParOf" srcId="{7B8707A8-3A50-4D68-8463-F96570FA21DC}" destId="{24A26278-3CA6-40EB-AD45-665F3062D860}" srcOrd="3" destOrd="0" presId="urn:microsoft.com/office/officeart/2005/8/layout/list1"/>
    <dgm:cxn modelId="{C1611D2C-1B78-4435-BB80-093FAD37B1E5}" type="presParOf" srcId="{7B8707A8-3A50-4D68-8463-F96570FA21DC}" destId="{F2FABF32-8613-4A1E-AFE9-33D08DBA4664}" srcOrd="4" destOrd="0" presId="urn:microsoft.com/office/officeart/2005/8/layout/list1"/>
    <dgm:cxn modelId="{E7B267B6-6939-4A81-B72D-E6E2460DB7ED}" type="presParOf" srcId="{F2FABF32-8613-4A1E-AFE9-33D08DBA4664}" destId="{664367C3-952D-47D1-AA9B-33FB4B82BE1E}" srcOrd="0" destOrd="0" presId="urn:microsoft.com/office/officeart/2005/8/layout/list1"/>
    <dgm:cxn modelId="{4FCCFDDF-6953-413A-9A1D-3AB05CB597D0}" type="presParOf" srcId="{F2FABF32-8613-4A1E-AFE9-33D08DBA4664}" destId="{8DC1A009-8295-404B-A35D-5D48966211B0}" srcOrd="1" destOrd="0" presId="urn:microsoft.com/office/officeart/2005/8/layout/list1"/>
    <dgm:cxn modelId="{B6075B05-68F0-4F6C-8CE6-793AC453BCE6}" type="presParOf" srcId="{7B8707A8-3A50-4D68-8463-F96570FA21DC}" destId="{F81705A4-A3D4-4BF2-AAF5-A21B456163F0}" srcOrd="5" destOrd="0" presId="urn:microsoft.com/office/officeart/2005/8/layout/list1"/>
    <dgm:cxn modelId="{624070C9-E1A3-43B5-B74F-5F6485FC82AF}" type="presParOf" srcId="{7B8707A8-3A50-4D68-8463-F96570FA21DC}" destId="{1B1247BF-0DD1-436D-8826-1C0D33CF17EB}" srcOrd="6" destOrd="0" presId="urn:microsoft.com/office/officeart/2005/8/layout/list1"/>
    <dgm:cxn modelId="{466E80B7-F35B-47E3-9479-D58227726BE2}" type="presParOf" srcId="{7B8707A8-3A50-4D68-8463-F96570FA21DC}" destId="{D1C04E78-4065-4A57-BF47-8ADE7F582DFF}" srcOrd="7" destOrd="0" presId="urn:microsoft.com/office/officeart/2005/8/layout/list1"/>
    <dgm:cxn modelId="{4E647831-EC78-4435-875E-EE9A3730F464}" type="presParOf" srcId="{7B8707A8-3A50-4D68-8463-F96570FA21DC}" destId="{A5091994-61C4-4BBB-B2E7-E3514104854B}" srcOrd="8" destOrd="0" presId="urn:microsoft.com/office/officeart/2005/8/layout/list1"/>
    <dgm:cxn modelId="{218A5EE0-A0A0-40C3-B2E6-E4875B7CABFD}" type="presParOf" srcId="{A5091994-61C4-4BBB-B2E7-E3514104854B}" destId="{F6B61B47-D8DE-4939-9347-62C9669326F0}" srcOrd="0" destOrd="0" presId="urn:microsoft.com/office/officeart/2005/8/layout/list1"/>
    <dgm:cxn modelId="{26FEF58D-E8B1-40CB-B762-E8CE1E01360A}" type="presParOf" srcId="{A5091994-61C4-4BBB-B2E7-E3514104854B}" destId="{8A7E1CEC-80F3-44E6-9E08-BE6195291910}" srcOrd="1" destOrd="0" presId="urn:microsoft.com/office/officeart/2005/8/layout/list1"/>
    <dgm:cxn modelId="{24BF77DA-126B-4555-950D-D88369B57AAF}" type="presParOf" srcId="{7B8707A8-3A50-4D68-8463-F96570FA21DC}" destId="{4011CA20-275C-4C05-95F3-FE39455893EC}" srcOrd="9" destOrd="0" presId="urn:microsoft.com/office/officeart/2005/8/layout/list1"/>
    <dgm:cxn modelId="{E903B646-29BA-48A4-81BA-9373AE02BBDB}" type="presParOf" srcId="{7B8707A8-3A50-4D68-8463-F96570FA21DC}" destId="{923B43F7-910A-4B03-9C95-2B73BABD64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705BB-319C-4234-9456-92D650F02FEA}">
      <dsp:nvSpPr>
        <dsp:cNvPr id="0" name=""/>
        <dsp:cNvSpPr/>
      </dsp:nvSpPr>
      <dsp:spPr>
        <a:xfrm>
          <a:off x="2767" y="97017"/>
          <a:ext cx="2462654" cy="9850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0000"/>
              </a:solidFill>
            </a:rPr>
            <a:t>Data Cleaning</a:t>
          </a:r>
        </a:p>
      </dsp:txBody>
      <dsp:txXfrm>
        <a:off x="495298" y="97017"/>
        <a:ext cx="1477593" cy="985061"/>
      </dsp:txXfrm>
    </dsp:sp>
    <dsp:sp modelId="{6B91A666-F3E5-47D5-8435-9D138F2F1109}">
      <dsp:nvSpPr>
        <dsp:cNvPr id="0" name=""/>
        <dsp:cNvSpPr/>
      </dsp:nvSpPr>
      <dsp:spPr>
        <a:xfrm>
          <a:off x="2219156" y="97017"/>
          <a:ext cx="2462654" cy="9850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0000"/>
              </a:solidFill>
            </a:rPr>
            <a:t>Data Enrichment</a:t>
          </a:r>
        </a:p>
      </dsp:txBody>
      <dsp:txXfrm>
        <a:off x="2711687" y="97017"/>
        <a:ext cx="1477593" cy="985061"/>
      </dsp:txXfrm>
    </dsp:sp>
    <dsp:sp modelId="{9AC9ECFE-AE55-412B-8089-8A4B5B37FA70}">
      <dsp:nvSpPr>
        <dsp:cNvPr id="0" name=""/>
        <dsp:cNvSpPr/>
      </dsp:nvSpPr>
      <dsp:spPr>
        <a:xfrm>
          <a:off x="4435545" y="97017"/>
          <a:ext cx="2462654" cy="9850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0000"/>
              </a:solidFill>
            </a:rPr>
            <a:t>Descriptive</a:t>
          </a:r>
        </a:p>
      </dsp:txBody>
      <dsp:txXfrm>
        <a:off x="4928076" y="97017"/>
        <a:ext cx="1477593" cy="985061"/>
      </dsp:txXfrm>
    </dsp:sp>
    <dsp:sp modelId="{B114D8CE-FCE5-487C-A618-F3E5A2AF0E59}">
      <dsp:nvSpPr>
        <dsp:cNvPr id="0" name=""/>
        <dsp:cNvSpPr/>
      </dsp:nvSpPr>
      <dsp:spPr>
        <a:xfrm>
          <a:off x="6651934" y="97017"/>
          <a:ext cx="2462654" cy="9850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0000"/>
              </a:solidFill>
            </a:rPr>
            <a:t>Competitor Analysis</a:t>
          </a:r>
        </a:p>
      </dsp:txBody>
      <dsp:txXfrm>
        <a:off x="7144465" y="97017"/>
        <a:ext cx="1477593" cy="985061"/>
      </dsp:txXfrm>
    </dsp:sp>
    <dsp:sp modelId="{4A62418E-E8F6-471F-8600-6CB267523FD6}">
      <dsp:nvSpPr>
        <dsp:cNvPr id="0" name=""/>
        <dsp:cNvSpPr/>
      </dsp:nvSpPr>
      <dsp:spPr>
        <a:xfrm>
          <a:off x="8868324" y="97017"/>
          <a:ext cx="2462654" cy="9850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0000"/>
              </a:solidFill>
            </a:rPr>
            <a:t>Visualization</a:t>
          </a:r>
        </a:p>
      </dsp:txBody>
      <dsp:txXfrm>
        <a:off x="9360855" y="97017"/>
        <a:ext cx="1477593" cy="985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74E67-35ED-4DD1-844D-3E9B15708113}">
      <dsp:nvSpPr>
        <dsp:cNvPr id="0" name=""/>
        <dsp:cNvSpPr/>
      </dsp:nvSpPr>
      <dsp:spPr>
        <a:xfrm>
          <a:off x="0" y="653378"/>
          <a:ext cx="628850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F296F8-76C1-49B2-AD6A-A2C2B0834BE2}">
      <dsp:nvSpPr>
        <dsp:cNvPr id="0" name=""/>
        <dsp:cNvSpPr/>
      </dsp:nvSpPr>
      <dsp:spPr>
        <a:xfrm>
          <a:off x="314425" y="48218"/>
          <a:ext cx="4401953"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383" tIns="0" rIns="166383"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FF0000"/>
              </a:solidFill>
              <a:latin typeface="Tw Cen MT Condensed Extra Bold" panose="020B0803020202020204" pitchFamily="34" charset="0"/>
            </a:rPr>
            <a:t>India seems to be the country with the highest number of restaurants, amounting to 8643 restaurants we have in our cleaned dataset. This comes to about 91% of restaurants in our dataset.</a:t>
          </a:r>
          <a:endParaRPr lang="en-US" sz="1600" kern="1200" dirty="0">
            <a:solidFill>
              <a:srgbClr val="FF0000"/>
            </a:solidFill>
          </a:endParaRPr>
        </a:p>
      </dsp:txBody>
      <dsp:txXfrm>
        <a:off x="373508" y="107301"/>
        <a:ext cx="4283787" cy="1092154"/>
      </dsp:txXfrm>
    </dsp:sp>
    <dsp:sp modelId="{1B1247BF-0DD1-436D-8826-1C0D33CF17EB}">
      <dsp:nvSpPr>
        <dsp:cNvPr id="0" name=""/>
        <dsp:cNvSpPr/>
      </dsp:nvSpPr>
      <dsp:spPr>
        <a:xfrm>
          <a:off x="0" y="2513138"/>
          <a:ext cx="628850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C1A009-8295-404B-A35D-5D48966211B0}">
      <dsp:nvSpPr>
        <dsp:cNvPr id="0" name=""/>
        <dsp:cNvSpPr/>
      </dsp:nvSpPr>
      <dsp:spPr>
        <a:xfrm>
          <a:off x="314425" y="1907978"/>
          <a:ext cx="4401953"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383" tIns="0" rIns="166383"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FF0000"/>
              </a:solidFill>
              <a:latin typeface="Tw Cen MT Condensed Extra Bold" panose="020B0803020202020204" pitchFamily="34" charset="0"/>
            </a:rPr>
            <a:t>Followed by, USA and UK at 419 and 80 respectively.</a:t>
          </a:r>
          <a:endParaRPr lang="en-US" sz="1600" kern="1200" dirty="0">
            <a:solidFill>
              <a:srgbClr val="FF0000"/>
            </a:solidFill>
          </a:endParaRPr>
        </a:p>
      </dsp:txBody>
      <dsp:txXfrm>
        <a:off x="373508" y="1967061"/>
        <a:ext cx="4283787" cy="1092154"/>
      </dsp:txXfrm>
    </dsp:sp>
    <dsp:sp modelId="{923B43F7-910A-4B03-9C95-2B73BABD6445}">
      <dsp:nvSpPr>
        <dsp:cNvPr id="0" name=""/>
        <dsp:cNvSpPr/>
      </dsp:nvSpPr>
      <dsp:spPr>
        <a:xfrm>
          <a:off x="0" y="4372898"/>
          <a:ext cx="628850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7E1CEC-80F3-44E6-9E08-BE6195291910}">
      <dsp:nvSpPr>
        <dsp:cNvPr id="0" name=""/>
        <dsp:cNvSpPr/>
      </dsp:nvSpPr>
      <dsp:spPr>
        <a:xfrm>
          <a:off x="314425" y="3767738"/>
          <a:ext cx="4401953"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383" tIns="0" rIns="166383"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FF0000"/>
              </a:solidFill>
              <a:latin typeface="Tw Cen MT Condensed Extra Bold" panose="020B0803020202020204" pitchFamily="34" charset="0"/>
            </a:rPr>
            <a:t>Canada has the least number of restaurant after Qatar and Singapore with 4, 20 and 20 respectively.</a:t>
          </a:r>
          <a:endParaRPr lang="en-US" sz="1600" kern="1200" dirty="0">
            <a:solidFill>
              <a:srgbClr val="FF0000"/>
            </a:solidFill>
          </a:endParaRPr>
        </a:p>
      </dsp:txBody>
      <dsp:txXfrm>
        <a:off x="373508" y="3826821"/>
        <a:ext cx="4283787"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0.31599</cdr:x>
      <cdr:y>0.40399</cdr:y>
    </cdr:from>
    <cdr:to>
      <cdr:x>0.72521</cdr:x>
      <cdr:y>0.58621</cdr:y>
    </cdr:to>
    <cdr:sp macro="" textlink="">
      <cdr:nvSpPr>
        <cdr:cNvPr id="2" name="TextBox 1"/>
        <cdr:cNvSpPr txBox="1"/>
      </cdr:nvSpPr>
      <cdr:spPr>
        <a:xfrm xmlns:a="http://schemas.openxmlformats.org/drawingml/2006/main">
          <a:off x="382200" y="535641"/>
          <a:ext cx="494971" cy="241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fld id="{DE48665B-B8D3-4B61-9891-63A569FA97CB}" type="TxLink">
            <a:rPr lang="en-US" sz="1100" b="1" i="0" u="none" strike="noStrike">
              <a:solidFill>
                <a:schemeClr val="bg1"/>
              </a:solidFill>
              <a:latin typeface="Calibri"/>
              <a:ea typeface="Calibri"/>
              <a:cs typeface="Calibri"/>
            </a:rPr>
            <a:pPr/>
            <a:t>26%</a:t>
          </a:fld>
          <a:endParaRPr lang="en-IN" sz="1100" b="1">
            <a:solidFill>
              <a:schemeClr val="bg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0.4045</cdr:x>
      <cdr:y>0.41641</cdr:y>
    </cdr:from>
    <cdr:to>
      <cdr:x>0.69106</cdr:x>
      <cdr:y>0.58359</cdr:y>
    </cdr:to>
    <cdr:sp macro="" textlink="">
      <cdr:nvSpPr>
        <cdr:cNvPr id="2" name="TextBox 1"/>
        <cdr:cNvSpPr txBox="1"/>
      </cdr:nvSpPr>
      <cdr:spPr>
        <a:xfrm xmlns:a="http://schemas.openxmlformats.org/drawingml/2006/main">
          <a:off x="856858" y="776237"/>
          <a:ext cx="607038" cy="311627"/>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fld id="{F684874C-46ED-4288-A5F1-3119F82E3868}" type="TxLink">
            <a:rPr lang="en-US" sz="1400" b="1" i="0" u="none" strike="noStrike">
              <a:solidFill>
                <a:schemeClr val="tx1"/>
              </a:solidFill>
              <a:latin typeface="Calibri"/>
              <a:ea typeface="Calibri"/>
              <a:cs typeface="Calibri"/>
            </a:rPr>
            <a:pPr/>
            <a:t>12%</a:t>
          </a:fld>
          <a:endParaRPr lang="en-IN" sz="1400" b="1" i="0"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3160560"/>
            <a:ext cx="6392421" cy="3831221"/>
          </a:xfrm>
        </p:spPr>
        <p:txBody>
          <a:bodyPr anchor="ctr"/>
          <a:lstStyle/>
          <a:p>
            <a:r>
              <a:rPr lang="en-US" dirty="0"/>
              <a:t>ZOMATO LOCATION SCOUTING</a:t>
            </a:r>
            <a:br>
              <a:rPr lang="en-US" dirty="0"/>
            </a:br>
            <a:br>
              <a:rPr lang="en-US" dirty="0"/>
            </a:br>
            <a:br>
              <a:rPr lang="en-US" dirty="0"/>
            </a:br>
            <a:r>
              <a:rPr lang="en-US" dirty="0">
                <a:solidFill>
                  <a:srgbClr val="0070C0"/>
                </a:solidFill>
              </a:rPr>
              <a:t>BY:</a:t>
            </a:r>
            <a:br>
              <a:rPr lang="en-US" dirty="0">
                <a:solidFill>
                  <a:srgbClr val="0070C0"/>
                </a:solidFill>
              </a:rPr>
            </a:br>
            <a:r>
              <a:rPr lang="en-US" dirty="0">
                <a:solidFill>
                  <a:srgbClr val="0070C0"/>
                </a:solidFill>
              </a:rPr>
              <a:t>Tejpal </a:t>
            </a:r>
            <a:r>
              <a:rPr lang="en-US" dirty="0" err="1">
                <a:solidFill>
                  <a:srgbClr val="0070C0"/>
                </a:solidFill>
              </a:rPr>
              <a:t>singh</a:t>
            </a:r>
            <a:endParaRPr lang="en-US" dirty="0">
              <a:solidFill>
                <a:srgbClr val="0070C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441" y="208549"/>
            <a:ext cx="4561117" cy="3072062"/>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66530" y="382874"/>
            <a:ext cx="7631709" cy="662155"/>
          </a:xfrm>
        </p:spPr>
        <p:txBody>
          <a:bodyPr/>
          <a:lstStyle/>
          <a:p>
            <a:r>
              <a:rPr lang="en-US" dirty="0"/>
              <a:t>Suggested countries</a:t>
            </a:r>
          </a:p>
        </p:txBody>
      </p:sp>
      <p:graphicFrame>
        <p:nvGraphicFramePr>
          <p:cNvPr id="7" name="Table 6"/>
          <p:cNvGraphicFramePr>
            <a:graphicFrameLocks noGrp="1"/>
          </p:cNvGraphicFramePr>
          <p:nvPr>
            <p:extLst>
              <p:ext uri="{D42A27DB-BD31-4B8C-83A1-F6EECF244321}">
                <p14:modId xmlns:p14="http://schemas.microsoft.com/office/powerpoint/2010/main" val="1394547327"/>
              </p:ext>
            </p:extLst>
          </p:nvPr>
        </p:nvGraphicFramePr>
        <p:xfrm>
          <a:off x="466530" y="1376265"/>
          <a:ext cx="4813300" cy="1137955"/>
        </p:xfrm>
        <a:graphic>
          <a:graphicData uri="http://schemas.openxmlformats.org/drawingml/2006/table">
            <a:tbl>
              <a:tblPr>
                <a:tableStyleId>{8A107856-5554-42FB-B03E-39F5DBC370BA}</a:tableStyleId>
              </a:tblPr>
              <a:tblGrid>
                <a:gridCol w="1295400">
                  <a:extLst>
                    <a:ext uri="{9D8B030D-6E8A-4147-A177-3AD203B41FA5}">
                      <a16:colId xmlns:a16="http://schemas.microsoft.com/office/drawing/2014/main" val="1147590873"/>
                    </a:ext>
                  </a:extLst>
                </a:gridCol>
                <a:gridCol w="1930400">
                  <a:extLst>
                    <a:ext uri="{9D8B030D-6E8A-4147-A177-3AD203B41FA5}">
                      <a16:colId xmlns:a16="http://schemas.microsoft.com/office/drawing/2014/main" val="909546048"/>
                    </a:ext>
                  </a:extLst>
                </a:gridCol>
                <a:gridCol w="1587500">
                  <a:extLst>
                    <a:ext uri="{9D8B030D-6E8A-4147-A177-3AD203B41FA5}">
                      <a16:colId xmlns:a16="http://schemas.microsoft.com/office/drawing/2014/main" val="1392532401"/>
                    </a:ext>
                  </a:extLst>
                </a:gridCol>
              </a:tblGrid>
              <a:tr h="227591">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Count of RestaurantID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Average of Rating</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7883794"/>
                  </a:ext>
                </a:extLst>
              </a:tr>
              <a:tr h="227591">
                <a:tc>
                  <a:txBody>
                    <a:bodyPr/>
                    <a:lstStyle/>
                    <a:p>
                      <a:pPr algn="l" fontAlgn="b"/>
                      <a:r>
                        <a:rPr lang="en-IN" sz="1100" u="none" strike="noStrike">
                          <a:effectLst/>
                        </a:rPr>
                        <a:t>Canada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0675316"/>
                  </a:ext>
                </a:extLst>
              </a:tr>
              <a:tr h="227591">
                <a:tc>
                  <a:txBody>
                    <a:bodyPr/>
                    <a:lstStyle/>
                    <a:p>
                      <a:pPr algn="l" fontAlgn="b"/>
                      <a:r>
                        <a:rPr lang="en-IN" sz="1100" u="none" strike="noStrike">
                          <a:effectLst/>
                        </a:rPr>
                        <a:t>Singapore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5371490"/>
                  </a:ext>
                </a:extLst>
              </a:tr>
              <a:tr h="227591">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7303362"/>
                  </a:ext>
                </a:extLst>
              </a:tr>
              <a:tr h="227591">
                <a:tc>
                  <a:txBody>
                    <a:bodyPr/>
                    <a:lstStyle/>
                    <a:p>
                      <a:pPr algn="l" fontAlgn="b"/>
                      <a:r>
                        <a:rPr lang="en-IN" sz="1100" u="none" strike="noStrike">
                          <a:effectLst/>
                        </a:rPr>
                        <a:t>Australia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2951561"/>
                  </a:ext>
                </a:extLst>
              </a:tr>
            </a:tbl>
          </a:graphicData>
        </a:graphic>
      </p:graphicFrame>
      <p:sp>
        <p:nvSpPr>
          <p:cNvPr id="8" name="TextBox 7"/>
          <p:cNvSpPr txBox="1"/>
          <p:nvPr/>
        </p:nvSpPr>
        <p:spPr>
          <a:xfrm>
            <a:off x="466530" y="2747865"/>
            <a:ext cx="5237973"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w Cen MT Condensed Extra Bold" panose="020B0803020202020204" pitchFamily="34" charset="0"/>
              </a:rPr>
              <a:t>We can see that Canada, Singapore, Sri Lanka and Australia are countries with the least number of restaurants.</a:t>
            </a:r>
          </a:p>
          <a:p>
            <a:pPr marL="285750" indent="-285750">
              <a:buFont typeface="Arial" panose="020B0604020202020204" pitchFamily="34" charset="0"/>
              <a:buChar char="•"/>
            </a:pPr>
            <a:r>
              <a:rPr lang="en-US" dirty="0">
                <a:latin typeface="Tw Cen MT Condensed Extra Bold" panose="020B0803020202020204" pitchFamily="34" charset="0"/>
              </a:rPr>
              <a:t>Also where the average rating of country in above average.</a:t>
            </a:r>
          </a:p>
          <a:p>
            <a:pPr marL="285750" indent="-285750">
              <a:buFont typeface="Arial" panose="020B0604020202020204" pitchFamily="34" charset="0"/>
              <a:buChar char="•"/>
            </a:pPr>
            <a:r>
              <a:rPr lang="en-US" dirty="0">
                <a:latin typeface="Tw Cen MT Condensed Extra Bold" panose="020B0803020202020204" pitchFamily="34" charset="0"/>
              </a:rPr>
              <a:t>Less number of restaurants mean that the market is not saturated yet.</a:t>
            </a:r>
          </a:p>
          <a:p>
            <a:pPr marL="285750" indent="-285750">
              <a:buFont typeface="Arial" panose="020B0604020202020204" pitchFamily="34" charset="0"/>
              <a:buChar char="•"/>
            </a:pPr>
            <a:r>
              <a:rPr lang="en-US" dirty="0">
                <a:latin typeface="Tw Cen MT Condensed Extra Bold" panose="020B0803020202020204" pitchFamily="34" charset="0"/>
              </a:rPr>
              <a:t>Less saturation means less competition.</a:t>
            </a:r>
          </a:p>
          <a:p>
            <a:pPr marL="285750" indent="-285750">
              <a:buFont typeface="Arial" panose="020B0604020202020204" pitchFamily="34" charset="0"/>
              <a:buChar char="•"/>
            </a:pPr>
            <a:r>
              <a:rPr lang="en-US" dirty="0">
                <a:latin typeface="Tw Cen MT Condensed Extra Bold" panose="020B0803020202020204" pitchFamily="34" charset="0"/>
              </a:rPr>
              <a:t>Above average ratings mean that there is a scope for improvement.</a:t>
            </a:r>
          </a:p>
          <a:p>
            <a:pPr marL="285750" indent="-285750">
              <a:buFont typeface="Arial" panose="020B0604020202020204" pitchFamily="34" charset="0"/>
              <a:buChar char="•"/>
            </a:pPr>
            <a:r>
              <a:rPr lang="en-US" dirty="0">
                <a:latin typeface="Tw Cen MT Condensed Extra Bold" panose="020B0803020202020204" pitchFamily="34" charset="0"/>
              </a:rPr>
              <a:t>Therefore, the suggestion is to focus on entering these countries. </a:t>
            </a:r>
          </a:p>
          <a:p>
            <a:pPr marL="285750" indent="-285750">
              <a:buFont typeface="Arial" panose="020B0604020202020204" pitchFamily="34" charset="0"/>
              <a:buChar char="•"/>
            </a:pPr>
            <a:r>
              <a:rPr lang="en-US" dirty="0">
                <a:latin typeface="Tw Cen MT Condensed Extra Bold" panose="020B0803020202020204" pitchFamily="34" charset="0"/>
              </a:rPr>
              <a:t>We can further narrow our approach to focus on specific cities first.</a:t>
            </a:r>
          </a:p>
          <a:p>
            <a:endParaRPr lang="en-IN" dirty="0"/>
          </a:p>
        </p:txBody>
      </p:sp>
      <p:graphicFrame>
        <p:nvGraphicFramePr>
          <p:cNvPr id="2" name="Chart 1">
            <a:extLst>
              <a:ext uri="{FF2B5EF4-FFF2-40B4-BE49-F238E27FC236}">
                <a16:creationId xmlns:a16="http://schemas.microsoft.com/office/drawing/2014/main" id="{B1C18C77-248E-C321-4398-4764AC7CA733}"/>
              </a:ext>
            </a:extLst>
          </p:cNvPr>
          <p:cNvGraphicFramePr>
            <a:graphicFrameLocks/>
          </p:cNvGraphicFramePr>
          <p:nvPr>
            <p:extLst>
              <p:ext uri="{D42A27DB-BD31-4B8C-83A1-F6EECF244321}">
                <p14:modId xmlns:p14="http://schemas.microsoft.com/office/powerpoint/2010/main" val="3610922370"/>
              </p:ext>
            </p:extLst>
          </p:nvPr>
        </p:nvGraphicFramePr>
        <p:xfrm>
          <a:off x="6763923" y="1340716"/>
          <a:ext cx="508254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0" y="44492"/>
            <a:ext cx="7843837" cy="617981"/>
          </a:xfrm>
        </p:spPr>
        <p:txBody>
          <a:bodyPr/>
          <a:lstStyle/>
          <a:p>
            <a:r>
              <a:rPr lang="en-US" dirty="0"/>
              <a:t>Average ratings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0" y="928689"/>
            <a:ext cx="6858000" cy="5124920"/>
          </a:xfrm>
        </p:spPr>
        <p:txBody>
          <a:bodyPr>
            <a:normAutofit/>
          </a:bodyPr>
          <a:lstStyle/>
          <a:p>
            <a:pPr marL="285750" indent="-285750">
              <a:buFont typeface="Arial" panose="020B0604020202020204" pitchFamily="34" charset="0"/>
              <a:buChar char="•"/>
            </a:pPr>
            <a:r>
              <a:rPr lang="en-US" dirty="0">
                <a:latin typeface="Tw Cen MT Condensed Extra Bold" panose="020B0803020202020204" pitchFamily="34" charset="0"/>
              </a:rPr>
              <a:t>To maximize success of new restaurants we can further study the average ratings in the target countries.</a:t>
            </a:r>
          </a:p>
          <a:p>
            <a:pPr marL="285750" indent="-285750">
              <a:buFont typeface="Arial" panose="020B0604020202020204" pitchFamily="34" charset="0"/>
              <a:buChar char="•"/>
            </a:pPr>
            <a:r>
              <a:rPr lang="en-US" dirty="0">
                <a:latin typeface="Tw Cen MT Condensed Extra Bold" panose="020B0803020202020204" pitchFamily="34" charset="0"/>
              </a:rPr>
              <a:t>We can see that Sri Lanka has high rated restaurants with average rating of 3.87</a:t>
            </a:r>
          </a:p>
          <a:p>
            <a:pPr marL="285750" indent="-285750">
              <a:buFont typeface="Arial" panose="020B0604020202020204" pitchFamily="34" charset="0"/>
              <a:buChar char="•"/>
            </a:pPr>
            <a:r>
              <a:rPr lang="en-US" dirty="0">
                <a:latin typeface="Tw Cen MT Condensed Extra Bold" panose="020B0803020202020204" pitchFamily="34" charset="0"/>
              </a:rPr>
              <a:t>Australia is not far behind with 3.66</a:t>
            </a:r>
          </a:p>
          <a:p>
            <a:pPr marL="285750" indent="-285750">
              <a:buFont typeface="Arial" panose="020B0604020202020204" pitchFamily="34" charset="0"/>
              <a:buChar char="•"/>
            </a:pPr>
            <a:r>
              <a:rPr lang="en-US" dirty="0">
                <a:latin typeface="Tw Cen MT Condensed Extra Bold" panose="020B0803020202020204" pitchFamily="34" charset="0"/>
              </a:rPr>
              <a:t>Canada and Singapore has the same average rating of 3.58 </a:t>
            </a:r>
          </a:p>
          <a:p>
            <a:pPr marL="285750" indent="-285750">
              <a:buFont typeface="Arial" panose="020B0604020202020204" pitchFamily="34" charset="0"/>
              <a:buChar char="•"/>
            </a:pPr>
            <a:r>
              <a:rPr lang="en-US" dirty="0">
                <a:latin typeface="Tw Cen MT Condensed Extra Bold" panose="020B0803020202020204" pitchFamily="34" charset="0"/>
              </a:rPr>
              <a:t>By observing this we can conclude that we can have a edge over other restaurants if we work on good quality food, service and experience. </a:t>
            </a:r>
          </a:p>
          <a:p>
            <a:pPr marL="285750" indent="-285750">
              <a:buFont typeface="Arial" panose="020B0604020202020204" pitchFamily="34" charset="0"/>
              <a:buChar char="•"/>
            </a:pPr>
            <a:r>
              <a:rPr lang="en-US" dirty="0">
                <a:latin typeface="Tw Cen MT Condensed Extra Bold" panose="020B0803020202020204" pitchFamily="34" charset="0"/>
              </a:rPr>
              <a:t>Even with high average food expenditure, they have restaurants with ordinary quality.</a:t>
            </a:r>
          </a:p>
        </p:txBody>
      </p:sp>
      <p:graphicFrame>
        <p:nvGraphicFramePr>
          <p:cNvPr id="8" name="Chart 7"/>
          <p:cNvGraphicFramePr>
            <a:graphicFrameLocks/>
          </p:cNvGraphicFramePr>
          <p:nvPr>
            <p:extLst>
              <p:ext uri="{D42A27DB-BD31-4B8C-83A1-F6EECF244321}">
                <p14:modId xmlns:p14="http://schemas.microsoft.com/office/powerpoint/2010/main" val="3538672809"/>
              </p:ext>
            </p:extLst>
          </p:nvPr>
        </p:nvGraphicFramePr>
        <p:xfrm>
          <a:off x="6858001" y="3442996"/>
          <a:ext cx="5334000" cy="34150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4" y="0"/>
            <a:ext cx="2909469" cy="664942"/>
          </a:xfrm>
        </p:spPr>
        <p:txBody>
          <a:bodyPr/>
          <a:lstStyle/>
          <a:p>
            <a:r>
              <a:rPr lang="en-US" dirty="0"/>
              <a:t>Cuisines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0" y="2331957"/>
            <a:ext cx="7679094" cy="4404745"/>
          </a:xfrm>
        </p:spPr>
        <p:txBody>
          <a:bodyPr/>
          <a:lstStyle/>
          <a:p>
            <a:pPr marL="285750" indent="-285750">
              <a:buFont typeface="Arial" panose="020B0604020202020204" pitchFamily="34" charset="0"/>
              <a:buChar char="•"/>
            </a:pPr>
            <a:r>
              <a:rPr lang="en-US" dirty="0"/>
              <a:t>Cuisines are one of the most important factor when considering to open a restaurant.</a:t>
            </a:r>
          </a:p>
          <a:p>
            <a:endParaRPr lang="en-US" dirty="0"/>
          </a:p>
          <a:p>
            <a:pPr marL="285750" indent="-285750">
              <a:buFont typeface="Arial" panose="020B0604020202020204" pitchFamily="34" charset="0"/>
              <a:buChar char="•"/>
            </a:pPr>
            <a:r>
              <a:rPr lang="en-US" dirty="0"/>
              <a:t>In Australia Cuisines like seafood, pizza, Australian food are quite in demand.</a:t>
            </a:r>
          </a:p>
          <a:p>
            <a:pPr marL="285750" indent="-285750">
              <a:buFont typeface="Arial" panose="020B0604020202020204" pitchFamily="34" charset="0"/>
              <a:buChar char="•"/>
            </a:pPr>
            <a:r>
              <a:rPr lang="en-US" dirty="0"/>
              <a:t>In Canada Italian and Mediterranean foods are liked a lot.</a:t>
            </a:r>
          </a:p>
          <a:p>
            <a:pPr marL="285750" indent="-285750">
              <a:buFont typeface="Arial" panose="020B0604020202020204" pitchFamily="34" charset="0"/>
              <a:buChar char="•"/>
            </a:pPr>
            <a:r>
              <a:rPr lang="en-US" dirty="0"/>
              <a:t>In Singapore people are quite fond of Bakery and Italian.</a:t>
            </a:r>
          </a:p>
          <a:p>
            <a:pPr marL="285750" indent="-285750">
              <a:buFont typeface="Arial" panose="020B0604020202020204" pitchFamily="34" charset="0"/>
              <a:buChar char="•"/>
            </a:pPr>
            <a:r>
              <a:rPr lang="en-US" dirty="0"/>
              <a:t>In Sri Lanka Sea food, American, Fast food are mostly consumed.</a:t>
            </a:r>
          </a:p>
          <a:p>
            <a:endParaRPr lang="en-US" dirty="0"/>
          </a:p>
          <a:p>
            <a:pPr marL="285750" indent="-285750">
              <a:buFont typeface="Arial" panose="020B0604020202020204" pitchFamily="34" charset="0"/>
              <a:buChar char="•"/>
            </a:pPr>
            <a:r>
              <a:rPr lang="en-US" dirty="0"/>
              <a:t>We can use this information to have an idea about the cuisines that we should focus in in there respective countries.</a:t>
            </a:r>
          </a:p>
        </p:txBody>
      </p:sp>
      <p:graphicFrame>
        <p:nvGraphicFramePr>
          <p:cNvPr id="8" name="Chart 7"/>
          <p:cNvGraphicFramePr>
            <a:graphicFrameLocks/>
          </p:cNvGraphicFramePr>
          <p:nvPr>
            <p:extLst>
              <p:ext uri="{D42A27DB-BD31-4B8C-83A1-F6EECF244321}">
                <p14:modId xmlns:p14="http://schemas.microsoft.com/office/powerpoint/2010/main" val="998908298"/>
              </p:ext>
            </p:extLst>
          </p:nvPr>
        </p:nvGraphicFramePr>
        <p:xfrm>
          <a:off x="7679094" y="503852"/>
          <a:ext cx="4572000" cy="62328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488360" y="475860"/>
            <a:ext cx="8414530" cy="622236"/>
          </a:xfrm>
        </p:spPr>
        <p:txBody>
          <a:bodyPr/>
          <a:lstStyle/>
          <a:p>
            <a:r>
              <a:rPr lang="en-US" dirty="0"/>
              <a:t>Delivery and table booking</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488361" y="2795804"/>
            <a:ext cx="5829147" cy="3961593"/>
          </a:xfrm>
        </p:spPr>
        <p:txBody>
          <a:bodyPr>
            <a:normAutofit/>
          </a:bodyPr>
          <a:lstStyle/>
          <a:p>
            <a:r>
              <a:rPr lang="en-US" dirty="0"/>
              <a:t>Total of 26% of restaurants offer online delivery.</a:t>
            </a:r>
          </a:p>
          <a:p>
            <a:r>
              <a:rPr lang="en-US" dirty="0"/>
              <a:t>Total of 12% of restaurants offer Table booking.</a:t>
            </a:r>
          </a:p>
          <a:p>
            <a:r>
              <a:rPr lang="en-US" dirty="0"/>
              <a:t>But as we can see that in our selected countries not even one restaurant offer online delivery or table booking</a:t>
            </a:r>
          </a:p>
          <a:p>
            <a:r>
              <a:rPr lang="en-US" dirty="0"/>
              <a:t>There is a great scope of improvement if we start online delivery and table booking features.</a:t>
            </a:r>
          </a:p>
          <a:p>
            <a:r>
              <a:rPr lang="en-US" dirty="0"/>
              <a:t>We can easily capture the market by doing this.</a:t>
            </a:r>
          </a:p>
          <a:p>
            <a:r>
              <a:rPr lang="en-US" dirty="0"/>
              <a:t>These facilities will be loved by people as it will make there life a bit easier.</a:t>
            </a:r>
          </a:p>
        </p:txBody>
      </p:sp>
      <p:graphicFrame>
        <p:nvGraphicFramePr>
          <p:cNvPr id="5" name="Table 4"/>
          <p:cNvGraphicFramePr>
            <a:graphicFrameLocks noGrp="1"/>
          </p:cNvGraphicFramePr>
          <p:nvPr>
            <p:extLst>
              <p:ext uri="{D42A27DB-BD31-4B8C-83A1-F6EECF244321}">
                <p14:modId xmlns:p14="http://schemas.microsoft.com/office/powerpoint/2010/main" val="2122659829"/>
              </p:ext>
            </p:extLst>
          </p:nvPr>
        </p:nvGraphicFramePr>
        <p:xfrm>
          <a:off x="1488361" y="1273630"/>
          <a:ext cx="4641852" cy="1301620"/>
        </p:xfrm>
        <a:graphic>
          <a:graphicData uri="http://schemas.openxmlformats.org/drawingml/2006/table">
            <a:tbl>
              <a:tblPr>
                <a:tableStyleId>{638B1855-1B75-4FBE-930C-398BA8C253C6}</a:tableStyleId>
              </a:tblPr>
              <a:tblGrid>
                <a:gridCol w="1213556">
                  <a:extLst>
                    <a:ext uri="{9D8B030D-6E8A-4147-A177-3AD203B41FA5}">
                      <a16:colId xmlns:a16="http://schemas.microsoft.com/office/drawing/2014/main" val="1013326109"/>
                    </a:ext>
                  </a:extLst>
                </a:gridCol>
                <a:gridCol w="1714148">
                  <a:extLst>
                    <a:ext uri="{9D8B030D-6E8A-4147-A177-3AD203B41FA5}">
                      <a16:colId xmlns:a16="http://schemas.microsoft.com/office/drawing/2014/main" val="2794917619"/>
                    </a:ext>
                  </a:extLst>
                </a:gridCol>
                <a:gridCol w="1714148">
                  <a:extLst>
                    <a:ext uri="{9D8B030D-6E8A-4147-A177-3AD203B41FA5}">
                      <a16:colId xmlns:a16="http://schemas.microsoft.com/office/drawing/2014/main" val="1781735661"/>
                    </a:ext>
                  </a:extLst>
                </a:gridCol>
              </a:tblGrid>
              <a:tr h="260324">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Online Delivery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Table Booking</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4530208"/>
                  </a:ext>
                </a:extLst>
              </a:tr>
              <a:tr h="260324">
                <a:tc>
                  <a:txBody>
                    <a:bodyPr/>
                    <a:lstStyle/>
                    <a:p>
                      <a:pPr algn="l" fontAlgn="b"/>
                      <a:r>
                        <a:rPr lang="en-IN" sz="1100" u="none" strike="noStrike">
                          <a:effectLst/>
                        </a:rPr>
                        <a:t>Australia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3488570"/>
                  </a:ext>
                </a:extLst>
              </a:tr>
              <a:tr h="260324">
                <a:tc>
                  <a:txBody>
                    <a:bodyPr/>
                    <a:lstStyle/>
                    <a:p>
                      <a:pPr algn="l" fontAlgn="b"/>
                      <a:r>
                        <a:rPr lang="en-IN" sz="1100" u="none" strike="noStrike">
                          <a:effectLst/>
                        </a:rPr>
                        <a:t>Canada</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8748366"/>
                  </a:ext>
                </a:extLst>
              </a:tr>
              <a:tr h="260324">
                <a:tc>
                  <a:txBody>
                    <a:bodyPr/>
                    <a:lstStyle/>
                    <a:p>
                      <a:pPr algn="l" fontAlgn="b"/>
                      <a:r>
                        <a:rPr lang="en-IN" sz="1100" u="none" strike="noStrike">
                          <a:effectLst/>
                        </a:rPr>
                        <a:t>Singapore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2120810"/>
                  </a:ext>
                </a:extLst>
              </a:tr>
              <a:tr h="260324">
                <a:tc>
                  <a:txBody>
                    <a:bodyPr/>
                    <a:lstStyle/>
                    <a:p>
                      <a:pPr algn="l" fontAlgn="b"/>
                      <a:r>
                        <a:rPr lang="en-IN" sz="1100" u="none" strike="noStrike">
                          <a:effectLst/>
                        </a:rPr>
                        <a:t>Sri Lanka</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8770122"/>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551368878"/>
              </p:ext>
            </p:extLst>
          </p:nvPr>
        </p:nvGraphicFramePr>
        <p:xfrm>
          <a:off x="10190990" y="1098096"/>
          <a:ext cx="1915886" cy="162119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
          <p:cNvSpPr txBox="1"/>
          <p:nvPr/>
        </p:nvSpPr>
        <p:spPr>
          <a:xfrm>
            <a:off x="10901449" y="1787893"/>
            <a:ext cx="494968" cy="2416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fld id="{DE48665B-B8D3-4B61-9891-63A569FA97CB}" type="TxLink">
              <a:rPr lang="en-US" sz="1400" b="1" i="0" u="none" strike="noStrike">
                <a:latin typeface="Calibri"/>
                <a:ea typeface="Calibri"/>
                <a:cs typeface="Calibri"/>
              </a:rPr>
              <a:pPr/>
              <a:t>26%</a:t>
            </a:fld>
            <a:endParaRPr lang="en-IN" sz="1400" b="1" dirty="0"/>
          </a:p>
        </p:txBody>
      </p:sp>
      <p:graphicFrame>
        <p:nvGraphicFramePr>
          <p:cNvPr id="10" name="Chart 9"/>
          <p:cNvGraphicFramePr>
            <a:graphicFrameLocks/>
          </p:cNvGraphicFramePr>
          <p:nvPr>
            <p:extLst>
              <p:ext uri="{D42A27DB-BD31-4B8C-83A1-F6EECF244321}">
                <p14:modId xmlns:p14="http://schemas.microsoft.com/office/powerpoint/2010/main" val="2926164526"/>
              </p:ext>
            </p:extLst>
          </p:nvPr>
        </p:nvGraphicFramePr>
        <p:xfrm>
          <a:off x="9988556" y="4893296"/>
          <a:ext cx="2118320" cy="1864101"/>
        </p:xfrm>
        <a:graphic>
          <a:graphicData uri="http://schemas.openxmlformats.org/drawingml/2006/chart">
            <c:chart xmlns:c="http://schemas.openxmlformats.org/drawingml/2006/chart" xmlns:r="http://schemas.openxmlformats.org/officeDocument/2006/relationships" r:id="rId4"/>
          </a:graphicData>
        </a:graphic>
      </p:graphicFrame>
      <p:sp>
        <p:nvSpPr>
          <p:cNvPr id="11" name="Title 2">
            <a:extLst>
              <a:ext uri="{FF2B5EF4-FFF2-40B4-BE49-F238E27FC236}">
                <a16:creationId xmlns:a16="http://schemas.microsoft.com/office/drawing/2014/main" id="{38D62608-F5E4-7EC0-5EF0-4F988DDDEC5B}"/>
              </a:ext>
            </a:extLst>
          </p:cNvPr>
          <p:cNvSpPr txBox="1">
            <a:spLocks/>
          </p:cNvSpPr>
          <p:nvPr/>
        </p:nvSpPr>
        <p:spPr>
          <a:xfrm>
            <a:off x="6990588" y="1501355"/>
            <a:ext cx="3200402" cy="104532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solidFill>
                  <a:srgbClr val="00B050"/>
                </a:solidFill>
              </a:rPr>
              <a:t>Online Delivery</a:t>
            </a:r>
          </a:p>
        </p:txBody>
      </p:sp>
      <p:sp>
        <p:nvSpPr>
          <p:cNvPr id="14" name="Title 2">
            <a:extLst>
              <a:ext uri="{FF2B5EF4-FFF2-40B4-BE49-F238E27FC236}">
                <a16:creationId xmlns:a16="http://schemas.microsoft.com/office/drawing/2014/main" id="{38D62608-F5E4-7EC0-5EF0-4F988DDDEC5B}"/>
              </a:ext>
            </a:extLst>
          </p:cNvPr>
          <p:cNvSpPr txBox="1">
            <a:spLocks/>
          </p:cNvSpPr>
          <p:nvPr/>
        </p:nvSpPr>
        <p:spPr>
          <a:xfrm>
            <a:off x="9461240" y="3847975"/>
            <a:ext cx="2645635" cy="104532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solidFill>
                  <a:srgbClr val="00B050"/>
                </a:solidFill>
              </a:rPr>
              <a:t>Table booking</a:t>
            </a:r>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02432" y="435039"/>
            <a:ext cx="10511627" cy="622236"/>
          </a:xfrm>
        </p:spPr>
        <p:txBody>
          <a:bodyPr/>
          <a:lstStyle/>
          <a:p>
            <a:r>
              <a:rPr lang="en-US" dirty="0"/>
              <a:t>correlation</a:t>
            </a:r>
          </a:p>
        </p:txBody>
      </p:sp>
      <p:graphicFrame>
        <p:nvGraphicFramePr>
          <p:cNvPr id="6" name="Chart 5"/>
          <p:cNvGraphicFramePr>
            <a:graphicFrameLocks/>
          </p:cNvGraphicFramePr>
          <p:nvPr>
            <p:extLst>
              <p:ext uri="{D42A27DB-BD31-4B8C-83A1-F6EECF244321}">
                <p14:modId xmlns:p14="http://schemas.microsoft.com/office/powerpoint/2010/main" val="2990745727"/>
              </p:ext>
            </p:extLst>
          </p:nvPr>
        </p:nvGraphicFramePr>
        <p:xfrm>
          <a:off x="457200" y="1057275"/>
          <a:ext cx="5062323" cy="352405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850294" y="1660849"/>
            <a:ext cx="575698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50"/>
                </a:solidFill>
              </a:rPr>
              <a:t>Correlation between rating and Average cost for two.</a:t>
            </a:r>
          </a:p>
          <a:p>
            <a:pPr marL="285750" indent="-285750">
              <a:buFont typeface="Arial" panose="020B0604020202020204" pitchFamily="34" charset="0"/>
              <a:buChar char="•"/>
            </a:pPr>
            <a:endParaRPr lang="en-US" dirty="0">
              <a:solidFill>
                <a:srgbClr val="00B050"/>
              </a:solidFill>
            </a:endParaRPr>
          </a:p>
          <a:p>
            <a:pPr marL="285750" indent="-285750">
              <a:buFont typeface="Arial" panose="020B0604020202020204" pitchFamily="34" charset="0"/>
              <a:buChar char="•"/>
            </a:pPr>
            <a:r>
              <a:rPr lang="en-US" dirty="0">
                <a:solidFill>
                  <a:srgbClr val="00B050"/>
                </a:solidFill>
              </a:rPr>
              <a:t>As the correlation is positive means that with increase in ratings the cost of food has also increased.</a:t>
            </a:r>
          </a:p>
          <a:p>
            <a:endParaRPr lang="en-US" dirty="0">
              <a:solidFill>
                <a:srgbClr val="00B050"/>
              </a:solidFill>
            </a:endParaRPr>
          </a:p>
          <a:p>
            <a:pPr marL="285750" indent="-285750">
              <a:buFont typeface="Arial" panose="020B0604020202020204" pitchFamily="34" charset="0"/>
              <a:buChar char="•"/>
            </a:pPr>
            <a:r>
              <a:rPr lang="en-US" dirty="0">
                <a:solidFill>
                  <a:srgbClr val="00B050"/>
                </a:solidFill>
              </a:rPr>
              <a:t>So if we give a good quality service and food we can also keep the price high.</a:t>
            </a:r>
          </a:p>
          <a:p>
            <a:pPr marL="285750" indent="-285750">
              <a:buFont typeface="Arial" panose="020B0604020202020204" pitchFamily="34" charset="0"/>
              <a:buChar char="•"/>
            </a:pPr>
            <a:endParaRPr lang="en-US" dirty="0">
              <a:solidFill>
                <a:srgbClr val="00B050"/>
              </a:solidFill>
            </a:endParaRPr>
          </a:p>
          <a:p>
            <a:endParaRPr lang="en-US" dirty="0">
              <a:solidFill>
                <a:srgbClr val="00B050"/>
              </a:solidFill>
            </a:endParaRPr>
          </a:p>
          <a:p>
            <a:pPr marL="285750" indent="-285750">
              <a:buFont typeface="Arial" panose="020B0604020202020204" pitchFamily="34" charset="0"/>
              <a:buChar char="•"/>
            </a:pPr>
            <a:endParaRPr lang="en-IN" dirty="0">
              <a:solidFill>
                <a:srgbClr val="00B050"/>
              </a:solidFill>
            </a:endParaRPr>
          </a:p>
        </p:txBody>
      </p:sp>
      <p:sp>
        <p:nvSpPr>
          <p:cNvPr id="8" name="Rectangle 7"/>
          <p:cNvSpPr/>
          <p:nvPr/>
        </p:nvSpPr>
        <p:spPr>
          <a:xfrm>
            <a:off x="281992" y="5362899"/>
            <a:ext cx="2540000" cy="3683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IN"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rPr>
              <a:t>CORRELATION</a:t>
            </a:r>
            <a:r>
              <a:rPr lang="en-IN" b="1" dirty="0">
                <a:ln w="9525">
                  <a:solidFill>
                    <a:schemeClr val="bg1"/>
                  </a:solidFill>
                  <a:prstDash val="solid"/>
                </a:ln>
                <a:effectLst>
                  <a:outerShdw blurRad="12700" dist="38100" dir="2700000" algn="tl" rotWithShape="0">
                    <a:schemeClr val="bg1">
                      <a:lumMod val="50000"/>
                    </a:schemeClr>
                  </a:outerShdw>
                </a:effectLst>
              </a:rPr>
              <a:t> </a:t>
            </a:r>
            <a:r>
              <a:rPr lang="en-IN" b="1" dirty="0">
                <a:ln w="9525">
                  <a:solidFill>
                    <a:schemeClr val="bg1"/>
                  </a:solidFill>
                  <a:prstDash val="solid"/>
                </a:ln>
                <a:effectLst>
                  <a:outerShdw blurRad="12700" dist="38100" dir="2700000" algn="tl" rotWithShape="0">
                    <a:schemeClr val="bg1">
                      <a:lumMod val="50000"/>
                    </a:schemeClr>
                  </a:outerShdw>
                </a:effectLst>
                <a:latin typeface="Calibri" panose="020F0502020204030204" pitchFamily="34" charset="0"/>
              </a:rPr>
              <a:t>0.817623</a:t>
            </a:r>
            <a:r>
              <a:rPr lang="en-IN" b="1" dirty="0">
                <a:ln w="9525">
                  <a:solidFill>
                    <a:schemeClr val="bg1"/>
                  </a:solidFill>
                  <a:prstDash val="solid"/>
                </a:ln>
                <a:effectLst>
                  <a:outerShdw blurRad="12700" dist="38100" dir="2700000" algn="tl" rotWithShape="0">
                    <a:schemeClr val="bg1">
                      <a:lumMod val="50000"/>
                    </a:schemeClr>
                  </a:outerShdw>
                </a:effectLst>
              </a:rPr>
              <a:t> </a:t>
            </a:r>
          </a:p>
        </p:txBody>
      </p:sp>
    </p:spTree>
    <p:extLst>
      <p:ext uri="{BB962C8B-B14F-4D97-AF65-F5344CB8AC3E}">
        <p14:creationId xmlns:p14="http://schemas.microsoft.com/office/powerpoint/2010/main" val="16862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41975"/>
          </a:xfrm>
          <a:prstGeom prst="rect">
            <a:avLst/>
          </a:prstGeom>
        </p:spPr>
      </p:pic>
    </p:spTree>
    <p:extLst>
      <p:ext uri="{BB962C8B-B14F-4D97-AF65-F5344CB8AC3E}">
        <p14:creationId xmlns:p14="http://schemas.microsoft.com/office/powerpoint/2010/main" val="391993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503267"/>
            <a:ext cx="10511627" cy="575583"/>
          </a:xfrm>
        </p:spPr>
        <p:txBody>
          <a:bodyPr/>
          <a:lstStyle/>
          <a:p>
            <a:r>
              <a:rPr lang="en-US" dirty="0"/>
              <a:t>Conclusion</a:t>
            </a:r>
            <a:endParaRPr lang="en-IN" dirty="0"/>
          </a:p>
        </p:txBody>
      </p:sp>
      <p:sp>
        <p:nvSpPr>
          <p:cNvPr id="5" name="Rounded Rectangle 4"/>
          <p:cNvSpPr/>
          <p:nvPr/>
        </p:nvSpPr>
        <p:spPr>
          <a:xfrm>
            <a:off x="746449" y="2365524"/>
            <a:ext cx="10860833" cy="4170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buFont typeface="Wingdings" panose="05000000000000000000" pitchFamily="2" charset="2"/>
              <a:buChar char="q"/>
            </a:pPr>
            <a:r>
              <a:rPr lang="en-US" dirty="0">
                <a:solidFill>
                  <a:srgbClr val="3F3F3F"/>
                </a:solidFill>
                <a:latin typeface="Times New Roman" panose="02020603050405020304" pitchFamily="18" charset="0"/>
              </a:rPr>
              <a:t>In conclusion, our analysis has pinpointed several key factors for successful restaurant expansion, focusing on countries with lower competition, cost-effectiveness, preference for online table booking, and careful selection of cuisines.</a:t>
            </a:r>
          </a:p>
          <a:p>
            <a:pPr fontAlgn="base">
              <a:buFont typeface="Wingdings" panose="05000000000000000000" pitchFamily="2" charset="2"/>
              <a:buChar char="q"/>
            </a:pPr>
            <a:endParaRPr lang="en-US" dirty="0">
              <a:solidFill>
                <a:srgbClr val="3F3F3F"/>
              </a:solidFill>
              <a:latin typeface="Times New Roman" panose="02020603050405020304" pitchFamily="18" charset="0"/>
            </a:endParaRPr>
          </a:p>
          <a:p>
            <a:pPr indent="-285750" fontAlgn="base">
              <a:buFont typeface="Wingdings" panose="05000000000000000000" pitchFamily="2" charset="2"/>
              <a:buChar char="q"/>
            </a:pPr>
            <a:r>
              <a:rPr lang="en-US" altLang="en-US" dirty="0">
                <a:solidFill>
                  <a:srgbClr val="3F3F3F"/>
                </a:solidFill>
                <a:latin typeface="Times New Roman" panose="02020603050405020304" pitchFamily="18" charset="0"/>
              </a:rPr>
              <a:t>Focus on opening new restaurants in countries with untapped potential and favorable competitive landscapes.</a:t>
            </a:r>
          </a:p>
          <a:p>
            <a:pPr fontAlgn="base"/>
            <a:endParaRPr lang="en-US" altLang="en-US" dirty="0">
              <a:solidFill>
                <a:srgbClr val="3F3F3F"/>
              </a:solidFill>
              <a:latin typeface="Times New Roman" panose="02020603050405020304" pitchFamily="18" charset="0"/>
            </a:endParaRPr>
          </a:p>
          <a:p>
            <a:pPr indent="-285750" fontAlgn="base">
              <a:buFont typeface="Wingdings" panose="05000000000000000000" pitchFamily="2" charset="2"/>
              <a:buChar char="q"/>
            </a:pPr>
            <a:r>
              <a:rPr lang="en-US" altLang="en-US" dirty="0">
                <a:solidFill>
                  <a:srgbClr val="3F3F3F"/>
                </a:solidFill>
                <a:latin typeface="Times New Roman" panose="02020603050405020304" pitchFamily="18" charset="0"/>
              </a:rPr>
              <a:t>Prioritize cities and states within these countries with lower restaurant density for optimal market entry.</a:t>
            </a:r>
            <a:endParaRPr lang="en-US" dirty="0">
              <a:solidFill>
                <a:srgbClr val="3F3F3F"/>
              </a:solidFill>
              <a:latin typeface="Times New Roman" panose="02020603050405020304" pitchFamily="18" charset="0"/>
            </a:endParaRPr>
          </a:p>
          <a:p>
            <a:pPr fontAlgn="base"/>
            <a:endParaRPr lang="en-US" dirty="0">
              <a:solidFill>
                <a:srgbClr val="3F3F3F"/>
              </a:solidFill>
              <a:latin typeface="Times New Roman" panose="02020603050405020304" pitchFamily="18" charset="0"/>
            </a:endParaRPr>
          </a:p>
          <a:p>
            <a:pPr fontAlgn="base">
              <a:buFont typeface="Wingdings" panose="05000000000000000000" pitchFamily="2" charset="2"/>
              <a:buChar char="q"/>
            </a:pPr>
            <a:r>
              <a:rPr lang="en-US" dirty="0">
                <a:solidFill>
                  <a:srgbClr val="3F3F3F"/>
                </a:solidFill>
                <a:latin typeface="Times New Roman" panose="02020603050405020304" pitchFamily="18" charset="0"/>
              </a:rPr>
              <a:t>I suggest Australia, Canada, Sri Lanka and Singapore for opening new restaurants.</a:t>
            </a:r>
          </a:p>
          <a:p>
            <a:pPr fontAlgn="base">
              <a:buFont typeface="Wingdings" panose="05000000000000000000" pitchFamily="2" charset="2"/>
              <a:buChar char="q"/>
            </a:pPr>
            <a:endParaRPr lang="en-US" dirty="0">
              <a:solidFill>
                <a:srgbClr val="90C226"/>
              </a:solidFill>
              <a:latin typeface="Noto Sans Symbols"/>
            </a:endParaRPr>
          </a:p>
          <a:p>
            <a:pPr fontAlgn="base">
              <a:spcBef>
                <a:spcPts val="1000"/>
              </a:spcBef>
              <a:buFont typeface="Wingdings" panose="05000000000000000000" pitchFamily="2" charset="2"/>
              <a:buChar char="q"/>
            </a:pPr>
            <a:r>
              <a:rPr lang="en-US" dirty="0">
                <a:solidFill>
                  <a:srgbClr val="3F3F3F"/>
                </a:solidFill>
                <a:latin typeface="Times New Roman" panose="02020603050405020304" pitchFamily="18" charset="0"/>
              </a:rPr>
              <a:t>By strategically selecting these countries, we can maximize our chances of success and minimize risks.</a:t>
            </a:r>
            <a:endParaRPr lang="en-US" dirty="0">
              <a:solidFill>
                <a:srgbClr val="90C226"/>
              </a:solidFill>
              <a:latin typeface="Noto Sans Symbol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97" y="430009"/>
            <a:ext cx="3135710" cy="183733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876" y="430009"/>
            <a:ext cx="3247052" cy="1826467"/>
          </a:xfrm>
          <a:prstGeom prst="rect">
            <a:avLst/>
          </a:prstGeom>
        </p:spPr>
      </p:pic>
    </p:spTree>
    <p:extLst>
      <p:ext uri="{BB962C8B-B14F-4D97-AF65-F5344CB8AC3E}">
        <p14:creationId xmlns:p14="http://schemas.microsoft.com/office/powerpoint/2010/main" val="21041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332653"/>
            <a:ext cx="5715000" cy="1244838"/>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578499" y="4084194"/>
            <a:ext cx="5715000" cy="2234642"/>
          </a:xfrm>
        </p:spPr>
        <p:txBody>
          <a:bodyPr/>
          <a:lstStyle/>
          <a:p>
            <a:r>
              <a:rPr lang="en-US" dirty="0"/>
              <a:t>By:</a:t>
            </a:r>
          </a:p>
          <a:p>
            <a:r>
              <a:rPr lang="en-US" dirty="0"/>
              <a:t>Tejpal Singh</a:t>
            </a:r>
          </a:p>
          <a:p>
            <a:r>
              <a:rPr lang="en-US" dirty="0"/>
              <a:t>tejpalsinghp96@gmail.com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2169"/>
            <a:ext cx="6583680" cy="1531357"/>
          </a:xfrm>
        </p:spPr>
        <p:txBody>
          <a:bodyPr/>
          <a:lstStyle/>
          <a:p>
            <a:r>
              <a:rPr lang="en-US" dirty="0"/>
              <a:t>About </a:t>
            </a:r>
            <a:r>
              <a:rPr lang="en-US" dirty="0" err="1"/>
              <a:t>zomato</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55609" y="2016493"/>
            <a:ext cx="4384308" cy="3207344"/>
          </a:xfrm>
        </p:spPr>
        <p:txBody>
          <a:bodyPr>
            <a:normAutofit fontScale="85000" lnSpcReduction="10000"/>
          </a:bodyPr>
          <a:lstStyle/>
          <a:p>
            <a:r>
              <a:rPr lang="en-IN" dirty="0"/>
              <a:t>Launched in 2010, </a:t>
            </a:r>
            <a:r>
              <a:rPr lang="en-US" dirty="0" err="1"/>
              <a:t>Zomato</a:t>
            </a:r>
            <a:r>
              <a:rPr lang="en-US" dirty="0"/>
              <a:t> is one of the most comprehensive and user-friendly apps for finding nearby restaurants and cafés to dine in or to order food online. It also gives menus, reviews, and ratings to acquire factual information on eateries.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359" y="1299411"/>
            <a:ext cx="5608320" cy="46040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FD12-B5D7-8055-B5E2-66CA4B6CC1F3}"/>
              </a:ext>
            </a:extLst>
          </p:cNvPr>
          <p:cNvSpPr>
            <a:spLocks noGrp="1"/>
          </p:cNvSpPr>
          <p:nvPr>
            <p:ph type="title"/>
          </p:nvPr>
        </p:nvSpPr>
        <p:spPr>
          <a:xfrm>
            <a:off x="1315673" y="482366"/>
            <a:ext cx="9875463" cy="547002"/>
          </a:xfrm>
        </p:spPr>
        <p:txBody>
          <a:bodyPr/>
          <a:lstStyle/>
          <a:p>
            <a:pPr algn="ctr"/>
            <a:r>
              <a:rPr lang="en-US" dirty="0"/>
              <a:t>AGENDA</a:t>
            </a:r>
            <a:endParaRPr lang="en-IN" dirty="0"/>
          </a:p>
        </p:txBody>
      </p:sp>
      <p:grpSp>
        <p:nvGrpSpPr>
          <p:cNvPr id="3" name="Group 2">
            <a:extLst>
              <a:ext uri="{FF2B5EF4-FFF2-40B4-BE49-F238E27FC236}">
                <a16:creationId xmlns:a16="http://schemas.microsoft.com/office/drawing/2014/main" id="{6ADB27CD-1F7A-0C57-E0BE-0E011D5FDE69}"/>
              </a:ext>
            </a:extLst>
          </p:cNvPr>
          <p:cNvGrpSpPr/>
          <p:nvPr/>
        </p:nvGrpSpPr>
        <p:grpSpPr>
          <a:xfrm>
            <a:off x="312796" y="1897563"/>
            <a:ext cx="11548995" cy="4111681"/>
            <a:chOff x="-199194" y="1658163"/>
            <a:chExt cx="12061341" cy="4157058"/>
          </a:xfrm>
        </p:grpSpPr>
        <p:grpSp>
          <p:nvGrpSpPr>
            <p:cNvPr id="4" name="Group 3">
              <a:extLst>
                <a:ext uri="{FF2B5EF4-FFF2-40B4-BE49-F238E27FC236}">
                  <a16:creationId xmlns:a16="http://schemas.microsoft.com/office/drawing/2014/main" id="{3AD26B2D-3FEF-B0B0-17C7-E5ACD37ACCA7}"/>
                </a:ext>
              </a:extLst>
            </p:cNvPr>
            <p:cNvGrpSpPr/>
            <p:nvPr/>
          </p:nvGrpSpPr>
          <p:grpSpPr>
            <a:xfrm>
              <a:off x="-199194" y="1658163"/>
              <a:ext cx="9634870" cy="4157057"/>
              <a:chOff x="1396157" y="4800600"/>
              <a:chExt cx="18335845" cy="7543800"/>
            </a:xfrm>
          </p:grpSpPr>
          <p:sp>
            <p:nvSpPr>
              <p:cNvPr id="8" name="Rectángulo 1">
                <a:extLst>
                  <a:ext uri="{FF2B5EF4-FFF2-40B4-BE49-F238E27FC236}">
                    <a16:creationId xmlns:a16="http://schemas.microsoft.com/office/drawing/2014/main" id="{23E1C657-A16C-7625-E05F-69DBEBB21D96}"/>
                  </a:ext>
                </a:extLst>
              </p:cNvPr>
              <p:cNvSpPr/>
              <p:nvPr/>
            </p:nvSpPr>
            <p:spPr>
              <a:xfrm>
                <a:off x="1396157" y="4800600"/>
                <a:ext cx="4405312" cy="7543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sz="800" dirty="0"/>
              </a:p>
            </p:txBody>
          </p:sp>
          <p:sp>
            <p:nvSpPr>
              <p:cNvPr id="9" name="Rectángulo 25">
                <a:extLst>
                  <a:ext uri="{FF2B5EF4-FFF2-40B4-BE49-F238E27FC236}">
                    <a16:creationId xmlns:a16="http://schemas.microsoft.com/office/drawing/2014/main" id="{A086B002-1F28-26C3-5D23-BE67177DD60A}"/>
                  </a:ext>
                </a:extLst>
              </p:cNvPr>
              <p:cNvSpPr/>
              <p:nvPr/>
            </p:nvSpPr>
            <p:spPr>
              <a:xfrm>
                <a:off x="6039668" y="4800600"/>
                <a:ext cx="4405312" cy="754380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b="1" dirty="0"/>
              </a:p>
            </p:txBody>
          </p:sp>
          <p:sp>
            <p:nvSpPr>
              <p:cNvPr id="10" name="Rectángulo 26">
                <a:extLst>
                  <a:ext uri="{FF2B5EF4-FFF2-40B4-BE49-F238E27FC236}">
                    <a16:creationId xmlns:a16="http://schemas.microsoft.com/office/drawing/2014/main" id="{4E1DEB74-A237-00E5-CD2E-EA272392DF10}"/>
                  </a:ext>
                </a:extLst>
              </p:cNvPr>
              <p:cNvSpPr/>
              <p:nvPr/>
            </p:nvSpPr>
            <p:spPr>
              <a:xfrm>
                <a:off x="10683179" y="4800600"/>
                <a:ext cx="4405312" cy="7543800"/>
              </a:xfrm>
              <a:prstGeom prst="rect">
                <a:avLst/>
              </a:prstGeom>
              <a:solidFill>
                <a:srgbClr val="A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dirty="0"/>
              </a:p>
            </p:txBody>
          </p:sp>
          <p:sp>
            <p:nvSpPr>
              <p:cNvPr id="11" name="Rectángulo 28">
                <a:extLst>
                  <a:ext uri="{FF2B5EF4-FFF2-40B4-BE49-F238E27FC236}">
                    <a16:creationId xmlns:a16="http://schemas.microsoft.com/office/drawing/2014/main" id="{F460478C-6F1B-C91E-0169-7A225ED768C1}"/>
                  </a:ext>
                </a:extLst>
              </p:cNvPr>
              <p:cNvSpPr/>
              <p:nvPr/>
            </p:nvSpPr>
            <p:spPr>
              <a:xfrm>
                <a:off x="15326690" y="4800600"/>
                <a:ext cx="4405312" cy="7543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b="1" dirty="0"/>
              </a:p>
            </p:txBody>
          </p:sp>
          <p:sp>
            <p:nvSpPr>
              <p:cNvPr id="12" name="CuadroTexto 350">
                <a:extLst>
                  <a:ext uri="{FF2B5EF4-FFF2-40B4-BE49-F238E27FC236}">
                    <a16:creationId xmlns:a16="http://schemas.microsoft.com/office/drawing/2014/main" id="{BF9B79E7-D704-CE65-213B-F9858FE0B2A6}"/>
                  </a:ext>
                </a:extLst>
              </p:cNvPr>
              <p:cNvSpPr txBox="1"/>
              <p:nvPr/>
            </p:nvSpPr>
            <p:spPr>
              <a:xfrm>
                <a:off x="2693054" y="6869873"/>
                <a:ext cx="2305595" cy="11728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01</a:t>
                </a:r>
                <a:endParaRPr lang="en-US" sz="2000" b="1" spc="-300" dirty="0">
                  <a:solidFill>
                    <a:schemeClr val="bg1"/>
                  </a:solidFill>
                  <a:latin typeface="Century Gothic" panose="020B0502020202020204" pitchFamily="34" charset="0"/>
                  <a:ea typeface="Lato Heavy" charset="0"/>
                  <a:cs typeface="Poppins" pitchFamily="2" charset="77"/>
                </a:endParaRPr>
              </a:p>
            </p:txBody>
          </p:sp>
          <p:sp>
            <p:nvSpPr>
              <p:cNvPr id="13" name="CuadroTexto 350">
                <a:extLst>
                  <a:ext uri="{FF2B5EF4-FFF2-40B4-BE49-F238E27FC236}">
                    <a16:creationId xmlns:a16="http://schemas.microsoft.com/office/drawing/2014/main" id="{AD9A7699-96DE-8ACB-DD17-7F6788B3A0A5}"/>
                  </a:ext>
                </a:extLst>
              </p:cNvPr>
              <p:cNvSpPr txBox="1"/>
              <p:nvPr/>
            </p:nvSpPr>
            <p:spPr>
              <a:xfrm>
                <a:off x="6639163" y="6869873"/>
                <a:ext cx="2305595" cy="12845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spc="-300" dirty="0">
                    <a:solidFill>
                      <a:schemeClr val="bg1"/>
                    </a:solidFill>
                    <a:latin typeface="Century Gothic" panose="020B0502020202020204" pitchFamily="34" charset="0"/>
                    <a:ea typeface="Lato Heavy" charset="0"/>
                    <a:cs typeface="Poppins" pitchFamily="2" charset="77"/>
                  </a:rPr>
                  <a:t>02</a:t>
                </a:r>
              </a:p>
            </p:txBody>
          </p:sp>
          <p:sp>
            <p:nvSpPr>
              <p:cNvPr id="14" name="CuadroTexto 350">
                <a:extLst>
                  <a:ext uri="{FF2B5EF4-FFF2-40B4-BE49-F238E27FC236}">
                    <a16:creationId xmlns:a16="http://schemas.microsoft.com/office/drawing/2014/main" id="{369CF591-6CD1-7823-37E3-F6B3479E0FF1}"/>
                  </a:ext>
                </a:extLst>
              </p:cNvPr>
              <p:cNvSpPr txBox="1"/>
              <p:nvPr/>
            </p:nvSpPr>
            <p:spPr>
              <a:xfrm>
                <a:off x="11231819" y="6869873"/>
                <a:ext cx="2305595" cy="11728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03</a:t>
                </a:r>
              </a:p>
            </p:txBody>
          </p:sp>
          <p:sp>
            <p:nvSpPr>
              <p:cNvPr id="15" name="CuadroTexto 350">
                <a:extLst>
                  <a:ext uri="{FF2B5EF4-FFF2-40B4-BE49-F238E27FC236}">
                    <a16:creationId xmlns:a16="http://schemas.microsoft.com/office/drawing/2014/main" id="{6FD2736E-77BD-25A3-6FED-90844B45B844}"/>
                  </a:ext>
                </a:extLst>
              </p:cNvPr>
              <p:cNvSpPr txBox="1"/>
              <p:nvPr/>
            </p:nvSpPr>
            <p:spPr>
              <a:xfrm>
                <a:off x="15875331" y="6869873"/>
                <a:ext cx="2305595" cy="11728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04</a:t>
                </a:r>
              </a:p>
            </p:txBody>
          </p:sp>
          <p:sp>
            <p:nvSpPr>
              <p:cNvPr id="16" name="CuadroTexto 395">
                <a:extLst>
                  <a:ext uri="{FF2B5EF4-FFF2-40B4-BE49-F238E27FC236}">
                    <a16:creationId xmlns:a16="http://schemas.microsoft.com/office/drawing/2014/main" id="{D7D7B3F8-4F50-3979-D3F6-733106CECDCC}"/>
                  </a:ext>
                </a:extLst>
              </p:cNvPr>
              <p:cNvSpPr txBox="1"/>
              <p:nvPr/>
            </p:nvSpPr>
            <p:spPr>
              <a:xfrm>
                <a:off x="2121574" y="8559098"/>
                <a:ext cx="3100333" cy="12845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i="0" u="none" strike="noStrike" cap="none" dirty="0">
                    <a:solidFill>
                      <a:schemeClr val="bg1"/>
                    </a:solidFill>
                    <a:latin typeface="Lato"/>
                    <a:ea typeface="Lato"/>
                    <a:cs typeface="Lato"/>
                    <a:sym typeface="Lato"/>
                  </a:rPr>
                  <a:t>Problem Statement</a:t>
                </a:r>
              </a:p>
            </p:txBody>
          </p:sp>
          <p:sp>
            <p:nvSpPr>
              <p:cNvPr id="17" name="Rectangle 16">
                <a:extLst>
                  <a:ext uri="{FF2B5EF4-FFF2-40B4-BE49-F238E27FC236}">
                    <a16:creationId xmlns:a16="http://schemas.microsoft.com/office/drawing/2014/main" id="{1B6F4FB7-C971-71CE-2087-6F6F54C77D1C}"/>
                  </a:ext>
                </a:extLst>
              </p:cNvPr>
              <p:cNvSpPr/>
              <p:nvPr/>
            </p:nvSpPr>
            <p:spPr>
              <a:xfrm>
                <a:off x="1985622" y="9115748"/>
                <a:ext cx="3372239" cy="41889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solidFill>
                  <a:latin typeface="Century Gothic" panose="020B0502020202020204" pitchFamily="34" charset="0"/>
                  <a:ea typeface="Lato Light" panose="020F0502020204030203" pitchFamily="34" charset="0"/>
                  <a:cs typeface="Poppins Light" pitchFamily="2" charset="77"/>
                </a:endParaRPr>
              </a:p>
            </p:txBody>
          </p:sp>
          <p:sp>
            <p:nvSpPr>
              <p:cNvPr id="18" name="CuadroTexto 395">
                <a:extLst>
                  <a:ext uri="{FF2B5EF4-FFF2-40B4-BE49-F238E27FC236}">
                    <a16:creationId xmlns:a16="http://schemas.microsoft.com/office/drawing/2014/main" id="{3CD0F28C-951D-2679-887F-367C5A74916D}"/>
                  </a:ext>
                </a:extLst>
              </p:cNvPr>
              <p:cNvSpPr txBox="1"/>
              <p:nvPr/>
            </p:nvSpPr>
            <p:spPr>
              <a:xfrm>
                <a:off x="6689965" y="8530972"/>
                <a:ext cx="3100333" cy="12845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i="0" u="none" strike="noStrike" cap="none" dirty="0">
                    <a:solidFill>
                      <a:schemeClr val="bg1"/>
                    </a:solidFill>
                    <a:latin typeface="Lato"/>
                    <a:ea typeface="Lato"/>
                    <a:cs typeface="Lato"/>
                    <a:sym typeface="Lato"/>
                  </a:rPr>
                  <a:t>Data Description</a:t>
                </a:r>
              </a:p>
            </p:txBody>
          </p:sp>
          <p:sp>
            <p:nvSpPr>
              <p:cNvPr id="19" name="CuadroTexto 395">
                <a:extLst>
                  <a:ext uri="{FF2B5EF4-FFF2-40B4-BE49-F238E27FC236}">
                    <a16:creationId xmlns:a16="http://schemas.microsoft.com/office/drawing/2014/main" id="{D67174FA-554D-DF15-3000-02735512B0D0}"/>
                  </a:ext>
                </a:extLst>
              </p:cNvPr>
              <p:cNvSpPr txBox="1"/>
              <p:nvPr/>
            </p:nvSpPr>
            <p:spPr>
              <a:xfrm>
                <a:off x="10600161" y="8428229"/>
                <a:ext cx="4049556" cy="20330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4300" marR="0" lvl="0" algn="l" rtl="0">
                  <a:lnSpc>
                    <a:spcPct val="115000"/>
                  </a:lnSpc>
                  <a:spcBef>
                    <a:spcPts val="0"/>
                  </a:spcBef>
                  <a:spcAft>
                    <a:spcPts val="0"/>
                  </a:spcAft>
                  <a:buClr>
                    <a:srgbClr val="000000"/>
                  </a:buClr>
                  <a:buSzPts val="1800"/>
                </a:pPr>
                <a:r>
                  <a:rPr lang="en-US" sz="2000" b="1" i="0" u="none" strike="noStrike" cap="none" dirty="0">
                    <a:solidFill>
                      <a:schemeClr val="bg1"/>
                    </a:solidFill>
                    <a:latin typeface="Lato"/>
                    <a:ea typeface="Lato"/>
                    <a:cs typeface="Lato"/>
                    <a:sym typeface="Lato"/>
                  </a:rPr>
                  <a:t>Objective Key Metrics and Visualizations</a:t>
                </a:r>
              </a:p>
            </p:txBody>
          </p:sp>
          <p:sp>
            <p:nvSpPr>
              <p:cNvPr id="20" name="CuadroTexto 395">
                <a:extLst>
                  <a:ext uri="{FF2B5EF4-FFF2-40B4-BE49-F238E27FC236}">
                    <a16:creationId xmlns:a16="http://schemas.microsoft.com/office/drawing/2014/main" id="{413AA356-1C8F-B1F5-038C-D37B3C26411A}"/>
                  </a:ext>
                </a:extLst>
              </p:cNvPr>
              <p:cNvSpPr txBox="1"/>
              <p:nvPr/>
            </p:nvSpPr>
            <p:spPr>
              <a:xfrm>
                <a:off x="15954697" y="8530972"/>
                <a:ext cx="3100333" cy="24016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i="0" u="none" strike="noStrike" cap="none" dirty="0">
                    <a:solidFill>
                      <a:schemeClr val="bg1"/>
                    </a:solidFill>
                    <a:latin typeface="Lato"/>
                    <a:ea typeface="Lato"/>
                    <a:cs typeface="Lato"/>
                    <a:sym typeface="Lato"/>
                  </a:rPr>
                  <a:t>Insights from Subjective Question</a:t>
                </a:r>
              </a:p>
            </p:txBody>
          </p:sp>
        </p:grpSp>
        <p:sp>
          <p:nvSpPr>
            <p:cNvPr id="5" name="Rectángulo 28">
              <a:extLst>
                <a:ext uri="{FF2B5EF4-FFF2-40B4-BE49-F238E27FC236}">
                  <a16:creationId xmlns:a16="http://schemas.microsoft.com/office/drawing/2014/main" id="{AF2B64DC-61E5-88BB-9E2B-39F3E57262B3}"/>
                </a:ext>
              </a:extLst>
            </p:cNvPr>
            <p:cNvSpPr/>
            <p:nvPr/>
          </p:nvSpPr>
          <p:spPr>
            <a:xfrm>
              <a:off x="9547304" y="1658164"/>
              <a:ext cx="2314843" cy="41570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b="1" dirty="0">
                <a:highlight>
                  <a:srgbClr val="FFFF00"/>
                </a:highlight>
              </a:endParaRPr>
            </a:p>
          </p:txBody>
        </p:sp>
        <p:sp>
          <p:nvSpPr>
            <p:cNvPr id="6" name="CuadroTexto 395">
              <a:extLst>
                <a:ext uri="{FF2B5EF4-FFF2-40B4-BE49-F238E27FC236}">
                  <a16:creationId xmlns:a16="http://schemas.microsoft.com/office/drawing/2014/main" id="{5A997666-DE89-42D8-A3CD-009D81E98AE6}"/>
                </a:ext>
              </a:extLst>
            </p:cNvPr>
            <p:cNvSpPr txBox="1"/>
            <p:nvPr/>
          </p:nvSpPr>
          <p:spPr>
            <a:xfrm>
              <a:off x="9596857" y="3643636"/>
              <a:ext cx="221573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920" b="1" i="0" u="none" strike="noStrike" cap="none" dirty="0">
                  <a:solidFill>
                    <a:schemeClr val="bg1"/>
                  </a:solidFill>
                  <a:latin typeface="Lato"/>
                  <a:ea typeface="Lato"/>
                  <a:cs typeface="Lato"/>
                  <a:sym typeface="Lato"/>
                </a:rPr>
                <a:t>Strategic Recommendation and Dashboard</a:t>
              </a:r>
            </a:p>
          </p:txBody>
        </p:sp>
        <p:sp>
          <p:nvSpPr>
            <p:cNvPr id="7" name="CuadroTexto 350">
              <a:extLst>
                <a:ext uri="{FF2B5EF4-FFF2-40B4-BE49-F238E27FC236}">
                  <a16:creationId xmlns:a16="http://schemas.microsoft.com/office/drawing/2014/main" id="{45DCFEB7-DF75-A6DE-FA79-BD91F440738B}"/>
                </a:ext>
              </a:extLst>
            </p:cNvPr>
            <p:cNvSpPr txBox="1"/>
            <p:nvPr/>
          </p:nvSpPr>
          <p:spPr>
            <a:xfrm>
              <a:off x="10128358" y="2874515"/>
              <a:ext cx="112322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spc="-300" dirty="0">
                  <a:solidFill>
                    <a:schemeClr val="bg1"/>
                  </a:solidFill>
                  <a:latin typeface="Century Gothic" panose="020B0502020202020204" pitchFamily="34" charset="0"/>
                  <a:ea typeface="Lato Heavy" charset="0"/>
                  <a:cs typeface="Poppins" pitchFamily="2" charset="77"/>
                </a:rPr>
                <a:t>05</a:t>
              </a:r>
            </a:p>
          </p:txBody>
        </p:sp>
      </p:grpSp>
    </p:spTree>
    <p:extLst>
      <p:ext uri="{BB962C8B-B14F-4D97-AF65-F5344CB8AC3E}">
        <p14:creationId xmlns:p14="http://schemas.microsoft.com/office/powerpoint/2010/main" val="267172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3CF4-22AA-D78F-D6F9-CC98CA905130}"/>
              </a:ext>
            </a:extLst>
          </p:cNvPr>
          <p:cNvSpPr>
            <a:spLocks noGrp="1"/>
          </p:cNvSpPr>
          <p:nvPr>
            <p:ph type="title"/>
          </p:nvPr>
        </p:nvSpPr>
        <p:spPr>
          <a:xfrm>
            <a:off x="1483451" y="16778"/>
            <a:ext cx="9879437" cy="596974"/>
          </a:xfrm>
        </p:spPr>
        <p:txBody>
          <a:bodyPr/>
          <a:lstStyle/>
          <a:p>
            <a:pPr algn="ctr"/>
            <a:r>
              <a:rPr lang="en-US" dirty="0"/>
              <a:t>PROBLEM STATEMENT</a:t>
            </a:r>
            <a:endParaRPr lang="en-IN" dirty="0"/>
          </a:p>
        </p:txBody>
      </p:sp>
      <p:pic>
        <p:nvPicPr>
          <p:cNvPr id="6" name="Google Shape;74;p4">
            <a:extLst>
              <a:ext uri="{FF2B5EF4-FFF2-40B4-BE49-F238E27FC236}">
                <a16:creationId xmlns:a16="http://schemas.microsoft.com/office/drawing/2014/main" id="{9388CFDE-E131-760D-BC23-30F99E798490}"/>
              </a:ext>
            </a:extLst>
          </p:cNvPr>
          <p:cNvPicPr preferRelativeResize="0"/>
          <p:nvPr/>
        </p:nvPicPr>
        <p:blipFill rotWithShape="1">
          <a:blip r:embed="rId2">
            <a:alphaModFix/>
          </a:blip>
          <a:srcRect/>
          <a:stretch/>
        </p:blipFill>
        <p:spPr>
          <a:xfrm>
            <a:off x="0" y="2474752"/>
            <a:ext cx="11962701" cy="4073905"/>
          </a:xfrm>
          <a:prstGeom prst="rect">
            <a:avLst/>
          </a:prstGeom>
          <a:noFill/>
          <a:ln>
            <a:noFill/>
          </a:ln>
        </p:spPr>
      </p:pic>
      <p:sp>
        <p:nvSpPr>
          <p:cNvPr id="3" name="Rectangle: Rounded Corners 2">
            <a:extLst>
              <a:ext uri="{FF2B5EF4-FFF2-40B4-BE49-F238E27FC236}">
                <a16:creationId xmlns:a16="http://schemas.microsoft.com/office/drawing/2014/main" id="{7C8F798D-F84F-46B9-EBD0-2CFAD3948A8E}"/>
              </a:ext>
            </a:extLst>
          </p:cNvPr>
          <p:cNvSpPr/>
          <p:nvPr/>
        </p:nvSpPr>
        <p:spPr>
          <a:xfrm>
            <a:off x="1430697" y="720968"/>
            <a:ext cx="10479250" cy="1512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834EE05-F4C8-EE78-EB32-D5C076248533}"/>
              </a:ext>
            </a:extLst>
          </p:cNvPr>
          <p:cNvSpPr txBox="1"/>
          <p:nvPr/>
        </p:nvSpPr>
        <p:spPr>
          <a:xfrm>
            <a:off x="1483451" y="969274"/>
            <a:ext cx="10426495" cy="1015663"/>
          </a:xfrm>
          <a:prstGeom prst="rect">
            <a:avLst/>
          </a:prstGeom>
          <a:noFill/>
        </p:spPr>
        <p:txBody>
          <a:bodyPr wrap="square" rtlCol="0">
            <a:spAutoFit/>
          </a:bodyPr>
          <a:lstStyle/>
          <a:p>
            <a:r>
              <a:rPr lang="en-US" sz="2000" dirty="0"/>
              <a:t>You are hired as a consultant data analyst by Zomato where the team is looking for expansion and opening more restaurants. Your task is to develop strategies/suggestions for opening newer restaurants.</a:t>
            </a:r>
            <a:endParaRPr lang="en-IN" sz="2000" dirty="0"/>
          </a:p>
        </p:txBody>
      </p:sp>
    </p:spTree>
    <p:extLst>
      <p:ext uri="{BB962C8B-B14F-4D97-AF65-F5344CB8AC3E}">
        <p14:creationId xmlns:p14="http://schemas.microsoft.com/office/powerpoint/2010/main" val="306659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793957" y="0"/>
            <a:ext cx="8398043" cy="818149"/>
          </a:xfrm>
        </p:spPr>
        <p:txBody>
          <a:bodyPr/>
          <a:lstStyle/>
          <a:p>
            <a:r>
              <a:rPr lang="en-US" dirty="0"/>
              <a:t>ZOMATO MARKETPLACE DATA</a:t>
            </a:r>
          </a:p>
        </p:txBody>
      </p:sp>
      <p:sp>
        <p:nvSpPr>
          <p:cNvPr id="6" name="Content Placeholder 2">
            <a:extLst>
              <a:ext uri="{FF2B5EF4-FFF2-40B4-BE49-F238E27FC236}">
                <a16:creationId xmlns:a16="http://schemas.microsoft.com/office/drawing/2014/main" id="{67B5080D-1B89-0E25-0CBE-30FD62D0F182}"/>
              </a:ext>
            </a:extLst>
          </p:cNvPr>
          <p:cNvSpPr txBox="1">
            <a:spLocks/>
          </p:cNvSpPr>
          <p:nvPr/>
        </p:nvSpPr>
        <p:spPr>
          <a:xfrm>
            <a:off x="96251" y="986590"/>
            <a:ext cx="11911263" cy="5871410"/>
          </a:xfrm>
          <a:prstGeom prst="rect">
            <a:avLst/>
          </a:prstGeom>
        </p:spPr>
        <p:txBody>
          <a:bodyPr numCol="3" anchor="ct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B050"/>
                </a:solidFill>
                <a:latin typeface="Tw Cen MT Condensed Extra Bold" panose="020B0803020202020204" pitchFamily="34" charset="0"/>
              </a:rPr>
              <a:t>Restaurant ID: </a:t>
            </a:r>
            <a:r>
              <a:rPr lang="en-US" sz="1600" dirty="0">
                <a:solidFill>
                  <a:schemeClr val="tx2">
                    <a:lumMod val="75000"/>
                  </a:schemeClr>
                </a:solidFill>
                <a:latin typeface="Tw Cen MT Condensed Extra Bold" panose="020B0803020202020204" pitchFamily="34" charset="0"/>
              </a:rPr>
              <a:t>Unique identifier for each restaurant.</a:t>
            </a:r>
          </a:p>
          <a:p>
            <a:r>
              <a:rPr lang="en-US" sz="1600" u="sng" dirty="0">
                <a:solidFill>
                  <a:srgbClr val="00B050"/>
                </a:solidFill>
                <a:latin typeface="Tw Cen MT Condensed Extra Bold" panose="020B0803020202020204" pitchFamily="34" charset="0"/>
              </a:rPr>
              <a:t>Restaurant Name:</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name of the restaurant.</a:t>
            </a:r>
          </a:p>
          <a:p>
            <a:r>
              <a:rPr lang="en-US" sz="1600" u="sng" dirty="0" err="1">
                <a:solidFill>
                  <a:srgbClr val="00B050"/>
                </a:solidFill>
                <a:latin typeface="Tw Cen MT Condensed Extra Bold" panose="020B0803020202020204" pitchFamily="34" charset="0"/>
              </a:rPr>
              <a:t>CountryCode</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Country code of the location where the restaurant is situated.</a:t>
            </a:r>
          </a:p>
          <a:p>
            <a:r>
              <a:rPr lang="en-US" sz="1600" u="sng" dirty="0">
                <a:solidFill>
                  <a:srgbClr val="00B050"/>
                </a:solidFill>
                <a:latin typeface="Tw Cen MT Condensed Extra Bold" panose="020B0803020202020204" pitchFamily="34" charset="0"/>
              </a:rPr>
              <a:t>City:</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city where the restaurant is located.</a:t>
            </a:r>
          </a:p>
          <a:p>
            <a:r>
              <a:rPr lang="en-US" sz="1600" u="sng" dirty="0">
                <a:solidFill>
                  <a:srgbClr val="00B050"/>
                </a:solidFill>
                <a:latin typeface="Tw Cen MT Condensed Extra Bold" panose="020B0803020202020204" pitchFamily="34" charset="0"/>
              </a:rPr>
              <a:t>Address:</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specific address of the restaurant.</a:t>
            </a:r>
          </a:p>
          <a:p>
            <a:r>
              <a:rPr lang="en-US" sz="1600" u="sng" dirty="0">
                <a:solidFill>
                  <a:srgbClr val="00B050"/>
                </a:solidFill>
                <a:latin typeface="Tw Cen MT Condensed Extra Bold" panose="020B0803020202020204" pitchFamily="34" charset="0"/>
              </a:rPr>
              <a:t>Locality:</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locality or </a:t>
            </a:r>
            <a:r>
              <a:rPr lang="en-US" sz="1600" dirty="0" err="1">
                <a:solidFill>
                  <a:schemeClr val="tx2">
                    <a:lumMod val="75000"/>
                  </a:schemeClr>
                </a:solidFill>
                <a:latin typeface="Tw Cen MT Condensed Extra Bold" panose="020B0803020202020204" pitchFamily="34" charset="0"/>
              </a:rPr>
              <a:t>neighbourhood</a:t>
            </a:r>
            <a:r>
              <a:rPr lang="en-US" sz="1600" dirty="0">
                <a:solidFill>
                  <a:schemeClr val="tx2">
                    <a:lumMod val="75000"/>
                  </a:schemeClr>
                </a:solidFill>
                <a:latin typeface="Tw Cen MT Condensed Extra Bold" panose="020B0803020202020204" pitchFamily="34" charset="0"/>
              </a:rPr>
              <a:t> where the restaurant is situated.</a:t>
            </a:r>
          </a:p>
          <a:p>
            <a:r>
              <a:rPr lang="en-US" sz="1600" u="sng" dirty="0">
                <a:solidFill>
                  <a:srgbClr val="00B050"/>
                </a:solidFill>
                <a:latin typeface="Tw Cen MT Condensed Extra Bold" panose="020B0803020202020204" pitchFamily="34" charset="0"/>
              </a:rPr>
              <a:t>Locality Verbose:</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Detailed information about the locality.</a:t>
            </a:r>
          </a:p>
          <a:p>
            <a:r>
              <a:rPr lang="en-US" sz="1600" u="sng" dirty="0">
                <a:solidFill>
                  <a:srgbClr val="00B050"/>
                </a:solidFill>
                <a:latin typeface="Tw Cen MT Condensed Extra Bold" panose="020B0803020202020204" pitchFamily="34" charset="0"/>
              </a:rPr>
              <a:t>Longitude:</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geographical longitude coordinate of the restaurant.</a:t>
            </a:r>
          </a:p>
          <a:p>
            <a:r>
              <a:rPr lang="en-US" sz="1600" u="sng" dirty="0">
                <a:solidFill>
                  <a:srgbClr val="00B050"/>
                </a:solidFill>
                <a:latin typeface="Tw Cen MT Condensed Extra Bold" panose="020B0803020202020204" pitchFamily="34" charset="0"/>
              </a:rPr>
              <a:t>Latitude:</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geographical latitude coordinate of the restaurant.</a:t>
            </a:r>
          </a:p>
          <a:p>
            <a:r>
              <a:rPr lang="en-US" sz="1600" u="sng" dirty="0">
                <a:solidFill>
                  <a:srgbClr val="00B050"/>
                </a:solidFill>
                <a:latin typeface="Tw Cen MT Condensed Extra Bold" panose="020B0803020202020204" pitchFamily="34" charset="0"/>
              </a:rPr>
              <a:t>Cuisines:</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type of cuisine offered by the restaurant.</a:t>
            </a:r>
          </a:p>
          <a:p>
            <a:r>
              <a:rPr lang="en-US" sz="1600" u="sng" dirty="0">
                <a:solidFill>
                  <a:srgbClr val="00B050"/>
                </a:solidFill>
                <a:latin typeface="Tw Cen MT Condensed Extra Bold" panose="020B0803020202020204" pitchFamily="34" charset="0"/>
              </a:rPr>
              <a:t>Currency:</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currency used for transactions in the restaurant.</a:t>
            </a:r>
          </a:p>
          <a:p>
            <a:r>
              <a:rPr lang="en-US" sz="1600" u="sng" dirty="0" err="1">
                <a:solidFill>
                  <a:srgbClr val="00B050"/>
                </a:solidFill>
                <a:latin typeface="Tw Cen MT Condensed Extra Bold" panose="020B0803020202020204" pitchFamily="34" charset="0"/>
              </a:rPr>
              <a:t>Has_Table_booking</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Indicates whether the restaurant has a table booking option (Yes/No).</a:t>
            </a:r>
          </a:p>
          <a:p>
            <a:r>
              <a:rPr lang="en-US" sz="1600" u="sng" dirty="0" err="1">
                <a:solidFill>
                  <a:srgbClr val="00B050"/>
                </a:solidFill>
                <a:latin typeface="Tw Cen MT Condensed Extra Bold" panose="020B0803020202020204" pitchFamily="34" charset="0"/>
              </a:rPr>
              <a:t>Has_Online_delivery</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Indicates whether the restaurant offers online delivery (Yes/No).</a:t>
            </a:r>
          </a:p>
          <a:p>
            <a:r>
              <a:rPr lang="en-US" sz="1600" u="sng" dirty="0" err="1">
                <a:solidFill>
                  <a:srgbClr val="00B050"/>
                </a:solidFill>
                <a:latin typeface="Tw Cen MT Condensed Extra Bold" panose="020B0803020202020204" pitchFamily="34" charset="0"/>
              </a:rPr>
              <a:t>Is_delivering_now</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Indicates whether the restaurant is currently delivering (Yes/No).</a:t>
            </a:r>
          </a:p>
          <a:p>
            <a:r>
              <a:rPr lang="en-US" sz="1600" u="sng" dirty="0" err="1">
                <a:solidFill>
                  <a:srgbClr val="00B050"/>
                </a:solidFill>
                <a:latin typeface="Tw Cen MT Condensed Extra Bold" panose="020B0803020202020204" pitchFamily="34" charset="0"/>
              </a:rPr>
              <a:t>Switch_to_order_menu</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Indicates whether users can switch to the order menu (Yes/No).</a:t>
            </a:r>
          </a:p>
          <a:p>
            <a:r>
              <a:rPr lang="en-US" sz="1600" u="sng" dirty="0" err="1">
                <a:solidFill>
                  <a:srgbClr val="00B050"/>
                </a:solidFill>
                <a:latin typeface="Tw Cen MT Condensed Extra Bold" panose="020B0803020202020204" pitchFamily="34" charset="0"/>
              </a:rPr>
              <a:t>Price_range</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A numeric value indicating the price range category of the restaurant.</a:t>
            </a:r>
          </a:p>
          <a:p>
            <a:r>
              <a:rPr lang="en-US" sz="1600" u="sng" dirty="0">
                <a:solidFill>
                  <a:srgbClr val="00B050"/>
                </a:solidFill>
                <a:latin typeface="Tw Cen MT Condensed Extra Bold" panose="020B0803020202020204" pitchFamily="34" charset="0"/>
              </a:rPr>
              <a:t>Votes:</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number of votes or ratings/(feedback) received by the restaurant.</a:t>
            </a:r>
          </a:p>
          <a:p>
            <a:r>
              <a:rPr lang="en-US" sz="1600" u="sng" dirty="0" err="1">
                <a:solidFill>
                  <a:srgbClr val="00B050"/>
                </a:solidFill>
                <a:latin typeface="Tw Cen MT Condensed Extra Bold" panose="020B0803020202020204" pitchFamily="34" charset="0"/>
              </a:rPr>
              <a:t>Average_Cost_for_two</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average cost for two people dining at the restaurant.</a:t>
            </a:r>
          </a:p>
          <a:p>
            <a:r>
              <a:rPr lang="en-US" sz="1600" u="sng" dirty="0">
                <a:solidFill>
                  <a:srgbClr val="00B050"/>
                </a:solidFill>
                <a:latin typeface="Tw Cen MT Condensed Extra Bold" panose="020B0803020202020204" pitchFamily="34" charset="0"/>
              </a:rPr>
              <a:t>Rating:</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overall rating of the restaurant is based on user reviews.</a:t>
            </a:r>
          </a:p>
          <a:p>
            <a:r>
              <a:rPr lang="en-US" sz="1600" u="sng" dirty="0" err="1">
                <a:solidFill>
                  <a:srgbClr val="00B050"/>
                </a:solidFill>
                <a:latin typeface="Tw Cen MT Condensed Extra Bold" panose="020B0803020202020204" pitchFamily="34" charset="0"/>
              </a:rPr>
              <a:t>Datekey_opening</a:t>
            </a:r>
            <a:r>
              <a:rPr lang="en-US" sz="1600" u="sng" dirty="0">
                <a:solidFill>
                  <a:srgbClr val="00B050"/>
                </a:solidFill>
                <a:latin typeface="Tw Cen MT Condensed Extra Bold" panose="020B0803020202020204" pitchFamily="34" charset="0"/>
              </a:rPr>
              <a:t>:</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date when the restaurant was opened.</a:t>
            </a:r>
          </a:p>
          <a:p>
            <a:r>
              <a:rPr lang="en-US" sz="1600" u="sng" dirty="0">
                <a:solidFill>
                  <a:srgbClr val="00B050"/>
                </a:solidFill>
                <a:latin typeface="Tw Cen MT Condensed Extra Bold" panose="020B0803020202020204" pitchFamily="34" charset="0"/>
              </a:rPr>
              <a:t>Country Code:</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code assigned to a specific country that helps identify the country in raw data.</a:t>
            </a:r>
          </a:p>
          <a:p>
            <a:r>
              <a:rPr lang="en-US" sz="1600" u="sng" dirty="0">
                <a:solidFill>
                  <a:srgbClr val="00B050"/>
                </a:solidFill>
                <a:latin typeface="Tw Cen MT Condensed Extra Bold" panose="020B0803020202020204" pitchFamily="34" charset="0"/>
              </a:rPr>
              <a:t>Country Name:</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The respective country for the given country code.</a:t>
            </a:r>
          </a:p>
          <a:p>
            <a:r>
              <a:rPr lang="en-US" sz="1600" dirty="0" err="1">
                <a:solidFill>
                  <a:srgbClr val="00B050"/>
                </a:solidFill>
                <a:latin typeface="Tw Cen MT Condensed Extra Bold" panose="020B0803020202020204" pitchFamily="34" charset="0"/>
              </a:rPr>
              <a:t>Countries_description</a:t>
            </a:r>
            <a:r>
              <a:rPr lang="en-US" sz="1600" dirty="0">
                <a:solidFill>
                  <a:srgbClr val="00B050"/>
                </a:solidFill>
                <a:latin typeface="Tw Cen MT Condensed Extra Bold" panose="020B0803020202020204" pitchFamily="34" charset="0"/>
              </a:rPr>
              <a:t>: </a:t>
            </a:r>
            <a:r>
              <a:rPr lang="en-US" sz="1600" dirty="0">
                <a:solidFill>
                  <a:schemeClr val="tx2">
                    <a:lumMod val="75000"/>
                  </a:schemeClr>
                </a:solidFill>
                <a:latin typeface="Tw Cen MT Condensed Extra Bold" panose="020B0803020202020204" pitchFamily="34" charset="0"/>
              </a:rPr>
              <a:t>This sheet has all the country name alongside their international codes. </a:t>
            </a:r>
          </a:p>
          <a:p>
            <a:endParaRPr lang="en-US" sz="1600" dirty="0">
              <a:solidFill>
                <a:schemeClr val="tx2">
                  <a:lumMod val="75000"/>
                </a:schemeClr>
              </a:solidFill>
              <a:latin typeface="Tw Cen MT Condensed Extra Bold" panose="020B0803020202020204" pitchFamily="34" charset="0"/>
            </a:endParaRPr>
          </a:p>
          <a:p>
            <a:endParaRPr lang="en-US" sz="700" dirty="0">
              <a:solidFill>
                <a:schemeClr val="tx2">
                  <a:lumMod val="75000"/>
                </a:schemeClr>
              </a:solidFill>
              <a:latin typeface="Tw Cen MT Condensed Extra Bold" panose="020B0803020202020204" pitchFamily="34" charset="0"/>
            </a:endParaRPr>
          </a:p>
          <a:p>
            <a:endParaRPr lang="en-US" sz="700" dirty="0">
              <a:solidFill>
                <a:schemeClr val="tx2">
                  <a:lumMod val="75000"/>
                </a:schemeClr>
              </a:solidFill>
              <a:latin typeface="Tw Cen MT Condensed Extra Bold" panose="020B0803020202020204" pitchFamily="34" charset="0"/>
            </a:endParaRPr>
          </a:p>
        </p:txBody>
      </p:sp>
    </p:spTree>
    <p:extLst>
      <p:ext uri="{BB962C8B-B14F-4D97-AF65-F5344CB8AC3E}">
        <p14:creationId xmlns:p14="http://schemas.microsoft.com/office/powerpoint/2010/main" val="29064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fade">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fade">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fade">
                                      <p:cBhvr>
                                        <p:cTn id="72" dur="500"/>
                                        <p:tgtEl>
                                          <p:spTgt spid="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14" end="14"/>
                                            </p:txEl>
                                          </p:spTgt>
                                        </p:tgtEl>
                                        <p:attrNameLst>
                                          <p:attrName>style.visibility</p:attrName>
                                        </p:attrNameLst>
                                      </p:cBhvr>
                                      <p:to>
                                        <p:strVal val="visible"/>
                                      </p:to>
                                    </p:set>
                                    <p:animEffect transition="in" filter="fade">
                                      <p:cBhvr>
                                        <p:cTn id="77" dur="500"/>
                                        <p:tgtEl>
                                          <p:spTgt spid="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15" end="15"/>
                                            </p:txEl>
                                          </p:spTgt>
                                        </p:tgtEl>
                                        <p:attrNameLst>
                                          <p:attrName>style.visibility</p:attrName>
                                        </p:attrNameLst>
                                      </p:cBhvr>
                                      <p:to>
                                        <p:strVal val="visible"/>
                                      </p:to>
                                    </p:set>
                                    <p:animEffect transition="in" filter="fade">
                                      <p:cBhvr>
                                        <p:cTn id="82" dur="500"/>
                                        <p:tgtEl>
                                          <p:spTgt spid="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16" end="16"/>
                                            </p:txEl>
                                          </p:spTgt>
                                        </p:tgtEl>
                                        <p:attrNameLst>
                                          <p:attrName>style.visibility</p:attrName>
                                        </p:attrNameLst>
                                      </p:cBhvr>
                                      <p:to>
                                        <p:strVal val="visible"/>
                                      </p:to>
                                    </p:set>
                                    <p:animEffect transition="in" filter="fade">
                                      <p:cBhvr>
                                        <p:cTn id="87" dur="500"/>
                                        <p:tgtEl>
                                          <p:spTgt spid="6">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17" end="17"/>
                                            </p:txEl>
                                          </p:spTgt>
                                        </p:tgtEl>
                                        <p:attrNameLst>
                                          <p:attrName>style.visibility</p:attrName>
                                        </p:attrNameLst>
                                      </p:cBhvr>
                                      <p:to>
                                        <p:strVal val="visible"/>
                                      </p:to>
                                    </p:set>
                                    <p:animEffect transition="in" filter="fade">
                                      <p:cBhvr>
                                        <p:cTn id="92" dur="500"/>
                                        <p:tgtEl>
                                          <p:spTgt spid="6">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18" end="18"/>
                                            </p:txEl>
                                          </p:spTgt>
                                        </p:tgtEl>
                                        <p:attrNameLst>
                                          <p:attrName>style.visibility</p:attrName>
                                        </p:attrNameLst>
                                      </p:cBhvr>
                                      <p:to>
                                        <p:strVal val="visible"/>
                                      </p:to>
                                    </p:set>
                                    <p:animEffect transition="in" filter="fade">
                                      <p:cBhvr>
                                        <p:cTn id="97" dur="500"/>
                                        <p:tgtEl>
                                          <p:spTgt spid="6">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txEl>
                                              <p:pRg st="19" end="19"/>
                                            </p:txEl>
                                          </p:spTgt>
                                        </p:tgtEl>
                                        <p:attrNameLst>
                                          <p:attrName>style.visibility</p:attrName>
                                        </p:attrNameLst>
                                      </p:cBhvr>
                                      <p:to>
                                        <p:strVal val="visible"/>
                                      </p:to>
                                    </p:set>
                                    <p:animEffect transition="in" filter="fade">
                                      <p:cBhvr>
                                        <p:cTn id="102" dur="500"/>
                                        <p:tgtEl>
                                          <p:spTgt spid="6">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
                                            <p:txEl>
                                              <p:pRg st="20" end="20"/>
                                            </p:txEl>
                                          </p:spTgt>
                                        </p:tgtEl>
                                        <p:attrNameLst>
                                          <p:attrName>style.visibility</p:attrName>
                                        </p:attrNameLst>
                                      </p:cBhvr>
                                      <p:to>
                                        <p:strVal val="visible"/>
                                      </p:to>
                                    </p:set>
                                    <p:animEffect transition="in" filter="fade">
                                      <p:cBhvr>
                                        <p:cTn id="107" dur="500"/>
                                        <p:tgtEl>
                                          <p:spTgt spid="6">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
                                            <p:txEl>
                                              <p:pRg st="21" end="21"/>
                                            </p:txEl>
                                          </p:spTgt>
                                        </p:tgtEl>
                                        <p:attrNameLst>
                                          <p:attrName>style.visibility</p:attrName>
                                        </p:attrNameLst>
                                      </p:cBhvr>
                                      <p:to>
                                        <p:strVal val="visible"/>
                                      </p:to>
                                    </p:set>
                                    <p:animEffect transition="in" filter="fade">
                                      <p:cBhvr>
                                        <p:cTn id="112" dur="500"/>
                                        <p:tgtEl>
                                          <p:spTgt spid="6">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
                                            <p:txEl>
                                              <p:pRg st="22" end="22"/>
                                            </p:txEl>
                                          </p:spTgt>
                                        </p:tgtEl>
                                        <p:attrNameLst>
                                          <p:attrName>style.visibility</p:attrName>
                                        </p:attrNameLst>
                                      </p:cBhvr>
                                      <p:to>
                                        <p:strVal val="visible"/>
                                      </p:to>
                                    </p:set>
                                    <p:animEffect transition="in" filter="fade">
                                      <p:cBhvr>
                                        <p:cTn id="117" dur="500"/>
                                        <p:tgtEl>
                                          <p:spTgt spid="6">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867778"/>
          </a:xfrm>
        </p:spPr>
        <p:txBody>
          <a:bodyPr/>
          <a:lstStyle/>
          <a:p>
            <a:r>
              <a:rPr lang="en-US" dirty="0"/>
              <a:t>METHODOLOGY</a:t>
            </a:r>
          </a:p>
        </p:txBody>
      </p:sp>
      <p:graphicFrame>
        <p:nvGraphicFramePr>
          <p:cNvPr id="8" name="Diagram 7"/>
          <p:cNvGraphicFramePr/>
          <p:nvPr>
            <p:extLst>
              <p:ext uri="{D42A27DB-BD31-4B8C-83A1-F6EECF244321}">
                <p14:modId xmlns:p14="http://schemas.microsoft.com/office/powerpoint/2010/main" val="144112464"/>
              </p:ext>
            </p:extLst>
          </p:nvPr>
        </p:nvGraphicFramePr>
        <p:xfrm>
          <a:off x="457201" y="2013284"/>
          <a:ext cx="11333746" cy="1179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57201" y="3192380"/>
            <a:ext cx="1957136"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Removed null and empty values which could hamper our analysis, such as in some places “cuisines” cell was empty.</a:t>
            </a:r>
          </a:p>
          <a:p>
            <a:endParaRPr lang="en-IN" dirty="0"/>
          </a:p>
        </p:txBody>
      </p:sp>
      <p:sp>
        <p:nvSpPr>
          <p:cNvPr id="12" name="TextBox 11"/>
          <p:cNvSpPr txBox="1"/>
          <p:nvPr/>
        </p:nvSpPr>
        <p:spPr>
          <a:xfrm>
            <a:off x="2719137" y="3192380"/>
            <a:ext cx="1917031" cy="2308324"/>
          </a:xfrm>
          <a:prstGeom prst="rect">
            <a:avLst/>
          </a:prstGeom>
          <a:noFill/>
        </p:spPr>
        <p:txBody>
          <a:bodyPr wrap="square" rtlCol="0">
            <a:spAutoFit/>
          </a:bodyPr>
          <a:lstStyle/>
          <a:p>
            <a:r>
              <a:rPr lang="en-US" dirty="0">
                <a:solidFill>
                  <a:srgbClr val="3F3F3F"/>
                </a:solidFill>
                <a:latin typeface="Times New Roman" panose="02020603050405020304" pitchFamily="18" charset="0"/>
              </a:rPr>
              <a:t>Enhanced the dataset with additional variables like VLOOKUP to cross reference country.</a:t>
            </a:r>
            <a:endParaRPr lang="en-US" dirty="0">
              <a:solidFill>
                <a:srgbClr val="90C226"/>
              </a:solidFill>
              <a:latin typeface="Noto Sans Symbols"/>
            </a:endParaRPr>
          </a:p>
          <a:p>
            <a:endParaRPr lang="en-IN" dirty="0"/>
          </a:p>
        </p:txBody>
      </p:sp>
      <p:sp>
        <p:nvSpPr>
          <p:cNvPr id="13" name="TextBox 12"/>
          <p:cNvSpPr txBox="1"/>
          <p:nvPr/>
        </p:nvSpPr>
        <p:spPr>
          <a:xfrm>
            <a:off x="4924926" y="3192380"/>
            <a:ext cx="1933074" cy="2308324"/>
          </a:xfrm>
          <a:prstGeom prst="rect">
            <a:avLst/>
          </a:prstGeom>
          <a:noFill/>
        </p:spPr>
        <p:txBody>
          <a:bodyPr wrap="square" rtlCol="0">
            <a:spAutoFit/>
          </a:bodyPr>
          <a:lstStyle/>
          <a:p>
            <a:r>
              <a:rPr lang="en-US" dirty="0">
                <a:solidFill>
                  <a:srgbClr val="3F3F3F"/>
                </a:solidFill>
                <a:latin typeface="Times New Roman" panose="02020603050405020304" pitchFamily="18" charset="0"/>
              </a:rPr>
              <a:t>Employed Pivot Tables for key metrics and identifying the competitor restaurants and top cuisines.</a:t>
            </a:r>
            <a:endParaRPr lang="en-US" dirty="0">
              <a:solidFill>
                <a:srgbClr val="90C226"/>
              </a:solidFill>
              <a:latin typeface="Noto Sans Symbols"/>
            </a:endParaRPr>
          </a:p>
          <a:p>
            <a:endParaRPr lang="en-IN" dirty="0"/>
          </a:p>
        </p:txBody>
      </p:sp>
      <p:sp>
        <p:nvSpPr>
          <p:cNvPr id="14" name="TextBox 13"/>
          <p:cNvSpPr txBox="1"/>
          <p:nvPr/>
        </p:nvSpPr>
        <p:spPr>
          <a:xfrm>
            <a:off x="7146758" y="3192380"/>
            <a:ext cx="1925053" cy="1200329"/>
          </a:xfrm>
          <a:prstGeom prst="rect">
            <a:avLst/>
          </a:prstGeom>
          <a:noFill/>
        </p:spPr>
        <p:txBody>
          <a:bodyPr wrap="square" rtlCol="0">
            <a:spAutoFit/>
          </a:bodyPr>
          <a:lstStyle/>
          <a:p>
            <a:r>
              <a:rPr lang="en-US" dirty="0">
                <a:solidFill>
                  <a:srgbClr val="3F3F3F"/>
                </a:solidFill>
                <a:latin typeface="Times New Roman" panose="02020603050405020304" pitchFamily="18" charset="0"/>
              </a:rPr>
              <a:t>Identifying the competitors in the suggested areas.</a:t>
            </a:r>
            <a:endParaRPr lang="en-US" dirty="0">
              <a:solidFill>
                <a:srgbClr val="90C226"/>
              </a:solidFill>
              <a:latin typeface="Noto Sans Symbols"/>
            </a:endParaRPr>
          </a:p>
          <a:p>
            <a:endParaRPr lang="en-IN" dirty="0"/>
          </a:p>
        </p:txBody>
      </p:sp>
      <p:sp>
        <p:nvSpPr>
          <p:cNvPr id="15" name="TextBox 14"/>
          <p:cNvSpPr txBox="1"/>
          <p:nvPr/>
        </p:nvSpPr>
        <p:spPr>
          <a:xfrm>
            <a:off x="9360569" y="3264568"/>
            <a:ext cx="1974306" cy="2308324"/>
          </a:xfrm>
          <a:prstGeom prst="rect">
            <a:avLst/>
          </a:prstGeom>
          <a:noFill/>
        </p:spPr>
        <p:txBody>
          <a:bodyPr wrap="square" rtlCol="0">
            <a:spAutoFit/>
          </a:bodyPr>
          <a:lstStyle/>
          <a:p>
            <a:r>
              <a:rPr lang="en-US" dirty="0">
                <a:solidFill>
                  <a:srgbClr val="3F3F3F"/>
                </a:solidFill>
                <a:latin typeface="Times New Roman" panose="02020603050405020304" pitchFamily="18" charset="0"/>
              </a:rPr>
              <a:t>Created dynamic charts and dashboard for data representation, enabling interactive data exploration</a:t>
            </a:r>
            <a:endParaRPr lang="en-US" dirty="0">
              <a:solidFill>
                <a:srgbClr val="90C226"/>
              </a:solidFill>
              <a:latin typeface="Noto Sans Symbols"/>
            </a:endParaRPr>
          </a:p>
          <a:p>
            <a:endParaRPr lang="en-IN" dirty="0"/>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083575" y="63110"/>
            <a:ext cx="7965461" cy="1340574"/>
          </a:xfrm>
        </p:spPr>
        <p:txBody>
          <a:bodyPr/>
          <a:lstStyle/>
          <a:p>
            <a:r>
              <a:rPr lang="en-US" dirty="0"/>
              <a:t>Number of restaurants Opened in each country</a:t>
            </a:r>
          </a:p>
        </p:txBody>
      </p:sp>
      <p:graphicFrame>
        <p:nvGraphicFramePr>
          <p:cNvPr id="6" name="Table 5"/>
          <p:cNvGraphicFramePr>
            <a:graphicFrameLocks noGrp="1"/>
          </p:cNvGraphicFramePr>
          <p:nvPr>
            <p:extLst>
              <p:ext uri="{D42A27DB-BD31-4B8C-83A1-F6EECF244321}">
                <p14:modId xmlns:p14="http://schemas.microsoft.com/office/powerpoint/2010/main" val="329658534"/>
              </p:ext>
            </p:extLst>
          </p:nvPr>
        </p:nvGraphicFramePr>
        <p:xfrm>
          <a:off x="0" y="1403684"/>
          <a:ext cx="5765800" cy="4689202"/>
        </p:xfrm>
        <a:graphic>
          <a:graphicData uri="http://schemas.openxmlformats.org/drawingml/2006/table">
            <a:tbl>
              <a:tblPr>
                <a:tableStyleId>{16D9F66E-5EB9-4882-86FB-DCBF35E3C3E4}</a:tableStyleId>
              </a:tblPr>
              <a:tblGrid>
                <a:gridCol w="2687530">
                  <a:extLst>
                    <a:ext uri="{9D8B030D-6E8A-4147-A177-3AD203B41FA5}">
                      <a16:colId xmlns:a16="http://schemas.microsoft.com/office/drawing/2014/main" val="3504410267"/>
                    </a:ext>
                  </a:extLst>
                </a:gridCol>
                <a:gridCol w="3078270">
                  <a:extLst>
                    <a:ext uri="{9D8B030D-6E8A-4147-A177-3AD203B41FA5}">
                      <a16:colId xmlns:a16="http://schemas.microsoft.com/office/drawing/2014/main" val="3663747755"/>
                    </a:ext>
                  </a:extLst>
                </a:gridCol>
              </a:tblGrid>
              <a:tr h="432338">
                <a:tc gridSpan="2">
                  <a:txBody>
                    <a:bodyPr/>
                    <a:lstStyle/>
                    <a:p>
                      <a:pPr algn="ctr" fontAlgn="ctr"/>
                      <a:r>
                        <a:rPr lang="en-US" sz="1800" u="none" strike="noStrike" dirty="0">
                          <a:effectLst/>
                        </a:rPr>
                        <a:t>6) Number of restaurants Opened in each country</a:t>
                      </a:r>
                      <a:endParaRPr lang="en-US" sz="1800" b="1" i="0" u="none" strike="noStrike" dirty="0">
                        <a:solidFill>
                          <a:srgbClr val="D9D9D9"/>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896480073"/>
                  </a:ext>
                </a:extLst>
              </a:tr>
              <a:tr h="266054">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Column2</a:t>
                      </a:r>
                      <a:endParaRPr lang="en-IN"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1773198"/>
                  </a:ext>
                </a:extLst>
              </a:tr>
              <a:tr h="266054">
                <a:tc>
                  <a:txBody>
                    <a:bodyPr/>
                    <a:lstStyle/>
                    <a:p>
                      <a:pPr algn="l"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4283822"/>
                  </a:ext>
                </a:extLst>
              </a:tr>
              <a:tr h="266054">
                <a:tc>
                  <a:txBody>
                    <a:bodyPr/>
                    <a:lstStyle/>
                    <a:p>
                      <a:pPr algn="l" fontAlgn="b"/>
                      <a:r>
                        <a:rPr lang="en-IN" sz="1100" u="none" strike="noStrike">
                          <a:effectLst/>
                        </a:rPr>
                        <a:t>Australia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4815273"/>
                  </a:ext>
                </a:extLst>
              </a:tr>
              <a:tr h="266054">
                <a:tc>
                  <a:txBody>
                    <a:bodyPr/>
                    <a:lstStyle/>
                    <a:p>
                      <a:pPr algn="l" fontAlgn="b"/>
                      <a:r>
                        <a:rPr lang="en-IN" sz="1100" u="none" strike="noStrike">
                          <a:effectLst/>
                        </a:rPr>
                        <a:t>Brazil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2724472"/>
                  </a:ext>
                </a:extLst>
              </a:tr>
              <a:tr h="266054">
                <a:tc>
                  <a:txBody>
                    <a:bodyPr/>
                    <a:lstStyle/>
                    <a:p>
                      <a:pPr algn="l" fontAlgn="b"/>
                      <a:r>
                        <a:rPr lang="en-IN" sz="1100" u="none" strike="noStrike">
                          <a:effectLst/>
                        </a:rPr>
                        <a:t>Canada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768838"/>
                  </a:ext>
                </a:extLst>
              </a:tr>
              <a:tr h="266054">
                <a:tc>
                  <a:txBody>
                    <a:bodyPr/>
                    <a:lstStyle/>
                    <a:p>
                      <a:pPr algn="l" fontAlgn="b"/>
                      <a:r>
                        <a:rPr lang="en-IN" sz="1100" u="none" strike="noStrike">
                          <a:effectLst/>
                        </a:rPr>
                        <a:t>Indonesia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733046"/>
                  </a:ext>
                </a:extLst>
              </a:tr>
              <a:tr h="266054">
                <a:tc>
                  <a:txBody>
                    <a:bodyPr/>
                    <a:lstStyle/>
                    <a:p>
                      <a:pPr algn="l" fontAlgn="b"/>
                      <a:r>
                        <a:rPr lang="en-IN" sz="1100" u="none" strike="noStrike">
                          <a:effectLst/>
                        </a:rPr>
                        <a:t>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2225683"/>
                  </a:ext>
                </a:extLst>
              </a:tr>
              <a:tr h="266054">
                <a:tc>
                  <a:txBody>
                    <a:bodyPr/>
                    <a:lstStyle/>
                    <a:p>
                      <a:pPr algn="l" fontAlgn="b"/>
                      <a:r>
                        <a:rPr lang="en-IN" sz="1100" u="none" strike="noStrike">
                          <a:effectLst/>
                        </a:rPr>
                        <a:t>Philippines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2630493"/>
                  </a:ext>
                </a:extLst>
              </a:tr>
              <a:tr h="266054">
                <a:tc>
                  <a:txBody>
                    <a:bodyPr/>
                    <a:lstStyle/>
                    <a:p>
                      <a:pPr algn="l" fontAlgn="b"/>
                      <a:r>
                        <a:rPr lang="en-IN" sz="1100" u="none" strike="noStrike">
                          <a:effectLst/>
                        </a:rPr>
                        <a:t>Qatar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993310"/>
                  </a:ext>
                </a:extLst>
              </a:tr>
              <a:tr h="266054">
                <a:tc>
                  <a:txBody>
                    <a:bodyPr/>
                    <a:lstStyle/>
                    <a:p>
                      <a:pPr algn="l" fontAlgn="b"/>
                      <a:r>
                        <a:rPr lang="en-IN" sz="1100" u="none" strike="noStrike">
                          <a:effectLst/>
                        </a:rPr>
                        <a:t>Singapore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1008324"/>
                  </a:ext>
                </a:extLst>
              </a:tr>
              <a:tr h="266054">
                <a:tc>
                  <a:txBody>
                    <a:bodyPr/>
                    <a:lstStyle/>
                    <a:p>
                      <a:pPr algn="l" fontAlgn="b"/>
                      <a:r>
                        <a:rPr lang="en-IN" sz="1100" u="none" strike="noStrike">
                          <a:effectLst/>
                        </a:rPr>
                        <a:t>South Africa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8805697"/>
                  </a:ext>
                </a:extLst>
              </a:tr>
              <a:tr h="266054">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8599533"/>
                  </a:ext>
                </a:extLst>
              </a:tr>
              <a:tr h="266054">
                <a:tc>
                  <a:txBody>
                    <a:bodyPr/>
                    <a:lstStyle/>
                    <a:p>
                      <a:pPr algn="l" fontAlgn="b"/>
                      <a:r>
                        <a:rPr lang="en-IN" sz="1100" u="none" strike="noStrike">
                          <a:effectLst/>
                        </a:rPr>
                        <a:t>Turkey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0938329"/>
                  </a:ext>
                </a:extLst>
              </a:tr>
              <a:tr h="266054">
                <a:tc>
                  <a:txBody>
                    <a:bodyPr/>
                    <a:lstStyle/>
                    <a:p>
                      <a:pPr algn="l" fontAlgn="b"/>
                      <a:r>
                        <a:rPr lang="en-IN" sz="1100" u="none" strike="noStrike">
                          <a:effectLst/>
                        </a:rPr>
                        <a:t>United Arab Emirates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306820"/>
                  </a:ext>
                </a:extLst>
              </a:tr>
              <a:tr h="266054">
                <a:tc>
                  <a:txBody>
                    <a:bodyPr/>
                    <a:lstStyle/>
                    <a:p>
                      <a:pPr algn="l" fontAlgn="b"/>
                      <a:r>
                        <a:rPr lang="en-IN" sz="1100" u="none" strike="noStrike">
                          <a:effectLst/>
                        </a:rPr>
                        <a:t>United Kingdom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7309544"/>
                  </a:ext>
                </a:extLst>
              </a:tr>
              <a:tr h="266054">
                <a:tc>
                  <a:txBody>
                    <a:bodyPr/>
                    <a:lstStyle/>
                    <a:p>
                      <a:pPr algn="l" fontAlgn="b"/>
                      <a:r>
                        <a:rPr lang="en-IN" sz="1100" u="none" strike="noStrike">
                          <a:effectLst/>
                        </a:rPr>
                        <a:t>United States of America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419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8584055"/>
                  </a:ext>
                </a:extLst>
              </a:tr>
            </a:tbl>
          </a:graphicData>
        </a:graphic>
      </p:graphicFrame>
      <p:graphicFrame>
        <p:nvGraphicFramePr>
          <p:cNvPr id="8" name="Diagram 7"/>
          <p:cNvGraphicFramePr/>
          <p:nvPr>
            <p:extLst>
              <p:ext uri="{D42A27DB-BD31-4B8C-83A1-F6EECF244321}">
                <p14:modId xmlns:p14="http://schemas.microsoft.com/office/powerpoint/2010/main" val="2324629639"/>
              </p:ext>
            </p:extLst>
          </p:nvPr>
        </p:nvGraphicFramePr>
        <p:xfrm>
          <a:off x="5903494" y="1403684"/>
          <a:ext cx="6288505" cy="5454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28907" y="149290"/>
            <a:ext cx="7043617" cy="718457"/>
          </a:xfrm>
        </p:spPr>
        <p:txBody>
          <a:bodyPr/>
          <a:lstStyle/>
          <a:p>
            <a:r>
              <a:rPr lang="en-US" dirty="0"/>
              <a:t>Restaurants opened</a:t>
            </a:r>
          </a:p>
        </p:txBody>
      </p:sp>
      <p:graphicFrame>
        <p:nvGraphicFramePr>
          <p:cNvPr id="6" name="Chart 5"/>
          <p:cNvGraphicFramePr>
            <a:graphicFrameLocks/>
          </p:cNvGraphicFramePr>
          <p:nvPr>
            <p:extLst>
              <p:ext uri="{D42A27DB-BD31-4B8C-83A1-F6EECF244321}">
                <p14:modId xmlns:p14="http://schemas.microsoft.com/office/powerpoint/2010/main" val="3548826934"/>
              </p:ext>
            </p:extLst>
          </p:nvPr>
        </p:nvGraphicFramePr>
        <p:xfrm>
          <a:off x="0" y="1277857"/>
          <a:ext cx="5707224" cy="325171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6130212" y="1436914"/>
            <a:ext cx="6061788"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w Cen MT Condensed Extra Bold" panose="020B0803020202020204" pitchFamily="34" charset="0"/>
              </a:rPr>
              <a:t>We have a line chart for number of restaurants opened in the suggested countries by year.</a:t>
            </a:r>
          </a:p>
          <a:p>
            <a:r>
              <a:rPr lang="en-US" dirty="0">
                <a:latin typeface="Tw Cen MT Condensed Extra Bold" panose="020B0803020202020204" pitchFamily="34" charset="0"/>
              </a:rPr>
              <a:t> </a:t>
            </a:r>
          </a:p>
          <a:p>
            <a:pPr marL="285750" indent="-285750">
              <a:buFont typeface="Arial" panose="020B0604020202020204" pitchFamily="34" charset="0"/>
              <a:buChar char="•"/>
            </a:pPr>
            <a:r>
              <a:rPr lang="en-US" dirty="0">
                <a:latin typeface="Tw Cen MT Condensed Extra Bold" panose="020B0803020202020204" pitchFamily="34" charset="0"/>
              </a:rPr>
              <a:t>We can see that new restaurant openings peeked in the year 2013 with 12 restaurants opened in a single year.</a:t>
            </a:r>
          </a:p>
          <a:p>
            <a:endParaRPr lang="en-US" dirty="0">
              <a:latin typeface="Tw Cen MT Condensed Extra Bold" panose="020B0803020202020204" pitchFamily="34" charset="0"/>
            </a:endParaRPr>
          </a:p>
          <a:p>
            <a:pPr marL="285750" indent="-285750">
              <a:buFont typeface="Arial" panose="020B0604020202020204" pitchFamily="34" charset="0"/>
              <a:buChar char="•"/>
            </a:pPr>
            <a:r>
              <a:rPr lang="en-US" dirty="0">
                <a:latin typeface="Tw Cen MT Condensed Extra Bold" panose="020B0803020202020204" pitchFamily="34" charset="0"/>
              </a:rPr>
              <a:t>We can see after 2014 new restaurant opening took a huge plunge with just 4 new restaurants.</a:t>
            </a:r>
          </a:p>
          <a:p>
            <a:endParaRPr lang="en-US" dirty="0">
              <a:latin typeface="Tw Cen MT Condensed Extra Bold" panose="020B0803020202020204" pitchFamily="34" charset="0"/>
            </a:endParaRPr>
          </a:p>
          <a:p>
            <a:pPr marL="285750" indent="-285750">
              <a:buFont typeface="Arial" panose="020B0604020202020204" pitchFamily="34" charset="0"/>
              <a:buChar char="•"/>
            </a:pPr>
            <a:r>
              <a:rPr lang="en-US" dirty="0">
                <a:latin typeface="Tw Cen MT Condensed Extra Bold" panose="020B0803020202020204" pitchFamily="34" charset="0"/>
              </a:rPr>
              <a:t>2015 was better with 10 new restaurants opened. 2016 saw decline in the trend.</a:t>
            </a:r>
          </a:p>
          <a:p>
            <a:endParaRPr lang="en-US" dirty="0">
              <a:latin typeface="Tw Cen MT Condensed Extra Bold" panose="020B0803020202020204" pitchFamily="34" charset="0"/>
            </a:endParaRPr>
          </a:p>
          <a:p>
            <a:pPr marL="285750" indent="-285750">
              <a:buFont typeface="Arial" panose="020B0604020202020204" pitchFamily="34" charset="0"/>
              <a:buChar char="•"/>
            </a:pPr>
            <a:r>
              <a:rPr lang="en-US" dirty="0">
                <a:latin typeface="Tw Cen MT Condensed Extra Bold" panose="020B0803020202020204" pitchFamily="34" charset="0"/>
              </a:rPr>
              <a:t>After, 2016 we are seeing a steady growth in new restaurant opening and judging by the past trend it is expected to continue, we should focus on getting on this trend while its positive and open new restaurants</a:t>
            </a: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0"/>
            <a:ext cx="7796464" cy="630271"/>
          </a:xfrm>
        </p:spPr>
        <p:txBody>
          <a:bodyPr/>
          <a:lstStyle/>
          <a:p>
            <a:r>
              <a:rPr lang="en-US" dirty="0"/>
              <a:t>Average voters</a:t>
            </a:r>
          </a:p>
        </p:txBody>
      </p:sp>
      <p:graphicFrame>
        <p:nvGraphicFramePr>
          <p:cNvPr id="8" name="Chart 7"/>
          <p:cNvGraphicFramePr>
            <a:graphicFrameLocks/>
          </p:cNvGraphicFramePr>
          <p:nvPr>
            <p:extLst>
              <p:ext uri="{D42A27DB-BD31-4B8C-83A1-F6EECF244321}">
                <p14:modId xmlns:p14="http://schemas.microsoft.com/office/powerpoint/2010/main" val="1686495543"/>
              </p:ext>
            </p:extLst>
          </p:nvPr>
        </p:nvGraphicFramePr>
        <p:xfrm>
          <a:off x="49764" y="630271"/>
          <a:ext cx="6024465" cy="3820886"/>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3306" y="4451157"/>
            <a:ext cx="8845421" cy="2341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93306" y="4954555"/>
            <a:ext cx="884542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Indonesia has the highest number of voters. Even after being a small country.</a:t>
            </a:r>
          </a:p>
          <a:p>
            <a:pPr marL="285750" indent="-285750">
              <a:buFont typeface="Arial" panose="020B0604020202020204" pitchFamily="34" charset="0"/>
              <a:buChar char="•"/>
            </a:pPr>
            <a:r>
              <a:rPr lang="en-US" dirty="0"/>
              <a:t>Brazil and Singapore lies in the lowest with only 20 &amp; 32 average voters respectively.</a:t>
            </a:r>
          </a:p>
          <a:p>
            <a:pPr marL="285750" indent="-285750">
              <a:buFont typeface="Arial" panose="020B0604020202020204" pitchFamily="34" charset="0"/>
              <a:buChar char="•"/>
            </a:pPr>
            <a:r>
              <a:rPr lang="en-US" dirty="0"/>
              <a:t>We can see that even we have highest number of restaurants in India still the votes are pretty less.</a:t>
            </a:r>
            <a:endParaRPr lang="en-IN" dirty="0"/>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2.xml><?xml version="1.0" encoding="utf-8"?>
<ds:datastoreItem xmlns:ds="http://schemas.openxmlformats.org/officeDocument/2006/customXml" ds:itemID="{A7FA76D1-3C6D-40BC-A42D-496B6EDE8B8C}">
  <ds:schemaRefs>
    <ds:schemaRef ds:uri="230e9df3-be65-4c73-a93b-d1236ebd677e"/>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71af3243-3dd4-4a8d-8c0d-dd76da1f02a5"/>
    <ds:schemaRef ds:uri="16c05727-aa75-4e4a-9b5f-8a80a1165891"/>
    <ds:schemaRef ds:uri="http://schemas.microsoft.com/sharepoint/v3"/>
    <ds:schemaRef ds:uri="http://www.w3.org/XML/1998/namespace"/>
  </ds:schemaRefs>
</ds:datastoreItem>
</file>

<file path=customXml/itemProps3.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1378</Words>
  <Application>Microsoft Office PowerPoint</Application>
  <PresentationFormat>Widescreen</PresentationFormat>
  <Paragraphs>192</Paragraphs>
  <Slides>17</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Century Gothic</vt:lpstr>
      <vt:lpstr>Lato</vt:lpstr>
      <vt:lpstr>Noto Sans Symbols</vt:lpstr>
      <vt:lpstr>Sabon Next LT</vt:lpstr>
      <vt:lpstr>Times New Roman</vt:lpstr>
      <vt:lpstr>Tw Cen MT Condensed Extra Bold</vt:lpstr>
      <vt:lpstr>Wingdings</vt:lpstr>
      <vt:lpstr>Custom</vt:lpstr>
      <vt:lpstr>ZOMATO LOCATION SCOUTING   BY: Tejpal singh</vt:lpstr>
      <vt:lpstr>About zomato</vt:lpstr>
      <vt:lpstr>AGENDA</vt:lpstr>
      <vt:lpstr>PROBLEM STATEMENT</vt:lpstr>
      <vt:lpstr>ZOMATO MARKETPLACE DATA</vt:lpstr>
      <vt:lpstr>METHODOLOGY</vt:lpstr>
      <vt:lpstr>Number of restaurants Opened in each country</vt:lpstr>
      <vt:lpstr>Restaurants opened</vt:lpstr>
      <vt:lpstr>Average voters</vt:lpstr>
      <vt:lpstr>Suggested countries</vt:lpstr>
      <vt:lpstr>Average ratings</vt:lpstr>
      <vt:lpstr>Cuisines</vt:lpstr>
      <vt:lpstr>Delivery and table booking</vt:lpstr>
      <vt:lpstr>correlation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2023-12-10T16:20:53Z</dcterms:created>
  <dcterms:modified xsi:type="dcterms:W3CDTF">2024-07-29T06:52:04Z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