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EBC66-E08D-669F-AFAD-E6D3B1285F60}" v="258" dt="2024-07-19T20:13:04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guardian.com/blog/source-code-security-best-practices-protect-against-theft" TargetMode="External"/><Relationship Id="rId1" Type="http://schemas.openxmlformats.org/officeDocument/2006/relationships/hyperlink" Target="https://get.assembla.com/blog/source-code-security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guardian.com/blog/source-code-security-best-practices-protect-against-theft" TargetMode="External"/><Relationship Id="rId1" Type="http://schemas.openxmlformats.org/officeDocument/2006/relationships/hyperlink" Target="https://get.assembla.com/blog/source-code-security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B7EA5-688B-4901-A399-97F530CDFC47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6B7BA-D3D2-4296-AF9D-B8600596B3FF}">
      <dgm:prSet/>
      <dgm:spPr/>
      <dgm:t>
        <a:bodyPr/>
        <a:lstStyle/>
        <a:p>
          <a:r>
            <a:rPr lang="en-US"/>
            <a:t>Fernandes, C. (2024, March 18). Source Code Security Best Practices: A Complete Guide - blog. </a:t>
          </a:r>
          <a:r>
            <a:rPr lang="en-US" i="1"/>
            <a:t>Assembla</a:t>
          </a:r>
          <a:r>
            <a:rPr lang="en-US"/>
            <a:t>. </a:t>
          </a:r>
          <a:r>
            <a:rPr lang="en-US">
              <a:hlinkClick xmlns:r="http://schemas.openxmlformats.org/officeDocument/2006/relationships" r:id="rId1"/>
            </a:rPr>
            <a:t>https://get.assembla.com/blog/source-code-security/</a:t>
          </a:r>
          <a:endParaRPr lang="en-US"/>
        </a:p>
      </dgm:t>
    </dgm:pt>
    <dgm:pt modelId="{57C6F685-8F7A-491F-8B54-D42973D21EF4}" type="parTrans" cxnId="{8127C26E-0344-4B19-897D-7628B4175EB1}">
      <dgm:prSet/>
      <dgm:spPr/>
      <dgm:t>
        <a:bodyPr/>
        <a:lstStyle/>
        <a:p>
          <a:endParaRPr lang="en-US"/>
        </a:p>
      </dgm:t>
    </dgm:pt>
    <dgm:pt modelId="{34D8E036-1B9C-4766-A7FC-B94A80B4DCCF}" type="sibTrans" cxnId="{8127C26E-0344-4B19-897D-7628B4175EB1}">
      <dgm:prSet/>
      <dgm:spPr/>
      <dgm:t>
        <a:bodyPr/>
        <a:lstStyle/>
        <a:p>
          <a:endParaRPr lang="en-US"/>
        </a:p>
      </dgm:t>
    </dgm:pt>
    <dgm:pt modelId="{B922370B-CE32-42DD-B5E0-608E4FA46CE7}">
      <dgm:prSet/>
      <dgm:spPr/>
      <dgm:t>
        <a:bodyPr/>
        <a:lstStyle/>
        <a:p>
          <a:r>
            <a:rPr lang="en-US" i="1"/>
            <a:t>Source code security best practices to protect against theft</a:t>
          </a:r>
          <a:r>
            <a:rPr lang="en-US"/>
            <a:t>. (n.d.). Digital Guardian. </a:t>
          </a:r>
          <a:r>
            <a:rPr lang="en-US">
              <a:hlinkClick xmlns:r="http://schemas.openxmlformats.org/officeDocument/2006/relationships" r:id="rId2"/>
            </a:rPr>
            <a:t>https://www.digitalguardian.com/blog/source-code-security-best-practices-protect-against-theft</a:t>
          </a:r>
          <a:endParaRPr lang="en-US"/>
        </a:p>
      </dgm:t>
    </dgm:pt>
    <dgm:pt modelId="{FB877153-51D8-48B8-8C35-6E259EDB988F}" type="parTrans" cxnId="{49B94191-C5B6-4638-8078-F1F0E2AF33A8}">
      <dgm:prSet/>
      <dgm:spPr/>
      <dgm:t>
        <a:bodyPr/>
        <a:lstStyle/>
        <a:p>
          <a:endParaRPr lang="en-US"/>
        </a:p>
      </dgm:t>
    </dgm:pt>
    <dgm:pt modelId="{24F4B5E1-89C1-434F-BADF-5E67CE1DB059}" type="sibTrans" cxnId="{49B94191-C5B6-4638-8078-F1F0E2AF33A8}">
      <dgm:prSet/>
      <dgm:spPr/>
      <dgm:t>
        <a:bodyPr/>
        <a:lstStyle/>
        <a:p>
          <a:endParaRPr lang="en-US"/>
        </a:p>
      </dgm:t>
    </dgm:pt>
    <dgm:pt modelId="{FD193A61-E0C1-4E75-B8A3-AC00E14DBD38}" type="pres">
      <dgm:prSet presAssocID="{0B0B7EA5-688B-4901-A399-97F530CDFC47}" presName="vert0" presStyleCnt="0">
        <dgm:presLayoutVars>
          <dgm:dir/>
          <dgm:animOne val="branch"/>
          <dgm:animLvl val="lvl"/>
        </dgm:presLayoutVars>
      </dgm:prSet>
      <dgm:spPr/>
    </dgm:pt>
    <dgm:pt modelId="{D243FF92-9E54-4938-B390-3A406C1EC693}" type="pres">
      <dgm:prSet presAssocID="{0176B7BA-D3D2-4296-AF9D-B8600596B3FF}" presName="thickLine" presStyleLbl="alignNode1" presStyleIdx="0" presStyleCnt="2"/>
      <dgm:spPr/>
    </dgm:pt>
    <dgm:pt modelId="{267AA821-F17D-4C55-BED3-57F53A0C0869}" type="pres">
      <dgm:prSet presAssocID="{0176B7BA-D3D2-4296-AF9D-B8600596B3FF}" presName="horz1" presStyleCnt="0"/>
      <dgm:spPr/>
    </dgm:pt>
    <dgm:pt modelId="{EE608526-A8A1-4228-BC99-C1A404A86F9A}" type="pres">
      <dgm:prSet presAssocID="{0176B7BA-D3D2-4296-AF9D-B8600596B3FF}" presName="tx1" presStyleLbl="revTx" presStyleIdx="0" presStyleCnt="2"/>
      <dgm:spPr/>
    </dgm:pt>
    <dgm:pt modelId="{7DA35D7B-C5A0-4844-A928-64903674827C}" type="pres">
      <dgm:prSet presAssocID="{0176B7BA-D3D2-4296-AF9D-B8600596B3FF}" presName="vert1" presStyleCnt="0"/>
      <dgm:spPr/>
    </dgm:pt>
    <dgm:pt modelId="{3788D150-77B8-4D1E-8391-74916102D036}" type="pres">
      <dgm:prSet presAssocID="{B922370B-CE32-42DD-B5E0-608E4FA46CE7}" presName="thickLine" presStyleLbl="alignNode1" presStyleIdx="1" presStyleCnt="2"/>
      <dgm:spPr/>
    </dgm:pt>
    <dgm:pt modelId="{E1EE0538-1134-4976-BA2E-C6C966AFF00A}" type="pres">
      <dgm:prSet presAssocID="{B922370B-CE32-42DD-B5E0-608E4FA46CE7}" presName="horz1" presStyleCnt="0"/>
      <dgm:spPr/>
    </dgm:pt>
    <dgm:pt modelId="{E8AA254E-D4A2-4C3C-940A-D6FBA92BE600}" type="pres">
      <dgm:prSet presAssocID="{B922370B-CE32-42DD-B5E0-608E4FA46CE7}" presName="tx1" presStyleLbl="revTx" presStyleIdx="1" presStyleCnt="2"/>
      <dgm:spPr/>
    </dgm:pt>
    <dgm:pt modelId="{67032CC2-F895-4AD8-B468-77588170B622}" type="pres">
      <dgm:prSet presAssocID="{B922370B-CE32-42DD-B5E0-608E4FA46CE7}" presName="vert1" presStyleCnt="0"/>
      <dgm:spPr/>
    </dgm:pt>
  </dgm:ptLst>
  <dgm:cxnLst>
    <dgm:cxn modelId="{8127C26E-0344-4B19-897D-7628B4175EB1}" srcId="{0B0B7EA5-688B-4901-A399-97F530CDFC47}" destId="{0176B7BA-D3D2-4296-AF9D-B8600596B3FF}" srcOrd="0" destOrd="0" parTransId="{57C6F685-8F7A-491F-8B54-D42973D21EF4}" sibTransId="{34D8E036-1B9C-4766-A7FC-B94A80B4DCCF}"/>
    <dgm:cxn modelId="{13D53757-1913-4A8D-9AEE-97BE24F7EA93}" type="presOf" srcId="{0176B7BA-D3D2-4296-AF9D-B8600596B3FF}" destId="{EE608526-A8A1-4228-BC99-C1A404A86F9A}" srcOrd="0" destOrd="0" presId="urn:microsoft.com/office/officeart/2008/layout/LinedList"/>
    <dgm:cxn modelId="{49B94191-C5B6-4638-8078-F1F0E2AF33A8}" srcId="{0B0B7EA5-688B-4901-A399-97F530CDFC47}" destId="{B922370B-CE32-42DD-B5E0-608E4FA46CE7}" srcOrd="1" destOrd="0" parTransId="{FB877153-51D8-48B8-8C35-6E259EDB988F}" sibTransId="{24F4B5E1-89C1-434F-BADF-5E67CE1DB059}"/>
    <dgm:cxn modelId="{99287EC9-0C8D-4BD8-BD53-105C43337B4C}" type="presOf" srcId="{0B0B7EA5-688B-4901-A399-97F530CDFC47}" destId="{FD193A61-E0C1-4E75-B8A3-AC00E14DBD38}" srcOrd="0" destOrd="0" presId="urn:microsoft.com/office/officeart/2008/layout/LinedList"/>
    <dgm:cxn modelId="{A4CAA2CB-D709-41F1-B787-049335E5F201}" type="presOf" srcId="{B922370B-CE32-42DD-B5E0-608E4FA46CE7}" destId="{E8AA254E-D4A2-4C3C-940A-D6FBA92BE600}" srcOrd="0" destOrd="0" presId="urn:microsoft.com/office/officeart/2008/layout/LinedList"/>
    <dgm:cxn modelId="{BBB5493D-230F-473A-BB37-0D267CDD5D05}" type="presParOf" srcId="{FD193A61-E0C1-4E75-B8A3-AC00E14DBD38}" destId="{D243FF92-9E54-4938-B390-3A406C1EC693}" srcOrd="0" destOrd="0" presId="urn:microsoft.com/office/officeart/2008/layout/LinedList"/>
    <dgm:cxn modelId="{0C746CC2-8276-4FC2-83C1-D51FFDACE425}" type="presParOf" srcId="{FD193A61-E0C1-4E75-B8A3-AC00E14DBD38}" destId="{267AA821-F17D-4C55-BED3-57F53A0C0869}" srcOrd="1" destOrd="0" presId="urn:microsoft.com/office/officeart/2008/layout/LinedList"/>
    <dgm:cxn modelId="{0E4FB754-4DCD-447C-AE0E-6F4939ED17ED}" type="presParOf" srcId="{267AA821-F17D-4C55-BED3-57F53A0C0869}" destId="{EE608526-A8A1-4228-BC99-C1A404A86F9A}" srcOrd="0" destOrd="0" presId="urn:microsoft.com/office/officeart/2008/layout/LinedList"/>
    <dgm:cxn modelId="{A719DDD7-B6CF-4BE4-BDD4-D7E53ADF7311}" type="presParOf" srcId="{267AA821-F17D-4C55-BED3-57F53A0C0869}" destId="{7DA35D7B-C5A0-4844-A928-64903674827C}" srcOrd="1" destOrd="0" presId="urn:microsoft.com/office/officeart/2008/layout/LinedList"/>
    <dgm:cxn modelId="{CD3DE851-8ADB-466E-9A56-11F2ED620ABC}" type="presParOf" srcId="{FD193A61-E0C1-4E75-B8A3-AC00E14DBD38}" destId="{3788D150-77B8-4D1E-8391-74916102D036}" srcOrd="2" destOrd="0" presId="urn:microsoft.com/office/officeart/2008/layout/LinedList"/>
    <dgm:cxn modelId="{FB70FA91-9B52-4212-B391-7D23749AF123}" type="presParOf" srcId="{FD193A61-E0C1-4E75-B8A3-AC00E14DBD38}" destId="{E1EE0538-1134-4976-BA2E-C6C966AFF00A}" srcOrd="3" destOrd="0" presId="urn:microsoft.com/office/officeart/2008/layout/LinedList"/>
    <dgm:cxn modelId="{A66C5990-D551-4C87-8B1E-0BABEADF320C}" type="presParOf" srcId="{E1EE0538-1134-4976-BA2E-C6C966AFF00A}" destId="{E8AA254E-D4A2-4C3C-940A-D6FBA92BE600}" srcOrd="0" destOrd="0" presId="urn:microsoft.com/office/officeart/2008/layout/LinedList"/>
    <dgm:cxn modelId="{8F17EAFF-C453-4C7F-BFF9-2EC2A786FF97}" type="presParOf" srcId="{E1EE0538-1134-4976-BA2E-C6C966AFF00A}" destId="{67032CC2-F895-4AD8-B468-77588170B6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3FF92-9E54-4938-B390-3A406C1EC693}">
      <dsp:nvSpPr>
        <dsp:cNvPr id="0" name=""/>
        <dsp:cNvSpPr/>
      </dsp:nvSpPr>
      <dsp:spPr>
        <a:xfrm>
          <a:off x="0" y="0"/>
          <a:ext cx="33639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608526-A8A1-4228-BC99-C1A404A86F9A}">
      <dsp:nvSpPr>
        <dsp:cNvPr id="0" name=""/>
        <dsp:cNvSpPr/>
      </dsp:nvSpPr>
      <dsp:spPr>
        <a:xfrm>
          <a:off x="0" y="0"/>
          <a:ext cx="3363974" cy="170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Fernandes, C. (2024, March 18). Source Code Security Best Practices: A Complete Guide - blog. </a:t>
          </a:r>
          <a:r>
            <a:rPr lang="en-US" sz="1400" i="1" kern="1200"/>
            <a:t>Assembla</a:t>
          </a:r>
          <a:r>
            <a:rPr lang="en-US" sz="1400" kern="1200"/>
            <a:t>. </a:t>
          </a:r>
          <a:r>
            <a:rPr lang="en-US" sz="1400" kern="1200">
              <a:hlinkClick xmlns:r="http://schemas.openxmlformats.org/officeDocument/2006/relationships" r:id="rId1"/>
            </a:rPr>
            <a:t>https://get.assembla.com/blog/source-code-security/</a:t>
          </a:r>
          <a:endParaRPr lang="en-US" sz="1400" kern="1200"/>
        </a:p>
      </dsp:txBody>
      <dsp:txXfrm>
        <a:off x="0" y="0"/>
        <a:ext cx="3363974" cy="1707811"/>
      </dsp:txXfrm>
    </dsp:sp>
    <dsp:sp modelId="{3788D150-77B8-4D1E-8391-74916102D036}">
      <dsp:nvSpPr>
        <dsp:cNvPr id="0" name=""/>
        <dsp:cNvSpPr/>
      </dsp:nvSpPr>
      <dsp:spPr>
        <a:xfrm>
          <a:off x="0" y="1707811"/>
          <a:ext cx="33639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AA254E-D4A2-4C3C-940A-D6FBA92BE600}">
      <dsp:nvSpPr>
        <dsp:cNvPr id="0" name=""/>
        <dsp:cNvSpPr/>
      </dsp:nvSpPr>
      <dsp:spPr>
        <a:xfrm>
          <a:off x="0" y="1707811"/>
          <a:ext cx="3363974" cy="170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Source code security best practices to protect against theft</a:t>
          </a:r>
          <a:r>
            <a:rPr lang="en-US" sz="1400" kern="1200"/>
            <a:t>. (n.d.). Digital Guardian. </a:t>
          </a:r>
          <a:r>
            <a:rPr lang="en-US" sz="1400" kern="1200">
              <a:hlinkClick xmlns:r="http://schemas.openxmlformats.org/officeDocument/2006/relationships" r:id="rId2"/>
            </a:rPr>
            <a:t>https://www.digitalguardian.com/blog/source-code-security-best-practices-protect-against-theft</a:t>
          </a:r>
          <a:endParaRPr lang="en-US" sz="1400" kern="1200"/>
        </a:p>
      </dsp:txBody>
      <dsp:txXfrm>
        <a:off x="0" y="1707811"/>
        <a:ext cx="3363974" cy="1707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Security Controls in Shared Source Code Repositories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Best Practices for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0E393-D30D-F567-F15C-591939A6A618}"/>
              </a:ext>
            </a:extLst>
          </p:cNvPr>
          <p:cNvSpPr txBox="1"/>
          <p:nvPr/>
        </p:nvSpPr>
        <p:spPr>
          <a:xfrm>
            <a:off x="9885123" y="6137753"/>
            <a:ext cx="2285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 Tej </a:t>
            </a:r>
            <a:r>
              <a:rPr lang="en-US" dirty="0" err="1"/>
              <a:t>Chudali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hank You Greeting · Free image on Pixabay">
            <a:extLst>
              <a:ext uri="{FF2B5EF4-FFF2-40B4-BE49-F238E27FC236}">
                <a16:creationId xmlns:a16="http://schemas.microsoft.com/office/drawing/2014/main" id="{3834161A-32D8-4E9F-5254-72961262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202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9129-9E9C-2DAA-D922-68682112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References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729E982C-656C-7E37-8C10-1B66EBCED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862518"/>
              </p:ext>
            </p:extLst>
          </p:nvPr>
        </p:nvGraphicFramePr>
        <p:xfrm>
          <a:off x="643468" y="2638044"/>
          <a:ext cx="3363974" cy="341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14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9129-9E9C-2DAA-D922-68682112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CF3D-6454-105A-17FC-C08822A6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solidFill>
                  <a:srgbClr val="404040"/>
                </a:solidFill>
                <a:ea typeface="+mn-lt"/>
                <a:cs typeface="+mn-lt"/>
              </a:rPr>
              <a:t>Importance of Source Code Security:</a:t>
            </a:r>
            <a:endParaRPr lang="en-US" sz="15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404040"/>
                </a:solidFill>
                <a:ea typeface="+mn-lt"/>
                <a:cs typeface="+mn-lt"/>
              </a:rPr>
              <a:t>Protects Intellectual Property:</a:t>
            </a:r>
            <a:r>
              <a:rPr lang="en-US" sz="1500" dirty="0">
                <a:solidFill>
                  <a:srgbClr val="404040"/>
                </a:solidFill>
                <a:ea typeface="+mn-lt"/>
                <a:cs typeface="+mn-lt"/>
              </a:rPr>
              <a:t> Prevents theft and unauthorized replication of your code.</a:t>
            </a:r>
            <a:endParaRPr lang="en-US" sz="15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404040"/>
                </a:solidFill>
                <a:ea typeface="+mn-lt"/>
                <a:cs typeface="+mn-lt"/>
              </a:rPr>
              <a:t>Prevents Data Breaches:</a:t>
            </a:r>
            <a:r>
              <a:rPr lang="en-US" sz="1500" dirty="0">
                <a:solidFill>
                  <a:srgbClr val="404040"/>
                </a:solidFill>
                <a:ea typeface="+mn-lt"/>
                <a:cs typeface="+mn-lt"/>
              </a:rPr>
              <a:t> Shields sensitive information such as API keys and passwords.</a:t>
            </a:r>
            <a:endParaRPr lang="en-US" sz="15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404040"/>
                </a:solidFill>
                <a:ea typeface="+mn-lt"/>
                <a:cs typeface="+mn-lt"/>
              </a:rPr>
              <a:t>Maintains Competitive Edge and Reputation:</a:t>
            </a:r>
            <a:r>
              <a:rPr lang="en-US" sz="1500" dirty="0">
                <a:solidFill>
                  <a:srgbClr val="404040"/>
                </a:solidFill>
                <a:ea typeface="+mn-lt"/>
                <a:cs typeface="+mn-lt"/>
              </a:rPr>
              <a:t> Keeps proprietary algorithms and features secure.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solidFill>
                  <a:srgbClr val="404040"/>
                </a:solidFill>
                <a:ea typeface="+mn-lt"/>
                <a:cs typeface="+mn-lt"/>
              </a:rPr>
              <a:t>Rising Threats:</a:t>
            </a:r>
            <a:endParaRPr lang="en-US" sz="15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404040"/>
                </a:solidFill>
                <a:ea typeface="+mn-lt"/>
                <a:cs typeface="+mn-lt"/>
              </a:rPr>
              <a:t>Statistics:</a:t>
            </a:r>
            <a:r>
              <a:rPr lang="en-US" sz="1500" dirty="0">
                <a:solidFill>
                  <a:srgbClr val="404040"/>
                </a:solidFill>
                <a:ea typeface="+mn-lt"/>
                <a:cs typeface="+mn-lt"/>
              </a:rPr>
              <a:t> 633% increase in supply chain attacks in 2022.</a:t>
            </a:r>
            <a:endParaRPr lang="en-US" sz="15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404040"/>
                </a:solidFill>
                <a:ea typeface="+mn-lt"/>
                <a:cs typeface="+mn-lt"/>
              </a:rPr>
              <a:t>Targeted Entities:</a:t>
            </a:r>
            <a:r>
              <a:rPr lang="en-US" sz="1500" dirty="0">
                <a:solidFill>
                  <a:srgbClr val="404040"/>
                </a:solidFill>
                <a:ea typeface="+mn-lt"/>
                <a:cs typeface="+mn-lt"/>
              </a:rPr>
              <a:t> 43% of cyberattacks focus on small businesses, highlighting the need for robust security measures for all companies.</a:t>
            </a:r>
            <a:endParaRPr lang="en-US" sz="15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endParaRPr lang="en-US" sz="15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9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9129-9E9C-2DAA-D922-68682112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  <a:ea typeface="+mj-lt"/>
                <a:cs typeface="+mj-lt"/>
              </a:rPr>
              <a:t>Automated Code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CF3D-6454-105A-17FC-C08822A6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ea typeface="+mn-lt"/>
                <a:cs typeface="+mn-lt"/>
              </a:rPr>
              <a:t>Definition:</a:t>
            </a:r>
            <a:r>
              <a:rPr lang="en-US" sz="1500" dirty="0">
                <a:ea typeface="+mn-lt"/>
                <a:cs typeface="+mn-lt"/>
              </a:rPr>
              <a:t> Proactive approach to detect vulnerabilities and security weaknesses in source code.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ea typeface="+mn-lt"/>
                <a:cs typeface="+mn-lt"/>
              </a:rPr>
              <a:t>Popular Tools:</a:t>
            </a:r>
            <a:endParaRPr lang="en-US" sz="1500" dirty="0"/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300" b="1" err="1">
                <a:ea typeface="+mn-lt"/>
                <a:cs typeface="+mn-lt"/>
              </a:rPr>
              <a:t>Kiuwan</a:t>
            </a:r>
            <a:r>
              <a:rPr lang="en-US" sz="1300" b="1" dirty="0">
                <a:ea typeface="+mn-lt"/>
                <a:cs typeface="+mn-lt"/>
              </a:rPr>
              <a:t>:</a:t>
            </a:r>
            <a:r>
              <a:rPr lang="en-US" sz="1300" dirty="0">
                <a:ea typeface="+mn-lt"/>
                <a:cs typeface="+mn-lt"/>
              </a:rPr>
              <a:t> Comprehensive security toolset including SAST, SCA, and QA.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300" b="1" dirty="0">
                <a:ea typeface="+mn-lt"/>
                <a:cs typeface="+mn-lt"/>
              </a:rPr>
              <a:t>SonarQube:</a:t>
            </a:r>
            <a:r>
              <a:rPr lang="en-US" sz="1300" dirty="0">
                <a:ea typeface="+mn-lt"/>
                <a:cs typeface="+mn-lt"/>
              </a:rPr>
              <a:t> Open-source platform for continuous inspection of code quality and security.</a:t>
            </a:r>
            <a:endParaRPr lang="en-US" sz="1300"/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300" b="1" err="1">
                <a:ea typeface="+mn-lt"/>
                <a:cs typeface="+mn-lt"/>
              </a:rPr>
              <a:t>Checkmarx</a:t>
            </a:r>
            <a:r>
              <a:rPr lang="en-US" sz="1300" b="1" dirty="0">
                <a:ea typeface="+mn-lt"/>
                <a:cs typeface="+mn-lt"/>
              </a:rPr>
              <a:t>:</a:t>
            </a:r>
            <a:r>
              <a:rPr lang="en-US" sz="1300" dirty="0">
                <a:ea typeface="+mn-lt"/>
                <a:cs typeface="+mn-lt"/>
              </a:rPr>
              <a:t> SAST solution for identifying and fixing vulnerabilities during development.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ea typeface="+mn-lt"/>
                <a:cs typeface="+mn-lt"/>
              </a:rPr>
              <a:t>Benefits:</a:t>
            </a:r>
            <a:endParaRPr lang="en-US" sz="1500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300" b="1" dirty="0">
                <a:ea typeface="+mn-lt"/>
                <a:cs typeface="+mn-lt"/>
              </a:rPr>
              <a:t>Early Detection:</a:t>
            </a:r>
            <a:r>
              <a:rPr lang="en-US" sz="1300" dirty="0">
                <a:ea typeface="+mn-lt"/>
                <a:cs typeface="+mn-lt"/>
              </a:rPr>
              <a:t> Identifies issues early in the development process.</a:t>
            </a: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300" b="1" dirty="0">
                <a:ea typeface="+mn-lt"/>
                <a:cs typeface="+mn-lt"/>
              </a:rPr>
              <a:t>Consistent Code Quality:</a:t>
            </a:r>
            <a:r>
              <a:rPr lang="en-US" sz="1300" dirty="0">
                <a:ea typeface="+mn-lt"/>
                <a:cs typeface="+mn-lt"/>
              </a:rPr>
              <a:t> Ensures adherence to security standards and guidelines.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b="1"/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3680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9129-9E9C-2DAA-D922-68682112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  <a:ea typeface="+mj-lt"/>
                <a:cs typeface="+mj-lt"/>
              </a:rPr>
              <a:t>Access Controls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CF3D-6454-105A-17FC-C08822A6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848848"/>
            <a:ext cx="6333215" cy="5494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Gill Sans MT"/>
                <a:ea typeface="+mn-lt"/>
                <a:cs typeface="Times New Roman"/>
              </a:rPr>
              <a:t>Role-Based Access Controls (RBAC):</a:t>
            </a:r>
            <a:endParaRPr lang="en-US" sz="1600">
              <a:latin typeface="Gill Sans MT"/>
              <a:cs typeface="Times New Roman"/>
            </a:endParaRPr>
          </a:p>
          <a:p>
            <a:pPr marL="571500" lvl="1" indent="-342900">
              <a:buFont typeface="Courier New" panose="020B0604020202020204" pitchFamily="34" charset="0"/>
              <a:buChar char="o"/>
            </a:pPr>
            <a:r>
              <a:rPr lang="en-US" sz="1400" b="1" dirty="0">
                <a:latin typeface="Gill Sans MT"/>
                <a:ea typeface="+mn-lt"/>
                <a:cs typeface="Times New Roman"/>
              </a:rPr>
              <a:t>Definition:</a:t>
            </a:r>
            <a:r>
              <a:rPr lang="en-US" sz="1400" dirty="0">
                <a:latin typeface="Gill Sans MT"/>
                <a:ea typeface="+mn-lt"/>
                <a:cs typeface="Times New Roman"/>
              </a:rPr>
              <a:t> Restricting user access based on their role within the organization.</a:t>
            </a:r>
            <a:endParaRPr lang="en-US" sz="1400">
              <a:latin typeface="Gill Sans MT"/>
              <a:cs typeface="Times New Roman"/>
            </a:endParaRPr>
          </a:p>
          <a:p>
            <a:pPr marL="571500" lvl="1" indent="-342900">
              <a:buFont typeface="Courier New" panose="020B0604020202020204" pitchFamily="34" charset="0"/>
              <a:buChar char="o"/>
            </a:pPr>
            <a:r>
              <a:rPr lang="en-US" sz="1400" b="1" dirty="0">
                <a:latin typeface="Gill Sans MT"/>
                <a:ea typeface="+mn-lt"/>
                <a:cs typeface="Times New Roman"/>
              </a:rPr>
              <a:t>Implementation Example:</a:t>
            </a:r>
            <a:r>
              <a:rPr lang="en-US" sz="1400" dirty="0">
                <a:latin typeface="Gill Sans MT"/>
                <a:ea typeface="+mn-lt"/>
                <a:cs typeface="Times New Roman"/>
              </a:rPr>
              <a:t> Perforce, which offers robust access control features.</a:t>
            </a:r>
            <a:endParaRPr lang="en-US" sz="1400">
              <a:latin typeface="Gill Sans MT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latin typeface="Gill Sans MT"/>
                <a:ea typeface="+mn-lt"/>
                <a:cs typeface="Times New Roman"/>
              </a:rPr>
              <a:t>Principle of Least Privilege:</a:t>
            </a:r>
            <a:endParaRPr lang="en-US" sz="1600">
              <a:latin typeface="Gill Sans MT"/>
              <a:cs typeface="Times New Roman"/>
            </a:endParaRP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400" b="1" dirty="0">
                <a:latin typeface="Gill Sans MT"/>
                <a:ea typeface="+mn-lt"/>
                <a:cs typeface="Times New Roman"/>
              </a:rPr>
              <a:t>Concept:</a:t>
            </a:r>
            <a:r>
              <a:rPr lang="en-US" sz="1400" dirty="0">
                <a:latin typeface="Gill Sans MT"/>
                <a:ea typeface="+mn-lt"/>
                <a:cs typeface="Times New Roman"/>
              </a:rPr>
              <a:t> Users should only have access to the parts of the codebase necessary for their role.</a:t>
            </a:r>
            <a:endParaRPr lang="en-US" sz="1400">
              <a:latin typeface="Gill Sans MT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latin typeface="Gill Sans MT"/>
                <a:ea typeface="+mn-lt"/>
                <a:cs typeface="Times New Roman"/>
              </a:rPr>
              <a:t>Two-Factor Authentication (2FA):</a:t>
            </a:r>
            <a:endParaRPr lang="en-US" sz="1600">
              <a:latin typeface="Gill Sans MT"/>
              <a:cs typeface="Times New Roman"/>
            </a:endParaRP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400" b="1" dirty="0">
                <a:latin typeface="Gill Sans MT"/>
                <a:ea typeface="+mn-lt"/>
                <a:cs typeface="Times New Roman"/>
              </a:rPr>
              <a:t>Definition:</a:t>
            </a:r>
            <a:r>
              <a:rPr lang="en-US" sz="1400" dirty="0">
                <a:latin typeface="Gill Sans MT"/>
                <a:ea typeface="+mn-lt"/>
                <a:cs typeface="Times New Roman"/>
              </a:rPr>
              <a:t> Requires two forms of identification to access the codebase.</a:t>
            </a:r>
            <a:endParaRPr lang="en-US" sz="1400">
              <a:latin typeface="Gill Sans MT"/>
              <a:cs typeface="Times New Roman"/>
            </a:endParaRP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400" b="1" dirty="0">
                <a:latin typeface="Gill Sans MT"/>
                <a:ea typeface="+mn-lt"/>
                <a:cs typeface="Times New Roman"/>
              </a:rPr>
              <a:t>Benefits:</a:t>
            </a:r>
            <a:r>
              <a:rPr lang="en-US" sz="1400" dirty="0">
                <a:latin typeface="Gill Sans MT"/>
                <a:ea typeface="+mn-lt"/>
                <a:cs typeface="Times New Roman"/>
              </a:rPr>
              <a:t> Adds an extra layer of security, making unauthorized access more difficult.</a:t>
            </a:r>
            <a:endParaRPr lang="en-US" sz="1400" dirty="0">
              <a:latin typeface="Gill Sans MT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b="1"/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v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42098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9129-9E9C-2DAA-D922-68682112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FFFFFF"/>
                </a:solidFill>
                <a:ea typeface="+mj-lt"/>
                <a:cs typeface="+mj-lt"/>
              </a:rPr>
              <a:t>Clear Security Policies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CF3D-6454-105A-17FC-C08822A6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848848"/>
            <a:ext cx="6333215" cy="5494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Comprehensive Policies:</a:t>
            </a:r>
            <a:endParaRPr lang="en-US" sz="1400"/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Components:</a:t>
            </a:r>
            <a:r>
              <a:rPr lang="en-US" sz="1400" dirty="0">
                <a:ea typeface="+mn-lt"/>
                <a:cs typeface="+mn-lt"/>
              </a:rPr>
              <a:t> Secure coding practices, code review processes, and guidelines for handling vulnerabilities.</a:t>
            </a:r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Guidance for Developers:</a:t>
            </a:r>
            <a:r>
              <a:rPr lang="en-US" sz="1400" dirty="0">
                <a:ea typeface="+mn-lt"/>
                <a:cs typeface="+mn-lt"/>
              </a:rPr>
              <a:t> Policies should provide clear instructions on secure development practices.</a:t>
            </a:r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Consistency Across Team:</a:t>
            </a:r>
            <a:endParaRPr lang="en-US" sz="1400" dirty="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Importance:</a:t>
            </a:r>
            <a:r>
              <a:rPr lang="en-US" sz="1400" dirty="0">
                <a:ea typeface="+mn-lt"/>
                <a:cs typeface="+mn-lt"/>
              </a:rPr>
              <a:t> Helps reduce the risk of security breaches by ensuring all team members follow the same procedures.</a:t>
            </a:r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Example:</a:t>
            </a:r>
            <a:r>
              <a:rPr lang="en-US" sz="1400" dirty="0">
                <a:ea typeface="+mn-lt"/>
                <a:cs typeface="+mn-lt"/>
              </a:rPr>
              <a:t> Integration guidelines for third-party libraries to prevent introducing vulnerabilities.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latin typeface="Gill Sans MT"/>
              <a:ea typeface="+mn-lt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b="1">
              <a:ea typeface="+mn-lt"/>
              <a:cs typeface="+mn-lt"/>
            </a:endParaRPr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v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94488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9129-9E9C-2DAA-D922-68682112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831168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  <a:ea typeface="+mj-lt"/>
                <a:cs typeface="+mj-lt"/>
              </a:rPr>
              <a:t>Copyright Verification</a:t>
            </a:r>
            <a:endParaRPr lang="en-US" sz="2000" b="1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CF3D-6454-105A-17FC-C08822A6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311" y="1141122"/>
            <a:ext cx="6385406" cy="4617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Ownership and Licensing:</a:t>
            </a:r>
            <a:endParaRPr lang="en-US" sz="160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Verification:</a:t>
            </a:r>
            <a:r>
              <a:rPr lang="en-US" sz="1400" dirty="0">
                <a:ea typeface="+mn-lt"/>
                <a:cs typeface="+mn-lt"/>
              </a:rPr>
              <a:t> Ensure all code contributions are properly attributed and licensed.</a:t>
            </a:r>
            <a:endParaRPr lang="en-US" sz="140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Documentation:</a:t>
            </a:r>
            <a:r>
              <a:rPr lang="en-US" sz="1400" dirty="0">
                <a:ea typeface="+mn-lt"/>
                <a:cs typeface="+mn-lt"/>
              </a:rPr>
              <a:t> Clearly indicate ownership and licensing terms within the codebase.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Version Control Systems:</a:t>
            </a:r>
            <a:endParaRPr lang="en-US" sz="160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Usage:</a:t>
            </a:r>
            <a:r>
              <a:rPr lang="en-US" sz="1400" dirty="0">
                <a:ea typeface="+mn-lt"/>
                <a:cs typeface="+mn-lt"/>
              </a:rPr>
              <a:t> Tools like Git or Perforce help track code contributions and maintain a history of changes.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Legal Protection:</a:t>
            </a:r>
            <a:r>
              <a:rPr lang="en-US" sz="1400" dirty="0">
                <a:ea typeface="+mn-lt"/>
                <a:cs typeface="+mn-lt"/>
              </a:rPr>
              <a:t> Proper documentation helps protect against unauthorized replication or modification of your code.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400" b="1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b="1">
              <a:latin typeface="Gill Sans MT"/>
              <a:ea typeface="+mn-lt"/>
              <a:cs typeface="Times New Roman"/>
            </a:endParaRPr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v"/>
            </a:pPr>
            <a:endParaRPr lang="en-US" sz="15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11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9129-9E9C-2DAA-D922-68682112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831168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a typeface="+mj-lt"/>
                <a:cs typeface="+mj-lt"/>
              </a:rPr>
              <a:t>Encryption Tools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CF3D-6454-105A-17FC-C08822A6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559" y="974108"/>
            <a:ext cx="6531543" cy="48993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Purpose:</a:t>
            </a:r>
            <a:r>
              <a:rPr lang="en-US" sz="1600" dirty="0">
                <a:ea typeface="+mn-lt"/>
                <a:cs typeface="+mn-lt"/>
              </a:rPr>
              <a:t> Protect sensitive information within the codebase from unauthorized access.</a:t>
            </a:r>
            <a:endParaRPr lang="en-US" sz="160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Encryption Tools:</a:t>
            </a:r>
            <a:endParaRPr lang="en-US" sz="1600"/>
          </a:p>
          <a:p>
            <a:pPr lvl="1">
              <a:buFont typeface="Courier New"/>
              <a:buChar char="o"/>
            </a:pPr>
            <a:r>
              <a:rPr lang="en-US" sz="1400" b="1" err="1">
                <a:ea typeface="+mn-lt"/>
                <a:cs typeface="+mn-lt"/>
              </a:rPr>
              <a:t>HashiCorp</a:t>
            </a:r>
            <a:r>
              <a:rPr lang="en-US" sz="1400" b="1" dirty="0">
                <a:ea typeface="+mn-lt"/>
                <a:cs typeface="+mn-lt"/>
              </a:rPr>
              <a:t> Vault:</a:t>
            </a:r>
            <a:r>
              <a:rPr lang="en-US" sz="1400" dirty="0">
                <a:ea typeface="+mn-lt"/>
                <a:cs typeface="+mn-lt"/>
              </a:rPr>
              <a:t> Tool for securely storing and accessing secrets.</a:t>
            </a:r>
            <a:endParaRPr lang="en-US" sz="1400"/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Azure Key Vault:</a:t>
            </a:r>
            <a:r>
              <a:rPr lang="en-US" sz="1400" dirty="0">
                <a:ea typeface="+mn-lt"/>
                <a:cs typeface="+mn-lt"/>
              </a:rPr>
              <a:t> Manages secrets like passwords, API keys, and certificates.</a:t>
            </a:r>
            <a:endParaRPr lang="en-US" sz="140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Use Cases:</a:t>
            </a:r>
            <a:endParaRPr lang="en-US" sz="1600"/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Sensitive Configurations:</a:t>
            </a:r>
            <a:r>
              <a:rPr lang="en-US" sz="1400" dirty="0">
                <a:ea typeface="+mn-lt"/>
                <a:cs typeface="+mn-lt"/>
              </a:rPr>
              <a:t> Encrypting configuration files containing sensitive information.</a:t>
            </a:r>
            <a:endParaRPr lang="en-US" sz="1400"/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Passwords and API Keys:</a:t>
            </a:r>
            <a:r>
              <a:rPr lang="en-US" sz="1400" dirty="0">
                <a:ea typeface="+mn-lt"/>
                <a:cs typeface="+mn-lt"/>
              </a:rPr>
              <a:t> Ensuring these are securely stored and accessed.</a:t>
            </a:r>
          </a:p>
        </p:txBody>
      </p:sp>
    </p:spTree>
    <p:extLst>
      <p:ext uri="{BB962C8B-B14F-4D97-AF65-F5344CB8AC3E}">
        <p14:creationId xmlns:p14="http://schemas.microsoft.com/office/powerpoint/2010/main" val="271259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9129-9E9C-2DAA-D922-68682112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831168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a typeface="+mj-lt"/>
                <a:cs typeface="+mj-lt"/>
              </a:rPr>
              <a:t>Additional Best Practices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CF3D-6454-105A-17FC-C08822A6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559" y="974108"/>
            <a:ext cx="6531543" cy="48993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Regular Security Audits: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Purpose:</a:t>
            </a:r>
            <a:r>
              <a:rPr lang="en-US" sz="1400" dirty="0">
                <a:ea typeface="+mn-lt"/>
                <a:cs typeface="+mn-lt"/>
              </a:rPr>
              <a:t> Identify vulnerabilities and ensure compliance with security policies.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Methods:</a:t>
            </a:r>
            <a:r>
              <a:rPr lang="en-US" sz="1400" dirty="0">
                <a:ea typeface="+mn-lt"/>
                <a:cs typeface="+mn-lt"/>
              </a:rPr>
              <a:t> Use tools like SAST and DAST for thorough code analysis.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Continuous Monitoring: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Importance:</a:t>
            </a:r>
            <a:r>
              <a:rPr lang="en-US" sz="1400" dirty="0">
                <a:ea typeface="+mn-lt"/>
                <a:cs typeface="+mn-lt"/>
              </a:rPr>
              <a:t> Real-time alerts help detect suspicious activities early.</a:t>
            </a:r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Implementation:</a:t>
            </a:r>
            <a:r>
              <a:rPr lang="en-US" sz="1400" dirty="0">
                <a:ea typeface="+mn-lt"/>
                <a:cs typeface="+mn-lt"/>
              </a:rPr>
              <a:t> Regularly review access and activity logs.</a:t>
            </a: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Secure Repositories: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Platforms:</a:t>
            </a:r>
            <a:r>
              <a:rPr lang="en-US" sz="1400" dirty="0">
                <a:ea typeface="+mn-lt"/>
                <a:cs typeface="+mn-lt"/>
              </a:rPr>
              <a:t> Use trusted repository hosting services like GitHub or Bitbucket.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Security Measures:</a:t>
            </a:r>
            <a:r>
              <a:rPr lang="en-US" sz="1400" dirty="0">
                <a:ea typeface="+mn-lt"/>
                <a:cs typeface="+mn-lt"/>
              </a:rPr>
              <a:t> Ensure these platforms have built-in security features.</a:t>
            </a:r>
            <a:endParaRPr lang="en-US"/>
          </a:p>
          <a:p>
            <a:pPr marL="0" indent="0">
              <a:buNone/>
            </a:pPr>
            <a:r>
              <a:rPr lang="en-US" sz="1600" b="1" dirty="0" err="1">
                <a:ea typeface="+mn-lt"/>
                <a:cs typeface="+mn-lt"/>
              </a:rPr>
              <a:t>DevSecOps</a:t>
            </a:r>
            <a:r>
              <a:rPr lang="en-US" sz="1600" b="1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Concept:</a:t>
            </a:r>
            <a:r>
              <a:rPr lang="en-US" sz="1400" dirty="0">
                <a:ea typeface="+mn-lt"/>
                <a:cs typeface="+mn-lt"/>
              </a:rPr>
              <a:t> Integrate security measures into the development lifecycle.</a:t>
            </a:r>
          </a:p>
          <a:p>
            <a:pPr lvl="1">
              <a:buFont typeface="Courier New"/>
              <a:buChar char="o"/>
            </a:pPr>
            <a:r>
              <a:rPr lang="en-US" sz="1400" b="1" dirty="0">
                <a:ea typeface="+mn-lt"/>
                <a:cs typeface="+mn-lt"/>
              </a:rPr>
              <a:t>Benefits:</a:t>
            </a:r>
            <a:r>
              <a:rPr lang="en-US" sz="1400" dirty="0">
                <a:ea typeface="+mn-lt"/>
                <a:cs typeface="+mn-lt"/>
              </a:rPr>
              <a:t> Early detection of potential issues, reducing risk and cost.</a:t>
            </a:r>
          </a:p>
        </p:txBody>
      </p:sp>
    </p:spTree>
    <p:extLst>
      <p:ext uri="{BB962C8B-B14F-4D97-AF65-F5344CB8AC3E}">
        <p14:creationId xmlns:p14="http://schemas.microsoft.com/office/powerpoint/2010/main" val="47869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9129-9E9C-2DAA-D922-68682112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CF3D-6454-105A-17FC-C08822A6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04040"/>
                </a:solidFill>
                <a:ea typeface="+mn-lt"/>
                <a:cs typeface="+mn-lt"/>
              </a:rPr>
              <a:t>Summary: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Implement robust security practices such as automated code scanning, access controls, and clear security policies.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Regularly update and audit security measures to stay ahead of potential threats.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Educate and involve the development team in maintaining secure coding practices.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404040"/>
                </a:solidFill>
                <a:ea typeface="+mn-lt"/>
                <a:cs typeface="+mn-lt"/>
              </a:rPr>
              <a:t>Final Thoughts:</a:t>
            </a:r>
            <a:r>
              <a:rPr lang="en-US" sz="1500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404040"/>
                </a:solidFill>
                <a:ea typeface="+mn-lt"/>
                <a:cs typeface="+mn-lt"/>
              </a:rPr>
              <a:t>  Continuous vigilance and a multi-layered approach are key to protecting your source code.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0927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Parcel</vt:lpstr>
      <vt:lpstr>Security Controls in Shared Source Code Repositories</vt:lpstr>
      <vt:lpstr>Introduction</vt:lpstr>
      <vt:lpstr>Automated Code Scanning</vt:lpstr>
      <vt:lpstr>Access Controls</vt:lpstr>
      <vt:lpstr>Clear Security Policies</vt:lpstr>
      <vt:lpstr>Copyright Verification</vt:lpstr>
      <vt:lpstr>Encryption Tools</vt:lpstr>
      <vt:lpstr>Additional Best Practices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176</cp:revision>
  <dcterms:created xsi:type="dcterms:W3CDTF">2024-07-19T19:34:04Z</dcterms:created>
  <dcterms:modified xsi:type="dcterms:W3CDTF">2024-07-19T20:13:27Z</dcterms:modified>
</cp:coreProperties>
</file>