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24" r:id="rId7"/>
    <p:sldId id="325" r:id="rId8"/>
    <p:sldId id="326" r:id="rId9"/>
    <p:sldId id="328" r:id="rId10"/>
    <p:sldId id="321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84141-F4FB-B6BE-FEE2-CE9D0670F94F}" v="238" dt="2024-07-06T19:17:58.461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5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8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6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1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insidetrack/blog/rotating-devops-role-improves-engineering-service-qualit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ortex.io/post/best-practices-for-on-call-ro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>
                <a:latin typeface="+mj-lt"/>
                <a:ea typeface="+mj-ea"/>
                <a:cs typeface="+mj-cs"/>
              </a:rPr>
              <a:t>Pager Rotation Duties in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206E1-92E0-125C-D042-067ABB65FD61}"/>
              </a:ext>
            </a:extLst>
          </p:cNvPr>
          <p:cNvSpPr txBox="1"/>
          <p:nvPr/>
        </p:nvSpPr>
        <p:spPr>
          <a:xfrm>
            <a:off x="3478516" y="2550908"/>
            <a:ext cx="5829147" cy="436196"/>
          </a:xfrm>
          <a:prstGeom prst="rect">
            <a:avLst/>
          </a:prstGeom>
        </p:spPr>
        <p:txBody>
          <a:bodyPr rot="0" spcFirstLastPara="0" vertOverflow="overflow" horzOverflow="overflow" vert="horz" lIns="91440" tIns="0" rIns="9144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7345" indent="-347345" algn="ctr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Industry Best Practices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0AE64-D847-6918-065E-D4DC349D570B}"/>
              </a:ext>
            </a:extLst>
          </p:cNvPr>
          <p:cNvSpPr txBox="1"/>
          <p:nvPr/>
        </p:nvSpPr>
        <p:spPr>
          <a:xfrm>
            <a:off x="8932360" y="5754979"/>
            <a:ext cx="2493666" cy="509642"/>
          </a:xfrm>
          <a:prstGeom prst="rect">
            <a:avLst/>
          </a:prstGeom>
        </p:spPr>
        <p:txBody>
          <a:bodyPr rot="0" spcFirstLastPara="0" vertOverflow="overflow" horzOverflow="overflow" vert="horz" lIns="91440" tIns="0" rIns="9144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7472" indent="-347472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6"/>
                </a:solidFill>
              </a:rPr>
              <a:t>By Tej Chudali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FFA8738-69DE-41D8-298A-5C187E998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 b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Importance of Pager Rotation Duties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Content:</a:t>
            </a:r>
            <a:endParaRPr lang="en-US" dirty="0">
              <a:cs typeface="Sabon Next LT"/>
            </a:endParaRPr>
          </a:p>
          <a:p>
            <a:pPr marL="347345" indent="-347345">
              <a:spcAft>
                <a:spcPts val="600"/>
              </a:spcAft>
              <a:buFont typeface="Arial"/>
              <a:buChar char="•"/>
            </a:pPr>
            <a:r>
              <a:rPr lang="en-US" b="1" dirty="0"/>
              <a:t>Ensures 24/7 Service Availability:</a:t>
            </a:r>
            <a:r>
              <a:rPr lang="en-US" dirty="0"/>
              <a:t> Critical for maintaining uptime and reliability.</a:t>
            </a:r>
            <a:endParaRPr lang="en-US" dirty="0">
              <a:cs typeface="Sabon Next LT"/>
            </a:endParaRPr>
          </a:p>
          <a:p>
            <a:pPr marL="347345" indent="-347345">
              <a:spcAft>
                <a:spcPts val="600"/>
              </a:spcAft>
              <a:buFont typeface="Arial"/>
              <a:buChar char="•"/>
            </a:pPr>
            <a:r>
              <a:rPr lang="en-US" b="1" dirty="0"/>
              <a:t>Reduces Downtime:</a:t>
            </a:r>
            <a:r>
              <a:rPr lang="en-US" dirty="0"/>
              <a:t> Swift response to incidents minimizes downtime.</a:t>
            </a:r>
            <a:endParaRPr lang="en-US" dirty="0">
              <a:cs typeface="Sabon Next LT"/>
            </a:endParaRPr>
          </a:p>
          <a:p>
            <a:pPr marL="347345" indent="-347345">
              <a:spcAft>
                <a:spcPts val="600"/>
              </a:spcAft>
              <a:buFont typeface="Arial"/>
              <a:buChar char="•"/>
            </a:pPr>
            <a:r>
              <a:rPr lang="en-US" b="1" dirty="0"/>
              <a:t>Distributes Operational Load:</a:t>
            </a:r>
            <a:r>
              <a:rPr lang="en-US" dirty="0"/>
              <a:t> Shares the responsibility across the team, preventing burnout.</a:t>
            </a:r>
            <a:endParaRPr lang="en-US" dirty="0">
              <a:cs typeface="Sabon Next 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b="1"/>
          </a:p>
          <a:p>
            <a:pPr marL="347345" indent="-347345">
              <a:spcAft>
                <a:spcPts val="6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DevOps and Pager 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ea typeface="+mn-lt"/>
                <a:cs typeface="+mn-lt"/>
              </a:rPr>
              <a:t>Pager Rotation in the DevOps Model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Content:</a:t>
            </a:r>
            <a:endParaRPr lang="en-US" dirty="0">
              <a:cs typeface="Sabon Next LT"/>
            </a:endParaRP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Shared Responsibility:</a:t>
            </a:r>
            <a:r>
              <a:rPr lang="en-US" dirty="0">
                <a:ea typeface="+mn-lt"/>
                <a:cs typeface="+mn-lt"/>
              </a:rPr>
              <a:t> Both developers and operations staff handle on-call duties.</a:t>
            </a: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Enhanced Collaboration:</a:t>
            </a:r>
            <a:r>
              <a:rPr lang="en-US" dirty="0">
                <a:ea typeface="+mn-lt"/>
                <a:cs typeface="+mn-lt"/>
              </a:rPr>
              <a:t> Fosters better teamwork and communication.</a:t>
            </a: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Faster Defect Resolution:</a:t>
            </a:r>
            <a:r>
              <a:rPr lang="en-US" dirty="0">
                <a:ea typeface="+mn-lt"/>
                <a:cs typeface="+mn-lt"/>
              </a:rPr>
              <a:t> Direct involvement of developers leads to quicker fixes.</a:t>
            </a:r>
          </a:p>
          <a:p>
            <a:pPr marL="347345" indent="-347345">
              <a:spcAft>
                <a:spcPts val="600"/>
              </a:spcAft>
              <a:buFont typeface="Arial"/>
              <a:buChar char="•"/>
            </a:pPr>
            <a:endParaRPr lang="en-US" dirty="0">
              <a:cs typeface="Sabon Next 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b="1"/>
          </a:p>
          <a:p>
            <a:pPr marL="347345" indent="-347345">
              <a:spcAft>
                <a:spcPts val="6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481" y="690045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Best Practices Overview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0397" y="1935800"/>
            <a:ext cx="8075628" cy="4461673"/>
          </a:xfrm>
        </p:spPr>
        <p:txBody>
          <a:bodyPr vert="horz" lIns="91440" tIns="0" rIns="91440" bIns="0" rtlCol="0" anchor="t"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ea typeface="+mn-lt"/>
                <a:cs typeface="+mn-lt"/>
              </a:rPr>
              <a:t>Best Practices for Pager Rotation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Content:</a:t>
            </a:r>
            <a:endParaRPr lang="en-US" dirty="0">
              <a:cs typeface="Sabon Next LT"/>
            </a:endParaRP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Implementing DevOps Practices:</a:t>
            </a:r>
            <a:r>
              <a:rPr lang="en-US" dirty="0">
                <a:ea typeface="+mn-lt"/>
                <a:cs typeface="+mn-lt"/>
              </a:rPr>
              <a:t> Removing communication barriers and fostering collaboration.</a:t>
            </a: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Assigning Clear Roles and Responsibilities:</a:t>
            </a:r>
            <a:r>
              <a:rPr lang="en-US" dirty="0">
                <a:ea typeface="+mn-lt"/>
                <a:cs typeface="+mn-lt"/>
              </a:rPr>
              <a:t> Ensuring everyone knows their duties.</a:t>
            </a: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Automating Menial Tasks:</a:t>
            </a:r>
            <a:r>
              <a:rPr lang="en-US" dirty="0">
                <a:ea typeface="+mn-lt"/>
                <a:cs typeface="+mn-lt"/>
              </a:rPr>
              <a:t> Using tools to streamline notifications and incident management.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Setting Up Escalation Policies:</a:t>
            </a:r>
            <a:r>
              <a:rPr lang="en-US" dirty="0">
                <a:ea typeface="+mn-lt"/>
                <a:cs typeface="+mn-lt"/>
              </a:rPr>
              <a:t> Clear hierarchy for addressing issues.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Proactively Discovering Incidents:</a:t>
            </a:r>
            <a:r>
              <a:rPr lang="en-US" dirty="0">
                <a:ea typeface="+mn-lt"/>
                <a:cs typeface="+mn-lt"/>
              </a:rPr>
              <a:t> Monitoring and identifying issues before they escalate.</a:t>
            </a: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Monitoring Performance Metrics:</a:t>
            </a:r>
            <a:r>
              <a:rPr lang="en-US" dirty="0">
                <a:ea typeface="+mn-lt"/>
                <a:cs typeface="+mn-lt"/>
              </a:rPr>
              <a:t> Tracking and analyzing key metrics to improve efficiency.</a:t>
            </a:r>
          </a:p>
          <a:p>
            <a:pPr marL="347345" indent="-347345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7345" indent="-347345">
              <a:spcAft>
                <a:spcPts val="600"/>
              </a:spcAft>
              <a:buFont typeface="Arial"/>
              <a:buChar char="•"/>
            </a:pPr>
            <a:endParaRPr lang="en-US" dirty="0">
              <a:cs typeface="Sabon Next 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b="1"/>
          </a:p>
          <a:p>
            <a:pPr marL="347345" indent="-347345">
              <a:spcAft>
                <a:spcPts val="6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b="0"/>
              <a:t>Case Study: Microsoft DRI Role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16067"/>
            <a:ext cx="10511627" cy="3948557"/>
          </a:xfrm>
        </p:spPr>
        <p:txBody>
          <a:bodyPr vert="horz" lIns="91440" tIns="0" rIns="91440" bIns="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/>
              <a:t>Case Study: Microsoft DRI Role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Content:</a:t>
            </a:r>
            <a:endParaRPr lang="en-US"/>
          </a:p>
          <a:p>
            <a:pPr marL="347345" indent="-347345">
              <a:buFont typeface="Arial"/>
              <a:buChar char="•"/>
            </a:pPr>
            <a:r>
              <a:rPr lang="en-US" b="1"/>
              <a:t>Role Definition:</a:t>
            </a:r>
            <a:r>
              <a:rPr lang="en-US"/>
              <a:t> Directly Responsible Individual (DRI) handles service availability and incident management.</a:t>
            </a:r>
          </a:p>
          <a:p>
            <a:pPr marL="347345" indent="-347345">
              <a:buFont typeface="Arial"/>
              <a:buChar char="•"/>
            </a:pPr>
            <a:r>
              <a:rPr lang="en-US" b="1"/>
              <a:t>Rotation Practices:</a:t>
            </a:r>
            <a:r>
              <a:rPr lang="en-US"/>
              <a:t> Primary and secondary DRI roles with a two-week rotation.</a:t>
            </a:r>
          </a:p>
          <a:p>
            <a:pPr marL="347345" indent="-347345">
              <a:buFont typeface="Arial"/>
              <a:buChar char="•"/>
            </a:pPr>
            <a:r>
              <a:rPr lang="en-US" b="1"/>
              <a:t>Benefits:</a:t>
            </a:r>
            <a:r>
              <a:rPr lang="en-US"/>
              <a:t> Reduced support tickets, increased productive time, and proactive issue resolution.</a:t>
            </a:r>
          </a:p>
          <a:p>
            <a:pPr marL="347345" indent="-347345">
              <a:buFont typeface="Arial"/>
              <a:buChar char="•"/>
            </a:pPr>
            <a:endParaRPr lang="en-US"/>
          </a:p>
          <a:p>
            <a:pPr marL="347345" indent="-347345">
              <a:spcAft>
                <a:spcPts val="600"/>
              </a:spcAft>
              <a:buFont typeface="Arial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b="1"/>
          </a:p>
          <a:p>
            <a:pPr marL="347345" indent="-347345">
              <a:spcAft>
                <a:spcPts val="6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 fontScale="90000"/>
          </a:bodyPr>
          <a:lstStyle/>
          <a:p>
            <a:r>
              <a:rPr lang="en-US" b="0" dirty="0"/>
              <a:t>Case Study: </a:t>
            </a:r>
            <a:r>
              <a:rPr lang="en-US" b="0" dirty="0">
                <a:ea typeface="+mj-lt"/>
                <a:cs typeface="+mj-lt"/>
              </a:rPr>
              <a:t>Cortex On-Call Practices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16067"/>
            <a:ext cx="10511627" cy="3948557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Case Study: </a:t>
            </a:r>
            <a:r>
              <a:rPr lang="en-US" b="1" dirty="0">
                <a:ea typeface="+mn-lt"/>
                <a:cs typeface="+mn-lt"/>
              </a:rPr>
              <a:t>Cortex On-Call Practices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Content:</a:t>
            </a:r>
            <a:endParaRPr lang="en-US"/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Effective On-Call Rotation:</a:t>
            </a:r>
            <a:r>
              <a:rPr lang="en-US" dirty="0">
                <a:ea typeface="+mn-lt"/>
                <a:cs typeface="+mn-lt"/>
              </a:rPr>
              <a:t> Reduces employee stress and improves service reliability.</a:t>
            </a: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Best Practices Implementation:</a:t>
            </a:r>
            <a:r>
              <a:rPr lang="en-US" dirty="0">
                <a:ea typeface="+mn-lt"/>
                <a:cs typeface="+mn-lt"/>
              </a:rPr>
              <a:t> Clear roles, automation, escalation policies, and proactive incident discovery.</a:t>
            </a:r>
          </a:p>
          <a:p>
            <a:pPr marL="347345" indent="-347345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Outcomes:</a:t>
            </a:r>
            <a:r>
              <a:rPr lang="en-US" dirty="0">
                <a:ea typeface="+mn-lt"/>
                <a:cs typeface="+mn-lt"/>
              </a:rPr>
              <a:t> Higher customer satisfaction and better team accountability.</a:t>
            </a:r>
          </a:p>
          <a:p>
            <a:pPr marL="347345" indent="-347345">
              <a:buFont typeface="Arial"/>
              <a:buChar char="•"/>
            </a:pPr>
            <a:endParaRPr lang="en-US">
              <a:cs typeface="Sabon Next LT"/>
            </a:endParaRPr>
          </a:p>
          <a:p>
            <a:pPr marL="347345" indent="-347345">
              <a:spcAft>
                <a:spcPts val="600"/>
              </a:spcAft>
              <a:buFont typeface="Arial"/>
              <a:buChar char="•"/>
            </a:pPr>
            <a:endParaRPr lang="en-US">
              <a:cs typeface="Sabon Next 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b="1">
              <a:cs typeface="Sabon Next LT"/>
            </a:endParaRPr>
          </a:p>
          <a:p>
            <a:pPr marL="347345" indent="-34734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744186"/>
            <a:ext cx="7483487" cy="2628093"/>
          </a:xfrm>
        </p:spPr>
        <p:txBody>
          <a:bodyPr vert="horz" lIns="91440" tIns="0" rIns="91440" bIns="0" rtlCol="0" anchor="t">
            <a:normAutofit/>
          </a:bodyPr>
          <a:lstStyle/>
          <a:p>
            <a:pPr marL="347345" indent="-347345"/>
            <a:r>
              <a:rPr lang="en-US" b="1">
                <a:ea typeface="+mn-lt"/>
                <a:cs typeface="+mn-lt"/>
              </a:rPr>
              <a:t>Recap:</a:t>
            </a:r>
            <a:r>
              <a:rPr lang="en-US">
                <a:ea typeface="+mn-lt"/>
                <a:cs typeface="+mn-lt"/>
              </a:rPr>
              <a:t> Importance of shared pager rotation duties in DevOps.</a:t>
            </a:r>
            <a:endParaRPr lang="en-US"/>
          </a:p>
          <a:p>
            <a:pPr marL="347345" indent="-347345"/>
            <a:r>
              <a:rPr lang="en-US" b="1">
                <a:ea typeface="+mn-lt"/>
                <a:cs typeface="+mn-lt"/>
              </a:rPr>
              <a:t>Key Benefits:</a:t>
            </a:r>
            <a:r>
              <a:rPr lang="en-US">
                <a:ea typeface="+mn-lt"/>
                <a:cs typeface="+mn-lt"/>
              </a:rPr>
              <a:t> Improved service quality, faster defect resolution, better team collaboration.</a:t>
            </a:r>
            <a:endParaRPr lang="en-US"/>
          </a:p>
          <a:p>
            <a:pPr marL="347345" indent="-347345"/>
            <a:r>
              <a:rPr lang="en-US" b="1">
                <a:ea typeface="+mn-lt"/>
                <a:cs typeface="+mn-lt"/>
              </a:rPr>
              <a:t>Final Thoughts:</a:t>
            </a:r>
            <a:r>
              <a:rPr lang="en-US">
                <a:ea typeface="+mn-lt"/>
                <a:cs typeface="+mn-lt"/>
              </a:rPr>
              <a:t> Effective pager rotation enhances overall team performance and customer satisfaction.</a:t>
            </a:r>
            <a:endParaRPr lang="en-US"/>
          </a:p>
          <a:p>
            <a:pPr marL="347345" indent="-347345"/>
            <a:endParaRPr lang="en-US" dirty="0">
              <a:cs typeface="Sabon Next 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 b="1"/>
              <a:t>References: 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IT Revolution Press, LLC, Kim, G., Humble, J., Debois, P., &amp; Willis, J. (2016). </a:t>
            </a:r>
            <a:r>
              <a:rPr lang="en-US" sz="1500" i="1"/>
              <a:t>THE DEVOPS HANDBOOK</a:t>
            </a:r>
            <a:r>
              <a:rPr lang="en-US" sz="1500"/>
              <a:t> (First). IT Revolution Press, LLC.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Staff, I. T. (2023, March 2). </a:t>
            </a:r>
            <a:r>
              <a:rPr lang="en-US" sz="1500" i="1"/>
              <a:t>Rotating DevOps role improves engineering service quality - Inside Track Blog</a:t>
            </a:r>
            <a:r>
              <a:rPr lang="en-US" sz="1500"/>
              <a:t>. Inside Track Blog. </a:t>
            </a:r>
            <a:r>
              <a:rPr lang="en-US" sz="1500">
                <a:hlinkClick r:id="rId3"/>
              </a:rPr>
              <a:t>https://www.microsoft.com/insidetrack/blog/rotating-devops-role-improves-engineering-service-quality/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 i="1"/>
              <a:t>Best practices for your team’s on-call rotations | Cortex</a:t>
            </a:r>
            <a:r>
              <a:rPr lang="en-US" sz="1500"/>
              <a:t>. (n.d.). Cortex. </a:t>
            </a:r>
            <a:r>
              <a:rPr lang="en-US" sz="1500">
                <a:hlinkClick r:id="rId4"/>
              </a:rPr>
              <a:t>https://www.cortex.io/post/best-practices-for-on-call-rotations</a:t>
            </a: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948981-F3BD-BBC4-B078-62DE10487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Pager Rotation Duties in DevOps</vt:lpstr>
      <vt:lpstr>Introduction</vt:lpstr>
      <vt:lpstr>DevOps and Pager Rotation</vt:lpstr>
      <vt:lpstr>Best Practices Overview</vt:lpstr>
      <vt:lpstr>Case Study: Microsoft DRI Role</vt:lpstr>
      <vt:lpstr>Case Study: Cortex On-Call Practices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lastModifiedBy/>
  <cp:revision>142</cp:revision>
  <dcterms:created xsi:type="dcterms:W3CDTF">2024-07-06T18:52:45Z</dcterms:created>
  <dcterms:modified xsi:type="dcterms:W3CDTF">2024-07-06T19:20:04Z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