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erriweather Light"/>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
      <p:font typeface="Open Sans SemiBold"/>
      <p:regular r:id="rId32"/>
      <p:bold r:id="rId33"/>
      <p:italic r:id="rId34"/>
      <p:boldItalic r:id="rId35"/>
    </p:embeddedFont>
    <p:embeddedFont>
      <p:font typeface="Vidaloka"/>
      <p:regular r:id="rId36"/>
    </p:embeddedFont>
    <p:embeddedFont>
      <p:font typeface="Russo One"/>
      <p:regular r:id="rId37"/>
    </p:embeddedFont>
    <p:embeddedFont>
      <p:font typeface="Mako"/>
      <p:regular r:id="rId38"/>
    </p:embeddedFont>
    <p:embeddedFont>
      <p:font typeface="Crimson Text"/>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rimsonText-bold.fntdata"/><Relationship Id="rId42" Type="http://schemas.openxmlformats.org/officeDocument/2006/relationships/font" Target="fonts/CrimsonText-boldItalic.fntdata"/><Relationship Id="rId41" Type="http://schemas.openxmlformats.org/officeDocument/2006/relationships/font" Target="fonts/CrimsonText-italic.fntdata"/><Relationship Id="rId44" Type="http://schemas.openxmlformats.org/officeDocument/2006/relationships/font" Target="fonts/OpenSans-bold.fntdata"/><Relationship Id="rId43" Type="http://schemas.openxmlformats.org/officeDocument/2006/relationships/font" Target="fonts/OpenSans-regular.fntdata"/><Relationship Id="rId46" Type="http://schemas.openxmlformats.org/officeDocument/2006/relationships/font" Target="fonts/OpenSans-boldItalic.fntdata"/><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33" Type="http://schemas.openxmlformats.org/officeDocument/2006/relationships/font" Target="fonts/OpenSansSemiBold-bold.fntdata"/><Relationship Id="rId32" Type="http://schemas.openxmlformats.org/officeDocument/2006/relationships/font" Target="fonts/OpenSansSemiBold-regular.fntdata"/><Relationship Id="rId35" Type="http://schemas.openxmlformats.org/officeDocument/2006/relationships/font" Target="fonts/OpenSansSemiBold-boldItalic.fntdata"/><Relationship Id="rId34" Type="http://schemas.openxmlformats.org/officeDocument/2006/relationships/font" Target="fonts/OpenSansSemiBold-italic.fntdata"/><Relationship Id="rId37" Type="http://schemas.openxmlformats.org/officeDocument/2006/relationships/font" Target="fonts/RussoOne-regular.fntdata"/><Relationship Id="rId36" Type="http://schemas.openxmlformats.org/officeDocument/2006/relationships/font" Target="fonts/Vidaloka-regular.fntdata"/><Relationship Id="rId39" Type="http://schemas.openxmlformats.org/officeDocument/2006/relationships/font" Target="fonts/CrimsonText-regular.fntdata"/><Relationship Id="rId38" Type="http://schemas.openxmlformats.org/officeDocument/2006/relationships/font" Target="fonts/Mako-regular.fntdata"/><Relationship Id="rId20" Type="http://schemas.openxmlformats.org/officeDocument/2006/relationships/font" Target="fonts/MerriweatherLight-regular.fntdata"/><Relationship Id="rId22" Type="http://schemas.openxmlformats.org/officeDocument/2006/relationships/font" Target="fonts/MerriweatherLight-italic.fntdata"/><Relationship Id="rId21" Type="http://schemas.openxmlformats.org/officeDocument/2006/relationships/font" Target="fonts/MerriweatherLight-bold.fntdata"/><Relationship Id="rId24" Type="http://schemas.openxmlformats.org/officeDocument/2006/relationships/font" Target="fonts/Montserrat-regular.fntdata"/><Relationship Id="rId23" Type="http://schemas.openxmlformats.org/officeDocument/2006/relationships/font" Target="fonts/MerriweatherLight-boldItalic.fntdata"/><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29"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9791dc20c6_2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9791dc20c6_2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9791dc20c6_2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9791dc20c6_2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9791dc20c6_2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9791dc20c6_2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9791dc20c6_2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9791dc20c6_2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9791dc20c6_2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9791dc20c6_2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9791dc20c6_2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9791dc20c6_2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9791dc20c6_2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9791dc20c6_2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9791dc20c6_2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9791dc20c6_2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9791dc20c6_2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9791dc20c6_2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9791dc20c6_2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9791dc20c6_2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9791dc20c6_2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9791dc20c6_2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9791dc20c6_2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9791dc20c6_2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9791dc20c6_2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9791dc20c6_2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chemeClr val="dk2"/>
                </a:solidFill>
                <a:latin typeface="Montserrat"/>
                <a:ea typeface="Montserrat"/>
                <a:cs typeface="Montserrat"/>
                <a:sym typeface="Montserrat"/>
              </a:rPr>
              <a:t>CREDITS</a:t>
            </a:r>
            <a:r>
              <a:rPr lang="en-GB" sz="1100">
                <a:solidFill>
                  <a:schemeClr val="dk2"/>
                </a:solidFill>
                <a:latin typeface="Montserrat"/>
                <a:ea typeface="Montserrat"/>
                <a:cs typeface="Montserrat"/>
                <a:sym typeface="Montserrat"/>
              </a:rPr>
              <a:t>: This presentation template was created by </a:t>
            </a:r>
            <a:r>
              <a:rPr b="1" lang="en-GB"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GB" sz="1100">
                <a:solidFill>
                  <a:schemeClr val="dk2"/>
                </a:solidFill>
                <a:latin typeface="Montserrat"/>
                <a:ea typeface="Montserrat"/>
                <a:cs typeface="Montserrat"/>
                <a:sym typeface="Montserrat"/>
              </a:rPr>
              <a:t>, including icons by </a:t>
            </a:r>
            <a:r>
              <a:rPr b="1" lang="en-GB"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GB" sz="1100">
                <a:solidFill>
                  <a:schemeClr val="dk2"/>
                </a:solidFill>
                <a:latin typeface="Montserrat"/>
                <a:ea typeface="Montserrat"/>
                <a:cs typeface="Montserrat"/>
                <a:sym typeface="Montserrat"/>
              </a:rPr>
              <a:t>, infographics &amp; images by </a:t>
            </a:r>
            <a:r>
              <a:rPr b="1" lang="en-GB"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75" y="454975"/>
            <a:ext cx="7064100" cy="197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5900"/>
              <a:t>ICS ACTIVE LEARNING</a:t>
            </a:r>
            <a:endParaRPr sz="5900"/>
          </a:p>
        </p:txBody>
      </p:sp>
      <p:sp>
        <p:nvSpPr>
          <p:cNvPr id="473" name="Google Shape;473;p54"/>
          <p:cNvSpPr txBox="1"/>
          <p:nvPr>
            <p:ph idx="1" type="subTitle"/>
          </p:nvPr>
        </p:nvSpPr>
        <p:spPr>
          <a:xfrm>
            <a:off x="1039950" y="2428975"/>
            <a:ext cx="7064100" cy="62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2400">
                <a:solidFill>
                  <a:schemeClr val="accent3"/>
                </a:solidFill>
                <a:latin typeface="Georgia"/>
                <a:ea typeface="Georgia"/>
                <a:cs typeface="Georgia"/>
                <a:sym typeface="Georgia"/>
              </a:rPr>
              <a:t>  </a:t>
            </a:r>
            <a:r>
              <a:rPr b="1" lang="en-GB" sz="2400">
                <a:solidFill>
                  <a:schemeClr val="accent3"/>
                </a:solidFill>
                <a:latin typeface="Georgia"/>
                <a:ea typeface="Georgia"/>
                <a:cs typeface="Georgia"/>
                <a:sym typeface="Georgia"/>
              </a:rPr>
              <a:t>List and state briefly security testing tools.</a:t>
            </a:r>
            <a:endParaRPr b="1" sz="2400">
              <a:solidFill>
                <a:schemeClr val="accent3"/>
              </a:solidFill>
              <a:latin typeface="Georgia"/>
              <a:ea typeface="Georgia"/>
              <a:cs typeface="Georgia"/>
              <a:sym typeface="Georgia"/>
            </a:endParaRPr>
          </a:p>
        </p:txBody>
      </p:sp>
      <p:sp>
        <p:nvSpPr>
          <p:cNvPr id="474" name="Google Shape;474;p54"/>
          <p:cNvSpPr txBox="1"/>
          <p:nvPr/>
        </p:nvSpPr>
        <p:spPr>
          <a:xfrm>
            <a:off x="7094475" y="3061425"/>
            <a:ext cx="20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75" name="Google Shape;475;p54"/>
          <p:cNvSpPr txBox="1"/>
          <p:nvPr>
            <p:ph idx="1" type="subTitle"/>
          </p:nvPr>
        </p:nvSpPr>
        <p:spPr>
          <a:xfrm>
            <a:off x="1039975" y="3200250"/>
            <a:ext cx="7064100" cy="143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1400">
                <a:solidFill>
                  <a:schemeClr val="accent3"/>
                </a:solidFill>
              </a:rPr>
              <a:t>Presented By:</a:t>
            </a:r>
            <a:endParaRPr b="1" sz="1400">
              <a:solidFill>
                <a:schemeClr val="accent3"/>
              </a:solidFill>
            </a:endParaRPr>
          </a:p>
          <a:p>
            <a:pPr indent="0" lvl="0" marL="0" rtl="0" algn="ctr">
              <a:spcBef>
                <a:spcPts val="0"/>
              </a:spcBef>
              <a:spcAft>
                <a:spcPts val="0"/>
              </a:spcAft>
              <a:buNone/>
            </a:pPr>
            <a:r>
              <a:t/>
            </a:r>
            <a:endParaRPr b="1" sz="1400">
              <a:solidFill>
                <a:schemeClr val="accent3"/>
              </a:solidFill>
            </a:endParaRPr>
          </a:p>
          <a:p>
            <a:pPr indent="0" lvl="0" marL="0" rtl="0" algn="ctr">
              <a:spcBef>
                <a:spcPts val="0"/>
              </a:spcBef>
              <a:spcAft>
                <a:spcPts val="0"/>
              </a:spcAft>
              <a:buNone/>
            </a:pPr>
            <a:r>
              <a:rPr b="1" lang="en-GB" sz="1400">
                <a:solidFill>
                  <a:schemeClr val="accent3"/>
                </a:solidFill>
              </a:rPr>
              <a:t>PC-44 Tejas Redkar</a:t>
            </a:r>
            <a:endParaRPr b="1" sz="1400">
              <a:solidFill>
                <a:schemeClr val="accent3"/>
              </a:solidFill>
            </a:endParaRPr>
          </a:p>
          <a:p>
            <a:pPr indent="0" lvl="0" marL="0" rtl="0" algn="ctr">
              <a:spcBef>
                <a:spcPts val="0"/>
              </a:spcBef>
              <a:spcAft>
                <a:spcPts val="0"/>
              </a:spcAft>
              <a:buNone/>
            </a:pPr>
            <a:r>
              <a:rPr b="1" lang="en-GB" sz="1400">
                <a:solidFill>
                  <a:schemeClr val="accent3"/>
                </a:solidFill>
              </a:rPr>
              <a:t>     PC-49 Gayatrini Neogi</a:t>
            </a:r>
            <a:br>
              <a:rPr b="1" lang="en-GB" sz="1400">
                <a:solidFill>
                  <a:schemeClr val="accent3"/>
                </a:solidFill>
              </a:rPr>
            </a:br>
            <a:r>
              <a:rPr b="1" lang="en-GB" sz="1400">
                <a:solidFill>
                  <a:schemeClr val="accent3"/>
                </a:solidFill>
              </a:rPr>
              <a:t>     PC-50 Atharva Chaher</a:t>
            </a:r>
            <a:br>
              <a:rPr b="1" lang="en-GB" sz="1400">
                <a:solidFill>
                  <a:schemeClr val="accent3"/>
                </a:solidFill>
              </a:rPr>
            </a:br>
            <a:r>
              <a:rPr b="1" lang="en-GB" sz="1400">
                <a:solidFill>
                  <a:schemeClr val="accent3"/>
                </a:solidFill>
              </a:rPr>
              <a:t> PC-63 Jinal Gulhane</a:t>
            </a:r>
            <a:endParaRPr b="1" sz="14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3"/>
          <p:cNvSpPr txBox="1"/>
          <p:nvPr>
            <p:ph type="title"/>
          </p:nvPr>
        </p:nvSpPr>
        <p:spPr>
          <a:xfrm>
            <a:off x="2279775" y="418900"/>
            <a:ext cx="4711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6. Acunetix </a:t>
            </a:r>
            <a:endParaRPr/>
          </a:p>
        </p:txBody>
      </p:sp>
      <p:sp>
        <p:nvSpPr>
          <p:cNvPr id="534" name="Google Shape;534;p63"/>
          <p:cNvSpPr txBox="1"/>
          <p:nvPr>
            <p:ph idx="1" type="body"/>
          </p:nvPr>
        </p:nvSpPr>
        <p:spPr>
          <a:xfrm>
            <a:off x="713250" y="1135750"/>
            <a:ext cx="7717500" cy="3446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1300"/>
              <a:t>Acunetix, with its vulnerability scanner, pioneered automated web application security testing. </a:t>
            </a:r>
            <a:endParaRPr sz="1300"/>
          </a:p>
          <a:p>
            <a:pPr indent="-355600" lvl="0" marL="457200" rtl="0" algn="l">
              <a:spcBef>
                <a:spcPts val="0"/>
              </a:spcBef>
              <a:spcAft>
                <a:spcPts val="0"/>
              </a:spcAft>
              <a:buSzPts val="2000"/>
              <a:buChar char="●"/>
            </a:pPr>
            <a:r>
              <a:rPr lang="en-GB" sz="1300"/>
              <a:t>The Acunetix Vulnerability Scanner features innovative black-box scanning and SPA crawling techniques in the form of AcuSensor and DeepScan. </a:t>
            </a:r>
            <a:endParaRPr sz="1300"/>
          </a:p>
          <a:p>
            <a:pPr indent="-355600" lvl="0" marL="457200" rtl="0" algn="l">
              <a:spcBef>
                <a:spcPts val="0"/>
              </a:spcBef>
              <a:spcAft>
                <a:spcPts val="0"/>
              </a:spcAft>
              <a:buSzPts val="2000"/>
              <a:buChar char="●"/>
            </a:pPr>
            <a:r>
              <a:rPr lang="en-GB" sz="1300"/>
              <a:t>The multi-threaded, DeepScan crawler has the capability to run an uninterrupted scan of WordPress installation for over a thousand vulnerabilities. </a:t>
            </a:r>
            <a:endParaRPr sz="1300"/>
          </a:p>
          <a:p>
            <a:pPr indent="-355600" lvl="0" marL="457200" rtl="0" algn="l">
              <a:spcBef>
                <a:spcPts val="0"/>
              </a:spcBef>
              <a:spcAft>
                <a:spcPts val="0"/>
              </a:spcAft>
              <a:buSzPts val="2000"/>
              <a:buChar char="●"/>
            </a:pPr>
            <a:r>
              <a:rPr lang="en-GB" sz="1300"/>
              <a:t>A Login Sequence Recorder enables the tool to scan password-protected fields, whereas an in-built vulnerability management system helps generate various technical and compliance reports.</a:t>
            </a:r>
            <a:endParaRPr sz="1300"/>
          </a:p>
        </p:txBody>
      </p:sp>
      <p:pic>
        <p:nvPicPr>
          <p:cNvPr id="535" name="Google Shape;535;p63"/>
          <p:cNvPicPr preferRelativeResize="0"/>
          <p:nvPr/>
        </p:nvPicPr>
        <p:blipFill>
          <a:blip r:embed="rId3">
            <a:alphaModFix/>
          </a:blip>
          <a:stretch>
            <a:fillRect/>
          </a:stretch>
        </p:blipFill>
        <p:spPr>
          <a:xfrm>
            <a:off x="4572000" y="3041725"/>
            <a:ext cx="2571751" cy="1997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4"/>
          <p:cNvSpPr txBox="1"/>
          <p:nvPr>
            <p:ph type="title"/>
          </p:nvPr>
        </p:nvSpPr>
        <p:spPr>
          <a:xfrm>
            <a:off x="2216250" y="445025"/>
            <a:ext cx="4711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7. W3af</a:t>
            </a:r>
            <a:endParaRPr/>
          </a:p>
        </p:txBody>
      </p:sp>
      <p:sp>
        <p:nvSpPr>
          <p:cNvPr id="541" name="Google Shape;541;p64"/>
          <p:cNvSpPr txBox="1"/>
          <p:nvPr>
            <p:ph idx="1" type="body"/>
          </p:nvPr>
        </p:nvSpPr>
        <p:spPr>
          <a:xfrm>
            <a:off x="713250" y="1080175"/>
            <a:ext cx="7717500" cy="256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300"/>
              <a:t>It is a web application audit and attack framework that is effective against over 200 vulnerabilities. </a:t>
            </a:r>
            <a:endParaRPr sz="1300"/>
          </a:p>
          <a:p>
            <a:pPr indent="-355600" lvl="0" marL="457200" rtl="0" algn="l">
              <a:spcBef>
                <a:spcPts val="0"/>
              </a:spcBef>
              <a:spcAft>
                <a:spcPts val="0"/>
              </a:spcAft>
              <a:buSzPts val="2000"/>
              <a:buChar char="●"/>
            </a:pPr>
            <a:r>
              <a:rPr lang="en-GB" sz="1300"/>
              <a:t>By identifying vulnerabilities such as SQL Injection, Cross-site scripting, Guessable credentials, unhandled application errors, and PHP misconfigurations, it assists in limiting the total exposure of a website to malicious elements. </a:t>
            </a:r>
            <a:endParaRPr sz="1300"/>
          </a:p>
          <a:p>
            <a:pPr indent="-355600" lvl="0" marL="457200" rtl="0" algn="l">
              <a:spcBef>
                <a:spcPts val="0"/>
              </a:spcBef>
              <a:spcAft>
                <a:spcPts val="0"/>
              </a:spcAft>
              <a:buSzPts val="2000"/>
              <a:buChar char="●"/>
            </a:pPr>
            <a:r>
              <a:rPr lang="en-GB" sz="1300"/>
              <a:t>With both graphical and console-based interfaces, W3af promises the possibility of auditing a web app’s security in less than five clicks. </a:t>
            </a:r>
            <a:endParaRPr sz="1300"/>
          </a:p>
          <a:p>
            <a:pPr indent="-355600" lvl="0" marL="457200" rtl="0" algn="l">
              <a:spcBef>
                <a:spcPts val="0"/>
              </a:spcBef>
              <a:spcAft>
                <a:spcPts val="0"/>
              </a:spcAft>
              <a:buSzPts val="2000"/>
              <a:buChar char="●"/>
            </a:pPr>
            <a:r>
              <a:rPr lang="en-GB" sz="1300"/>
              <a:t>It can be used to send HTTP requests and cluster HTTP responses. If a website is protected, it can use authentication modules to scan them. Output can be logged into a console, a file, or sent via email.</a:t>
            </a:r>
            <a:endParaRPr sz="1300"/>
          </a:p>
        </p:txBody>
      </p:sp>
      <p:pic>
        <p:nvPicPr>
          <p:cNvPr id="542" name="Google Shape;542;p64"/>
          <p:cNvPicPr preferRelativeResize="0"/>
          <p:nvPr/>
        </p:nvPicPr>
        <p:blipFill>
          <a:blip r:embed="rId3">
            <a:alphaModFix/>
          </a:blip>
          <a:stretch>
            <a:fillRect/>
          </a:stretch>
        </p:blipFill>
        <p:spPr>
          <a:xfrm>
            <a:off x="2795475" y="3647575"/>
            <a:ext cx="3553050" cy="108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5"/>
          <p:cNvSpPr txBox="1"/>
          <p:nvPr>
            <p:ph type="title"/>
          </p:nvPr>
        </p:nvSpPr>
        <p:spPr>
          <a:xfrm>
            <a:off x="2216250" y="429600"/>
            <a:ext cx="4711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8. </a:t>
            </a:r>
            <a:r>
              <a:rPr lang="en-GB"/>
              <a:t>SQLMap</a:t>
            </a:r>
            <a:endParaRPr/>
          </a:p>
        </p:txBody>
      </p:sp>
      <p:sp>
        <p:nvSpPr>
          <p:cNvPr id="548" name="Google Shape;548;p65"/>
          <p:cNvSpPr txBox="1"/>
          <p:nvPr>
            <p:ph idx="1" type="body"/>
          </p:nvPr>
        </p:nvSpPr>
        <p:spPr>
          <a:xfrm>
            <a:off x="713250" y="1272925"/>
            <a:ext cx="7717500" cy="190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sz="1300"/>
              <a:t>SQLMap is a penetration testing tool powered by a detection engine for automating the identification and exploitation of SQL injection flaws. </a:t>
            </a:r>
            <a:endParaRPr sz="1300"/>
          </a:p>
          <a:p>
            <a:pPr indent="-311150" lvl="0" marL="457200" rtl="0" algn="l">
              <a:spcBef>
                <a:spcPts val="0"/>
              </a:spcBef>
              <a:spcAft>
                <a:spcPts val="0"/>
              </a:spcAft>
              <a:buSzPts val="1300"/>
              <a:buChar char="●"/>
            </a:pPr>
            <a:r>
              <a:rPr lang="en-GB" sz="1300"/>
              <a:t>Encompassing support for a broad spectrum of database management systems and SQL injection techniques, SQLMap automatically recognizes hash-based passwords and supports orchestrating a dictionary-based attack to crack them. </a:t>
            </a:r>
            <a:endParaRPr sz="1300"/>
          </a:p>
          <a:p>
            <a:pPr indent="-311150" lvl="0" marL="457200" rtl="0" algn="l">
              <a:spcBef>
                <a:spcPts val="0"/>
              </a:spcBef>
              <a:spcAft>
                <a:spcPts val="0"/>
              </a:spcAft>
              <a:buSzPts val="1300"/>
              <a:buChar char="●"/>
            </a:pPr>
            <a:r>
              <a:rPr lang="en-GB" sz="1300"/>
              <a:t>With seven levels of verbosity support, it offers ETA support for each query and brings granularity and flexibility for both users’ switches and features. Its fingerprint and enumeration features are valuable in streamlining an effective penetration test run.</a:t>
            </a:r>
            <a:endParaRPr sz="1300"/>
          </a:p>
        </p:txBody>
      </p:sp>
      <p:pic>
        <p:nvPicPr>
          <p:cNvPr id="549" name="Google Shape;549;p65"/>
          <p:cNvPicPr preferRelativeResize="0"/>
          <p:nvPr/>
        </p:nvPicPr>
        <p:blipFill>
          <a:blip r:embed="rId3">
            <a:alphaModFix/>
          </a:blip>
          <a:stretch>
            <a:fillRect/>
          </a:stretch>
        </p:blipFill>
        <p:spPr>
          <a:xfrm>
            <a:off x="1039225" y="3090375"/>
            <a:ext cx="3215760" cy="1661675"/>
          </a:xfrm>
          <a:prstGeom prst="rect">
            <a:avLst/>
          </a:prstGeom>
          <a:noFill/>
          <a:ln>
            <a:noFill/>
          </a:ln>
        </p:spPr>
      </p:pic>
      <p:pic>
        <p:nvPicPr>
          <p:cNvPr id="550" name="Google Shape;550;p65"/>
          <p:cNvPicPr preferRelativeResize="0"/>
          <p:nvPr/>
        </p:nvPicPr>
        <p:blipFill>
          <a:blip r:embed="rId4">
            <a:alphaModFix/>
          </a:blip>
          <a:stretch>
            <a:fillRect/>
          </a:stretch>
        </p:blipFill>
        <p:spPr>
          <a:xfrm>
            <a:off x="4795650" y="3056588"/>
            <a:ext cx="3393874" cy="172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6"/>
          <p:cNvSpPr txBox="1"/>
          <p:nvPr>
            <p:ph type="title"/>
          </p:nvPr>
        </p:nvSpPr>
        <p:spPr>
          <a:xfrm>
            <a:off x="2090400" y="470375"/>
            <a:ext cx="4963200" cy="102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600"/>
              <a:t>Conclusion</a:t>
            </a:r>
            <a:endParaRPr sz="4600"/>
          </a:p>
        </p:txBody>
      </p:sp>
      <p:sp>
        <p:nvSpPr>
          <p:cNvPr id="556" name="Google Shape;556;p66"/>
          <p:cNvSpPr txBox="1"/>
          <p:nvPr>
            <p:ph idx="1" type="body"/>
          </p:nvPr>
        </p:nvSpPr>
        <p:spPr>
          <a:xfrm>
            <a:off x="713250" y="2221425"/>
            <a:ext cx="7717500" cy="102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500"/>
              <a:t>Therefore, we have seen several tools that are used to test a website for various </a:t>
            </a:r>
            <a:r>
              <a:rPr lang="en-GB" sz="1500"/>
              <a:t>errors and security breaches. These security testing tools helps us in making sure that we have a strong website which would stand attacks from hackers.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7"/>
          <p:cNvSpPr txBox="1"/>
          <p:nvPr>
            <p:ph type="title"/>
          </p:nvPr>
        </p:nvSpPr>
        <p:spPr>
          <a:xfrm>
            <a:off x="2216250" y="2006775"/>
            <a:ext cx="4711500" cy="80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300"/>
              <a:t>Thank You!!</a:t>
            </a:r>
            <a:endParaRPr sz="4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2293575" y="79837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ACKNOWLEDGEMENT</a:t>
            </a:r>
            <a:endParaRPr/>
          </a:p>
        </p:txBody>
      </p:sp>
      <p:sp>
        <p:nvSpPr>
          <p:cNvPr id="481" name="Google Shape;481;p55"/>
          <p:cNvSpPr txBox="1"/>
          <p:nvPr>
            <p:ph idx="1" type="body"/>
          </p:nvPr>
        </p:nvSpPr>
        <p:spPr>
          <a:xfrm>
            <a:off x="713250" y="1847700"/>
            <a:ext cx="7717500" cy="3295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GB" sz="1700"/>
              <a:t>We deeply appreciate Dr. Uma Pujeri's invaluable contributions to the field of Information and Communication Systems (ICS). Her expertise, dedication, and guidance have been instrumental in shaping our understanding of ICS. We are grateful for her unwavering support and knowledge, which have enriched our learning experience and empowered us to delve deeper into this dynamic field. Dr. Uma Pujeri is a luminary in the realm of ICS, and her impact is profound.</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6"/>
          <p:cNvSpPr txBox="1"/>
          <p:nvPr>
            <p:ph type="title"/>
          </p:nvPr>
        </p:nvSpPr>
        <p:spPr>
          <a:xfrm>
            <a:off x="2216250" y="414175"/>
            <a:ext cx="4711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Topics to be Covered</a:t>
            </a:r>
            <a:endParaRPr/>
          </a:p>
        </p:txBody>
      </p:sp>
      <p:sp>
        <p:nvSpPr>
          <p:cNvPr id="487" name="Google Shape;487;p5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b="1" lang="en-GB" sz="1400"/>
              <a:t>Introduction to Security Testing Tools</a:t>
            </a:r>
            <a:endParaRPr b="1" sz="1400"/>
          </a:p>
          <a:p>
            <a:pPr indent="-361950" lvl="0" marL="457200" rtl="0" algn="l">
              <a:spcBef>
                <a:spcPts val="0"/>
              </a:spcBef>
              <a:spcAft>
                <a:spcPts val="0"/>
              </a:spcAft>
              <a:buSzPts val="2100"/>
              <a:buChar char="●"/>
            </a:pPr>
            <a:r>
              <a:rPr b="1" lang="en-GB" sz="1400"/>
              <a:t>NetSparker</a:t>
            </a:r>
            <a:endParaRPr b="1" sz="1400"/>
          </a:p>
          <a:p>
            <a:pPr indent="-361950" lvl="0" marL="457200" rtl="0" algn="l">
              <a:spcBef>
                <a:spcPts val="0"/>
              </a:spcBef>
              <a:spcAft>
                <a:spcPts val="0"/>
              </a:spcAft>
              <a:buSzPts val="2100"/>
              <a:buChar char="●"/>
            </a:pPr>
            <a:r>
              <a:rPr b="1" lang="en-GB" sz="1400"/>
              <a:t>ImmuniWeb</a:t>
            </a:r>
            <a:endParaRPr b="1" sz="1400"/>
          </a:p>
          <a:p>
            <a:pPr indent="-361950" lvl="0" marL="457200" rtl="0" algn="l">
              <a:spcBef>
                <a:spcPts val="0"/>
              </a:spcBef>
              <a:spcAft>
                <a:spcPts val="0"/>
              </a:spcAft>
              <a:buSzPts val="2100"/>
              <a:buChar char="●"/>
            </a:pPr>
            <a:r>
              <a:rPr b="1" lang="en-GB" sz="1400"/>
              <a:t>Vega</a:t>
            </a:r>
            <a:endParaRPr b="1" sz="1400"/>
          </a:p>
          <a:p>
            <a:pPr indent="-361950" lvl="0" marL="457200" rtl="0" algn="l">
              <a:spcBef>
                <a:spcPts val="0"/>
              </a:spcBef>
              <a:spcAft>
                <a:spcPts val="0"/>
              </a:spcAft>
              <a:buSzPts val="2100"/>
              <a:buChar char="●"/>
            </a:pPr>
            <a:r>
              <a:rPr b="1" lang="en-GB" sz="1400"/>
              <a:t>Wapiti</a:t>
            </a:r>
            <a:endParaRPr b="1" sz="1400"/>
          </a:p>
          <a:p>
            <a:pPr indent="-361950" lvl="0" marL="457200" rtl="0" algn="l">
              <a:spcBef>
                <a:spcPts val="0"/>
              </a:spcBef>
              <a:spcAft>
                <a:spcPts val="0"/>
              </a:spcAft>
              <a:buSzPts val="2100"/>
              <a:buChar char="●"/>
            </a:pPr>
            <a:r>
              <a:rPr b="1" lang="en-GB" sz="1400"/>
              <a:t>Google Nogotofail</a:t>
            </a:r>
            <a:endParaRPr b="1" sz="1400"/>
          </a:p>
          <a:p>
            <a:pPr indent="-361950" lvl="0" marL="457200" rtl="0" algn="l">
              <a:spcBef>
                <a:spcPts val="0"/>
              </a:spcBef>
              <a:spcAft>
                <a:spcPts val="0"/>
              </a:spcAft>
              <a:buSzPts val="2100"/>
              <a:buChar char="●"/>
            </a:pPr>
            <a:r>
              <a:rPr b="1" lang="en-GB" sz="1400"/>
              <a:t>Acunetix</a:t>
            </a:r>
            <a:endParaRPr b="1" sz="1400"/>
          </a:p>
          <a:p>
            <a:pPr indent="-361950" lvl="0" marL="457200" rtl="0" algn="l">
              <a:spcBef>
                <a:spcPts val="0"/>
              </a:spcBef>
              <a:spcAft>
                <a:spcPts val="0"/>
              </a:spcAft>
              <a:buSzPts val="2100"/>
              <a:buChar char="●"/>
            </a:pPr>
            <a:r>
              <a:rPr b="1" lang="en-GB" sz="1400"/>
              <a:t>W3af</a:t>
            </a:r>
            <a:endParaRPr b="1" sz="1400"/>
          </a:p>
          <a:p>
            <a:pPr indent="-361950" lvl="0" marL="457200" rtl="0" algn="l">
              <a:spcBef>
                <a:spcPts val="0"/>
              </a:spcBef>
              <a:spcAft>
                <a:spcPts val="0"/>
              </a:spcAft>
              <a:buSzPts val="2100"/>
              <a:buChar char="●"/>
            </a:pPr>
            <a:r>
              <a:rPr b="1" lang="en-GB" sz="1400"/>
              <a:t>SQLMap</a:t>
            </a:r>
            <a:endParaRPr b="1" sz="1400"/>
          </a:p>
          <a:p>
            <a:pPr indent="-361950" lvl="0" marL="457200" rtl="0" algn="l">
              <a:spcBef>
                <a:spcPts val="0"/>
              </a:spcBef>
              <a:spcAft>
                <a:spcPts val="0"/>
              </a:spcAft>
              <a:buSzPts val="2100"/>
              <a:buChar char="●"/>
            </a:pPr>
            <a:r>
              <a:rPr b="1" lang="en-GB" sz="1400"/>
              <a:t>Conclusion</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7"/>
          <p:cNvSpPr txBox="1"/>
          <p:nvPr>
            <p:ph type="title"/>
          </p:nvPr>
        </p:nvSpPr>
        <p:spPr>
          <a:xfrm>
            <a:off x="713225" y="445025"/>
            <a:ext cx="822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Introduction</a:t>
            </a:r>
            <a:endParaRPr/>
          </a:p>
        </p:txBody>
      </p:sp>
      <p:sp>
        <p:nvSpPr>
          <p:cNvPr id="493" name="Google Shape;493;p5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From mini eateries to big-box retailers, from small organizations to federal bodies, cyber attackers are eyeing every small opportunity to steal valuable data on Personality Identifiable Information (PII). </a:t>
            </a:r>
            <a:endParaRPr sz="1600"/>
          </a:p>
          <a:p>
            <a:pPr indent="0" lvl="0" marL="0" rtl="0" algn="l">
              <a:spcBef>
                <a:spcPts val="1200"/>
              </a:spcBef>
              <a:spcAft>
                <a:spcPts val="0"/>
              </a:spcAft>
              <a:buNone/>
            </a:pPr>
            <a:r>
              <a:rPr lang="en-GB" sz="1600"/>
              <a:t>Whether it’s Facebook or Equifax, a single vulnerability, a tiny flaw in the security system, has caused them to lose both revenues and reputation.</a:t>
            </a:r>
            <a:endParaRPr sz="1600"/>
          </a:p>
          <a:p>
            <a:pPr indent="0" lvl="0" marL="0" rtl="0" algn="l">
              <a:spcBef>
                <a:spcPts val="1200"/>
              </a:spcBef>
              <a:spcAft>
                <a:spcPts val="0"/>
              </a:spcAft>
              <a:buNone/>
            </a:pPr>
            <a:r>
              <a:rPr lang="en-GB" sz="1600"/>
              <a:t>If security incidents like these have taught us anything, it is that web security cannot be taken lightly, and even the best of us are not safe from it. </a:t>
            </a:r>
            <a:endParaRPr sz="1600"/>
          </a:p>
          <a:p>
            <a:pPr indent="0" lvl="0" marL="0" rtl="0" algn="l">
              <a:spcBef>
                <a:spcPts val="1200"/>
              </a:spcBef>
              <a:spcAft>
                <a:spcPts val="0"/>
              </a:spcAft>
              <a:buClr>
                <a:schemeClr val="dk1"/>
              </a:buClr>
              <a:buSzPts val="1100"/>
              <a:buFont typeface="Arial"/>
              <a:buNone/>
            </a:pPr>
            <a:r>
              <a:rPr lang="en-GB" sz="1600"/>
              <a:t>Web security testing tools are useful in proactively detecting application vulnerabilities and safeguarding websites against malicious attacks.</a:t>
            </a:r>
            <a:endParaRPr sz="1600"/>
          </a:p>
          <a:p>
            <a:pPr indent="0" lvl="0" marL="0" rtl="0" algn="l">
              <a:spcBef>
                <a:spcPts val="1200"/>
              </a:spcBef>
              <a:spcAft>
                <a:spcPts val="1200"/>
              </a:spcAft>
              <a:buNone/>
            </a:pPr>
            <a:r>
              <a:t/>
            </a:r>
            <a:endParaRPr sz="1200">
              <a:solidFill>
                <a:schemeClr val="dk1"/>
              </a:solidFill>
              <a:highlight>
                <a:srgbClr val="FFFFFF"/>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8"/>
          <p:cNvSpPr txBox="1"/>
          <p:nvPr>
            <p:ph type="title"/>
          </p:nvPr>
        </p:nvSpPr>
        <p:spPr>
          <a:xfrm>
            <a:off x="586075" y="651125"/>
            <a:ext cx="8428500" cy="7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950"/>
              <a:t>                               </a:t>
            </a:r>
            <a:r>
              <a:rPr lang="en-GB" sz="3150"/>
              <a:t>1. </a:t>
            </a:r>
            <a:r>
              <a:rPr lang="en-GB" sz="3150"/>
              <a:t>NetSparker</a:t>
            </a:r>
            <a:endParaRPr sz="4800"/>
          </a:p>
        </p:txBody>
      </p:sp>
      <p:sp>
        <p:nvSpPr>
          <p:cNvPr id="499" name="Google Shape;499;p58"/>
          <p:cNvSpPr txBox="1"/>
          <p:nvPr>
            <p:ph idx="1" type="body"/>
          </p:nvPr>
        </p:nvSpPr>
        <p:spPr>
          <a:xfrm>
            <a:off x="68725" y="1550900"/>
            <a:ext cx="6291900" cy="2998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GB" sz="1500">
                <a:solidFill>
                  <a:schemeClr val="dk1"/>
                </a:solidFill>
              </a:rPr>
              <a:t>Automatic, accurate and easy-to-use web application security scanner .</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NetSparker acts as a one-stop shop for all the web security needs.</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Available as both a hosted as well as self-hosted solution.</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NetSparker has a </a:t>
            </a:r>
            <a:r>
              <a:rPr lang="en-GB" sz="1500">
                <a:solidFill>
                  <a:schemeClr val="dk1"/>
                </a:solidFill>
              </a:rPr>
              <a:t>trademarked</a:t>
            </a:r>
            <a:r>
              <a:rPr lang="en-GB" sz="1500">
                <a:solidFill>
                  <a:schemeClr val="dk1"/>
                </a:solidFill>
              </a:rPr>
              <a:t> Proof-Based-Scanning technology that uses automation to identify vulnerabilities and verify false positives.</a:t>
            </a:r>
            <a:endParaRPr sz="1500"/>
          </a:p>
        </p:txBody>
      </p:sp>
      <p:pic>
        <p:nvPicPr>
          <p:cNvPr id="500" name="Google Shape;500;p58"/>
          <p:cNvPicPr preferRelativeResize="0"/>
          <p:nvPr/>
        </p:nvPicPr>
        <p:blipFill>
          <a:blip r:embed="rId3">
            <a:alphaModFix/>
          </a:blip>
          <a:stretch>
            <a:fillRect/>
          </a:stretch>
        </p:blipFill>
        <p:spPr>
          <a:xfrm>
            <a:off x="6297271" y="1954996"/>
            <a:ext cx="2591525" cy="8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9"/>
          <p:cNvSpPr txBox="1"/>
          <p:nvPr>
            <p:ph type="title"/>
          </p:nvPr>
        </p:nvSpPr>
        <p:spPr>
          <a:xfrm>
            <a:off x="547525" y="646950"/>
            <a:ext cx="8212500" cy="748800"/>
          </a:xfrm>
          <a:prstGeom prst="rect">
            <a:avLst/>
          </a:prstGeom>
        </p:spPr>
        <p:txBody>
          <a:bodyPr anchorCtr="0" anchor="t" bIns="91425" lIns="91425" spcFirstLastPara="1" rIns="91425" wrap="square" tIns="91425">
            <a:noAutofit/>
          </a:bodyPr>
          <a:lstStyle/>
          <a:p>
            <a:pPr indent="0" lvl="0" marL="0" rtl="0" algn="l">
              <a:lnSpc>
                <a:spcPct val="177777"/>
              </a:lnSpc>
              <a:spcBef>
                <a:spcPts val="0"/>
              </a:spcBef>
              <a:spcAft>
                <a:spcPts val="0"/>
              </a:spcAft>
              <a:buClr>
                <a:schemeClr val="dk1"/>
              </a:buClr>
              <a:buSzPts val="1100"/>
              <a:buFont typeface="Arial"/>
              <a:buNone/>
            </a:pPr>
            <a:r>
              <a:rPr lang="en-GB" sz="2750"/>
              <a:t>                             </a:t>
            </a:r>
            <a:r>
              <a:rPr lang="en-GB" sz="3050"/>
              <a:t>2. Google Nogotofail</a:t>
            </a:r>
            <a:endParaRPr sz="3050"/>
          </a:p>
          <a:p>
            <a:pPr indent="0" lvl="0" marL="0" rtl="0" algn="l">
              <a:spcBef>
                <a:spcPts val="2500"/>
              </a:spcBef>
              <a:spcAft>
                <a:spcPts val="0"/>
              </a:spcAft>
              <a:buNone/>
            </a:pPr>
            <a:r>
              <a:t/>
            </a:r>
            <a:endParaRPr sz="3500"/>
          </a:p>
        </p:txBody>
      </p:sp>
      <p:sp>
        <p:nvSpPr>
          <p:cNvPr id="506" name="Google Shape;506;p59"/>
          <p:cNvSpPr txBox="1"/>
          <p:nvPr>
            <p:ph idx="1" type="body"/>
          </p:nvPr>
        </p:nvSpPr>
        <p:spPr>
          <a:xfrm>
            <a:off x="310825" y="1609825"/>
            <a:ext cx="5362800" cy="2709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It is a network traffic security testing tool.</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Nogotofail provides a flexible and scalable way of scanning, identifying, and fixing weak SSL/TLS connections.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It checks whether they are vulnerable to man-in-the-middle (MiTM) attacks.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It can be set up as a router, VPN server, or proxy server</a:t>
            </a:r>
            <a:endParaRPr sz="1300"/>
          </a:p>
        </p:txBody>
      </p:sp>
      <p:pic>
        <p:nvPicPr>
          <p:cNvPr id="507" name="Google Shape;507;p59"/>
          <p:cNvPicPr preferRelativeResize="0"/>
          <p:nvPr/>
        </p:nvPicPr>
        <p:blipFill>
          <a:blip r:embed="rId3">
            <a:alphaModFix/>
          </a:blip>
          <a:stretch>
            <a:fillRect/>
          </a:stretch>
        </p:blipFill>
        <p:spPr>
          <a:xfrm>
            <a:off x="5732450" y="1907950"/>
            <a:ext cx="3106750" cy="13275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0"/>
          <p:cNvSpPr txBox="1"/>
          <p:nvPr>
            <p:ph type="title"/>
          </p:nvPr>
        </p:nvSpPr>
        <p:spPr>
          <a:xfrm>
            <a:off x="713250" y="444925"/>
            <a:ext cx="8216700" cy="8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                             3. </a:t>
            </a:r>
            <a:r>
              <a:rPr lang="en-GB" sz="3400"/>
              <a:t>ImmuniWeb</a:t>
            </a:r>
            <a:endParaRPr sz="175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p>
        </p:txBody>
      </p:sp>
      <p:sp>
        <p:nvSpPr>
          <p:cNvPr id="513" name="Google Shape;513;p6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GB" sz="1400"/>
              <a:t>ImmuniWeb is a next-gen platform that employs Artificial Intelligence to enable security testing. </a:t>
            </a:r>
            <a:endParaRPr sz="1400"/>
          </a:p>
          <a:p>
            <a:pPr indent="-361950" lvl="0" marL="457200" rtl="0" algn="l">
              <a:spcBef>
                <a:spcPts val="0"/>
              </a:spcBef>
              <a:spcAft>
                <a:spcPts val="0"/>
              </a:spcAft>
              <a:buSzPts val="2100"/>
              <a:buChar char="●"/>
            </a:pPr>
            <a:r>
              <a:rPr lang="en-GB" sz="1400"/>
              <a:t>This AI-enabled penetration testing platform offers a holistic benefits package for security teams, developers, CISOs, as well as CIOs. </a:t>
            </a:r>
            <a:endParaRPr sz="1400"/>
          </a:p>
          <a:p>
            <a:pPr indent="-361950" lvl="0" marL="457200" rtl="0" algn="l">
              <a:spcBef>
                <a:spcPts val="0"/>
              </a:spcBef>
              <a:spcAft>
                <a:spcPts val="0"/>
              </a:spcAft>
              <a:buSzPts val="2100"/>
              <a:buChar char="●"/>
            </a:pPr>
            <a:r>
              <a:rPr lang="en-GB" sz="1400"/>
              <a:t>Having a one-click virtual patching system, this platform assists in continuous compliance monitoring. </a:t>
            </a:r>
            <a:endParaRPr sz="1400"/>
          </a:p>
          <a:p>
            <a:pPr indent="-361950" lvl="0" marL="457200" rtl="0" algn="l">
              <a:spcBef>
                <a:spcPts val="0"/>
              </a:spcBef>
              <a:spcAft>
                <a:spcPts val="0"/>
              </a:spcAft>
              <a:buSzPts val="2100"/>
              <a:buChar char="●"/>
            </a:pPr>
            <a:r>
              <a:rPr lang="en-GB" sz="1400"/>
              <a:t>It boasts a proprietary Multilayer Application Security Testing technology and checks a website for compliance, server hardening, and privacy.</a:t>
            </a:r>
            <a:endParaRPr sz="1400"/>
          </a:p>
          <a:p>
            <a:pPr indent="0" lvl="0" marL="457200" rtl="0" algn="l">
              <a:spcBef>
                <a:spcPts val="1200"/>
              </a:spcBef>
              <a:spcAft>
                <a:spcPts val="1200"/>
              </a:spcAft>
              <a:buNone/>
            </a:pPr>
            <a:r>
              <a:t/>
            </a:r>
            <a:endParaRPr sz="1300"/>
          </a:p>
        </p:txBody>
      </p:sp>
      <p:pic>
        <p:nvPicPr>
          <p:cNvPr id="514" name="Google Shape;514;p60"/>
          <p:cNvPicPr preferRelativeResize="0"/>
          <p:nvPr/>
        </p:nvPicPr>
        <p:blipFill rotWithShape="1">
          <a:blip r:embed="rId3">
            <a:alphaModFix/>
          </a:blip>
          <a:srcRect b="4143" l="-6012" r="-3312" t="-13468"/>
          <a:stretch/>
        </p:blipFill>
        <p:spPr>
          <a:xfrm>
            <a:off x="2587975" y="3688338"/>
            <a:ext cx="4467225" cy="101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1"/>
          <p:cNvSpPr txBox="1"/>
          <p:nvPr>
            <p:ph type="title"/>
          </p:nvPr>
        </p:nvSpPr>
        <p:spPr>
          <a:xfrm>
            <a:off x="713225" y="445025"/>
            <a:ext cx="8301300" cy="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                                    4. </a:t>
            </a:r>
            <a:r>
              <a:rPr lang="en-GB" sz="3300"/>
              <a:t>Vega</a:t>
            </a:r>
            <a:endParaRPr sz="3300"/>
          </a:p>
          <a:p>
            <a:pPr indent="0" lvl="0" marL="0" rtl="0" algn="l">
              <a:spcBef>
                <a:spcPts val="0"/>
              </a:spcBef>
              <a:spcAft>
                <a:spcPts val="0"/>
              </a:spcAft>
              <a:buNone/>
            </a:pPr>
            <a:r>
              <a:t/>
            </a:r>
            <a:endParaRPr/>
          </a:p>
        </p:txBody>
      </p:sp>
      <p:sp>
        <p:nvSpPr>
          <p:cNvPr id="520" name="Google Shape;520;p61"/>
          <p:cNvSpPr txBox="1"/>
          <p:nvPr>
            <p:ph idx="1" type="body"/>
          </p:nvPr>
        </p:nvSpPr>
        <p:spPr>
          <a:xfrm>
            <a:off x="713250" y="1095025"/>
            <a:ext cx="7717500" cy="347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1300"/>
              <a:t>It is a free, open-source vulnerability scanning and testing tool written in Java. </a:t>
            </a:r>
            <a:endParaRPr sz="1300"/>
          </a:p>
          <a:p>
            <a:pPr indent="-355600" lvl="0" marL="457200" rtl="0" algn="l">
              <a:spcBef>
                <a:spcPts val="0"/>
              </a:spcBef>
              <a:spcAft>
                <a:spcPts val="0"/>
              </a:spcAft>
              <a:buSzPts val="2000"/>
              <a:buChar char="●"/>
            </a:pPr>
            <a:r>
              <a:rPr lang="en-GB" sz="1300"/>
              <a:t>Vega is GUI-enabled and works with OS X, Linux, and Windows platforms. It’s an automated scanner powered by a website crawler that facilitates quick tests. </a:t>
            </a:r>
            <a:endParaRPr sz="1300"/>
          </a:p>
          <a:p>
            <a:pPr indent="-355600" lvl="0" marL="457200" rtl="0" algn="l">
              <a:spcBef>
                <a:spcPts val="0"/>
              </a:spcBef>
              <a:spcAft>
                <a:spcPts val="0"/>
              </a:spcAft>
              <a:buSzPts val="2000"/>
              <a:buChar char="●"/>
            </a:pPr>
            <a:r>
              <a:rPr lang="en-GB" sz="1300"/>
              <a:t>The intercepting proxy aids tactical inspection by observing and monitoring client-server communication. </a:t>
            </a:r>
            <a:endParaRPr sz="1300"/>
          </a:p>
          <a:p>
            <a:pPr indent="-355600" lvl="0" marL="457200" rtl="0" algn="l">
              <a:spcBef>
                <a:spcPts val="0"/>
              </a:spcBef>
              <a:spcAft>
                <a:spcPts val="0"/>
              </a:spcAft>
              <a:buSzPts val="2000"/>
              <a:buChar char="●"/>
            </a:pPr>
            <a:r>
              <a:rPr lang="en-GB" sz="1300"/>
              <a:t>Vega can detect web application vulnerabilities like blind SQL injection, shell injection, reflected and stored cross-site scripting, etc. </a:t>
            </a:r>
            <a:endParaRPr sz="1300"/>
          </a:p>
          <a:p>
            <a:pPr indent="-355600" lvl="0" marL="457200" rtl="0" algn="l">
              <a:spcBef>
                <a:spcPts val="0"/>
              </a:spcBef>
              <a:spcAft>
                <a:spcPts val="0"/>
              </a:spcAft>
              <a:buSzPts val="2000"/>
              <a:buChar char="●"/>
            </a:pPr>
            <a:r>
              <a:rPr lang="en-GB" sz="1300"/>
              <a:t>Its detection modules are written in JavaScript and can be used to create new attack modules as and when required with APIs.</a:t>
            </a:r>
            <a:endParaRPr sz="1300"/>
          </a:p>
          <a:p>
            <a:pPr indent="0" lvl="0" marL="457200" rtl="0" algn="l">
              <a:spcBef>
                <a:spcPts val="1200"/>
              </a:spcBef>
              <a:spcAft>
                <a:spcPts val="1200"/>
              </a:spcAft>
              <a:buNone/>
            </a:pPr>
            <a:r>
              <a:t/>
            </a:r>
            <a:endParaRPr sz="1300"/>
          </a:p>
        </p:txBody>
      </p:sp>
      <p:pic>
        <p:nvPicPr>
          <p:cNvPr id="521" name="Google Shape;521;p61"/>
          <p:cNvPicPr preferRelativeResize="0"/>
          <p:nvPr/>
        </p:nvPicPr>
        <p:blipFill rotWithShape="1">
          <a:blip r:embed="rId3">
            <a:alphaModFix/>
          </a:blip>
          <a:srcRect b="0" l="5840" r="-5839" t="0"/>
          <a:stretch/>
        </p:blipFill>
        <p:spPr>
          <a:xfrm>
            <a:off x="3385350" y="3622425"/>
            <a:ext cx="3146225" cy="116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2"/>
          <p:cNvSpPr txBox="1"/>
          <p:nvPr>
            <p:ph type="title"/>
          </p:nvPr>
        </p:nvSpPr>
        <p:spPr>
          <a:xfrm>
            <a:off x="2340750" y="469875"/>
            <a:ext cx="4711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5. Wapiti</a:t>
            </a:r>
            <a:endParaRPr sz="135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p>
        </p:txBody>
      </p:sp>
      <p:sp>
        <p:nvSpPr>
          <p:cNvPr id="527" name="Google Shape;527;p62"/>
          <p:cNvSpPr txBox="1"/>
          <p:nvPr>
            <p:ph idx="1" type="body"/>
          </p:nvPr>
        </p:nvSpPr>
        <p:spPr>
          <a:xfrm>
            <a:off x="713250" y="1105725"/>
            <a:ext cx="7717500" cy="346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Wapiti is a command-line application that crawls through webpages to detect such scripts and forms where data can be injected. </a:t>
            </a:r>
            <a:endParaRPr sz="1400"/>
          </a:p>
          <a:p>
            <a:pPr indent="-317500" lvl="0" marL="457200" rtl="0" algn="l">
              <a:spcBef>
                <a:spcPts val="0"/>
              </a:spcBef>
              <a:spcAft>
                <a:spcPts val="0"/>
              </a:spcAft>
              <a:buSzPts val="1400"/>
              <a:buChar char="●"/>
            </a:pPr>
            <a:r>
              <a:rPr lang="en-GB" sz="1400"/>
              <a:t>It performs a black box scan and injects payloads in the detected scripts to check for vulnerability. </a:t>
            </a:r>
            <a:endParaRPr sz="1400"/>
          </a:p>
          <a:p>
            <a:pPr indent="-317500" lvl="0" marL="457200" rtl="0" algn="l">
              <a:spcBef>
                <a:spcPts val="0"/>
              </a:spcBef>
              <a:spcAft>
                <a:spcPts val="0"/>
              </a:spcAft>
              <a:buSzPts val="1400"/>
              <a:buChar char="●"/>
            </a:pPr>
            <a:r>
              <a:rPr lang="en-GB" sz="1400"/>
              <a:t>With support for both GET and POST HTTP attack methods, this tool generates vulnerability reports in various formats and features different verbosity levels. </a:t>
            </a:r>
            <a:endParaRPr sz="1400"/>
          </a:p>
          <a:p>
            <a:pPr indent="-317500" lvl="0" marL="457200" rtl="0" algn="l">
              <a:spcBef>
                <a:spcPts val="0"/>
              </a:spcBef>
              <a:spcAft>
                <a:spcPts val="0"/>
              </a:spcAft>
              <a:buSzPts val="1400"/>
              <a:buChar char="●"/>
            </a:pPr>
            <a:r>
              <a:rPr lang="en-GB" sz="1400"/>
              <a:t>It detects vulnerabilities like file disclosure, database injection, file inclusion, cross-site scripting (XSS), weak .htaccess configuration, etc. </a:t>
            </a:r>
            <a:endParaRPr sz="1400"/>
          </a:p>
          <a:p>
            <a:pPr indent="-317500" lvl="0" marL="457200" rtl="0" algn="l">
              <a:spcBef>
                <a:spcPts val="0"/>
              </a:spcBef>
              <a:spcAft>
                <a:spcPts val="0"/>
              </a:spcAft>
              <a:buSzPts val="1400"/>
              <a:buChar char="●"/>
            </a:pPr>
            <a:r>
              <a:rPr lang="en-GB" sz="1400"/>
              <a:t>It can differentiate between permanent and reflected XSS vulnerabilities and raises warnings whenever an anomaly is found.</a:t>
            </a:r>
            <a:endParaRPr sz="1400"/>
          </a:p>
        </p:txBody>
      </p:sp>
      <p:pic>
        <p:nvPicPr>
          <p:cNvPr id="528" name="Google Shape;528;p62"/>
          <p:cNvPicPr preferRelativeResize="0"/>
          <p:nvPr/>
        </p:nvPicPr>
        <p:blipFill>
          <a:blip r:embed="rId3">
            <a:alphaModFix/>
          </a:blip>
          <a:stretch>
            <a:fillRect/>
          </a:stretch>
        </p:blipFill>
        <p:spPr>
          <a:xfrm>
            <a:off x="5495975" y="3132850"/>
            <a:ext cx="2467300" cy="189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