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5" r:id="rId3"/>
    <p:sldId id="276" r:id="rId4"/>
    <p:sldId id="277" r:id="rId5"/>
    <p:sldId id="258" r:id="rId6"/>
    <p:sldId id="266" r:id="rId7"/>
    <p:sldId id="267" r:id="rId8"/>
    <p:sldId id="260" r:id="rId9"/>
    <p:sldId id="261" r:id="rId10"/>
    <p:sldId id="262" r:id="rId11"/>
    <p:sldId id="263" r:id="rId12"/>
    <p:sldId id="264" r:id="rId13"/>
    <p:sldId id="268" r:id="rId14"/>
    <p:sldId id="271" r:id="rId15"/>
    <p:sldId id="269" r:id="rId16"/>
    <p:sldId id="270" r:id="rId17"/>
    <p:sldId id="27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j Rup Sai" initials="TRS" lastIdx="2" clrIdx="0">
    <p:extLst>
      <p:ext uri="{19B8F6BF-5375-455C-9EA6-DF929625EA0E}">
        <p15:presenceInfo xmlns:p15="http://schemas.microsoft.com/office/powerpoint/2012/main" userId="5c83d3380b645c5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12/17/2020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12/17/2020</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12/17/2020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CB109-85F7-4D2F-AC44-4EA22BD476BA}"/>
              </a:ext>
            </a:extLst>
          </p:cNvPr>
          <p:cNvSpPr>
            <a:spLocks noGrp="1"/>
          </p:cNvSpPr>
          <p:nvPr>
            <p:ph type="ctrTitle"/>
          </p:nvPr>
        </p:nvSpPr>
        <p:spPr>
          <a:xfrm>
            <a:off x="1382780" y="407057"/>
            <a:ext cx="7766936" cy="3401463"/>
          </a:xfrm>
        </p:spPr>
        <p:txBody>
          <a:bodyPr/>
          <a:lstStyle/>
          <a:p>
            <a:pPr algn="ctr"/>
            <a:br>
              <a:rPr lang="en-US" dirty="0"/>
            </a:br>
            <a:br>
              <a:rPr lang="en-US" dirty="0"/>
            </a:br>
            <a:r>
              <a:rPr lang="en-US" dirty="0"/>
              <a:t>Deepfake detection by using convolutional neural network(CNN) model</a:t>
            </a:r>
          </a:p>
        </p:txBody>
      </p:sp>
      <p:sp>
        <p:nvSpPr>
          <p:cNvPr id="3" name="Subtitle 2">
            <a:extLst>
              <a:ext uri="{FF2B5EF4-FFF2-40B4-BE49-F238E27FC236}">
                <a16:creationId xmlns:a16="http://schemas.microsoft.com/office/drawing/2014/main" id="{B42E0EF2-15CD-45B0-8F14-726DB61F4414}"/>
              </a:ext>
            </a:extLst>
          </p:cNvPr>
          <p:cNvSpPr>
            <a:spLocks noGrp="1"/>
          </p:cNvSpPr>
          <p:nvPr>
            <p:ph type="subTitle" idx="1"/>
          </p:nvPr>
        </p:nvSpPr>
        <p:spPr/>
        <p:txBody>
          <a:bodyPr/>
          <a:lstStyle/>
          <a:p>
            <a:r>
              <a:rPr lang="en-US" dirty="0"/>
              <a:t>Presented by:                                                           Tej Rup Sai Munagala</a:t>
            </a:r>
          </a:p>
          <a:p>
            <a:r>
              <a:rPr lang="en-US" dirty="0"/>
              <a:t>x19196628</a:t>
            </a:r>
          </a:p>
        </p:txBody>
      </p:sp>
    </p:spTree>
    <p:extLst>
      <p:ext uri="{BB962C8B-B14F-4D97-AF65-F5344CB8AC3E}">
        <p14:creationId xmlns:p14="http://schemas.microsoft.com/office/powerpoint/2010/main" val="2113762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94D881-FC8E-4E9A-827F-EF6892A83BD1}"/>
              </a:ext>
            </a:extLst>
          </p:cNvPr>
          <p:cNvSpPr>
            <a:spLocks noGrp="1"/>
          </p:cNvSpPr>
          <p:nvPr>
            <p:ph idx="1"/>
          </p:nvPr>
        </p:nvSpPr>
        <p:spPr>
          <a:xfrm>
            <a:off x="668456" y="491587"/>
            <a:ext cx="8596668" cy="5918091"/>
          </a:xfrm>
        </p:spPr>
        <p:txBody>
          <a:bodyPr/>
          <a:lstStyle/>
          <a:p>
            <a:r>
              <a:rPr lang="en-US" dirty="0"/>
              <a:t>Distinguishing the real and fake frames </a:t>
            </a:r>
          </a:p>
          <a:p>
            <a:r>
              <a:rPr lang="en-US" dirty="0"/>
              <a:t>       Fake frames                                                  Real frames</a:t>
            </a:r>
          </a:p>
        </p:txBody>
      </p:sp>
      <p:pic>
        <p:nvPicPr>
          <p:cNvPr id="4" name="Picture 3">
            <a:extLst>
              <a:ext uri="{FF2B5EF4-FFF2-40B4-BE49-F238E27FC236}">
                <a16:creationId xmlns:a16="http://schemas.microsoft.com/office/drawing/2014/main" id="{4F55FD95-A0CB-4ACF-9209-F1CD6521D1B6}"/>
              </a:ext>
            </a:extLst>
          </p:cNvPr>
          <p:cNvPicPr>
            <a:picLocks noChangeAspect="1"/>
          </p:cNvPicPr>
          <p:nvPr/>
        </p:nvPicPr>
        <p:blipFill>
          <a:blip r:embed="rId2"/>
          <a:stretch>
            <a:fillRect/>
          </a:stretch>
        </p:blipFill>
        <p:spPr>
          <a:xfrm>
            <a:off x="898320" y="1242874"/>
            <a:ext cx="3638550" cy="5484842"/>
          </a:xfrm>
          <a:prstGeom prst="rect">
            <a:avLst/>
          </a:prstGeom>
        </p:spPr>
      </p:pic>
      <p:pic>
        <p:nvPicPr>
          <p:cNvPr id="5" name="Picture 4">
            <a:extLst>
              <a:ext uri="{FF2B5EF4-FFF2-40B4-BE49-F238E27FC236}">
                <a16:creationId xmlns:a16="http://schemas.microsoft.com/office/drawing/2014/main" id="{6B6DAB4E-1E39-4272-A4AC-E36AB03F2370}"/>
              </a:ext>
            </a:extLst>
          </p:cNvPr>
          <p:cNvPicPr>
            <a:picLocks noChangeAspect="1"/>
          </p:cNvPicPr>
          <p:nvPr/>
        </p:nvPicPr>
        <p:blipFill>
          <a:blip r:embed="rId3"/>
          <a:stretch>
            <a:fillRect/>
          </a:stretch>
        </p:blipFill>
        <p:spPr>
          <a:xfrm>
            <a:off x="5295900" y="1242873"/>
            <a:ext cx="3619500" cy="5484843"/>
          </a:xfrm>
          <a:prstGeom prst="rect">
            <a:avLst/>
          </a:prstGeom>
        </p:spPr>
      </p:pic>
    </p:spTree>
    <p:extLst>
      <p:ext uri="{BB962C8B-B14F-4D97-AF65-F5344CB8AC3E}">
        <p14:creationId xmlns:p14="http://schemas.microsoft.com/office/powerpoint/2010/main" val="1183558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FAF4E2-3315-4655-832A-61B956E9D8E5}"/>
              </a:ext>
            </a:extLst>
          </p:cNvPr>
          <p:cNvSpPr>
            <a:spLocks noGrp="1"/>
          </p:cNvSpPr>
          <p:nvPr>
            <p:ph idx="1"/>
          </p:nvPr>
        </p:nvSpPr>
        <p:spPr>
          <a:xfrm>
            <a:off x="677334" y="674703"/>
            <a:ext cx="8596668" cy="5366659"/>
          </a:xfrm>
        </p:spPr>
        <p:txBody>
          <a:bodyPr/>
          <a:lstStyle/>
          <a:p>
            <a:r>
              <a:rPr lang="en-US" dirty="0"/>
              <a:t>counting the unique values in both train and test datasets</a:t>
            </a:r>
          </a:p>
          <a:p>
            <a:endParaRPr lang="en-US" dirty="0"/>
          </a:p>
          <a:p>
            <a:endParaRPr lang="en-US" dirty="0"/>
          </a:p>
          <a:p>
            <a:endParaRPr lang="en-US" dirty="0"/>
          </a:p>
          <a:p>
            <a:endParaRPr lang="en-US" dirty="0"/>
          </a:p>
          <a:p>
            <a:endParaRPr lang="en-US" dirty="0"/>
          </a:p>
          <a:p>
            <a:endParaRPr lang="en-US" dirty="0"/>
          </a:p>
          <a:p>
            <a:r>
              <a:rPr lang="en-US" dirty="0"/>
              <a:t>Counting the frames per seconds(fps) in both the training and testing datasets.</a:t>
            </a:r>
          </a:p>
          <a:p>
            <a:endParaRPr lang="en-US" dirty="0"/>
          </a:p>
        </p:txBody>
      </p:sp>
      <p:pic>
        <p:nvPicPr>
          <p:cNvPr id="4" name="Picture 3">
            <a:extLst>
              <a:ext uri="{FF2B5EF4-FFF2-40B4-BE49-F238E27FC236}">
                <a16:creationId xmlns:a16="http://schemas.microsoft.com/office/drawing/2014/main" id="{2C8B191C-FC9F-4C8E-ADDC-E0AFF80E5BE7}"/>
              </a:ext>
            </a:extLst>
          </p:cNvPr>
          <p:cNvPicPr>
            <a:picLocks noChangeAspect="1"/>
          </p:cNvPicPr>
          <p:nvPr/>
        </p:nvPicPr>
        <p:blipFill>
          <a:blip r:embed="rId2"/>
          <a:stretch>
            <a:fillRect/>
          </a:stretch>
        </p:blipFill>
        <p:spPr>
          <a:xfrm>
            <a:off x="3208780" y="1323698"/>
            <a:ext cx="3533775" cy="2105302"/>
          </a:xfrm>
          <a:prstGeom prst="rect">
            <a:avLst/>
          </a:prstGeom>
        </p:spPr>
      </p:pic>
      <p:pic>
        <p:nvPicPr>
          <p:cNvPr id="5" name="Picture 4">
            <a:extLst>
              <a:ext uri="{FF2B5EF4-FFF2-40B4-BE49-F238E27FC236}">
                <a16:creationId xmlns:a16="http://schemas.microsoft.com/office/drawing/2014/main" id="{BA559666-09E7-4B3C-B106-5412C0532EE3}"/>
              </a:ext>
            </a:extLst>
          </p:cNvPr>
          <p:cNvPicPr>
            <a:picLocks noChangeAspect="1"/>
          </p:cNvPicPr>
          <p:nvPr/>
        </p:nvPicPr>
        <p:blipFill>
          <a:blip r:embed="rId3"/>
          <a:stretch>
            <a:fillRect/>
          </a:stretch>
        </p:blipFill>
        <p:spPr>
          <a:xfrm>
            <a:off x="3546917" y="4261443"/>
            <a:ext cx="2857500" cy="2057400"/>
          </a:xfrm>
          <a:prstGeom prst="rect">
            <a:avLst/>
          </a:prstGeom>
        </p:spPr>
      </p:pic>
    </p:spTree>
    <p:extLst>
      <p:ext uri="{BB962C8B-B14F-4D97-AF65-F5344CB8AC3E}">
        <p14:creationId xmlns:p14="http://schemas.microsoft.com/office/powerpoint/2010/main" val="188691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86D3A7-AD5A-42DA-934F-D52EF027BCE0}"/>
              </a:ext>
            </a:extLst>
          </p:cNvPr>
          <p:cNvSpPr>
            <a:spLocks noGrp="1"/>
          </p:cNvSpPr>
          <p:nvPr>
            <p:ph idx="1"/>
          </p:nvPr>
        </p:nvSpPr>
        <p:spPr>
          <a:xfrm>
            <a:off x="677334" y="603682"/>
            <a:ext cx="8596668" cy="5956915"/>
          </a:xfrm>
        </p:spPr>
        <p:txBody>
          <a:bodyPr/>
          <a:lstStyle/>
          <a:p>
            <a:r>
              <a:rPr lang="en-US" dirty="0" err="1"/>
              <a:t>Haarcascade</a:t>
            </a:r>
            <a:r>
              <a:rPr lang="en-US" dirty="0"/>
              <a:t> is a cascading tool which helps in identifying the region of interest(ROI) that helps in narrowing down the problem to deal with.</a:t>
            </a:r>
          </a:p>
          <a:p>
            <a:endParaRPr lang="en-US" dirty="0"/>
          </a:p>
        </p:txBody>
      </p:sp>
      <p:pic>
        <p:nvPicPr>
          <p:cNvPr id="5" name="Picture 4">
            <a:extLst>
              <a:ext uri="{FF2B5EF4-FFF2-40B4-BE49-F238E27FC236}">
                <a16:creationId xmlns:a16="http://schemas.microsoft.com/office/drawing/2014/main" id="{1D073FE6-D42E-4904-87DA-3CB35AE9FD67}"/>
              </a:ext>
            </a:extLst>
          </p:cNvPr>
          <p:cNvPicPr>
            <a:picLocks noChangeAspect="1"/>
          </p:cNvPicPr>
          <p:nvPr/>
        </p:nvPicPr>
        <p:blipFill>
          <a:blip r:embed="rId2"/>
          <a:stretch>
            <a:fillRect/>
          </a:stretch>
        </p:blipFill>
        <p:spPr>
          <a:xfrm>
            <a:off x="3327843" y="1233996"/>
            <a:ext cx="3295650" cy="5020322"/>
          </a:xfrm>
          <a:prstGeom prst="rect">
            <a:avLst/>
          </a:prstGeom>
        </p:spPr>
      </p:pic>
    </p:spTree>
    <p:extLst>
      <p:ext uri="{BB962C8B-B14F-4D97-AF65-F5344CB8AC3E}">
        <p14:creationId xmlns:p14="http://schemas.microsoft.com/office/powerpoint/2010/main" val="2656780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5C1B9-BE94-4526-848E-DCED61AD26CA}"/>
              </a:ext>
            </a:extLst>
          </p:cNvPr>
          <p:cNvSpPr>
            <a:spLocks noGrp="1"/>
          </p:cNvSpPr>
          <p:nvPr>
            <p:ph type="title"/>
          </p:nvPr>
        </p:nvSpPr>
        <p:spPr/>
        <p:txBody>
          <a:bodyPr/>
          <a:lstStyle/>
          <a:p>
            <a:r>
              <a:rPr lang="en-US" dirty="0"/>
              <a:t>CNN model architecture</a:t>
            </a:r>
          </a:p>
        </p:txBody>
      </p:sp>
      <p:pic>
        <p:nvPicPr>
          <p:cNvPr id="4" name="Content Placeholder 3">
            <a:extLst>
              <a:ext uri="{FF2B5EF4-FFF2-40B4-BE49-F238E27FC236}">
                <a16:creationId xmlns:a16="http://schemas.microsoft.com/office/drawing/2014/main" id="{50B8BC35-61CC-44CD-BC0B-853019EAD5B0}"/>
              </a:ext>
            </a:extLst>
          </p:cNvPr>
          <p:cNvPicPr>
            <a:picLocks noGrp="1"/>
          </p:cNvPicPr>
          <p:nvPr>
            <p:ph idx="1"/>
          </p:nvPr>
        </p:nvPicPr>
        <p:blipFill>
          <a:blip r:embed="rId2"/>
          <a:stretch>
            <a:fillRect/>
          </a:stretch>
        </p:blipFill>
        <p:spPr>
          <a:xfrm>
            <a:off x="6866633" y="1930400"/>
            <a:ext cx="3161108" cy="3881437"/>
          </a:xfrm>
          <a:prstGeom prst="rect">
            <a:avLst/>
          </a:prstGeom>
        </p:spPr>
      </p:pic>
      <p:sp>
        <p:nvSpPr>
          <p:cNvPr id="6" name="TextBox 5">
            <a:extLst>
              <a:ext uri="{FF2B5EF4-FFF2-40B4-BE49-F238E27FC236}">
                <a16:creationId xmlns:a16="http://schemas.microsoft.com/office/drawing/2014/main" id="{9523D23B-65DD-4A68-BC12-A76F771A152D}"/>
              </a:ext>
            </a:extLst>
          </p:cNvPr>
          <p:cNvSpPr txBox="1"/>
          <p:nvPr/>
        </p:nvSpPr>
        <p:spPr>
          <a:xfrm>
            <a:off x="767675" y="2110211"/>
            <a:ext cx="6098958" cy="3416320"/>
          </a:xfrm>
          <a:prstGeom prst="rect">
            <a:avLst/>
          </a:prstGeom>
          <a:noFill/>
        </p:spPr>
        <p:txBody>
          <a:bodyPr wrap="square">
            <a:spAutoFit/>
          </a:bodyPr>
          <a:lstStyle/>
          <a:p>
            <a:r>
              <a:rPr lang="en-GB" sz="1800" dirty="0">
                <a:effectLst/>
                <a:latin typeface="Times New Roman" panose="02020603050405020304" pitchFamily="18" charset="0"/>
                <a:ea typeface="Arial" panose="020B0604020202020204" pitchFamily="34" charset="0"/>
              </a:rPr>
              <a:t>CNN is a sequential neural network, for this research batch normalization, Max pooling, Dropout and </a:t>
            </a:r>
            <a:r>
              <a:rPr lang="en-GB" sz="1800" dirty="0" err="1">
                <a:effectLst/>
                <a:latin typeface="Times New Roman" panose="02020603050405020304" pitchFamily="18" charset="0"/>
                <a:ea typeface="Arial" panose="020B0604020202020204" pitchFamily="34" charset="0"/>
              </a:rPr>
              <a:t>ReLU</a:t>
            </a:r>
            <a:r>
              <a:rPr lang="en-GB" sz="1800" dirty="0">
                <a:effectLst/>
                <a:latin typeface="Times New Roman" panose="02020603050405020304" pitchFamily="18" charset="0"/>
                <a:ea typeface="Arial" panose="020B0604020202020204" pitchFamily="34" charset="0"/>
              </a:rPr>
              <a:t> activation functions are used for parameter tuning. </a:t>
            </a:r>
          </a:p>
          <a:p>
            <a:pPr marL="285750" indent="-285750">
              <a:buFont typeface="Arial" panose="020B0604020202020204" pitchFamily="34" charset="0"/>
              <a:buChar char="•"/>
            </a:pPr>
            <a:r>
              <a:rPr lang="en-GB" sz="1800" dirty="0" err="1">
                <a:effectLst/>
                <a:latin typeface="Times New Roman" panose="02020603050405020304" pitchFamily="18" charset="0"/>
                <a:ea typeface="Arial" panose="020B0604020202020204" pitchFamily="34" charset="0"/>
              </a:rPr>
              <a:t>ReLU</a:t>
            </a:r>
            <a:r>
              <a:rPr lang="en-GB" sz="1800" dirty="0">
                <a:effectLst/>
                <a:latin typeface="Times New Roman" panose="02020603050405020304" pitchFamily="18" charset="0"/>
                <a:ea typeface="Arial" panose="020B0604020202020204" pitchFamily="34" charset="0"/>
              </a:rPr>
              <a:t> activation used to remove the irregularities from the model. </a:t>
            </a:r>
          </a:p>
          <a:p>
            <a:pPr marL="285750" indent="-285750">
              <a:buFont typeface="Arial" panose="020B0604020202020204" pitchFamily="34" charset="0"/>
              <a:buChar char="•"/>
            </a:pPr>
            <a:r>
              <a:rPr lang="en-GB" sz="1800" dirty="0">
                <a:effectLst/>
                <a:latin typeface="Times New Roman" panose="02020603050405020304" pitchFamily="18" charset="0"/>
                <a:ea typeface="Arial" panose="020B0604020202020204" pitchFamily="34" charset="0"/>
              </a:rPr>
              <a:t>batch normalization is used to normalize the output frames from neural network.</a:t>
            </a:r>
          </a:p>
          <a:p>
            <a:pPr marL="285750" indent="-285750">
              <a:buFont typeface="Arial" panose="020B0604020202020204" pitchFamily="34" charset="0"/>
              <a:buChar char="•"/>
            </a:pPr>
            <a:r>
              <a:rPr lang="en-GB" sz="1800" dirty="0">
                <a:effectLst/>
                <a:latin typeface="Times New Roman" panose="02020603050405020304" pitchFamily="18" charset="0"/>
                <a:ea typeface="Arial" panose="020B0604020202020204" pitchFamily="34" charset="0"/>
              </a:rPr>
              <a:t>Dropout 0.5 used for improving model accuracy.</a:t>
            </a:r>
          </a:p>
          <a:p>
            <a:pPr marL="285750" indent="-285750">
              <a:buFont typeface="Arial" panose="020B0604020202020204" pitchFamily="34" charset="0"/>
              <a:buChar char="•"/>
            </a:pPr>
            <a:r>
              <a:rPr lang="en-GB" dirty="0">
                <a:latin typeface="Times New Roman" panose="02020603050405020304" pitchFamily="18" charset="0"/>
                <a:ea typeface="Arial" panose="020B0604020202020204" pitchFamily="34" charset="0"/>
              </a:rPr>
              <a:t>Max pooling is used to remove the overfitting of data.</a:t>
            </a:r>
            <a:endParaRPr lang="en-GB" sz="1800" dirty="0">
              <a:effectLst/>
              <a:latin typeface="Times New Roman" panose="02020603050405020304" pitchFamily="18" charset="0"/>
              <a:ea typeface="Arial" panose="020B0604020202020204" pitchFamily="34" charset="0"/>
            </a:endParaRPr>
          </a:p>
          <a:p>
            <a:pPr marL="285750" indent="-285750">
              <a:buFont typeface="Arial" panose="020B0604020202020204" pitchFamily="34" charset="0"/>
              <a:buChar char="•"/>
            </a:pPr>
            <a:endParaRPr lang="en-GB" sz="1800" dirty="0">
              <a:effectLst/>
              <a:latin typeface="Times New Roman" panose="02020603050405020304" pitchFamily="18" charset="0"/>
              <a:ea typeface="Arial" panose="020B0604020202020204" pitchFamily="34" charset="0"/>
            </a:endParaRPr>
          </a:p>
          <a:p>
            <a:pPr marL="285750" indent="-285750">
              <a:buFont typeface="Arial" panose="020B0604020202020204" pitchFamily="34" charset="0"/>
              <a:buChar char="•"/>
            </a:pPr>
            <a:endParaRPr lang="en-GB" sz="1800" dirty="0">
              <a:effectLst/>
              <a:latin typeface="Times New Roman" panose="02020603050405020304" pitchFamily="18" charset="0"/>
              <a:ea typeface="Arial" panose="020B0604020202020204" pitchFamily="34" charset="0"/>
            </a:endParaRPr>
          </a:p>
          <a:p>
            <a:r>
              <a:rPr lang="en-GB" sz="1800" dirty="0">
                <a:effectLst/>
                <a:latin typeface="Times New Roman" panose="02020603050405020304" pitchFamily="18" charset="0"/>
                <a:ea typeface="Arial" panose="020B0604020202020204" pitchFamily="34" charset="0"/>
              </a:rPr>
              <a:t> </a:t>
            </a:r>
            <a:endParaRPr lang="en-US" dirty="0"/>
          </a:p>
        </p:txBody>
      </p:sp>
    </p:spTree>
    <p:extLst>
      <p:ext uri="{BB962C8B-B14F-4D97-AF65-F5344CB8AC3E}">
        <p14:creationId xmlns:p14="http://schemas.microsoft.com/office/powerpoint/2010/main" val="3195670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A49F3-1802-4A83-B96E-91AE0A0B129C}"/>
              </a:ext>
            </a:extLst>
          </p:cNvPr>
          <p:cNvSpPr>
            <a:spLocks noGrp="1"/>
          </p:cNvSpPr>
          <p:nvPr>
            <p:ph type="title"/>
          </p:nvPr>
        </p:nvSpPr>
        <p:spPr/>
        <p:txBody>
          <a:bodyPr/>
          <a:lstStyle/>
          <a:p>
            <a:r>
              <a:rPr lang="en-US" dirty="0"/>
              <a:t>Evaluation results</a:t>
            </a:r>
          </a:p>
        </p:txBody>
      </p:sp>
      <p:pic>
        <p:nvPicPr>
          <p:cNvPr id="4" name="Content Placeholder 3">
            <a:extLst>
              <a:ext uri="{FF2B5EF4-FFF2-40B4-BE49-F238E27FC236}">
                <a16:creationId xmlns:a16="http://schemas.microsoft.com/office/drawing/2014/main" id="{CCC01997-828B-4478-90E2-99C9C41A7B3D}"/>
              </a:ext>
            </a:extLst>
          </p:cNvPr>
          <p:cNvPicPr>
            <a:picLocks noGrp="1"/>
          </p:cNvPicPr>
          <p:nvPr>
            <p:ph idx="1"/>
          </p:nvPr>
        </p:nvPicPr>
        <p:blipFill>
          <a:blip r:embed="rId2"/>
          <a:stretch>
            <a:fillRect/>
          </a:stretch>
        </p:blipFill>
        <p:spPr>
          <a:xfrm>
            <a:off x="429155" y="1175676"/>
            <a:ext cx="5543551" cy="3771900"/>
          </a:xfrm>
          <a:prstGeom prst="rect">
            <a:avLst/>
          </a:prstGeom>
        </p:spPr>
      </p:pic>
      <p:pic>
        <p:nvPicPr>
          <p:cNvPr id="5" name="Picture 4">
            <a:extLst>
              <a:ext uri="{FF2B5EF4-FFF2-40B4-BE49-F238E27FC236}">
                <a16:creationId xmlns:a16="http://schemas.microsoft.com/office/drawing/2014/main" id="{719D05B5-8626-41B9-A7E3-6847817B7D59}"/>
              </a:ext>
            </a:extLst>
          </p:cNvPr>
          <p:cNvPicPr/>
          <p:nvPr/>
        </p:nvPicPr>
        <p:blipFill>
          <a:blip r:embed="rId3"/>
          <a:stretch>
            <a:fillRect/>
          </a:stretch>
        </p:blipFill>
        <p:spPr>
          <a:xfrm>
            <a:off x="5565098" y="1367836"/>
            <a:ext cx="5781078" cy="3387580"/>
          </a:xfrm>
          <a:prstGeom prst="rect">
            <a:avLst/>
          </a:prstGeom>
        </p:spPr>
      </p:pic>
      <p:sp>
        <p:nvSpPr>
          <p:cNvPr id="21" name="Content Placeholder 2">
            <a:extLst>
              <a:ext uri="{FF2B5EF4-FFF2-40B4-BE49-F238E27FC236}">
                <a16:creationId xmlns:a16="http://schemas.microsoft.com/office/drawing/2014/main" id="{FC4330D8-B438-431D-8A61-FD4E7F49210B}"/>
              </a:ext>
            </a:extLst>
          </p:cNvPr>
          <p:cNvSpPr txBox="1">
            <a:spLocks/>
          </p:cNvSpPr>
          <p:nvPr/>
        </p:nvSpPr>
        <p:spPr>
          <a:xfrm>
            <a:off x="755435" y="4947576"/>
            <a:ext cx="4809663" cy="81343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t>CNN model has shown a model accuracy about 80 percent for both the training and test dataset.</a:t>
            </a:r>
          </a:p>
          <a:p>
            <a:pPr marL="0" indent="0">
              <a:buFont typeface="Wingdings 3" charset="2"/>
              <a:buNone/>
            </a:pPr>
            <a:endParaRPr lang="en-US" dirty="0"/>
          </a:p>
        </p:txBody>
      </p:sp>
      <p:sp>
        <p:nvSpPr>
          <p:cNvPr id="23" name="Content Placeholder 2">
            <a:extLst>
              <a:ext uri="{FF2B5EF4-FFF2-40B4-BE49-F238E27FC236}">
                <a16:creationId xmlns:a16="http://schemas.microsoft.com/office/drawing/2014/main" id="{63A3E0E0-48BF-4D91-94C1-2F6C0B5A96D2}"/>
              </a:ext>
            </a:extLst>
          </p:cNvPr>
          <p:cNvSpPr txBox="1">
            <a:spLocks/>
          </p:cNvSpPr>
          <p:nvPr/>
        </p:nvSpPr>
        <p:spPr>
          <a:xfrm>
            <a:off x="5802625" y="4947576"/>
            <a:ext cx="5543551" cy="97784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t>The log loss values are decreased dramatically which means the modal performance is improved for a greater number of iterations </a:t>
            </a:r>
          </a:p>
        </p:txBody>
      </p:sp>
    </p:spTree>
    <p:extLst>
      <p:ext uri="{BB962C8B-B14F-4D97-AF65-F5344CB8AC3E}">
        <p14:creationId xmlns:p14="http://schemas.microsoft.com/office/powerpoint/2010/main" val="1636750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0E016-0A7F-4CB0-8D8D-6FA46F98D8F0}"/>
              </a:ext>
            </a:extLst>
          </p:cNvPr>
          <p:cNvSpPr>
            <a:spLocks noGrp="1"/>
          </p:cNvSpPr>
          <p:nvPr>
            <p:ph type="title"/>
          </p:nvPr>
        </p:nvSpPr>
        <p:spPr/>
        <p:txBody>
          <a:bodyPr/>
          <a:lstStyle/>
          <a:p>
            <a:r>
              <a:rPr lang="en-US" dirty="0"/>
              <a:t>Evaluation results cont.</a:t>
            </a:r>
          </a:p>
        </p:txBody>
      </p:sp>
      <p:pic>
        <p:nvPicPr>
          <p:cNvPr id="5" name="Content Placeholder 4">
            <a:extLst>
              <a:ext uri="{FF2B5EF4-FFF2-40B4-BE49-F238E27FC236}">
                <a16:creationId xmlns:a16="http://schemas.microsoft.com/office/drawing/2014/main" id="{54806D05-90FB-4E05-B5B2-B216216D5E03}"/>
              </a:ext>
            </a:extLst>
          </p:cNvPr>
          <p:cNvPicPr>
            <a:picLocks noGrp="1" noChangeAspect="1"/>
          </p:cNvPicPr>
          <p:nvPr>
            <p:ph idx="1"/>
          </p:nvPr>
        </p:nvPicPr>
        <p:blipFill>
          <a:blip r:embed="rId2"/>
          <a:stretch>
            <a:fillRect/>
          </a:stretch>
        </p:blipFill>
        <p:spPr>
          <a:xfrm>
            <a:off x="677334" y="1517651"/>
            <a:ext cx="4610100" cy="3409950"/>
          </a:xfrm>
        </p:spPr>
      </p:pic>
      <p:pic>
        <p:nvPicPr>
          <p:cNvPr id="6" name="Picture 5">
            <a:extLst>
              <a:ext uri="{FF2B5EF4-FFF2-40B4-BE49-F238E27FC236}">
                <a16:creationId xmlns:a16="http://schemas.microsoft.com/office/drawing/2014/main" id="{505C7CE8-0C80-4054-ADDF-89F244728032}"/>
              </a:ext>
            </a:extLst>
          </p:cNvPr>
          <p:cNvPicPr/>
          <p:nvPr/>
        </p:nvPicPr>
        <p:blipFill>
          <a:blip r:embed="rId3"/>
          <a:stretch>
            <a:fillRect/>
          </a:stretch>
        </p:blipFill>
        <p:spPr>
          <a:xfrm>
            <a:off x="5803037" y="1565276"/>
            <a:ext cx="4810125" cy="3362325"/>
          </a:xfrm>
          <a:prstGeom prst="rect">
            <a:avLst/>
          </a:prstGeom>
        </p:spPr>
      </p:pic>
      <p:sp>
        <p:nvSpPr>
          <p:cNvPr id="7" name="Content Placeholder 2">
            <a:extLst>
              <a:ext uri="{FF2B5EF4-FFF2-40B4-BE49-F238E27FC236}">
                <a16:creationId xmlns:a16="http://schemas.microsoft.com/office/drawing/2014/main" id="{DA7A303D-B382-4ADD-B8D6-4D511C9318E4}"/>
              </a:ext>
            </a:extLst>
          </p:cNvPr>
          <p:cNvSpPr txBox="1">
            <a:spLocks/>
          </p:cNvSpPr>
          <p:nvPr/>
        </p:nvSpPr>
        <p:spPr>
          <a:xfrm>
            <a:off x="677334" y="5072465"/>
            <a:ext cx="9585252" cy="132080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t>After hyper parameterizing, the CNN model with lesser number of layer and parameters. The model is evaluated for 5 iterations with different class weight ratios; however the model has shown AUC value of 0.5 for all the five iterations.  </a:t>
            </a:r>
          </a:p>
        </p:txBody>
      </p:sp>
    </p:spTree>
    <p:extLst>
      <p:ext uri="{BB962C8B-B14F-4D97-AF65-F5344CB8AC3E}">
        <p14:creationId xmlns:p14="http://schemas.microsoft.com/office/powerpoint/2010/main" val="2107134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91807-5189-447F-B30E-CD7C9EC709ED}"/>
              </a:ext>
            </a:extLst>
          </p:cNvPr>
          <p:cNvSpPr>
            <a:spLocks noGrp="1"/>
          </p:cNvSpPr>
          <p:nvPr>
            <p:ph type="title"/>
          </p:nvPr>
        </p:nvSpPr>
        <p:spPr/>
        <p:txBody>
          <a:bodyPr/>
          <a:lstStyle/>
          <a:p>
            <a:r>
              <a:rPr lang="en-US" dirty="0"/>
              <a:t>Prediction results</a:t>
            </a:r>
          </a:p>
        </p:txBody>
      </p:sp>
      <p:pic>
        <p:nvPicPr>
          <p:cNvPr id="4" name="Content Placeholder 3">
            <a:extLst>
              <a:ext uri="{FF2B5EF4-FFF2-40B4-BE49-F238E27FC236}">
                <a16:creationId xmlns:a16="http://schemas.microsoft.com/office/drawing/2014/main" id="{8D939081-D66A-402C-8E36-70619D27306C}"/>
              </a:ext>
            </a:extLst>
          </p:cNvPr>
          <p:cNvPicPr>
            <a:picLocks noGrp="1"/>
          </p:cNvPicPr>
          <p:nvPr>
            <p:ph idx="1"/>
          </p:nvPr>
        </p:nvPicPr>
        <p:blipFill>
          <a:blip r:embed="rId2"/>
          <a:stretch>
            <a:fillRect/>
          </a:stretch>
        </p:blipFill>
        <p:spPr>
          <a:xfrm>
            <a:off x="677334" y="1930400"/>
            <a:ext cx="4886325" cy="2495550"/>
          </a:xfrm>
          <a:prstGeom prst="rect">
            <a:avLst/>
          </a:prstGeom>
        </p:spPr>
      </p:pic>
      <p:pic>
        <p:nvPicPr>
          <p:cNvPr id="5" name="Picture 4">
            <a:extLst>
              <a:ext uri="{FF2B5EF4-FFF2-40B4-BE49-F238E27FC236}">
                <a16:creationId xmlns:a16="http://schemas.microsoft.com/office/drawing/2014/main" id="{80AD3505-AF2A-40C5-9545-AAEC235BC87A}"/>
              </a:ext>
            </a:extLst>
          </p:cNvPr>
          <p:cNvPicPr/>
          <p:nvPr/>
        </p:nvPicPr>
        <p:blipFill>
          <a:blip r:embed="rId3"/>
          <a:stretch>
            <a:fillRect/>
          </a:stretch>
        </p:blipFill>
        <p:spPr>
          <a:xfrm>
            <a:off x="6395248" y="1855371"/>
            <a:ext cx="4733925" cy="2570579"/>
          </a:xfrm>
          <a:prstGeom prst="rect">
            <a:avLst/>
          </a:prstGeom>
        </p:spPr>
      </p:pic>
      <p:sp>
        <p:nvSpPr>
          <p:cNvPr id="6" name="Content Placeholder 4">
            <a:extLst>
              <a:ext uri="{FF2B5EF4-FFF2-40B4-BE49-F238E27FC236}">
                <a16:creationId xmlns:a16="http://schemas.microsoft.com/office/drawing/2014/main" id="{52D39F58-6055-4F1D-BA1A-A3C45BD1F2FE}"/>
              </a:ext>
            </a:extLst>
          </p:cNvPr>
          <p:cNvSpPr txBox="1">
            <a:spLocks/>
          </p:cNvSpPr>
          <p:nvPr/>
        </p:nvSpPr>
        <p:spPr>
          <a:xfrm>
            <a:off x="677334" y="4711378"/>
            <a:ext cx="9913726" cy="10353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t>CNN model has predicted for the total 400 videos in the test dataset and the real and fake videos in the test dataset are also distinguished by taking 0.5 as cutoff point for the real and fake videos. </a:t>
            </a:r>
          </a:p>
        </p:txBody>
      </p:sp>
    </p:spTree>
    <p:extLst>
      <p:ext uri="{BB962C8B-B14F-4D97-AF65-F5344CB8AC3E}">
        <p14:creationId xmlns:p14="http://schemas.microsoft.com/office/powerpoint/2010/main" val="1962615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A7F82-5C2E-4287-8EE2-673045A83578}"/>
              </a:ext>
            </a:extLst>
          </p:cNvPr>
          <p:cNvSpPr>
            <a:spLocks noGrp="1"/>
          </p:cNvSpPr>
          <p:nvPr>
            <p:ph type="title"/>
          </p:nvPr>
        </p:nvSpPr>
        <p:spPr/>
        <p:txBody>
          <a:bodyPr/>
          <a:lstStyle/>
          <a:p>
            <a:r>
              <a:rPr lang="en-US" dirty="0"/>
              <a:t>Conclusion</a:t>
            </a:r>
          </a:p>
        </p:txBody>
      </p:sp>
      <p:sp>
        <p:nvSpPr>
          <p:cNvPr id="7" name="Content Placeholder 6">
            <a:extLst>
              <a:ext uri="{FF2B5EF4-FFF2-40B4-BE49-F238E27FC236}">
                <a16:creationId xmlns:a16="http://schemas.microsoft.com/office/drawing/2014/main" id="{66A1EA39-04CA-4DE8-B2C9-821BBC715746}"/>
              </a:ext>
            </a:extLst>
          </p:cNvPr>
          <p:cNvSpPr>
            <a:spLocks noGrp="1"/>
          </p:cNvSpPr>
          <p:nvPr>
            <p:ph idx="1"/>
          </p:nvPr>
        </p:nvSpPr>
        <p:spPr/>
        <p:txBody>
          <a:bodyPr/>
          <a:lstStyle/>
          <a:p>
            <a:r>
              <a:rPr lang="en-US" dirty="0"/>
              <a:t>Overall, the CNN model has performed well with an accuracy of 80 percent in predicting the deepfake content.</a:t>
            </a:r>
          </a:p>
        </p:txBody>
      </p:sp>
    </p:spTree>
    <p:extLst>
      <p:ext uri="{BB962C8B-B14F-4D97-AF65-F5344CB8AC3E}">
        <p14:creationId xmlns:p14="http://schemas.microsoft.com/office/powerpoint/2010/main" val="497476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302E6-763D-4D2F-BE44-189FEDD52BB3}"/>
              </a:ext>
            </a:extLst>
          </p:cNvPr>
          <p:cNvSpPr>
            <a:spLocks noGrp="1"/>
          </p:cNvSpPr>
          <p:nvPr>
            <p:ph type="title"/>
          </p:nvPr>
        </p:nvSpPr>
        <p:spPr>
          <a:xfrm>
            <a:off x="677334" y="609600"/>
            <a:ext cx="8596668" cy="1320800"/>
          </a:xfrm>
        </p:spPr>
        <p:txBody>
          <a:bodyPr anchor="t">
            <a:normAutofit/>
          </a:bodyPr>
          <a:lstStyle/>
          <a:p>
            <a:r>
              <a:rPr lang="en-US" dirty="0"/>
              <a:t>Deepfake definition</a:t>
            </a:r>
          </a:p>
        </p:txBody>
      </p:sp>
      <p:sp>
        <p:nvSpPr>
          <p:cNvPr id="3" name="Content Placeholder 2">
            <a:extLst>
              <a:ext uri="{FF2B5EF4-FFF2-40B4-BE49-F238E27FC236}">
                <a16:creationId xmlns:a16="http://schemas.microsoft.com/office/drawing/2014/main" id="{CB556049-BEE2-475F-9E37-BFC4CAEEF062}"/>
              </a:ext>
            </a:extLst>
          </p:cNvPr>
          <p:cNvSpPr>
            <a:spLocks noGrp="1"/>
          </p:cNvSpPr>
          <p:nvPr>
            <p:ph idx="1"/>
          </p:nvPr>
        </p:nvSpPr>
        <p:spPr>
          <a:xfrm>
            <a:off x="677334" y="2160589"/>
            <a:ext cx="3957349" cy="3749323"/>
          </a:xfrm>
        </p:spPr>
        <p:txBody>
          <a:bodyPr>
            <a:normAutofit/>
          </a:bodyPr>
          <a:lstStyle/>
          <a:p>
            <a:r>
              <a:rPr lang="en-GB" dirty="0">
                <a:effectLst/>
                <a:latin typeface="Times New Roman" panose="02020603050405020304" pitchFamily="18" charset="0"/>
                <a:ea typeface="Arial" panose="020B0604020202020204" pitchFamily="34" charset="0"/>
              </a:rPr>
              <a:t>Deepfake is defined as believable media generated by a deep neural network.</a:t>
            </a:r>
          </a:p>
          <a:p>
            <a:r>
              <a:rPr lang="en-GB" dirty="0">
                <a:effectLst/>
                <a:latin typeface="Times New Roman" panose="02020603050405020304" pitchFamily="18" charset="0"/>
                <a:ea typeface="Arial" panose="020B0604020202020204" pitchFamily="34" charset="0"/>
              </a:rPr>
              <a:t>The deepfake content is not only generated to fool the human but also synthesized to deceive machines, these are called adversarial samples</a:t>
            </a:r>
            <a:endParaRPr lang="en-GB" dirty="0">
              <a:latin typeface="Times New Roman" panose="02020603050405020304" pitchFamily="18" charset="0"/>
              <a:ea typeface="Arial" panose="020B0604020202020204" pitchFamily="34" charset="0"/>
            </a:endParaRPr>
          </a:p>
          <a:p>
            <a:endParaRPr lang="en-US" dirty="0"/>
          </a:p>
        </p:txBody>
      </p:sp>
      <p:pic>
        <p:nvPicPr>
          <p:cNvPr id="7" name="Picture 6" descr="Diagram, venn diagram&#10;&#10;Description automatically generated">
            <a:extLst>
              <a:ext uri="{FF2B5EF4-FFF2-40B4-BE49-F238E27FC236}">
                <a16:creationId xmlns:a16="http://schemas.microsoft.com/office/drawing/2014/main" id="{0B927257-898A-409A-A0D8-E6C758AB3C71}"/>
              </a:ext>
            </a:extLst>
          </p:cNvPr>
          <p:cNvPicPr>
            <a:picLocks noChangeAspect="1"/>
          </p:cNvPicPr>
          <p:nvPr/>
        </p:nvPicPr>
        <p:blipFill>
          <a:blip r:embed="rId2"/>
          <a:stretch>
            <a:fillRect/>
          </a:stretch>
        </p:blipFill>
        <p:spPr>
          <a:xfrm>
            <a:off x="5339360" y="2159331"/>
            <a:ext cx="3500542" cy="3750581"/>
          </a:xfrm>
          <a:prstGeom prst="rect">
            <a:avLst/>
          </a:prstGeom>
        </p:spPr>
      </p:pic>
    </p:spTree>
    <p:extLst>
      <p:ext uri="{BB962C8B-B14F-4D97-AF65-F5344CB8AC3E}">
        <p14:creationId xmlns:p14="http://schemas.microsoft.com/office/powerpoint/2010/main" val="3083192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3DD07-9BE7-4FD1-AA0C-AB5B6ACC1C3A}"/>
              </a:ext>
            </a:extLst>
          </p:cNvPr>
          <p:cNvSpPr>
            <a:spLocks noGrp="1"/>
          </p:cNvSpPr>
          <p:nvPr>
            <p:ph type="title"/>
          </p:nvPr>
        </p:nvSpPr>
        <p:spPr>
          <a:xfrm>
            <a:off x="676746" y="609600"/>
            <a:ext cx="3729076" cy="1320800"/>
          </a:xfrm>
        </p:spPr>
        <p:txBody>
          <a:bodyPr anchor="ctr">
            <a:normAutofit/>
          </a:bodyPr>
          <a:lstStyle/>
          <a:p>
            <a:r>
              <a:rPr lang="en-US"/>
              <a:t>Deepfake trust chart</a:t>
            </a:r>
            <a:endParaRPr lang="en-US" dirty="0"/>
          </a:p>
        </p:txBody>
      </p:sp>
      <p:sp>
        <p:nvSpPr>
          <p:cNvPr id="8" name="Content Placeholder 7">
            <a:extLst>
              <a:ext uri="{FF2B5EF4-FFF2-40B4-BE49-F238E27FC236}">
                <a16:creationId xmlns:a16="http://schemas.microsoft.com/office/drawing/2014/main" id="{405CDA5C-0520-48BB-9955-BBF3406B9DA5}"/>
              </a:ext>
            </a:extLst>
          </p:cNvPr>
          <p:cNvSpPr>
            <a:spLocks noGrp="1"/>
          </p:cNvSpPr>
          <p:nvPr>
            <p:ph idx="1"/>
          </p:nvPr>
        </p:nvSpPr>
        <p:spPr>
          <a:xfrm>
            <a:off x="685167" y="2160589"/>
            <a:ext cx="3720916" cy="3560733"/>
          </a:xfrm>
        </p:spPr>
        <p:txBody>
          <a:bodyPr>
            <a:normAutofit/>
          </a:bodyPr>
          <a:lstStyle/>
          <a:p>
            <a:r>
              <a:rPr lang="en-GB" sz="2000" dirty="0">
                <a:effectLst/>
                <a:latin typeface="Times New Roman" panose="02020603050405020304" pitchFamily="18" charset="0"/>
                <a:ea typeface="Arial" panose="020B0604020202020204" pitchFamily="34" charset="0"/>
              </a:rPr>
              <a:t>Deepfake information can be used and mislead in four different areas that are in Hoax, Propaganda, Entertainment, and trusted</a:t>
            </a:r>
          </a:p>
          <a:p>
            <a:endParaRPr lang="en-US" dirty="0"/>
          </a:p>
        </p:txBody>
      </p:sp>
      <p:pic>
        <p:nvPicPr>
          <p:cNvPr id="10" name="Picture 9" descr="Table&#10;&#10;Description automatically generated">
            <a:extLst>
              <a:ext uri="{FF2B5EF4-FFF2-40B4-BE49-F238E27FC236}">
                <a16:creationId xmlns:a16="http://schemas.microsoft.com/office/drawing/2014/main" id="{FC59AF28-B743-4529-B54D-76F01A14CBC2}"/>
              </a:ext>
            </a:extLst>
          </p:cNvPr>
          <p:cNvPicPr>
            <a:picLocks noChangeAspect="1"/>
          </p:cNvPicPr>
          <p:nvPr/>
        </p:nvPicPr>
        <p:blipFill>
          <a:blip r:embed="rId2"/>
          <a:stretch>
            <a:fillRect/>
          </a:stretch>
        </p:blipFill>
        <p:spPr>
          <a:xfrm>
            <a:off x="4654035" y="1111252"/>
            <a:ext cx="4602747" cy="4130964"/>
          </a:xfrm>
          <a:prstGeom prst="rect">
            <a:avLst/>
          </a:prstGeom>
        </p:spPr>
      </p:pic>
    </p:spTree>
    <p:extLst>
      <p:ext uri="{BB962C8B-B14F-4D97-AF65-F5344CB8AC3E}">
        <p14:creationId xmlns:p14="http://schemas.microsoft.com/office/powerpoint/2010/main" val="2213076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D04CF-DE47-4606-AFA0-8791E67DAE12}"/>
              </a:ext>
            </a:extLst>
          </p:cNvPr>
          <p:cNvSpPr>
            <a:spLocks noGrp="1"/>
          </p:cNvSpPr>
          <p:nvPr>
            <p:ph type="title"/>
          </p:nvPr>
        </p:nvSpPr>
        <p:spPr/>
        <p:txBody>
          <a:bodyPr/>
          <a:lstStyle/>
          <a:p>
            <a:r>
              <a:rPr lang="en-US" dirty="0"/>
              <a:t>Domain/Area investigated:</a:t>
            </a:r>
          </a:p>
        </p:txBody>
      </p:sp>
      <p:sp>
        <p:nvSpPr>
          <p:cNvPr id="3" name="Content Placeholder 2">
            <a:extLst>
              <a:ext uri="{FF2B5EF4-FFF2-40B4-BE49-F238E27FC236}">
                <a16:creationId xmlns:a16="http://schemas.microsoft.com/office/drawing/2014/main" id="{0D68DFA6-91CB-4BF5-90DB-02F88D2FDCE9}"/>
              </a:ext>
            </a:extLst>
          </p:cNvPr>
          <p:cNvSpPr>
            <a:spLocks noGrp="1"/>
          </p:cNvSpPr>
          <p:nvPr>
            <p:ph idx="1"/>
          </p:nvPr>
        </p:nvSpPr>
        <p:spPr/>
        <p:txBody>
          <a:bodyPr/>
          <a:lstStyle/>
          <a:p>
            <a:r>
              <a:rPr lang="en-US" dirty="0"/>
              <a:t>Deepfakes are mainly used in forensics, finance and health industry.</a:t>
            </a:r>
          </a:p>
          <a:p>
            <a:r>
              <a:rPr lang="en-US" dirty="0"/>
              <a:t>In health industry, deepfake are injected for remove medical evidence in CT and MRI scan for insurance fraud, disruption, and physical harm.</a:t>
            </a:r>
          </a:p>
          <a:p>
            <a:r>
              <a:rPr lang="en-US" dirty="0"/>
              <a:t>In finance, deepfake used as cloning, Sept. 2019 a CEO was scammed out of $250K via a voice clone deepfake</a:t>
            </a:r>
          </a:p>
          <a:p>
            <a:r>
              <a:rPr lang="en-US" dirty="0"/>
              <a:t>In forensics, deepfake are used to generate human fingerprints in </a:t>
            </a:r>
            <a:r>
              <a:rPr lang="en-US" dirty="0" err="1"/>
              <a:t>oder</a:t>
            </a:r>
            <a:r>
              <a:rPr lang="en-US" dirty="0"/>
              <a:t> to access multiple users' financial records.</a:t>
            </a:r>
          </a:p>
          <a:p>
            <a:endParaRPr lang="en-US" dirty="0"/>
          </a:p>
        </p:txBody>
      </p:sp>
    </p:spTree>
    <p:extLst>
      <p:ext uri="{BB962C8B-B14F-4D97-AF65-F5344CB8AC3E}">
        <p14:creationId xmlns:p14="http://schemas.microsoft.com/office/powerpoint/2010/main" val="2751334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9ABCB-2231-4655-803D-B6EB5E1CE23B}"/>
              </a:ext>
            </a:extLst>
          </p:cNvPr>
          <p:cNvSpPr>
            <a:spLocks noGrp="1"/>
          </p:cNvSpPr>
          <p:nvPr>
            <p:ph type="title"/>
          </p:nvPr>
        </p:nvSpPr>
        <p:spPr>
          <a:xfrm>
            <a:off x="677334" y="609600"/>
            <a:ext cx="8596668" cy="654973"/>
          </a:xfrm>
        </p:spPr>
        <p:txBody>
          <a:bodyPr/>
          <a:lstStyle/>
          <a:p>
            <a:r>
              <a:rPr lang="en-US" dirty="0"/>
              <a:t>Research Question:</a:t>
            </a:r>
          </a:p>
        </p:txBody>
      </p:sp>
      <p:sp>
        <p:nvSpPr>
          <p:cNvPr id="3" name="Content Placeholder 2">
            <a:extLst>
              <a:ext uri="{FF2B5EF4-FFF2-40B4-BE49-F238E27FC236}">
                <a16:creationId xmlns:a16="http://schemas.microsoft.com/office/drawing/2014/main" id="{35F23630-3786-45A1-A941-516E7DD758FD}"/>
              </a:ext>
            </a:extLst>
          </p:cNvPr>
          <p:cNvSpPr>
            <a:spLocks noGrp="1"/>
          </p:cNvSpPr>
          <p:nvPr>
            <p:ph idx="1"/>
          </p:nvPr>
        </p:nvSpPr>
        <p:spPr>
          <a:xfrm>
            <a:off x="677334" y="1300085"/>
            <a:ext cx="8596668" cy="579026"/>
          </a:xfrm>
        </p:spPr>
        <p:txBody>
          <a:bodyPr>
            <a:normAutofit fontScale="92500"/>
          </a:bodyPr>
          <a:lstStyle/>
          <a:p>
            <a:r>
              <a:rPr lang="en-US" dirty="0"/>
              <a:t>Detection of deepfake videos by using convolutional neural network(CNN) model.</a:t>
            </a:r>
          </a:p>
          <a:p>
            <a:endParaRPr lang="en-US" dirty="0"/>
          </a:p>
        </p:txBody>
      </p:sp>
      <p:sp>
        <p:nvSpPr>
          <p:cNvPr id="14" name="Content Placeholder 2">
            <a:extLst>
              <a:ext uri="{FF2B5EF4-FFF2-40B4-BE49-F238E27FC236}">
                <a16:creationId xmlns:a16="http://schemas.microsoft.com/office/drawing/2014/main" id="{FECBE93F-7F4B-417D-BC99-79F21B9FF0B5}"/>
              </a:ext>
            </a:extLst>
          </p:cNvPr>
          <p:cNvSpPr txBox="1">
            <a:spLocks/>
          </p:cNvSpPr>
          <p:nvPr/>
        </p:nvSpPr>
        <p:spPr>
          <a:xfrm>
            <a:off x="677334" y="2574525"/>
            <a:ext cx="8596668" cy="346683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dirty="0"/>
              <a:t>Following research objectives are needed to be answered to solve the research question :</a:t>
            </a:r>
          </a:p>
          <a:p>
            <a:r>
              <a:rPr lang="en-US" dirty="0"/>
              <a:t> Dataset exploration</a:t>
            </a:r>
          </a:p>
          <a:p>
            <a:r>
              <a:rPr lang="en-US" dirty="0"/>
              <a:t> Video exploration</a:t>
            </a:r>
          </a:p>
          <a:p>
            <a:r>
              <a:rPr lang="en-US" dirty="0"/>
              <a:t>Generation of frames from videos </a:t>
            </a:r>
          </a:p>
          <a:p>
            <a:r>
              <a:rPr lang="en-US" dirty="0"/>
              <a:t>Resizing the images </a:t>
            </a:r>
          </a:p>
          <a:p>
            <a:r>
              <a:rPr lang="en-US" dirty="0"/>
              <a:t>Model construction </a:t>
            </a:r>
          </a:p>
          <a:p>
            <a:r>
              <a:rPr lang="en-US" dirty="0"/>
              <a:t>Evaluation of model</a:t>
            </a:r>
          </a:p>
        </p:txBody>
      </p:sp>
      <p:sp>
        <p:nvSpPr>
          <p:cNvPr id="15" name="Title 1">
            <a:extLst>
              <a:ext uri="{FF2B5EF4-FFF2-40B4-BE49-F238E27FC236}">
                <a16:creationId xmlns:a16="http://schemas.microsoft.com/office/drawing/2014/main" id="{17D2215C-0DF2-4DB4-A02D-4F45E0047B90}"/>
              </a:ext>
            </a:extLst>
          </p:cNvPr>
          <p:cNvSpPr txBox="1">
            <a:spLocks/>
          </p:cNvSpPr>
          <p:nvPr/>
        </p:nvSpPr>
        <p:spPr>
          <a:xfrm>
            <a:off x="677334" y="1955058"/>
            <a:ext cx="7469203" cy="579026"/>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Objectives:</a:t>
            </a:r>
          </a:p>
        </p:txBody>
      </p:sp>
    </p:spTree>
    <p:extLst>
      <p:ext uri="{BB962C8B-B14F-4D97-AF65-F5344CB8AC3E}">
        <p14:creationId xmlns:p14="http://schemas.microsoft.com/office/powerpoint/2010/main" val="2534183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6BDDC-CB52-42F5-A1ED-9EE6F3B09195}"/>
              </a:ext>
            </a:extLst>
          </p:cNvPr>
          <p:cNvSpPr>
            <a:spLocks noGrp="1"/>
          </p:cNvSpPr>
          <p:nvPr>
            <p:ph type="title"/>
          </p:nvPr>
        </p:nvSpPr>
        <p:spPr/>
        <p:txBody>
          <a:bodyPr/>
          <a:lstStyle/>
          <a:p>
            <a:r>
              <a:rPr lang="en-US" dirty="0"/>
              <a:t>KDD methodology</a:t>
            </a:r>
          </a:p>
        </p:txBody>
      </p:sp>
      <p:pic>
        <p:nvPicPr>
          <p:cNvPr id="4" name="Content Placeholder 3">
            <a:extLst>
              <a:ext uri="{FF2B5EF4-FFF2-40B4-BE49-F238E27FC236}">
                <a16:creationId xmlns:a16="http://schemas.microsoft.com/office/drawing/2014/main" id="{F689A004-AA55-43DA-8283-DF0958E8615E}"/>
              </a:ext>
            </a:extLst>
          </p:cNvPr>
          <p:cNvPicPr>
            <a:picLocks noGrp="1"/>
          </p:cNvPicPr>
          <p:nvPr>
            <p:ph idx="1"/>
          </p:nvPr>
        </p:nvPicPr>
        <p:blipFill>
          <a:blip r:embed="rId2"/>
          <a:stretch>
            <a:fillRect/>
          </a:stretch>
        </p:blipFill>
        <p:spPr>
          <a:xfrm>
            <a:off x="1451769" y="2529681"/>
            <a:ext cx="7048500" cy="3143250"/>
          </a:xfrm>
          <a:prstGeom prst="rect">
            <a:avLst/>
          </a:prstGeom>
        </p:spPr>
      </p:pic>
      <p:sp>
        <p:nvSpPr>
          <p:cNvPr id="7" name="TextBox 6">
            <a:extLst>
              <a:ext uri="{FF2B5EF4-FFF2-40B4-BE49-F238E27FC236}">
                <a16:creationId xmlns:a16="http://schemas.microsoft.com/office/drawing/2014/main" id="{430E9129-9307-4D0C-8C76-304A386A45B9}"/>
              </a:ext>
            </a:extLst>
          </p:cNvPr>
          <p:cNvSpPr txBox="1"/>
          <p:nvPr/>
        </p:nvSpPr>
        <p:spPr>
          <a:xfrm>
            <a:off x="603682" y="1607234"/>
            <a:ext cx="7288567" cy="369332"/>
          </a:xfrm>
          <a:prstGeom prst="rect">
            <a:avLst/>
          </a:prstGeom>
          <a:noFill/>
        </p:spPr>
        <p:txBody>
          <a:bodyPr wrap="square">
            <a:spAutoFit/>
          </a:bodyPr>
          <a:lstStyle/>
          <a:p>
            <a:r>
              <a:rPr lang="en-GB" sz="1800" dirty="0">
                <a:effectLst/>
                <a:latin typeface="Times New Roman" panose="02020603050405020304" pitchFamily="18" charset="0"/>
                <a:ea typeface="Arial" panose="020B0604020202020204" pitchFamily="34" charset="0"/>
              </a:rPr>
              <a:t>As this project has lots of knowledge-driven business applications</a:t>
            </a:r>
            <a:endParaRPr lang="en-US" dirty="0"/>
          </a:p>
        </p:txBody>
      </p:sp>
    </p:spTree>
    <p:extLst>
      <p:ext uri="{BB962C8B-B14F-4D97-AF65-F5344CB8AC3E}">
        <p14:creationId xmlns:p14="http://schemas.microsoft.com/office/powerpoint/2010/main" val="646103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1E443-B4EC-423E-BDE8-1FE8C0EA1D29}"/>
              </a:ext>
            </a:extLst>
          </p:cNvPr>
          <p:cNvSpPr>
            <a:spLocks noGrp="1"/>
          </p:cNvSpPr>
          <p:nvPr>
            <p:ph type="title"/>
          </p:nvPr>
        </p:nvSpPr>
        <p:spPr/>
        <p:txBody>
          <a:bodyPr/>
          <a:lstStyle/>
          <a:p>
            <a:r>
              <a:rPr lang="en-US" dirty="0"/>
              <a:t>Design Specification</a:t>
            </a:r>
          </a:p>
        </p:txBody>
      </p:sp>
      <p:pic>
        <p:nvPicPr>
          <p:cNvPr id="4" name="Content Placeholder 3">
            <a:extLst>
              <a:ext uri="{FF2B5EF4-FFF2-40B4-BE49-F238E27FC236}">
                <a16:creationId xmlns:a16="http://schemas.microsoft.com/office/drawing/2014/main" id="{4112E940-62EF-409F-8AEF-E93A7C424D45}"/>
              </a:ext>
            </a:extLst>
          </p:cNvPr>
          <p:cNvPicPr>
            <a:picLocks noGrp="1"/>
          </p:cNvPicPr>
          <p:nvPr>
            <p:ph idx="1"/>
          </p:nvPr>
        </p:nvPicPr>
        <p:blipFill>
          <a:blip r:embed="rId2"/>
          <a:stretch>
            <a:fillRect/>
          </a:stretch>
        </p:blipFill>
        <p:spPr>
          <a:xfrm>
            <a:off x="1672177" y="2160588"/>
            <a:ext cx="6607684" cy="3881437"/>
          </a:xfrm>
          <a:prstGeom prst="rect">
            <a:avLst/>
          </a:prstGeom>
        </p:spPr>
      </p:pic>
      <p:sp>
        <p:nvSpPr>
          <p:cNvPr id="6" name="TextBox 5">
            <a:extLst>
              <a:ext uri="{FF2B5EF4-FFF2-40B4-BE49-F238E27FC236}">
                <a16:creationId xmlns:a16="http://schemas.microsoft.com/office/drawing/2014/main" id="{D838D65C-38BC-4644-B002-C57CA79B7485}"/>
              </a:ext>
            </a:extLst>
          </p:cNvPr>
          <p:cNvSpPr txBox="1"/>
          <p:nvPr/>
        </p:nvSpPr>
        <p:spPr>
          <a:xfrm>
            <a:off x="901083" y="1270000"/>
            <a:ext cx="9618739" cy="709233"/>
          </a:xfrm>
          <a:prstGeom prst="rect">
            <a:avLst/>
          </a:prstGeom>
          <a:noFill/>
        </p:spPr>
        <p:txBody>
          <a:bodyPr wrap="square">
            <a:spAutoFit/>
          </a:bodyPr>
          <a:lstStyle/>
          <a:p>
            <a:pPr marL="0" marR="3810" algn="just">
              <a:lnSpc>
                <a:spcPct val="115000"/>
              </a:lnSpc>
              <a:spcBef>
                <a:spcPts val="0"/>
              </a:spcBef>
              <a:spcAft>
                <a:spcPts val="0"/>
              </a:spcAft>
            </a:pPr>
            <a:r>
              <a:rPr lang="en-GB" sz="1800" dirty="0">
                <a:effectLst/>
                <a:latin typeface="Times New Roman" panose="02020603050405020304" pitchFamily="18" charset="0"/>
                <a:ea typeface="Arial" panose="020B0604020202020204" pitchFamily="34" charset="0"/>
                <a:cs typeface="Times New Roman" panose="02020603050405020304" pitchFamily="18" charset="0"/>
              </a:rPr>
              <a:t>The design specification that is required for implementing this model is divided into two levels. The first level consist of the presentation layer and the second level is the business logic layer.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60705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374CE-AD4A-4BE4-8CC5-984B13A3B41D}"/>
              </a:ext>
            </a:extLst>
          </p:cNvPr>
          <p:cNvSpPr>
            <a:spLocks noGrp="1"/>
          </p:cNvSpPr>
          <p:nvPr>
            <p:ph type="title"/>
          </p:nvPr>
        </p:nvSpPr>
        <p:spPr>
          <a:xfrm>
            <a:off x="677334" y="609600"/>
            <a:ext cx="8596668" cy="1023891"/>
          </a:xfrm>
        </p:spPr>
        <p:txBody>
          <a:bodyPr>
            <a:normAutofit fontScale="90000"/>
          </a:bodyPr>
          <a:lstStyle/>
          <a:p>
            <a:r>
              <a:rPr lang="en-US" dirty="0"/>
              <a:t>Brief presentation of steps followed in research </a:t>
            </a:r>
          </a:p>
        </p:txBody>
      </p:sp>
      <p:sp>
        <p:nvSpPr>
          <p:cNvPr id="3" name="Content Placeholder 2">
            <a:extLst>
              <a:ext uri="{FF2B5EF4-FFF2-40B4-BE49-F238E27FC236}">
                <a16:creationId xmlns:a16="http://schemas.microsoft.com/office/drawing/2014/main" id="{5C3D20A8-72C4-4A4C-9C9A-BD8FC1922F12}"/>
              </a:ext>
            </a:extLst>
          </p:cNvPr>
          <p:cNvSpPr>
            <a:spLocks noGrp="1"/>
          </p:cNvSpPr>
          <p:nvPr>
            <p:ph idx="1"/>
          </p:nvPr>
        </p:nvSpPr>
        <p:spPr>
          <a:xfrm>
            <a:off x="677334" y="1766656"/>
            <a:ext cx="8596668" cy="4274706"/>
          </a:xfrm>
        </p:spPr>
        <p:txBody>
          <a:bodyPr>
            <a:normAutofit/>
          </a:bodyPr>
          <a:lstStyle/>
          <a:p>
            <a:r>
              <a:rPr lang="en-US" dirty="0"/>
              <a:t>Initially, the dataset has been explored which has a total of 400 videos in training dataset and 400 videos in testing dataset.</a:t>
            </a:r>
          </a:p>
          <a:p>
            <a:r>
              <a:rPr lang="en-US" dirty="0"/>
              <a:t>Generation of images and frames per seconds from all the videos.</a:t>
            </a:r>
          </a:p>
          <a:p>
            <a:r>
              <a:rPr lang="en-US" dirty="0"/>
              <a:t>Exploration of images by identifying the region of interest (ROI) in a given face by using cascading tools like </a:t>
            </a:r>
            <a:r>
              <a:rPr lang="en-US" dirty="0" err="1"/>
              <a:t>haarcascade</a:t>
            </a:r>
            <a:r>
              <a:rPr lang="en-US" dirty="0"/>
              <a:t> and </a:t>
            </a:r>
            <a:r>
              <a:rPr lang="en-US" dirty="0" err="1"/>
              <a:t>blazeface</a:t>
            </a:r>
            <a:r>
              <a:rPr lang="en-US" dirty="0"/>
              <a:t>.</a:t>
            </a:r>
          </a:p>
          <a:p>
            <a:r>
              <a:rPr lang="en-US" dirty="0"/>
              <a:t>Resizing the images to 256*256 frame size, resizing helps in converting the lower dimensional images to higher dimensional images and it also helpful in replacing the bad lightning faces with blank spaces.</a:t>
            </a:r>
          </a:p>
          <a:p>
            <a:r>
              <a:rPr lang="en-US" dirty="0"/>
              <a:t>Implementation of CNN model like Visual Geometry Group(VGG)19 network is applied by using Adam optimizer and </a:t>
            </a:r>
            <a:r>
              <a:rPr lang="en-US" i="0" dirty="0">
                <a:solidFill>
                  <a:srgbClr val="202124"/>
                </a:solidFill>
                <a:effectLst/>
                <a:latin typeface="arial" panose="020B0604020202020204" pitchFamily="34" charset="0"/>
              </a:rPr>
              <a:t>rectified linear unit(</a:t>
            </a:r>
            <a:r>
              <a:rPr lang="en-US" i="0" dirty="0" err="1">
                <a:solidFill>
                  <a:srgbClr val="202124"/>
                </a:solidFill>
                <a:effectLst/>
                <a:latin typeface="arial" panose="020B0604020202020204" pitchFamily="34" charset="0"/>
              </a:rPr>
              <a:t>ReLU</a:t>
            </a:r>
            <a:r>
              <a:rPr lang="en-US" i="0" dirty="0">
                <a:solidFill>
                  <a:srgbClr val="202124"/>
                </a:solidFill>
                <a:effectLst/>
                <a:latin typeface="arial" panose="020B0604020202020204" pitchFamily="34" charset="0"/>
              </a:rPr>
              <a:t>) optimizer.</a:t>
            </a:r>
          </a:p>
          <a:p>
            <a:r>
              <a:rPr lang="en-US" dirty="0">
                <a:solidFill>
                  <a:srgbClr val="202124"/>
                </a:solidFill>
                <a:latin typeface="arial" panose="020B0604020202020204" pitchFamily="34" charset="0"/>
              </a:rPr>
              <a:t>Model evaluation is done by evaluating the precision, recall and Area under curve(AUC) values.</a:t>
            </a:r>
            <a:endParaRPr lang="en-US" i="0" dirty="0">
              <a:solidFill>
                <a:srgbClr val="202124"/>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4138405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253DB3-3C03-45D5-B1C6-AB37A401C3A3}"/>
              </a:ext>
            </a:extLst>
          </p:cNvPr>
          <p:cNvSpPr>
            <a:spLocks noGrp="1"/>
          </p:cNvSpPr>
          <p:nvPr>
            <p:ph idx="1"/>
          </p:nvPr>
        </p:nvSpPr>
        <p:spPr>
          <a:xfrm>
            <a:off x="677334" y="381741"/>
            <a:ext cx="8596668" cy="5659622"/>
          </a:xfrm>
        </p:spPr>
        <p:txBody>
          <a:bodyPr/>
          <a:lstStyle/>
          <a:p>
            <a:r>
              <a:rPr lang="en-US" dirty="0"/>
              <a:t>Exploration of dataset:</a:t>
            </a:r>
          </a:p>
        </p:txBody>
      </p:sp>
      <p:pic>
        <p:nvPicPr>
          <p:cNvPr id="4" name="Picture 3">
            <a:extLst>
              <a:ext uri="{FF2B5EF4-FFF2-40B4-BE49-F238E27FC236}">
                <a16:creationId xmlns:a16="http://schemas.microsoft.com/office/drawing/2014/main" id="{7397FC32-44AD-40C4-A0EA-F68F9D3DE2E0}"/>
              </a:ext>
            </a:extLst>
          </p:cNvPr>
          <p:cNvPicPr>
            <a:picLocks noChangeAspect="1"/>
          </p:cNvPicPr>
          <p:nvPr/>
        </p:nvPicPr>
        <p:blipFill>
          <a:blip r:embed="rId2"/>
          <a:stretch>
            <a:fillRect/>
          </a:stretch>
        </p:blipFill>
        <p:spPr>
          <a:xfrm>
            <a:off x="1184718" y="1236632"/>
            <a:ext cx="7581900" cy="1685925"/>
          </a:xfrm>
          <a:prstGeom prst="rect">
            <a:avLst/>
          </a:prstGeom>
        </p:spPr>
      </p:pic>
      <p:pic>
        <p:nvPicPr>
          <p:cNvPr id="5" name="Picture 4">
            <a:extLst>
              <a:ext uri="{FF2B5EF4-FFF2-40B4-BE49-F238E27FC236}">
                <a16:creationId xmlns:a16="http://schemas.microsoft.com/office/drawing/2014/main" id="{5C94A352-2D06-440A-8C8A-68E76497008D}"/>
              </a:ext>
            </a:extLst>
          </p:cNvPr>
          <p:cNvPicPr>
            <a:picLocks noChangeAspect="1"/>
          </p:cNvPicPr>
          <p:nvPr/>
        </p:nvPicPr>
        <p:blipFill>
          <a:blip r:embed="rId3"/>
          <a:stretch>
            <a:fillRect/>
          </a:stretch>
        </p:blipFill>
        <p:spPr>
          <a:xfrm>
            <a:off x="3442143" y="3429000"/>
            <a:ext cx="3067050" cy="3009900"/>
          </a:xfrm>
          <a:prstGeom prst="rect">
            <a:avLst/>
          </a:prstGeom>
        </p:spPr>
      </p:pic>
    </p:spTree>
    <p:extLst>
      <p:ext uri="{BB962C8B-B14F-4D97-AF65-F5344CB8AC3E}">
        <p14:creationId xmlns:p14="http://schemas.microsoft.com/office/powerpoint/2010/main" val="173742731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otalTime>208</TotalTime>
  <Words>710</Words>
  <Application>Microsoft Office PowerPoint</Application>
  <PresentationFormat>Widescreen</PresentationFormat>
  <Paragraphs>64</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arial</vt:lpstr>
      <vt:lpstr>Calibri</vt:lpstr>
      <vt:lpstr>Times New Roman</vt:lpstr>
      <vt:lpstr>Trebuchet MS</vt:lpstr>
      <vt:lpstr>Wingdings 3</vt:lpstr>
      <vt:lpstr>Facet</vt:lpstr>
      <vt:lpstr>  Deepfake detection by using convolutional neural network(CNN) model</vt:lpstr>
      <vt:lpstr>Deepfake definition</vt:lpstr>
      <vt:lpstr>Deepfake trust chart</vt:lpstr>
      <vt:lpstr>Domain/Area investigated:</vt:lpstr>
      <vt:lpstr>Research Question:</vt:lpstr>
      <vt:lpstr>KDD methodology</vt:lpstr>
      <vt:lpstr>Design Specification</vt:lpstr>
      <vt:lpstr>Brief presentation of steps followed in research </vt:lpstr>
      <vt:lpstr>PowerPoint Presentation</vt:lpstr>
      <vt:lpstr>PowerPoint Presentation</vt:lpstr>
      <vt:lpstr>PowerPoint Presentation</vt:lpstr>
      <vt:lpstr>PowerPoint Presentation</vt:lpstr>
      <vt:lpstr>CNN model architecture</vt:lpstr>
      <vt:lpstr>Evaluation results</vt:lpstr>
      <vt:lpstr>Evaluation results cont.</vt:lpstr>
      <vt:lpstr>Prediction 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Deepfake detection by using convolutional neural network(CNN) model</dc:title>
  <dc:creator>Tej Rup Sai</dc:creator>
  <cp:lastModifiedBy>Tej Rup Sai</cp:lastModifiedBy>
  <cp:revision>10</cp:revision>
  <dcterms:created xsi:type="dcterms:W3CDTF">2020-12-17T05:49:46Z</dcterms:created>
  <dcterms:modified xsi:type="dcterms:W3CDTF">2020-12-17T14:19:45Z</dcterms:modified>
</cp:coreProperties>
</file>