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58" r:id="rId5"/>
    <p:sldId id="276" r:id="rId6"/>
    <p:sldId id="259" r:id="rId7"/>
    <p:sldId id="260" r:id="rId8"/>
    <p:sldId id="262" r:id="rId9"/>
    <p:sldId id="263" r:id="rId10"/>
    <p:sldId id="271" r:id="rId11"/>
    <p:sldId id="264" r:id="rId12"/>
    <p:sldId id="265" r:id="rId13"/>
    <p:sldId id="266" r:id="rId14"/>
    <p:sldId id="267" r:id="rId15"/>
    <p:sldId id="268" r:id="rId16"/>
    <p:sldId id="270" r:id="rId17"/>
    <p:sldId id="284" r:id="rId18"/>
    <p:sldId id="272" r:id="rId19"/>
    <p:sldId id="275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L, Tejaskumar Pareshbhai" initials="TP" lastIdx="1" clrIdx="0">
    <p:extLst>
      <p:ext uri="{19B8F6BF-5375-455C-9EA6-DF929625EA0E}">
        <p15:presenceInfo xmlns:p15="http://schemas.microsoft.com/office/powerpoint/2012/main" userId="S::tejas.p@csu.fullerton.edu::cfb958f2-54df-4c02-ad46-767fc8dab7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>
        <p:scale>
          <a:sx n="72" d="100"/>
          <a:sy n="72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C508-A7C7-32BB-A534-C0BC854C1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27B9D-A58D-F9F8-4EA2-8D1B2D7D9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79B17-508A-CDB1-84A5-56E7E37F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E75-6D63-4E51-84FC-1D4679E4148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919A-0D41-304A-DD84-88217535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D8B18-D17F-E555-D871-512D65AD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9C6-E168-4562-ABF5-AAF2624D9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2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6CF8-069F-E486-3AD2-6E9F1F55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1940D-DD85-F223-1C4F-4F87F6CE3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3FDC-5EAC-D319-6B0D-1E925568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E75-6D63-4E51-84FC-1D4679E4148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5080B-5ECF-2969-D100-512F9E95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788AD-87B4-0CA1-F991-957DD809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9C6-E168-4562-ABF5-AAF2624D9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4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941E0-B31E-7C3E-CFE0-A18A96837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97EF5-6264-167D-204B-77A62CF5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5CE7A-94D2-7658-DFB4-F85493B0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E75-6D63-4E51-84FC-1D4679E4148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EA4A-7345-9852-98E8-4B405F6A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8769-702F-D4F1-5293-223276D6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9C6-E168-4562-ABF5-AAF2624D9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77EF-BCB7-FACC-C468-42B97ED0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8549-E9C6-6798-C957-BC8E8D8B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BEB40-40B6-94FF-60BF-41B173EB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E75-6D63-4E51-84FC-1D4679E4148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41C81-9BB9-6765-4C6C-699253A7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71EA-C77D-0DAD-DF10-3F45889A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9C6-E168-4562-ABF5-AAF2624D9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5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DAA5-6060-9E48-18F5-843C0A0E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0F1F-5B0F-0176-B405-F1DD60E7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F6A68-D41A-BFFF-8997-2E4BF3D7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E75-6D63-4E51-84FC-1D4679E4148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3796-74B2-4AE9-824B-C9F0852A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88B4-871E-1999-5A55-CFDA622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9C6-E168-4562-ABF5-AAF2624D9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E328-A268-21C8-2CC3-BC2F0A32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2330-F0D5-9099-D6F7-324DE0E2F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B4D44-6FC5-6778-DB06-EF824882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DBB2A-E290-66AA-579D-1D3E6641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E75-6D63-4E51-84FC-1D4679E4148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6B8EF-739F-E81B-D330-9F6C305F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7C3F7-0CC9-EB7D-DC56-45C7B497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9C6-E168-4562-ABF5-AAF2624D9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4F9-79F0-4AB8-7416-A53126D6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AC360-EFE9-E52A-2EC2-B34910477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1F7E6-318A-319E-2077-20038AC4B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5B405-022A-2700-E42D-248361653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EF4C8-309E-ADEB-7E0F-BDE58062B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15EF0-934F-E52B-38D9-F8AF8AF8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E75-6D63-4E51-84FC-1D4679E4148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991F0-3F03-6600-B74B-2589DAE2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CB141-FA73-2B0B-CE0B-9F6C3872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9C6-E168-4562-ABF5-AAF2624D9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5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D241-0586-A04E-93FA-3FD0977E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EFBEA-F513-D1A1-2850-79F91F32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E75-6D63-4E51-84FC-1D4679E4148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8AB0C-98B9-2503-CF04-C6FD0D4F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EC4B0-0385-2CCF-3DBD-0BE439AE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9C6-E168-4562-ABF5-AAF2624D9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7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3F944-4028-F22E-2A61-4914B29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E75-6D63-4E51-84FC-1D4679E4148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59FDC-9A80-795D-2D45-76CE76F0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A780-07C4-1156-E452-5981AEB6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9C6-E168-4562-ABF5-AAF2624D9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3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06FC-6DD8-A0C9-23D2-20CF1C6C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764A-3965-C6DA-93A1-9BED7553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B97AB-F3A8-D916-D2D5-14906AE0B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A71E7-B1D1-00A5-179E-289ABDAE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E75-6D63-4E51-84FC-1D4679E4148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67A78-4E7F-82D5-2907-29CB629B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E9202-10C1-FBE6-87E5-E366BF4A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9C6-E168-4562-ABF5-AAF2624D9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7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989F-3434-1ECC-95B3-D26472AE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3C472-AF2D-8CA1-C877-54F73D88C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243F-BBD1-0644-CDBF-9AD7188BB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D937-4FFA-7C1C-4D26-7007EE06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E75-6D63-4E51-84FC-1D4679E4148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6B5A9-FF99-8087-37BA-22FAA4EC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91365-4B4F-C344-045E-179B2FC3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9C6-E168-4562-ABF5-AAF2624D9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0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8468C-8FBB-7CFE-94FD-CB1F88C1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8CAD0-38C4-A8FA-C457-3D5DBD39D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6A10D-D2E8-9A36-B28A-7DDF0AAA4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AE75-6D63-4E51-84FC-1D4679E4148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0EAF8-6862-98DD-7B3A-1DE768689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35500-A8BB-0B35-FFD3-120D4A90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CD9C6-E168-4562-ABF5-AAF2624D9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js13/Spark-Streaming-BT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er.live/" TargetMode="External"/><Relationship Id="rId2" Type="http://schemas.openxmlformats.org/officeDocument/2006/relationships/hyperlink" Target="https://www.blockchain.com/explorer/charts/fees-usd-per-transac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tris.com/blog/bitcoin-transaction-time" TargetMode="External"/><Relationship Id="rId2" Type="http://schemas.openxmlformats.org/officeDocument/2006/relationships/hyperlink" Target="https://wirexapp.com/help/article/my-blockchain-fee-is-too-high-why-what-should-i-do-007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blog/products/data-analytics/pubsub-lites-apache-spark-structured-streaming-connector-is-now-generally-availabl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expedia-group-tech/apache-spark-structured-streaming-output-sinks-3-of-6-ed3247545fbc" TargetMode="External"/><Relationship Id="rId2" Type="http://schemas.openxmlformats.org/officeDocument/2006/relationships/hyperlink" Target="https://spark.apache.org/docs/latest/streaming-programming-guide.html#over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nwenli.com/blockchain/2018/06/28/Bitcoin-lightning-network.html" TargetMode="External"/><Relationship Id="rId4" Type="http://schemas.openxmlformats.org/officeDocument/2006/relationships/hyperlink" Target="https://cloud.google.com/blog/products/data-analytics/pubsub-lites-apache-spark-structured-streaming-connector-is-now-generally-availabl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ockchain.com/explorer/api/api_websocke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0A09-319D-5B86-B58F-0B5A0597B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Real Time Analysis Of Bitcoin Network Congestion</a:t>
            </a:r>
            <a:br>
              <a:rPr lang="en-US" dirty="0"/>
            </a:br>
            <a:r>
              <a:rPr lang="en-US" dirty="0"/>
              <a:t> </a:t>
            </a:r>
            <a:r>
              <a:rPr lang="en-US" sz="2700" dirty="0"/>
              <a:t>Using Spark Structured Streaming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AA9B6-4F46-D0DE-9167-0D43C8C9F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07214"/>
          </a:xfrm>
        </p:spPr>
        <p:txBody>
          <a:bodyPr/>
          <a:lstStyle/>
          <a:p>
            <a:r>
              <a:rPr lang="en-US" b="1" u="sng" dirty="0"/>
              <a:t>Group 8</a:t>
            </a:r>
          </a:p>
          <a:p>
            <a:r>
              <a:rPr lang="en-US" dirty="0"/>
              <a:t>Tejaskumar Pareshbhai Patel                   -          </a:t>
            </a:r>
            <a:r>
              <a:rPr lang="en-US" b="1" dirty="0"/>
              <a:t>885174433</a:t>
            </a:r>
          </a:p>
          <a:p>
            <a:r>
              <a:rPr lang="en-US" dirty="0"/>
              <a:t>Dhruv </a:t>
            </a:r>
            <a:r>
              <a:rPr lang="en-US" dirty="0" err="1"/>
              <a:t>Ashokkumar</a:t>
            </a:r>
            <a:r>
              <a:rPr lang="en-US" dirty="0"/>
              <a:t> </a:t>
            </a:r>
            <a:r>
              <a:rPr lang="en-US" dirty="0" err="1"/>
              <a:t>Dhorajiya</a:t>
            </a:r>
            <a:r>
              <a:rPr lang="en-US" dirty="0"/>
              <a:t>                  -          </a:t>
            </a:r>
            <a:r>
              <a:rPr lang="en-US" sz="2400" b="1" dirty="0"/>
              <a:t>885177451</a:t>
            </a:r>
          </a:p>
          <a:p>
            <a:endParaRPr lang="en-US" dirty="0"/>
          </a:p>
          <a:p>
            <a:pPr algn="l"/>
            <a:r>
              <a:rPr lang="en-US" dirty="0"/>
              <a:t>              Project Link : </a:t>
            </a:r>
            <a:r>
              <a:rPr lang="en-US" dirty="0">
                <a:hlinkClick r:id="rId2"/>
              </a:rPr>
              <a:t>https://github.com/tejs13/Spark-Streaming-BTC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E79A-BDD8-F22F-AA26-2093577B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11A1-C4E5-B6F9-E90F-4D015F94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Implementation :</a:t>
            </a:r>
          </a:p>
          <a:p>
            <a:pPr lvl="1"/>
            <a:r>
              <a:rPr lang="en-US" dirty="0"/>
              <a:t>Explode the Bitcoin transaction, separating out all inputs and outputs for a particular transaction hash.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Calculate the size of the transaction, in bytes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Aggregate the inputs and outputs for a hash transaction.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Calculate fees of a hash transaction by :</a:t>
            </a:r>
          </a:p>
          <a:p>
            <a:pPr lvl="2"/>
            <a:r>
              <a:rPr lang="en-US" dirty="0"/>
              <a:t>Aggregate Input – Aggregate Output / Size of the transaction </a:t>
            </a:r>
          </a:p>
        </p:txBody>
      </p:sp>
    </p:spTree>
    <p:extLst>
      <p:ext uri="{BB962C8B-B14F-4D97-AF65-F5344CB8AC3E}">
        <p14:creationId xmlns:p14="http://schemas.microsoft.com/office/powerpoint/2010/main" val="329052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5017-9F93-81ED-F493-97CC7119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705" y="0"/>
            <a:ext cx="3932237" cy="708991"/>
          </a:xfrm>
        </p:spPr>
        <p:txBody>
          <a:bodyPr/>
          <a:lstStyle/>
          <a:p>
            <a:r>
              <a:rPr lang="en-US" dirty="0"/>
              <a:t>Data Streaming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74943-DDD5-99AD-3156-AA3DE38E0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2554" y="927651"/>
            <a:ext cx="4408073" cy="5453271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Tx/>
              <a:buChar char="-"/>
            </a:pPr>
            <a:r>
              <a:rPr lang="en-US" sz="2200" dirty="0"/>
              <a:t>Real Time Streaming of Transaction fees , with spark </a:t>
            </a:r>
            <a:r>
              <a:rPr lang="en-US" sz="2200" dirty="0" err="1"/>
              <a:t>writestream</a:t>
            </a:r>
            <a:r>
              <a:rPr lang="en-US" sz="2200" dirty="0"/>
              <a:t>.</a:t>
            </a:r>
          </a:p>
          <a:p>
            <a:pPr marL="285750" indent="-285750">
              <a:buFontTx/>
              <a:buChar char="-"/>
            </a:pP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Project File Name :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Spark_stream_btc.py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Tools and Tech :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Spark Streaming </a:t>
            </a:r>
          </a:p>
          <a:p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Process data with streaming micro batch processing.</a:t>
            </a:r>
          </a:p>
          <a:p>
            <a:pPr marL="285750" indent="-285750">
              <a:buFontTx/>
              <a:buChar char="-"/>
            </a:pP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Outmode to be complete, which aggregates over all the incoming data, since the spark job submit.</a:t>
            </a:r>
          </a:p>
          <a:p>
            <a:pPr marL="285750" indent="-285750">
              <a:buFontTx/>
              <a:buChar char="-"/>
            </a:pPr>
            <a:r>
              <a:rPr lang="en-US" sz="2200" dirty="0" err="1"/>
              <a:t>i.e</a:t>
            </a:r>
            <a:r>
              <a:rPr lang="en-US" sz="2200" dirty="0"/>
              <a:t> streaming query execution.</a:t>
            </a:r>
          </a:p>
          <a:p>
            <a:pPr marL="285750" indent="-285750">
              <a:buFontTx/>
              <a:buChar char="-"/>
            </a:pP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Finally, spark application will POST the processed data to flask, in real time via REST APIs.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3E5CF4E-C8AE-E5BB-2E65-DCA9FE4D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017" y="-184664"/>
            <a:ext cx="4772025" cy="16619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df.writeStream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\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.format(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"console"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\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outputMode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"complete"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\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foreachBatch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(process_each_batch)\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.start() \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awaitTermination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87EF95-5CA2-4F53-627D-61FB1FEE4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017" y="738664"/>
            <a:ext cx="4772024" cy="72019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process_each_batch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</a:rPr>
              <a:t>batch_id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global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cnt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###################   IN_VALUE AND OUT_VALUE GROUPBY   #######################3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in_value_group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df.groupBy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'hash'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in_addr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in_value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"size"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agg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F.first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'hash'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out_value_group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df.groupBy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'hash'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out_addr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out_value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"size"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agg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F.first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'hash'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in_values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in_value_group.groupBy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(col(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'hash'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"size"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).alias(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trans_size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)).sum(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in_value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out_values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out_value_group.groupBy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(col(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'hash'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"size"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)).sum(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out_value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in_values.join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out_values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in_values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'hash'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out_values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'hash'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df.withColumn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trans_fees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F.col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"sum(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in_value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)"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-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F.col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"sum(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out_value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)"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df.withColumn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"trans_fees_2"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trans_fees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/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trans_size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df.withColumn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"trans_fees_2"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F.bround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"trans_fees_2"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df.filter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F.col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"trans_fees_2"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&gt;=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taking out the average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#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df.select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F.avg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("trans_fees_2"))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#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df.describe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(["sum(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in_value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)", "sum(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out_value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)", "trans_fees_2"])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hash_cnt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df.count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df.agg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({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'trans_fees_2'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'avg'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'sum(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out_value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)'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'sum'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df.toPandas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d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df.to_dict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'records'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d[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"sum(sum(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out_value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))"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d[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"sum(sum(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out_value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))"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/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100000000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total_hash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hash_cnt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send to flask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send_data_to_flask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(d)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"Finally"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"========================"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type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hash_cnt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df.show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df.to_excel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'BTC_Transaction_LIVE.xlsx'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sheet_name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'Sheet1'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index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+=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6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5EB3-26FB-A25C-35F9-E5CB0A7F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0" y="0"/>
            <a:ext cx="4832142" cy="626165"/>
          </a:xfrm>
        </p:spPr>
        <p:txBody>
          <a:bodyPr/>
          <a:lstStyle/>
          <a:p>
            <a:r>
              <a:rPr lang="en-US" dirty="0"/>
              <a:t>Output sink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AC39A-1B19-5B2F-2BBB-CE2EDD789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848139"/>
            <a:ext cx="4553847" cy="531412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000" dirty="0"/>
              <a:t>Spark streaming application sinks the processed data to Flask, via REST APIs.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sz="2000" dirty="0"/>
              <a:t>Project File Name :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Spark_stream_btc.py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App.py</a:t>
            </a:r>
          </a:p>
          <a:p>
            <a:pPr marL="742950" lvl="1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200" dirty="0"/>
              <a:t>Tools and Tech :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Spark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Flask</a:t>
            </a:r>
          </a:p>
          <a:p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000" dirty="0"/>
              <a:t>Frontend, </a:t>
            </a:r>
            <a:r>
              <a:rPr lang="en-US" sz="2000" dirty="0" err="1"/>
              <a:t>Reactjs</a:t>
            </a:r>
            <a:r>
              <a:rPr lang="en-US" sz="2000" dirty="0"/>
              <a:t> Charts calls the API to refresh the dashboard screen, repeatedly.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0961DCB-F8AB-8774-9B2C-6085F007E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939" y="197346"/>
            <a:ext cx="5733291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send_data_to_flask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(d):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'http://localhost:5001/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updateData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t_d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"vol"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(d[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'sum(sum(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out_value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))'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trans_fees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round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(d[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"avg(trans_fees_2)"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total_hash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d[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total_hash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response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requests.post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json.loads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json.dumps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t_d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response.status_code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"Response Code"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except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Exception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pass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4F3DBF-811D-7A70-9A32-EA55D7078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939" y="2936559"/>
            <a:ext cx="5733290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@app.route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'/updateData'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'POST'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update_data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global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tags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categoryValues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BTC_DATA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data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ast.literal_eval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request.data.decode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"utf-8"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BTC_DATA = data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f"labels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received: {str(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categoryValues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)}")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f"data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received: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BTC_DATA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---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(BTC_DATA)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"success"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__name__ 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"__main__"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app.run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host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'localhost'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5001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debug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54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3BB2-B6EA-DC2D-3E7C-73730E33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0"/>
            <a:ext cx="3932237" cy="669235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FAA23-E6B7-416E-06C6-59AEDD1D0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987424"/>
            <a:ext cx="3932237" cy="509532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Frontend, calls the REST APIs of Flask, to update the chart, repeatedly, to get the new processed micro batch data output.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Project File Name :</a:t>
            </a:r>
          </a:p>
          <a:p>
            <a:pPr marL="742950" lvl="1" indent="-285750">
              <a:buFontTx/>
              <a:buChar char="-"/>
            </a:pPr>
            <a:r>
              <a:rPr lang="en-US" sz="1800" dirty="0" err="1"/>
              <a:t>Src</a:t>
            </a:r>
            <a:r>
              <a:rPr lang="en-US" sz="1800" dirty="0"/>
              <a:t>/</a:t>
            </a:r>
            <a:r>
              <a:rPr lang="en-US" sz="1800" dirty="0" err="1"/>
              <a:t>BigData</a:t>
            </a:r>
            <a:r>
              <a:rPr lang="en-US" sz="1800" dirty="0"/>
              <a:t>/Screens/</a:t>
            </a:r>
            <a:r>
              <a:rPr lang="en-US" sz="1800" dirty="0" err="1"/>
              <a:t>BTCBarChart.jsx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Tools and Tech :</a:t>
            </a:r>
          </a:p>
          <a:p>
            <a:pPr marL="742950" lvl="1" indent="-285750">
              <a:buFontTx/>
              <a:buChar char="-"/>
            </a:pPr>
            <a:r>
              <a:rPr lang="en-US" sz="1800" dirty="0"/>
              <a:t>ReactJS</a:t>
            </a:r>
          </a:p>
          <a:p>
            <a:pPr marL="742950" lvl="1" indent="-285750">
              <a:buFontTx/>
              <a:buChar char="-"/>
            </a:pPr>
            <a:r>
              <a:rPr lang="en-US" sz="1800" dirty="0"/>
              <a:t>Chart-js-2</a:t>
            </a:r>
          </a:p>
          <a:p>
            <a:pPr lvl="1"/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2000" dirty="0"/>
              <a:t>Processed data is loaded to chart, to render/re-render new metrics </a:t>
            </a:r>
            <a:r>
              <a:rPr lang="en-US" sz="2000" dirty="0" err="1"/>
              <a:t>i.e</a:t>
            </a:r>
            <a:r>
              <a:rPr lang="en-US" sz="2000" dirty="0"/>
              <a:t> real time streaming.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0466F-BC9E-9878-104A-32A2566D8B93}"/>
              </a:ext>
            </a:extLst>
          </p:cNvPr>
          <p:cNvSpPr txBox="1"/>
          <p:nvPr/>
        </p:nvSpPr>
        <p:spPr>
          <a:xfrm>
            <a:off x="5163448" y="117693"/>
            <a:ext cx="618876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Consolas" panose="020B0609020204030204" pitchFamily="49" charset="0"/>
              </a:rPr>
              <a:t>dataRefresh</a:t>
            </a:r>
            <a:r>
              <a:rPr lang="en-US" b="0" dirty="0">
                <a:effectLst/>
                <a:latin typeface="Consolas" panose="020B0609020204030204" pitchFamily="49" charset="0"/>
              </a:rPr>
              <a:t> = () =&gt; {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       fetch('http://localhost:5001/refresh-data',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crossDomain:true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   method: "GET",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   headers: { 'Content-Type': 'application/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effectLst/>
                <a:latin typeface="Consolas" panose="020B0609020204030204" pitchFamily="49" charset="0"/>
              </a:rPr>
              <a:t>' },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   // body: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JSON.stringify</a:t>
            </a:r>
            <a:r>
              <a:rPr lang="en-US" b="0" dirty="0"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       // username: user,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       // password: pass,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   //   })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.then(response =&gt;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           .then(data =&gt;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this.setState</a:t>
            </a:r>
            <a:r>
              <a:rPr lang="en-US" b="0" dirty="0">
                <a:effectLst/>
                <a:latin typeface="Consolas" panose="020B0609020204030204" pitchFamily="49" charset="0"/>
              </a:rPr>
              <a:t>({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BTCData</a:t>
            </a:r>
            <a:r>
              <a:rPr lang="en-US" b="0" dirty="0"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data.data</a:t>
            </a:r>
            <a:r>
              <a:rPr lang="en-US" b="0" dirty="0">
                <a:effectLst/>
                <a:latin typeface="Consolas" panose="020B0609020204030204" pitchFamily="49" charset="0"/>
              </a:rPr>
              <a:t> }, () =&gt; { console.log(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this.state.BTCData</a:t>
            </a:r>
            <a:r>
              <a:rPr lang="en-US" b="0" dirty="0">
                <a:effectLst/>
                <a:latin typeface="Consolas" panose="020B0609020204030204" pitchFamily="49" charset="0"/>
              </a:rPr>
              <a:t>) }))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.catch((error) =&gt; { console.log(error) })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1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A489-1519-7105-EE95-AD9BA1BA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149085"/>
            <a:ext cx="3932237" cy="692426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DFC44-98E6-7E9C-BE4B-132B66D29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5194851"/>
            <a:ext cx="10944571" cy="128546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Real time Dashboard, showcase the running cumulative average transaction fees, over Bitcoin Transaction.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For the current month, may, the real time metrics :</a:t>
            </a:r>
          </a:p>
          <a:p>
            <a:pPr marL="800100" lvl="1" indent="-342900">
              <a:buFontTx/>
              <a:buChar char="-"/>
            </a:pPr>
            <a:r>
              <a:rPr lang="en-US" sz="1800" dirty="0"/>
              <a:t>total transactions </a:t>
            </a:r>
          </a:p>
          <a:p>
            <a:pPr marL="800100" lvl="1" indent="-342900">
              <a:buFontTx/>
              <a:buChar char="-"/>
            </a:pPr>
            <a:r>
              <a:rPr lang="en-US" sz="1800" dirty="0"/>
              <a:t>total Bitcoin Volume transacted since the spark job submit.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E9CB2-11F3-AFEF-A04B-180F32D97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" y="149085"/>
            <a:ext cx="11251096" cy="491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75FD-6905-E765-7237-413B5957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2985-BFB4-478A-A2CE-9EBE90BD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are a large number of transactions waiting to be added to the blockchain, miners prioritize transactions based on the transaction fees that users are willing to pay.</a:t>
            </a:r>
          </a:p>
          <a:p>
            <a:r>
              <a:rPr lang="en-US" dirty="0"/>
              <a:t>During times of network congestion, transaction fees tend to increase as users compete to have their transactions processed quickly.</a:t>
            </a:r>
          </a:p>
          <a:p>
            <a:r>
              <a:rPr lang="en-US" dirty="0"/>
              <a:t>By analyzing the trends in transaction fees, we can gain insights into the level of network congestion.</a:t>
            </a:r>
          </a:p>
          <a:p>
            <a:r>
              <a:rPr lang="en-US" dirty="0"/>
              <a:t>In sum, Higher fees == Network Congestion state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4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33DB-5B28-3566-2B56-CC9238F0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C574-2D9E-8110-B8E8-2B73CC01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April:</a:t>
            </a:r>
          </a:p>
          <a:p>
            <a:pPr lvl="1"/>
            <a:r>
              <a:rPr lang="en-US" dirty="0"/>
              <a:t>60 sat /bytes    - Low Transaction   - Base Normal Health</a:t>
            </a:r>
          </a:p>
          <a:p>
            <a:pPr lvl="1"/>
            <a:r>
              <a:rPr lang="en-US" dirty="0"/>
              <a:t>Source : </a:t>
            </a:r>
          </a:p>
          <a:p>
            <a:pPr lvl="2"/>
            <a:r>
              <a:rPr lang="en-US" dirty="0">
                <a:hlinkClick r:id="rId2"/>
              </a:rPr>
              <a:t>https://www.blockchain.com/explorer/charts/fees-usd-per-transaction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https://bitcoiner.live/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May, estimate, i.e. Realtime Streaming :</a:t>
            </a:r>
          </a:p>
          <a:p>
            <a:pPr lvl="1"/>
            <a:r>
              <a:rPr lang="en-US" dirty="0"/>
              <a:t>98 sat /bytes    - High Transaction  - Reference to April, Congestion Health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5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D706-040D-C799-BBA7-CCEF26F9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2FC03-DD4C-5E2C-B8F3-3AD40B2F7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can happen when,</a:t>
            </a:r>
          </a:p>
          <a:p>
            <a:endParaRPr lang="en-US" dirty="0"/>
          </a:p>
          <a:p>
            <a:pPr lvl="1"/>
            <a:r>
              <a:rPr lang="en-US" dirty="0"/>
              <a:t> There is a sudden increase in the number of users,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A surge in demand for Bitcoin transactions,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Or a limitation in the network's capacity to process transactions</a:t>
            </a:r>
          </a:p>
        </p:txBody>
      </p:sp>
    </p:spTree>
    <p:extLst>
      <p:ext uri="{BB962C8B-B14F-4D97-AF65-F5344CB8AC3E}">
        <p14:creationId xmlns:p14="http://schemas.microsoft.com/office/powerpoint/2010/main" val="3549453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1874-71C8-C548-D264-251A4765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Fees Prediction –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1025-2CE0-D28D-4D2F-1AEBC08E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Regression, a statistical technique used to model the relationship between a dependent variable (also known as the outcome or response variable) and one or more independent variables (also known as predictors or explanatory variables).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Project File :</a:t>
            </a:r>
          </a:p>
          <a:p>
            <a:endParaRPr lang="en-US" dirty="0"/>
          </a:p>
          <a:p>
            <a:r>
              <a:rPr lang="en-US" dirty="0"/>
              <a:t>Features : size</a:t>
            </a:r>
          </a:p>
          <a:p>
            <a:r>
              <a:rPr lang="en-US" dirty="0"/>
              <a:t>Label       : trans_fees_2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54450D6-04D4-3D84-1113-E55079A55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341472"/>
              </p:ext>
            </p:extLst>
          </p:nvPr>
        </p:nvGraphicFramePr>
        <p:xfrm>
          <a:off x="3092933" y="4122738"/>
          <a:ext cx="1770615" cy="724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074960" imgH="440280" progId="Package">
                  <p:embed/>
                </p:oleObj>
              </mc:Choice>
              <mc:Fallback>
                <p:oleObj name="Packager Shell Object" showAsIcon="1" r:id="rId2" imgW="107496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92933" y="4122738"/>
                        <a:ext cx="1770615" cy="724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06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082B-ABC9-1552-136A-B5F782E9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7AFC-83BE-190E-E6E8-E2E44BD8F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Network Congestion is dependent upon various other factors, apart from transaction size.</a:t>
            </a:r>
          </a:p>
          <a:p>
            <a:pPr lvl="1"/>
            <a:r>
              <a:rPr lang="en-US" dirty="0"/>
              <a:t>Transaction Volume</a:t>
            </a:r>
          </a:p>
          <a:p>
            <a:pPr lvl="1"/>
            <a:r>
              <a:rPr lang="en-US" dirty="0"/>
              <a:t>Network Latency</a:t>
            </a:r>
          </a:p>
          <a:p>
            <a:pPr lvl="1"/>
            <a:r>
              <a:rPr lang="en-US" dirty="0"/>
              <a:t>Transaction Confirmation Time 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hlinkClick r:id="rId2"/>
              </a:rPr>
              <a:t>https://wirexapp.com/help/article/my-blockchain-fee-is-too-high-why-what-should-i-do-0079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https://fortris.com/blog/bitcoin-transaction-time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Hence, the linear relationship doesn’t exists, to apply for Linear Regression Model.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34327C-F21F-1A72-3ABC-CEA8FE2EA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481316"/>
              </p:ext>
            </p:extLst>
          </p:nvPr>
        </p:nvGraphicFramePr>
        <p:xfrm>
          <a:off x="1634986" y="5264914"/>
          <a:ext cx="2340665" cy="122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838800" imgH="440280" progId="Package">
                  <p:embed/>
                </p:oleObj>
              </mc:Choice>
              <mc:Fallback>
                <p:oleObj name="Packager Shell Object" showAsIcon="1" r:id="rId4" imgW="83880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4986" y="5264914"/>
                        <a:ext cx="2340665" cy="122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11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8FDB-B50C-E9A7-7CA6-B889DF81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A412-FB82-0927-04BA-670C7BD3E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6397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Bitcoin un-confirmed transaction of which resides in </a:t>
            </a:r>
            <a:r>
              <a:rPr lang="en-US" dirty="0" err="1"/>
              <a:t>mempool</a:t>
            </a:r>
            <a:r>
              <a:rPr lang="en-US" dirty="0"/>
              <a:t> temporarily and added to ledger after confirmations.</a:t>
            </a:r>
          </a:p>
          <a:p>
            <a:r>
              <a:rPr lang="en-US" dirty="0"/>
              <a:t>Confirmation and addition of transaction to ledger takes different time, varying with transaction size, miner capability, transaction confirmation time and other factors.</a:t>
            </a:r>
          </a:p>
          <a:p>
            <a:r>
              <a:rPr lang="en-US" dirty="0"/>
              <a:t>Hence, transaction in </a:t>
            </a:r>
            <a:r>
              <a:rPr lang="en-US" dirty="0" err="1"/>
              <a:t>Mempool</a:t>
            </a:r>
            <a:r>
              <a:rPr lang="en-US" dirty="0"/>
              <a:t>, before being placed in ledger, shall rise the possibility of :</a:t>
            </a:r>
          </a:p>
          <a:p>
            <a:pPr lvl="1"/>
            <a:r>
              <a:rPr lang="en-US" dirty="0"/>
              <a:t>Flooding of </a:t>
            </a:r>
            <a:r>
              <a:rPr lang="en-US" dirty="0" err="1"/>
              <a:t>Mempool</a:t>
            </a:r>
            <a:endParaRPr lang="en-US" dirty="0"/>
          </a:p>
          <a:p>
            <a:pPr lvl="2"/>
            <a:r>
              <a:rPr lang="en-US" dirty="0"/>
              <a:t>Due to large size transactions taking more time for confirmations, incoming transactions are more, leading to</a:t>
            </a:r>
          </a:p>
          <a:p>
            <a:pPr lvl="2"/>
            <a:r>
              <a:rPr lang="en-US" dirty="0"/>
              <a:t>Network Congestion -  refers to the situation where the Bitcoin network is experiencing high transaction volume, resulting in longer confirmation times, higher transaction fees, and potential delays or failures in transaction processing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ED54-8D80-99CF-1636-F56794A9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DataProc</a:t>
            </a:r>
            <a:r>
              <a:rPr lang="en-US" dirty="0"/>
              <a:t> Cluster -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F3E4-69D7-5B21-E118-2F4F80DE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GCP </a:t>
            </a:r>
            <a:r>
              <a:rPr lang="en-US" dirty="0" err="1"/>
              <a:t>Dataproc</a:t>
            </a:r>
            <a:r>
              <a:rPr lang="en-US" dirty="0"/>
              <a:t> (Google Cloud Platform </a:t>
            </a:r>
            <a:r>
              <a:rPr lang="en-US" dirty="0" err="1"/>
              <a:t>Dataproc</a:t>
            </a:r>
            <a:r>
              <a:rPr lang="en-US" dirty="0"/>
              <a:t>) is a managed big data processing service offered by Google Cloud Platform (GCP). </a:t>
            </a:r>
          </a:p>
          <a:p>
            <a:endParaRPr lang="en-US" dirty="0"/>
          </a:p>
          <a:p>
            <a:r>
              <a:rPr lang="en-US" dirty="0"/>
              <a:t>Fully managed service that allows users to process large amounts of data using popular open-source big data technologies such as Apache Hadoop, Apache Spark, Apache Hive, Apache Pig, and Apache </a:t>
            </a:r>
            <a:r>
              <a:rPr lang="en-US" dirty="0" err="1"/>
              <a:t>Flink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Flexible cluster sizing and autoscaling based on demand.</a:t>
            </a:r>
          </a:p>
        </p:txBody>
      </p:sp>
    </p:spTree>
    <p:extLst>
      <p:ext uri="{BB962C8B-B14F-4D97-AF65-F5344CB8AC3E}">
        <p14:creationId xmlns:p14="http://schemas.microsoft.com/office/powerpoint/2010/main" val="2018544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D483-F374-3650-0668-DFEF18EC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..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DC0536-35FD-122C-9DD1-C744E132C9D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571361"/>
              </p:ext>
            </p:extLst>
          </p:nvPr>
        </p:nvGraphicFramePr>
        <p:xfrm>
          <a:off x="946109" y="2103437"/>
          <a:ext cx="4673839" cy="1418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449720" imgH="440280" progId="Package">
                  <p:embed/>
                </p:oleObj>
              </mc:Choice>
              <mc:Fallback>
                <p:oleObj name="Packager Shell Object" showAsIcon="1" r:id="rId2" imgW="144972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6109" y="2103437"/>
                        <a:ext cx="4673839" cy="1418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094821C-A425-7220-487A-46EFCD1EA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60133"/>
              </p:ext>
            </p:extLst>
          </p:nvPr>
        </p:nvGraphicFramePr>
        <p:xfrm>
          <a:off x="6831546" y="2103436"/>
          <a:ext cx="3832335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449720" imgH="440280" progId="Package">
                  <p:embed/>
                </p:oleObj>
              </mc:Choice>
              <mc:Fallback>
                <p:oleObj name="Packager Shell Object" showAsIcon="1" r:id="rId4" imgW="144972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1546" y="2103436"/>
                        <a:ext cx="3832335" cy="1325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F3DC09B-78BD-4871-7032-D3982A6B36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887273"/>
              </p:ext>
            </p:extLst>
          </p:nvPr>
        </p:nvGraphicFramePr>
        <p:xfrm>
          <a:off x="1366860" y="4357516"/>
          <a:ext cx="3832335" cy="116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449720" imgH="440280" progId="Package">
                  <p:embed/>
                </p:oleObj>
              </mc:Choice>
              <mc:Fallback>
                <p:oleObj name="Packager Shell Object" showAsIcon="1" r:id="rId6" imgW="144972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66860" y="4357516"/>
                        <a:ext cx="3832335" cy="116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8691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C9A7-0E5B-51DD-3426-D5A45769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B3F1-E483-56BE-98DE-BCB6835B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support of Kafka, in GCP, instead to use pub/sub.</a:t>
            </a:r>
          </a:p>
          <a:p>
            <a:endParaRPr lang="en-US" dirty="0"/>
          </a:p>
          <a:p>
            <a:r>
              <a:rPr lang="en-US" dirty="0"/>
              <a:t>Recent support for spark structured streaming, </a:t>
            </a:r>
          </a:p>
          <a:p>
            <a:pPr lvl="1"/>
            <a:r>
              <a:rPr lang="en-US" dirty="0"/>
              <a:t>Source : </a:t>
            </a:r>
            <a:r>
              <a:rPr lang="en-US" dirty="0">
                <a:hlinkClick r:id="rId2"/>
              </a:rPr>
              <a:t>https://cloud.google.com/blog/products/data-analytics/pubsub-lites-apache-spark-structured-streaming-connector-is-now-generally-available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Stream Processing have lots of jar version dependencies, hence the orchestration between different components of the application is difficult.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85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2B7F-B842-224E-9EFB-C7D10CF1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BEEE-EA21-2B6B-2F3F-FA7CE733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666215"/>
          </a:xfrm>
        </p:spPr>
        <p:txBody>
          <a:bodyPr>
            <a:normAutofit/>
          </a:bodyPr>
          <a:lstStyle/>
          <a:p>
            <a:r>
              <a:rPr lang="en-US" dirty="0"/>
              <a:t>Real-time analytics:</a:t>
            </a:r>
          </a:p>
          <a:p>
            <a:pPr lvl="1"/>
            <a:r>
              <a:rPr lang="en-US" dirty="0"/>
              <a:t> With Spark Structured Streaming, you can analyze Bitcoin transaction data in real-time as it is being processed on the network. This can be useful for monitoring network congestion and identifying trends in transaction fees over time.</a:t>
            </a:r>
          </a:p>
          <a:p>
            <a:r>
              <a:rPr lang="en-US" dirty="0"/>
              <a:t>Optimization of transaction fees:</a:t>
            </a:r>
          </a:p>
          <a:p>
            <a:pPr lvl="1"/>
            <a:r>
              <a:rPr lang="en-US" dirty="0"/>
              <a:t>Identify optimal transaction fees for different types of transactions based on factors such as transaction size and network congestion.</a:t>
            </a:r>
          </a:p>
          <a:p>
            <a:r>
              <a:rPr lang="en-US" dirty="0"/>
              <a:t>Research and analysis :</a:t>
            </a:r>
          </a:p>
          <a:p>
            <a:pPr lvl="1"/>
            <a:r>
              <a:rPr lang="en-US" dirty="0"/>
              <a:t>Can be used to perform research and analysis on the Bitcoin network, such as identifying trends in transaction fees over time and comparing transaction fees across different cryptocurrencies.</a:t>
            </a:r>
          </a:p>
        </p:txBody>
      </p:sp>
    </p:spTree>
    <p:extLst>
      <p:ext uri="{BB962C8B-B14F-4D97-AF65-F5344CB8AC3E}">
        <p14:creationId xmlns:p14="http://schemas.microsoft.com/office/powerpoint/2010/main" val="3673544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ADA8-49B6-A691-A97E-03ED13C2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3432-9862-684E-5F11-9EFC27356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  <a:p>
            <a:pPr lvl="1"/>
            <a:r>
              <a:rPr lang="en-US" dirty="0"/>
              <a:t>spark-stream-btc.py</a:t>
            </a:r>
          </a:p>
          <a:p>
            <a:r>
              <a:rPr lang="en-US" dirty="0"/>
              <a:t>Kafka Producer</a:t>
            </a:r>
          </a:p>
          <a:p>
            <a:pPr lvl="1"/>
            <a:r>
              <a:rPr lang="en-US" dirty="0"/>
              <a:t>Web-socket-</a:t>
            </a:r>
            <a:r>
              <a:rPr lang="en-US" dirty="0" err="1"/>
              <a:t>kafka</a:t>
            </a:r>
            <a:endParaRPr lang="en-US" dirty="0"/>
          </a:p>
          <a:p>
            <a:r>
              <a:rPr lang="en-US" dirty="0"/>
              <a:t>Flask APIs:</a:t>
            </a:r>
          </a:p>
          <a:p>
            <a:pPr lvl="1"/>
            <a:r>
              <a:rPr lang="en-US" dirty="0"/>
              <a:t>App.py</a:t>
            </a:r>
          </a:p>
          <a:p>
            <a:r>
              <a:rPr lang="en-US" dirty="0"/>
              <a:t>Live Dashboard Screen :</a:t>
            </a:r>
          </a:p>
          <a:p>
            <a:pPr lvl="1"/>
            <a:r>
              <a:rPr lang="en-US" sz="2400" dirty="0" err="1"/>
              <a:t>Src</a:t>
            </a:r>
            <a:r>
              <a:rPr lang="en-US" sz="2400" dirty="0"/>
              <a:t>/</a:t>
            </a:r>
            <a:r>
              <a:rPr lang="en-US" sz="2400" dirty="0" err="1"/>
              <a:t>BigData</a:t>
            </a:r>
            <a:r>
              <a:rPr lang="en-US" sz="2400" dirty="0"/>
              <a:t>/Screens/</a:t>
            </a:r>
            <a:r>
              <a:rPr lang="en-US" sz="2400" dirty="0" err="1"/>
              <a:t>BTCBarChart.jsx</a:t>
            </a:r>
            <a:endParaRPr lang="en-US" sz="2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42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B640-F192-82B6-6264-3D7F4C15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1B5C-258E-8B83-37BD-491C8FEB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Structured Streaming applications can be a powerful tool for analyzing Bitcoin transaction data and calculating average transaction fees in real-time.</a:t>
            </a:r>
          </a:p>
          <a:p>
            <a:r>
              <a:rPr lang="en-US" dirty="0"/>
              <a:t>By analyzing patterns and trends in transaction fees, Spark Structured Streaming can help identify optimal transaction fees, monitor network congestion, and improve resource allocation for Bitcoin mining operations.</a:t>
            </a:r>
          </a:p>
          <a:p>
            <a:r>
              <a:rPr lang="en-US" dirty="0"/>
              <a:t>However, it is important to approach Spark Structured Streaming with careful planning and consideration of the technical and resource requirements involved.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08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26E8-3C08-8BCC-0391-A5DD6104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4A47-130C-ADBB-EF5E-AD42BC004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https://spark.apache.org/docs/latest/streaming-programming-guide.html#overview</a:t>
            </a:r>
            <a:endParaRPr lang="en-US" dirty="0"/>
          </a:p>
          <a:p>
            <a:r>
              <a:rPr lang="en-US" dirty="0">
                <a:hlinkClick r:id="rId3"/>
              </a:rPr>
              <a:t>https://medium.com/expedia-group-tech/apache-spark-structured-streaming-output-sinks-3-of-6-ed3247545fbc</a:t>
            </a:r>
            <a:endParaRPr lang="en-US" dirty="0"/>
          </a:p>
          <a:p>
            <a:r>
              <a:rPr lang="en-US" dirty="0">
                <a:hlinkClick r:id="rId4"/>
              </a:rPr>
              <a:t>https://cloud.google.com/blog/products/data-analytics/pubsub-lites-apache-spark-structured-streaming-connector-is-now-generally-available</a:t>
            </a:r>
            <a:endParaRPr lang="en-US" dirty="0"/>
          </a:p>
          <a:p>
            <a:r>
              <a:rPr lang="en-US" dirty="0">
                <a:hlinkClick r:id="rId5"/>
              </a:rPr>
              <a:t>https://wanwenli.com/blockchain/2018/06/28/Bitcoin-lightning-network.html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58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4CEB-1550-624E-A0A4-3D2749C26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CF9A4-147F-9742-A106-6FA9C7BC5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0888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1580-89DB-3F4D-F2B1-63DC12B9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888F-A1D6-7AFE-A818-E3D8E9A2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WebSocket</a:t>
            </a:r>
          </a:p>
          <a:p>
            <a:r>
              <a:rPr lang="en-US" dirty="0"/>
              <a:t>Apache Kafka</a:t>
            </a:r>
          </a:p>
          <a:p>
            <a:r>
              <a:rPr lang="en-US" dirty="0"/>
              <a:t>Zookeeper </a:t>
            </a:r>
          </a:p>
          <a:p>
            <a:r>
              <a:rPr lang="en-US" dirty="0"/>
              <a:t>Spark SQL</a:t>
            </a:r>
          </a:p>
          <a:p>
            <a:r>
              <a:rPr lang="en-US" dirty="0"/>
              <a:t>Spark Structured Streaming</a:t>
            </a:r>
          </a:p>
          <a:p>
            <a:r>
              <a:rPr lang="en-US" dirty="0"/>
              <a:t>Flask</a:t>
            </a:r>
          </a:p>
          <a:p>
            <a:r>
              <a:rPr lang="en-US" dirty="0"/>
              <a:t>ReactJS</a:t>
            </a:r>
          </a:p>
          <a:p>
            <a:r>
              <a:rPr lang="en-US" dirty="0"/>
              <a:t>Chart-js-2</a:t>
            </a:r>
          </a:p>
        </p:txBody>
      </p:sp>
    </p:spTree>
    <p:extLst>
      <p:ext uri="{BB962C8B-B14F-4D97-AF65-F5344CB8AC3E}">
        <p14:creationId xmlns:p14="http://schemas.microsoft.com/office/powerpoint/2010/main" val="196339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2B05-256F-220E-46D4-ED548C5C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671E-0010-3A9E-5F8F-F5DDE6E23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61383" cy="4667250"/>
          </a:xfrm>
        </p:spPr>
        <p:txBody>
          <a:bodyPr>
            <a:normAutofit/>
          </a:bodyPr>
          <a:lstStyle/>
          <a:p>
            <a:r>
              <a:rPr lang="en-US" sz="2000" dirty="0"/>
              <a:t>The core of the application is Spark Structured Streaming with </a:t>
            </a:r>
            <a:r>
              <a:rPr lang="en-US" sz="2000" dirty="0" err="1"/>
              <a:t>SparkSQL</a:t>
            </a:r>
            <a:r>
              <a:rPr lang="en-US" sz="2000" dirty="0"/>
              <a:t>.</a:t>
            </a:r>
          </a:p>
          <a:p>
            <a:r>
              <a:rPr lang="en-US" sz="2000" dirty="0"/>
              <a:t>Deployed in :</a:t>
            </a:r>
          </a:p>
          <a:p>
            <a:pPr lvl="1"/>
            <a:r>
              <a:rPr lang="en-US" sz="2000" dirty="0"/>
              <a:t>Local Client mode </a:t>
            </a:r>
          </a:p>
          <a:p>
            <a:pPr lvl="1"/>
            <a:endParaRPr lang="en-US" sz="1800" dirty="0"/>
          </a:p>
          <a:p>
            <a:r>
              <a:rPr lang="en-US" sz="2000" b="1" dirty="0"/>
              <a:t>Following are the Breakouts:</a:t>
            </a:r>
          </a:p>
          <a:p>
            <a:r>
              <a:rPr lang="en-US" sz="2000" b="1" dirty="0"/>
              <a:t>Data Source</a:t>
            </a:r>
          </a:p>
          <a:p>
            <a:pPr lvl="1"/>
            <a:r>
              <a:rPr lang="en-US" sz="2000" dirty="0"/>
              <a:t>Capture Live Bitcoin Transactions</a:t>
            </a:r>
          </a:p>
          <a:p>
            <a:pPr lvl="1"/>
            <a:r>
              <a:rPr lang="en-US" sz="2000" dirty="0">
                <a:hlinkClick r:id="rId2"/>
              </a:rPr>
              <a:t>https://www.blockchain.com/explorer/api/api_websocket</a:t>
            </a:r>
            <a:endParaRPr lang="en-US" sz="2000" dirty="0"/>
          </a:p>
          <a:p>
            <a:r>
              <a:rPr lang="en-US" sz="2000" b="1" dirty="0"/>
              <a:t>Data Ingestion </a:t>
            </a:r>
          </a:p>
          <a:p>
            <a:pPr lvl="1"/>
            <a:r>
              <a:rPr lang="en-US" sz="2000" dirty="0"/>
              <a:t>Kafka Data Pipeline</a:t>
            </a:r>
          </a:p>
          <a:p>
            <a:pPr lvl="1"/>
            <a:r>
              <a:rPr lang="en-US" sz="2000" dirty="0"/>
              <a:t>Producer – consumer over topics</a:t>
            </a:r>
          </a:p>
          <a:p>
            <a:pPr lvl="1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472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FB1C-47DB-0CCF-617F-A700F304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BC40-EA0B-F7A9-5C75-D9B18471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Data Processing</a:t>
            </a:r>
          </a:p>
          <a:p>
            <a:pPr lvl="1"/>
            <a:r>
              <a:rPr lang="en-US" sz="2000" dirty="0"/>
              <a:t>Structuring raw data and logic implementation </a:t>
            </a:r>
          </a:p>
          <a:p>
            <a:pPr lvl="1"/>
            <a:r>
              <a:rPr lang="en-US" sz="2000" dirty="0"/>
              <a:t>Spark SQL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Data Streaming</a:t>
            </a:r>
          </a:p>
          <a:p>
            <a:pPr lvl="1"/>
            <a:r>
              <a:rPr lang="en-US" sz="2000" dirty="0"/>
              <a:t>Realtime Output sink to interfaces</a:t>
            </a:r>
          </a:p>
          <a:p>
            <a:pPr lvl="1"/>
            <a:r>
              <a:rPr lang="en-US" sz="2000" dirty="0"/>
              <a:t>Spark Structured Streaming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Output analysis</a:t>
            </a:r>
          </a:p>
          <a:p>
            <a:pPr lvl="1"/>
            <a:r>
              <a:rPr lang="en-US" sz="2000" dirty="0"/>
              <a:t>Live Chart, describing the current running transaction fees.</a:t>
            </a:r>
          </a:p>
          <a:p>
            <a:pPr lvl="1"/>
            <a:r>
              <a:rPr lang="en-US" sz="2000" dirty="0"/>
              <a:t>Python Flask, APIs developed for orchestration </a:t>
            </a:r>
          </a:p>
          <a:p>
            <a:pPr lvl="1"/>
            <a:r>
              <a:rPr lang="en-US" sz="2000" dirty="0" err="1"/>
              <a:t>Reactjs</a:t>
            </a:r>
            <a:r>
              <a:rPr lang="en-US" sz="2000" dirty="0"/>
              <a:t>, Chart-js-2 : Dashboard screen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6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13C0-EEF0-92B8-B410-03C5E497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132096"/>
            <a:ext cx="10515600" cy="1325563"/>
          </a:xfrm>
        </p:spPr>
        <p:txBody>
          <a:bodyPr/>
          <a:lstStyle/>
          <a:p>
            <a:r>
              <a:rPr lang="en-US" dirty="0"/>
              <a:t>Execution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96622-7061-75FF-E394-EBEDAB2EC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69" y="1348546"/>
            <a:ext cx="11549853" cy="5377358"/>
          </a:xfrm>
        </p:spPr>
      </p:pic>
    </p:spTree>
    <p:extLst>
      <p:ext uri="{BB962C8B-B14F-4D97-AF65-F5344CB8AC3E}">
        <p14:creationId xmlns:p14="http://schemas.microsoft.com/office/powerpoint/2010/main" val="236513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1630-C507-6926-2718-2B2E54A8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FF0D23-2138-5C86-E450-DCD1FA17615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408745"/>
              </p:ext>
            </p:extLst>
          </p:nvPr>
        </p:nvGraphicFramePr>
        <p:xfrm>
          <a:off x="838200" y="1985963"/>
          <a:ext cx="105156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148400" imgH="440280" progId="Package">
                  <p:embed/>
                </p:oleObj>
              </mc:Choice>
              <mc:Fallback>
                <p:oleObj name="Packager Shell Object" showAsIcon="1" r:id="rId2" imgW="114840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985963"/>
                        <a:ext cx="10515600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95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81A4-D668-CDB2-BF36-4F61E504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088" y="-37340"/>
            <a:ext cx="3932237" cy="735496"/>
          </a:xfrm>
        </p:spPr>
        <p:txBody>
          <a:bodyPr/>
          <a:lstStyle/>
          <a:p>
            <a:r>
              <a:rPr lang="en-US" dirty="0"/>
              <a:t>Data Ingestion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89368-82E4-2EAF-3B49-C70B9C6D8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16767"/>
            <a:ext cx="3932237" cy="5759962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Get the Real Time bitcoin transactions, from endpoint :</a:t>
            </a:r>
          </a:p>
          <a:p>
            <a:pPr marL="742950" lvl="1" indent="-285750">
              <a:buFontTx/>
              <a:buChar char="-"/>
            </a:pPr>
            <a:r>
              <a:rPr lang="en-US" sz="1800" u="sng" dirty="0">
                <a:solidFill>
                  <a:schemeClr val="accent1">
                    <a:lumMod val="75000"/>
                  </a:schemeClr>
                </a:solidFill>
              </a:rPr>
              <a:t>wss://ws.blockchain.info/inv</a:t>
            </a:r>
          </a:p>
          <a:p>
            <a:pPr marL="285750" indent="-285750">
              <a:buFontTx/>
              <a:buChar char="-"/>
            </a:pPr>
            <a:endParaRPr lang="en-US" sz="20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/>
              <a:t>Project File Name :</a:t>
            </a:r>
          </a:p>
          <a:p>
            <a:pPr marL="800100" lvl="1" indent="-342900">
              <a:buFontTx/>
              <a:buChar char="-"/>
            </a:pPr>
            <a:r>
              <a:rPr lang="en-US" sz="1800" dirty="0"/>
              <a:t>Web-socket.py</a:t>
            </a:r>
          </a:p>
          <a:p>
            <a:pPr marL="800100" lvl="1" indent="-342900">
              <a:buFontTx/>
              <a:buChar char="-"/>
            </a:pPr>
            <a:endParaRPr lang="en-US" sz="1800" dirty="0"/>
          </a:p>
          <a:p>
            <a:pPr marL="342900" indent="-342900">
              <a:buFontTx/>
              <a:buChar char="-"/>
            </a:pPr>
            <a:r>
              <a:rPr lang="en-US" sz="2000" dirty="0"/>
              <a:t>Tools and Tech :</a:t>
            </a:r>
          </a:p>
          <a:p>
            <a:pPr marL="800100" lvl="1" indent="-342900">
              <a:buFontTx/>
              <a:buChar char="-"/>
            </a:pPr>
            <a:r>
              <a:rPr lang="en-US" sz="1800" dirty="0"/>
              <a:t>Kafka</a:t>
            </a:r>
          </a:p>
          <a:p>
            <a:pPr marL="800100" lvl="1" indent="-342900">
              <a:buFontTx/>
              <a:buChar char="-"/>
            </a:pPr>
            <a:r>
              <a:rPr lang="en-US" sz="1800" dirty="0"/>
              <a:t>Python Web Socket</a:t>
            </a:r>
          </a:p>
          <a:p>
            <a:pPr marL="800100" lvl="1" indent="-342900">
              <a:buFontTx/>
              <a:buChar char="-"/>
            </a:pPr>
            <a:endParaRPr lang="en-US" sz="1800" dirty="0"/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Usage of Python </a:t>
            </a:r>
            <a:r>
              <a:rPr lang="en-US" sz="2000" dirty="0" err="1"/>
              <a:t>Websocket</a:t>
            </a:r>
            <a:r>
              <a:rPr lang="en-US" sz="2000" dirty="0"/>
              <a:t>, to retrieve data from socket, 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err="1"/>
              <a:t>OnMessage</a:t>
            </a:r>
            <a:r>
              <a:rPr lang="en-US" sz="2000" dirty="0"/>
              <a:t>, push raw data to Kafka Producer with new topic : “bitcoin-1”.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0EC86B5-D46F-33EA-5CB3-C99540A7F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626" y="-37340"/>
            <a:ext cx="6188765" cy="19082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 True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producer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KafkaProducer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bootstrap_servers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'localhost:9092'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api_version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"Connected to Kafka!"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break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except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kafka.errors.NoBrokersAvailable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(e)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6EE7317-A691-D8E2-9FD6-EF9C06632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626" y="1870875"/>
            <a:ext cx="6188764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__name__ ==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"__main__"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websocket.enableTrace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websocket.WebSocketApp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wss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://ws.blockchain.info/inv"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on_open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on_open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on_message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on_message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on_error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on_error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on_close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on_close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Start the WebSocket connection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ws.run_forever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finally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#Close the producer after use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producer.flush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timeout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300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producer.close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357724-E657-8889-C88A-9F674215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626" y="4634455"/>
            <a:ext cx="6188764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on_message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message):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global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cnt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</a:rPr>
              <a:t>tx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json.loads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(message)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"========================"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type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(message))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+=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send BTC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trnsaction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to KAFKA, KAFKA active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producer.send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'bitcoin-1'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str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.encode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(message))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except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Exception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str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(e)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"PRODUCER EXCEPTION !!!!!!!!!!!!!!!!!!!!!!!!%%%%%%%%%%%%%%%%%%%%%%%%%"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producer.flush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ws.close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8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2B0B-540C-A3AA-50E0-4B92B7B1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655" y="185530"/>
            <a:ext cx="3932237" cy="655983"/>
          </a:xfrm>
        </p:spPr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8E592-1573-D968-DD13-C6BC0C1E0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11203"/>
            <a:ext cx="3932237" cy="520665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Consume the Kafka Topic, named: “bitcoin-1”.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Project File Name :</a:t>
            </a:r>
          </a:p>
          <a:p>
            <a:pPr marL="742950" lvl="1" indent="-285750">
              <a:buFontTx/>
              <a:buChar char="-"/>
            </a:pPr>
            <a:r>
              <a:rPr lang="en-US" sz="1800" dirty="0"/>
              <a:t>Spark_stream_btc.py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Tools and Tech :</a:t>
            </a:r>
          </a:p>
          <a:p>
            <a:pPr marL="742950" lvl="1" indent="-285750">
              <a:buFontTx/>
              <a:buChar char="-"/>
            </a:pPr>
            <a:r>
              <a:rPr lang="en-US" sz="1800" dirty="0" err="1"/>
              <a:t>SparkSQL</a:t>
            </a:r>
            <a:br>
              <a:rPr lang="en-US" sz="1800" dirty="0"/>
            </a:br>
            <a:endParaRPr lang="en-US" sz="1800" dirty="0"/>
          </a:p>
          <a:p>
            <a:pPr lvl="1"/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2000" dirty="0"/>
              <a:t>Consumes raw bytes, convert to string , to JSON structured.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Structure the raw data to JSON, convert to </a:t>
            </a:r>
            <a:r>
              <a:rPr lang="en-US" sz="2000" dirty="0" err="1"/>
              <a:t>dataframe</a:t>
            </a:r>
            <a:r>
              <a:rPr lang="en-US" sz="2000" dirty="0"/>
              <a:t>, with the pre-</a:t>
            </a:r>
            <a:r>
              <a:rPr lang="en-US" sz="2000" dirty="0" err="1"/>
              <a:t>defned</a:t>
            </a:r>
            <a:r>
              <a:rPr lang="en-US" sz="2000" dirty="0"/>
              <a:t> schema.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Streaming applications needs to be windowed, to be run seamlessly and aggregation to be applied.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35339C-8E00-ED92-BCEC-19A65B210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174" y="25382"/>
            <a:ext cx="5720038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spark.readStream.format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kafka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\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.option(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kafka.bootstrap.servers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KAFKA_BOOTSTRAP_SERVERS) \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.option(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"subscribe"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KAFKA_TOPIC) \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.option(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startingOffsets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"latest"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\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.option(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group_id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btc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-group'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)\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.load()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.option("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maxOffsetsPerTrigger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", "100") \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42B7930-A22C-6A4D-824F-FB1FF19E8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174" y="2210596"/>
            <a:ext cx="5720038" cy="43088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Transformations and actions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all_cols_df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df.select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("hash", "size",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vin_sz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",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vout_sz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",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in_addr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",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in_value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",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out_addr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",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out_value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windowedCounts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(window(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from_unixtime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'time'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"2 second"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'hash'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in_addr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in_value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out_addr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out_value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"size"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]).count() \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withWatermark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"window"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"1 second"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windowedCounts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windowedCounts.agg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F.count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['window']).alias("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total_trans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windowedCounts.select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window.start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window.end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'*'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.drop('window')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4356</TotalTime>
  <Words>2944</Words>
  <Application>Microsoft Office PowerPoint</Application>
  <PresentationFormat>Widescreen</PresentationFormat>
  <Paragraphs>246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Unicode MS</vt:lpstr>
      <vt:lpstr>Calibri</vt:lpstr>
      <vt:lpstr>Calibri Light</vt:lpstr>
      <vt:lpstr>Consolas</vt:lpstr>
      <vt:lpstr>Office Theme</vt:lpstr>
      <vt:lpstr>Package</vt:lpstr>
      <vt:lpstr>Packager Shell Object</vt:lpstr>
      <vt:lpstr>Real Time Analysis Of Bitcoin Network Congestion  Using Spark Structured Streaming</vt:lpstr>
      <vt:lpstr>Recap</vt:lpstr>
      <vt:lpstr>Tools and Tech Keywords</vt:lpstr>
      <vt:lpstr>Implementation Overview</vt:lpstr>
      <vt:lpstr>Cont..</vt:lpstr>
      <vt:lpstr>Execution Architecture</vt:lpstr>
      <vt:lpstr>Data Source</vt:lpstr>
      <vt:lpstr>Data Ingestion </vt:lpstr>
      <vt:lpstr>Data Processing</vt:lpstr>
      <vt:lpstr>Cont..</vt:lpstr>
      <vt:lpstr>Data Streaming </vt:lpstr>
      <vt:lpstr>Output sink</vt:lpstr>
      <vt:lpstr>Data Analysis</vt:lpstr>
      <vt:lpstr>Cont..</vt:lpstr>
      <vt:lpstr>Congestion Analysis</vt:lpstr>
      <vt:lpstr>Cont ..</vt:lpstr>
      <vt:lpstr>Causes</vt:lpstr>
      <vt:lpstr>Fees Prediction – Attempt</vt:lpstr>
      <vt:lpstr>Limitations</vt:lpstr>
      <vt:lpstr>DataProc Cluster - Attempt</vt:lpstr>
      <vt:lpstr>Cont ..</vt:lpstr>
      <vt:lpstr>Limitations and Issues</vt:lpstr>
      <vt:lpstr>Use Cases</vt:lpstr>
      <vt:lpstr>Project File Structure</vt:lpstr>
      <vt:lpstr>Conclusion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Analysis Of BTC Network Congestion </dc:title>
  <dc:creator>PATEL, Tejaskumar Pareshbhai</dc:creator>
  <cp:lastModifiedBy>PATEL, Tejaskumar Pareshbhai</cp:lastModifiedBy>
  <cp:revision>25</cp:revision>
  <dcterms:created xsi:type="dcterms:W3CDTF">2023-05-01T18:52:58Z</dcterms:created>
  <dcterms:modified xsi:type="dcterms:W3CDTF">2023-05-05T19:13:54Z</dcterms:modified>
</cp:coreProperties>
</file>