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7" r:id="rId4"/>
    <p:sldId id="258" r:id="rId5"/>
    <p:sldId id="276" r:id="rId6"/>
    <p:sldId id="259" r:id="rId7"/>
    <p:sldId id="260" r:id="rId8"/>
    <p:sldId id="262" r:id="rId9"/>
    <p:sldId id="263" r:id="rId10"/>
    <p:sldId id="271" r:id="rId11"/>
    <p:sldId id="264" r:id="rId12"/>
    <p:sldId id="265" r:id="rId13"/>
    <p:sldId id="266" r:id="rId14"/>
    <p:sldId id="267" r:id="rId15"/>
    <p:sldId id="268" r:id="rId16"/>
    <p:sldId id="269" r:id="rId17"/>
    <p:sldId id="270" r:id="rId18"/>
    <p:sldId id="284" r:id="rId19"/>
    <p:sldId id="272" r:id="rId20"/>
    <p:sldId id="275" r:id="rId21"/>
    <p:sldId id="273" r:id="rId22"/>
    <p:sldId id="274"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EL, Tejaskumar Pareshbhai" initials="TP" lastIdx="1" clrIdx="0">
    <p:extLst>
      <p:ext uri="{19B8F6BF-5375-455C-9EA6-DF929625EA0E}">
        <p15:presenceInfo xmlns:p15="http://schemas.microsoft.com/office/powerpoint/2012/main" userId="S::tejas.p@csu.fullerton.edu::cfb958f2-54df-4c02-ad46-767fc8dab7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p:cViewPr varScale="1">
        <p:scale>
          <a:sx n="72" d="100"/>
          <a:sy n="72" d="100"/>
        </p:scale>
        <p:origin x="6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DC508-A7C7-32BB-A534-C0BC854C1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227B9D-A58D-F9F8-4EA2-8D1B2D7D9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979B17-508A-CDB1-84A5-56E7E37F7480}"/>
              </a:ext>
            </a:extLst>
          </p:cNvPr>
          <p:cNvSpPr>
            <a:spLocks noGrp="1"/>
          </p:cNvSpPr>
          <p:nvPr>
            <p:ph type="dt" sz="half" idx="10"/>
          </p:nvPr>
        </p:nvSpPr>
        <p:spPr/>
        <p:txBody>
          <a:bodyPr/>
          <a:lstStyle/>
          <a:p>
            <a:fld id="{5413AE75-6D63-4E51-84FC-1D4679E4148F}" type="datetimeFigureOut">
              <a:rPr lang="en-US" smtClean="0"/>
              <a:t>5/5/2023</a:t>
            </a:fld>
            <a:endParaRPr lang="en-US"/>
          </a:p>
        </p:txBody>
      </p:sp>
      <p:sp>
        <p:nvSpPr>
          <p:cNvPr id="5" name="Footer Placeholder 4">
            <a:extLst>
              <a:ext uri="{FF2B5EF4-FFF2-40B4-BE49-F238E27FC236}">
                <a16:creationId xmlns:a16="http://schemas.microsoft.com/office/drawing/2014/main" id="{6F0F919A-0D41-304A-DD84-88217535D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D8B18-D17F-E555-D871-512D65AD5001}"/>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295562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6CF8-069F-E486-3AD2-6E9F1F55F7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B1940D-DD85-F223-1C4F-4F87F6CE3A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13FDC-5EAC-D319-6B0D-1E9255680218}"/>
              </a:ext>
            </a:extLst>
          </p:cNvPr>
          <p:cNvSpPr>
            <a:spLocks noGrp="1"/>
          </p:cNvSpPr>
          <p:nvPr>
            <p:ph type="dt" sz="half" idx="10"/>
          </p:nvPr>
        </p:nvSpPr>
        <p:spPr/>
        <p:txBody>
          <a:bodyPr/>
          <a:lstStyle/>
          <a:p>
            <a:fld id="{5413AE75-6D63-4E51-84FC-1D4679E4148F}" type="datetimeFigureOut">
              <a:rPr lang="en-US" smtClean="0"/>
              <a:t>5/5/2023</a:t>
            </a:fld>
            <a:endParaRPr lang="en-US"/>
          </a:p>
        </p:txBody>
      </p:sp>
      <p:sp>
        <p:nvSpPr>
          <p:cNvPr id="5" name="Footer Placeholder 4">
            <a:extLst>
              <a:ext uri="{FF2B5EF4-FFF2-40B4-BE49-F238E27FC236}">
                <a16:creationId xmlns:a16="http://schemas.microsoft.com/office/drawing/2014/main" id="{E935080B-5ECF-2969-D100-512F9E958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788AD-87B4-0CA1-F991-957DD809D09B}"/>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334274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8941E0-B31E-7C3E-CFE0-A18A968375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197EF5-6264-167D-204B-77A62CF552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5CE7A-94D2-7658-DFB4-F85493B05CEC}"/>
              </a:ext>
            </a:extLst>
          </p:cNvPr>
          <p:cNvSpPr>
            <a:spLocks noGrp="1"/>
          </p:cNvSpPr>
          <p:nvPr>
            <p:ph type="dt" sz="half" idx="10"/>
          </p:nvPr>
        </p:nvSpPr>
        <p:spPr/>
        <p:txBody>
          <a:bodyPr/>
          <a:lstStyle/>
          <a:p>
            <a:fld id="{5413AE75-6D63-4E51-84FC-1D4679E4148F}" type="datetimeFigureOut">
              <a:rPr lang="en-US" smtClean="0"/>
              <a:t>5/5/2023</a:t>
            </a:fld>
            <a:endParaRPr lang="en-US"/>
          </a:p>
        </p:txBody>
      </p:sp>
      <p:sp>
        <p:nvSpPr>
          <p:cNvPr id="5" name="Footer Placeholder 4">
            <a:extLst>
              <a:ext uri="{FF2B5EF4-FFF2-40B4-BE49-F238E27FC236}">
                <a16:creationId xmlns:a16="http://schemas.microsoft.com/office/drawing/2014/main" id="{B100EA4A-7345-9852-98E8-4B405F6A6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08769-702F-D4F1-5293-223276D66AC8}"/>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44993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77EF-BCB7-FACC-C468-42B97ED040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858549-E9C6-6798-C957-BC8E8D8B13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BEB40-40B6-94FF-60BF-41B173EB5245}"/>
              </a:ext>
            </a:extLst>
          </p:cNvPr>
          <p:cNvSpPr>
            <a:spLocks noGrp="1"/>
          </p:cNvSpPr>
          <p:nvPr>
            <p:ph type="dt" sz="half" idx="10"/>
          </p:nvPr>
        </p:nvSpPr>
        <p:spPr/>
        <p:txBody>
          <a:bodyPr/>
          <a:lstStyle/>
          <a:p>
            <a:fld id="{5413AE75-6D63-4E51-84FC-1D4679E4148F}" type="datetimeFigureOut">
              <a:rPr lang="en-US" smtClean="0"/>
              <a:t>5/5/2023</a:t>
            </a:fld>
            <a:endParaRPr lang="en-US"/>
          </a:p>
        </p:txBody>
      </p:sp>
      <p:sp>
        <p:nvSpPr>
          <p:cNvPr id="5" name="Footer Placeholder 4">
            <a:extLst>
              <a:ext uri="{FF2B5EF4-FFF2-40B4-BE49-F238E27FC236}">
                <a16:creationId xmlns:a16="http://schemas.microsoft.com/office/drawing/2014/main" id="{65641C81-9BB9-6765-4C6C-699253A72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F71EA-C77D-0DAD-DF10-3F45889A4004}"/>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382525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DAA5-6060-9E48-18F5-843C0A0E74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FF0F1F-5B0F-0176-B405-F1DD60E73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7F6A68-D41A-BFFF-8997-2E4BF3D78B04}"/>
              </a:ext>
            </a:extLst>
          </p:cNvPr>
          <p:cNvSpPr>
            <a:spLocks noGrp="1"/>
          </p:cNvSpPr>
          <p:nvPr>
            <p:ph type="dt" sz="half" idx="10"/>
          </p:nvPr>
        </p:nvSpPr>
        <p:spPr/>
        <p:txBody>
          <a:bodyPr/>
          <a:lstStyle/>
          <a:p>
            <a:fld id="{5413AE75-6D63-4E51-84FC-1D4679E4148F}" type="datetimeFigureOut">
              <a:rPr lang="en-US" smtClean="0"/>
              <a:t>5/5/2023</a:t>
            </a:fld>
            <a:endParaRPr lang="en-US"/>
          </a:p>
        </p:txBody>
      </p:sp>
      <p:sp>
        <p:nvSpPr>
          <p:cNvPr id="5" name="Footer Placeholder 4">
            <a:extLst>
              <a:ext uri="{FF2B5EF4-FFF2-40B4-BE49-F238E27FC236}">
                <a16:creationId xmlns:a16="http://schemas.microsoft.com/office/drawing/2014/main" id="{B09E3796-74B2-4AE9-824B-C9F0852A6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C88B4-871E-1999-5A55-CFDA62233C6D}"/>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32611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E328-A268-21C8-2CC3-BC2F0A32E1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D02330-F0D5-9099-D6F7-324DE0E2FC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9B4D44-6FC5-6778-DB06-EF8248821A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CDBB2A-E290-66AA-579D-1D3E6641BAC6}"/>
              </a:ext>
            </a:extLst>
          </p:cNvPr>
          <p:cNvSpPr>
            <a:spLocks noGrp="1"/>
          </p:cNvSpPr>
          <p:nvPr>
            <p:ph type="dt" sz="half" idx="10"/>
          </p:nvPr>
        </p:nvSpPr>
        <p:spPr/>
        <p:txBody>
          <a:bodyPr/>
          <a:lstStyle/>
          <a:p>
            <a:fld id="{5413AE75-6D63-4E51-84FC-1D4679E4148F}" type="datetimeFigureOut">
              <a:rPr lang="en-US" smtClean="0"/>
              <a:t>5/5/2023</a:t>
            </a:fld>
            <a:endParaRPr lang="en-US"/>
          </a:p>
        </p:txBody>
      </p:sp>
      <p:sp>
        <p:nvSpPr>
          <p:cNvPr id="6" name="Footer Placeholder 5">
            <a:extLst>
              <a:ext uri="{FF2B5EF4-FFF2-40B4-BE49-F238E27FC236}">
                <a16:creationId xmlns:a16="http://schemas.microsoft.com/office/drawing/2014/main" id="{7B76B8EF-739F-E81B-D330-9F6C305FF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7C3F7-0CC9-EB7D-DC56-45C7B497043D}"/>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377655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2A4F9-79F0-4AB8-7416-A53126D60A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8AC360-EFE9-E52A-2EC2-B349104778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1F7E6-318A-319E-2077-20038AC4BD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5B405-022A-2700-E42D-248361653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8EF4C8-309E-ADEB-7E0F-BDE58062B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015EF0-934F-E52B-38D9-F8AF8AF888BC}"/>
              </a:ext>
            </a:extLst>
          </p:cNvPr>
          <p:cNvSpPr>
            <a:spLocks noGrp="1"/>
          </p:cNvSpPr>
          <p:nvPr>
            <p:ph type="dt" sz="half" idx="10"/>
          </p:nvPr>
        </p:nvSpPr>
        <p:spPr/>
        <p:txBody>
          <a:bodyPr/>
          <a:lstStyle/>
          <a:p>
            <a:fld id="{5413AE75-6D63-4E51-84FC-1D4679E4148F}" type="datetimeFigureOut">
              <a:rPr lang="en-US" smtClean="0"/>
              <a:t>5/5/2023</a:t>
            </a:fld>
            <a:endParaRPr lang="en-US"/>
          </a:p>
        </p:txBody>
      </p:sp>
      <p:sp>
        <p:nvSpPr>
          <p:cNvPr id="8" name="Footer Placeholder 7">
            <a:extLst>
              <a:ext uri="{FF2B5EF4-FFF2-40B4-BE49-F238E27FC236}">
                <a16:creationId xmlns:a16="http://schemas.microsoft.com/office/drawing/2014/main" id="{FF3991F0-3F03-6600-B74B-2589DAE235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0CB141-FA73-2B0B-CE0B-9F6C38727A35}"/>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263115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3D241-0586-A04E-93FA-3FD0977ED5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5EFBEA-F513-D1A1-2850-79F91F328CF2}"/>
              </a:ext>
            </a:extLst>
          </p:cNvPr>
          <p:cNvSpPr>
            <a:spLocks noGrp="1"/>
          </p:cNvSpPr>
          <p:nvPr>
            <p:ph type="dt" sz="half" idx="10"/>
          </p:nvPr>
        </p:nvSpPr>
        <p:spPr/>
        <p:txBody>
          <a:bodyPr/>
          <a:lstStyle/>
          <a:p>
            <a:fld id="{5413AE75-6D63-4E51-84FC-1D4679E4148F}" type="datetimeFigureOut">
              <a:rPr lang="en-US" smtClean="0"/>
              <a:t>5/5/2023</a:t>
            </a:fld>
            <a:endParaRPr lang="en-US"/>
          </a:p>
        </p:txBody>
      </p:sp>
      <p:sp>
        <p:nvSpPr>
          <p:cNvPr id="4" name="Footer Placeholder 3">
            <a:extLst>
              <a:ext uri="{FF2B5EF4-FFF2-40B4-BE49-F238E27FC236}">
                <a16:creationId xmlns:a16="http://schemas.microsoft.com/office/drawing/2014/main" id="{F448AB0C-98B9-2503-CF04-C6FD0D4F5A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DEC4B0-0385-2CCF-3DBD-0BE439AEC605}"/>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405927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03F944-4028-F22E-2A61-4914B291E23C}"/>
              </a:ext>
            </a:extLst>
          </p:cNvPr>
          <p:cNvSpPr>
            <a:spLocks noGrp="1"/>
          </p:cNvSpPr>
          <p:nvPr>
            <p:ph type="dt" sz="half" idx="10"/>
          </p:nvPr>
        </p:nvSpPr>
        <p:spPr/>
        <p:txBody>
          <a:bodyPr/>
          <a:lstStyle/>
          <a:p>
            <a:fld id="{5413AE75-6D63-4E51-84FC-1D4679E4148F}" type="datetimeFigureOut">
              <a:rPr lang="en-US" smtClean="0"/>
              <a:t>5/5/2023</a:t>
            </a:fld>
            <a:endParaRPr lang="en-US"/>
          </a:p>
        </p:txBody>
      </p:sp>
      <p:sp>
        <p:nvSpPr>
          <p:cNvPr id="3" name="Footer Placeholder 2">
            <a:extLst>
              <a:ext uri="{FF2B5EF4-FFF2-40B4-BE49-F238E27FC236}">
                <a16:creationId xmlns:a16="http://schemas.microsoft.com/office/drawing/2014/main" id="{35159FDC-9A80-795D-2D45-76CE76F037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7AA780-07C4-1156-E452-5981AEB660C9}"/>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49953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06FC-6DD8-A0C9-23D2-20CF1C6CBE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98764A-3965-C6DA-93A1-9BED755305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8B97AB-F3A8-D916-D2D5-14906AE0B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A71E7-B1D1-00A5-179E-289ABDAE7810}"/>
              </a:ext>
            </a:extLst>
          </p:cNvPr>
          <p:cNvSpPr>
            <a:spLocks noGrp="1"/>
          </p:cNvSpPr>
          <p:nvPr>
            <p:ph type="dt" sz="half" idx="10"/>
          </p:nvPr>
        </p:nvSpPr>
        <p:spPr/>
        <p:txBody>
          <a:bodyPr/>
          <a:lstStyle/>
          <a:p>
            <a:fld id="{5413AE75-6D63-4E51-84FC-1D4679E4148F}" type="datetimeFigureOut">
              <a:rPr lang="en-US" smtClean="0"/>
              <a:t>5/5/2023</a:t>
            </a:fld>
            <a:endParaRPr lang="en-US"/>
          </a:p>
        </p:txBody>
      </p:sp>
      <p:sp>
        <p:nvSpPr>
          <p:cNvPr id="6" name="Footer Placeholder 5">
            <a:extLst>
              <a:ext uri="{FF2B5EF4-FFF2-40B4-BE49-F238E27FC236}">
                <a16:creationId xmlns:a16="http://schemas.microsoft.com/office/drawing/2014/main" id="{3D367A78-4E7F-82D5-2907-29CB629BCA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3E9202-10C1-FBE6-87E5-E366BF4ADAB9}"/>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173797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989F-3434-1ECC-95B3-D26472AE3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E3C472-AF2D-8CA1-C877-54F73D88C8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DA243F-BBD1-0644-CDBF-9AD7188BB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B9D937-4FFA-7C1C-4D26-7007EE06F19B}"/>
              </a:ext>
            </a:extLst>
          </p:cNvPr>
          <p:cNvSpPr>
            <a:spLocks noGrp="1"/>
          </p:cNvSpPr>
          <p:nvPr>
            <p:ph type="dt" sz="half" idx="10"/>
          </p:nvPr>
        </p:nvSpPr>
        <p:spPr/>
        <p:txBody>
          <a:bodyPr/>
          <a:lstStyle/>
          <a:p>
            <a:fld id="{5413AE75-6D63-4E51-84FC-1D4679E4148F}" type="datetimeFigureOut">
              <a:rPr lang="en-US" smtClean="0"/>
              <a:t>5/5/2023</a:t>
            </a:fld>
            <a:endParaRPr lang="en-US"/>
          </a:p>
        </p:txBody>
      </p:sp>
      <p:sp>
        <p:nvSpPr>
          <p:cNvPr id="6" name="Footer Placeholder 5">
            <a:extLst>
              <a:ext uri="{FF2B5EF4-FFF2-40B4-BE49-F238E27FC236}">
                <a16:creationId xmlns:a16="http://schemas.microsoft.com/office/drawing/2014/main" id="{7106B5A9-FF99-8087-37BA-22FAA4ECD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A91365-4B4F-C344-045E-179B2FC3896E}"/>
              </a:ext>
            </a:extLst>
          </p:cNvPr>
          <p:cNvSpPr>
            <a:spLocks noGrp="1"/>
          </p:cNvSpPr>
          <p:nvPr>
            <p:ph type="sldNum" sz="quarter" idx="12"/>
          </p:nvPr>
        </p:nvSpPr>
        <p:spPr/>
        <p:txBody>
          <a:bodyPr/>
          <a:lstStyle/>
          <a:p>
            <a:fld id="{E8FCD9C6-E168-4562-ABF5-AAF2624D9E7B}" type="slidenum">
              <a:rPr lang="en-US" smtClean="0"/>
              <a:t>‹#›</a:t>
            </a:fld>
            <a:endParaRPr lang="en-US"/>
          </a:p>
        </p:txBody>
      </p:sp>
    </p:spTree>
    <p:extLst>
      <p:ext uri="{BB962C8B-B14F-4D97-AF65-F5344CB8AC3E}">
        <p14:creationId xmlns:p14="http://schemas.microsoft.com/office/powerpoint/2010/main" val="2069909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68468C-8FBB-7CFE-94FD-CB1F88C11E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28CAD0-38C4-A8FA-C457-3D5DBD39D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6A10D-D2E8-9A36-B28A-7DDF0AAA4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3AE75-6D63-4E51-84FC-1D4679E4148F}" type="datetimeFigureOut">
              <a:rPr lang="en-US" smtClean="0"/>
              <a:t>5/5/2023</a:t>
            </a:fld>
            <a:endParaRPr lang="en-US"/>
          </a:p>
        </p:txBody>
      </p:sp>
      <p:sp>
        <p:nvSpPr>
          <p:cNvPr id="5" name="Footer Placeholder 4">
            <a:extLst>
              <a:ext uri="{FF2B5EF4-FFF2-40B4-BE49-F238E27FC236}">
                <a16:creationId xmlns:a16="http://schemas.microsoft.com/office/drawing/2014/main" id="{B040EAF8-6862-98DD-7B3A-1DE768689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135500-A8BB-0B35-FFD3-120D4A90A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CD9C6-E168-4562-ABF5-AAF2624D9E7B}" type="slidenum">
              <a:rPr lang="en-US" smtClean="0"/>
              <a:t>‹#›</a:t>
            </a:fld>
            <a:endParaRPr lang="en-US"/>
          </a:p>
        </p:txBody>
      </p:sp>
    </p:spTree>
    <p:extLst>
      <p:ext uri="{BB962C8B-B14F-4D97-AF65-F5344CB8AC3E}">
        <p14:creationId xmlns:p14="http://schemas.microsoft.com/office/powerpoint/2010/main" val="595073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tejs13/Spark-Streaming-BT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itcoiner.live/" TargetMode="External"/><Relationship Id="rId2" Type="http://schemas.openxmlformats.org/officeDocument/2006/relationships/hyperlink" Target="https://www.blockchain.com/explorer/charts/fees-usd-per-transac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7.w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2" Type="http://schemas.openxmlformats.org/officeDocument/2006/relationships/hyperlink" Target="https://cloud.google.com/blog/products/data-analytics/pubsub-lites-apache-spark-structured-streaming-connector-is-now-generally-availabl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medium.com/expedia-group-tech/apache-spark-structured-streaming-output-sinks-3-of-6-ed3247545fbc" TargetMode="External"/><Relationship Id="rId2" Type="http://schemas.openxmlformats.org/officeDocument/2006/relationships/hyperlink" Target="https://spark.apache.org/docs/latest/streaming-programming-guide.html#overview" TargetMode="External"/><Relationship Id="rId1" Type="http://schemas.openxmlformats.org/officeDocument/2006/relationships/slideLayout" Target="../slideLayouts/slideLayout2.xml"/><Relationship Id="rId5" Type="http://schemas.openxmlformats.org/officeDocument/2006/relationships/hyperlink" Target="https://wanwenli.com/blockchain/2018/06/28/Bitcoin-lightning-network.html" TargetMode="External"/><Relationship Id="rId4" Type="http://schemas.openxmlformats.org/officeDocument/2006/relationships/hyperlink" Target="https://cloud.google.com/blog/products/data-analytics/pubsub-lites-apache-spark-structured-streaming-connector-is-now-generally-availabl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blockchain.com/explorer/api/api_websocket"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0A09-319D-5B86-B58F-0B5A0597B797}"/>
              </a:ext>
            </a:extLst>
          </p:cNvPr>
          <p:cNvSpPr>
            <a:spLocks noGrp="1"/>
          </p:cNvSpPr>
          <p:nvPr>
            <p:ph type="ctrTitle"/>
          </p:nvPr>
        </p:nvSpPr>
        <p:spPr>
          <a:xfrm>
            <a:off x="1524000" y="1041400"/>
            <a:ext cx="9144000" cy="2387600"/>
          </a:xfrm>
        </p:spPr>
        <p:txBody>
          <a:bodyPr>
            <a:normAutofit fontScale="90000"/>
          </a:bodyPr>
          <a:lstStyle/>
          <a:p>
            <a:r>
              <a:rPr lang="en-US" dirty="0"/>
              <a:t>Real Time Analysis Of Bitcoin Network Congestion</a:t>
            </a:r>
            <a:br>
              <a:rPr lang="en-US" dirty="0"/>
            </a:br>
            <a:r>
              <a:rPr lang="en-US" dirty="0"/>
              <a:t> </a:t>
            </a:r>
            <a:r>
              <a:rPr lang="en-US" sz="2700" dirty="0"/>
              <a:t>Using Spark Structured Streaming</a:t>
            </a:r>
            <a:endParaRPr lang="en-US" dirty="0"/>
          </a:p>
        </p:txBody>
      </p:sp>
      <p:sp>
        <p:nvSpPr>
          <p:cNvPr id="3" name="Subtitle 2">
            <a:extLst>
              <a:ext uri="{FF2B5EF4-FFF2-40B4-BE49-F238E27FC236}">
                <a16:creationId xmlns:a16="http://schemas.microsoft.com/office/drawing/2014/main" id="{F3BAA9B6-4F46-D0DE-9167-0D43C8C9FC14}"/>
              </a:ext>
            </a:extLst>
          </p:cNvPr>
          <p:cNvSpPr>
            <a:spLocks noGrp="1"/>
          </p:cNvSpPr>
          <p:nvPr>
            <p:ph type="subTitle" idx="1"/>
          </p:nvPr>
        </p:nvSpPr>
        <p:spPr>
          <a:xfrm>
            <a:off x="1524000" y="3602038"/>
            <a:ext cx="9144000" cy="2507214"/>
          </a:xfrm>
        </p:spPr>
        <p:txBody>
          <a:bodyPr/>
          <a:lstStyle/>
          <a:p>
            <a:r>
              <a:rPr lang="en-US" b="1" u="sng" dirty="0"/>
              <a:t>Group 8</a:t>
            </a:r>
          </a:p>
          <a:p>
            <a:r>
              <a:rPr lang="en-US" dirty="0"/>
              <a:t>Tejaskumar Pareshbhai Patel                   -          </a:t>
            </a:r>
            <a:r>
              <a:rPr lang="en-US" b="1" dirty="0"/>
              <a:t>885174433</a:t>
            </a:r>
          </a:p>
          <a:p>
            <a:r>
              <a:rPr lang="en-US" dirty="0"/>
              <a:t>Dhruv </a:t>
            </a:r>
            <a:r>
              <a:rPr lang="en-US" dirty="0" err="1"/>
              <a:t>Ashokkumar</a:t>
            </a:r>
            <a:r>
              <a:rPr lang="en-US" dirty="0"/>
              <a:t> </a:t>
            </a:r>
            <a:r>
              <a:rPr lang="en-US" dirty="0" err="1"/>
              <a:t>Dhorajiya</a:t>
            </a:r>
            <a:r>
              <a:rPr lang="en-US" dirty="0"/>
              <a:t>                  -          </a:t>
            </a:r>
            <a:r>
              <a:rPr lang="en-US" sz="2400" b="1" dirty="0"/>
              <a:t>885177451</a:t>
            </a:r>
          </a:p>
          <a:p>
            <a:endParaRPr lang="en-US" dirty="0"/>
          </a:p>
          <a:p>
            <a:pPr algn="l"/>
            <a:r>
              <a:rPr lang="en-US" dirty="0"/>
              <a:t>              Project Link : </a:t>
            </a:r>
            <a:r>
              <a:rPr lang="en-US" dirty="0">
                <a:hlinkClick r:id="rId2"/>
              </a:rPr>
              <a:t>https://github.com/tejs13/Spark-Streaming-BTC</a:t>
            </a:r>
            <a:endParaRPr lang="en-US" dirty="0"/>
          </a:p>
          <a:p>
            <a:pPr algn="l"/>
            <a:endParaRPr lang="en-US" dirty="0"/>
          </a:p>
        </p:txBody>
      </p:sp>
    </p:spTree>
    <p:extLst>
      <p:ext uri="{BB962C8B-B14F-4D97-AF65-F5344CB8AC3E}">
        <p14:creationId xmlns:p14="http://schemas.microsoft.com/office/powerpoint/2010/main" val="9444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2E79A-BDD8-F22F-AA26-2093577BB829}"/>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84C011A1-C4E5-B6F9-E90F-4D015F94B3FA}"/>
              </a:ext>
            </a:extLst>
          </p:cNvPr>
          <p:cNvSpPr>
            <a:spLocks noGrp="1"/>
          </p:cNvSpPr>
          <p:nvPr>
            <p:ph idx="1"/>
          </p:nvPr>
        </p:nvSpPr>
        <p:spPr/>
        <p:txBody>
          <a:bodyPr/>
          <a:lstStyle/>
          <a:p>
            <a:r>
              <a:rPr lang="en-US" dirty="0"/>
              <a:t>Logic Implementation :</a:t>
            </a:r>
          </a:p>
          <a:p>
            <a:pPr lvl="1"/>
            <a:r>
              <a:rPr lang="en-US" dirty="0"/>
              <a:t>Explode the Bitcoin transaction, separating out all inputs and outputs for a particular transaction hash.</a:t>
            </a:r>
          </a:p>
          <a:p>
            <a:pPr lvl="1"/>
            <a:endParaRPr lang="en-US" dirty="0"/>
          </a:p>
          <a:p>
            <a:pPr lvl="1"/>
            <a:r>
              <a:rPr lang="en-US" dirty="0"/>
              <a:t>Calculate the size of the transaction, in bytes</a:t>
            </a:r>
          </a:p>
          <a:p>
            <a:pPr lvl="1"/>
            <a:endParaRPr lang="en-US" dirty="0"/>
          </a:p>
          <a:p>
            <a:pPr lvl="1"/>
            <a:r>
              <a:rPr lang="en-US" dirty="0"/>
              <a:t>Aggregate the inputs and outputs for a hash transaction.</a:t>
            </a:r>
          </a:p>
          <a:p>
            <a:pPr lvl="1"/>
            <a:endParaRPr lang="en-US" dirty="0"/>
          </a:p>
          <a:p>
            <a:pPr lvl="1"/>
            <a:r>
              <a:rPr lang="en-US" dirty="0"/>
              <a:t>Calculate fees of a hash transaction by :</a:t>
            </a:r>
          </a:p>
          <a:p>
            <a:pPr lvl="2"/>
            <a:r>
              <a:rPr lang="en-US" dirty="0"/>
              <a:t>Aggregate Input – Aggregate Output / Size of the transaction </a:t>
            </a:r>
          </a:p>
        </p:txBody>
      </p:sp>
    </p:spTree>
    <p:extLst>
      <p:ext uri="{BB962C8B-B14F-4D97-AF65-F5344CB8AC3E}">
        <p14:creationId xmlns:p14="http://schemas.microsoft.com/office/powerpoint/2010/main" val="329052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5017-9F93-81ED-F493-97CC7119C789}"/>
              </a:ext>
            </a:extLst>
          </p:cNvPr>
          <p:cNvSpPr>
            <a:spLocks noGrp="1"/>
          </p:cNvSpPr>
          <p:nvPr>
            <p:ph type="title"/>
          </p:nvPr>
        </p:nvSpPr>
        <p:spPr>
          <a:xfrm>
            <a:off x="1077705" y="0"/>
            <a:ext cx="3932237" cy="708991"/>
          </a:xfrm>
        </p:spPr>
        <p:txBody>
          <a:bodyPr/>
          <a:lstStyle/>
          <a:p>
            <a:r>
              <a:rPr lang="en-US" dirty="0"/>
              <a:t>Data Streaming </a:t>
            </a:r>
          </a:p>
        </p:txBody>
      </p:sp>
      <p:sp>
        <p:nvSpPr>
          <p:cNvPr id="4" name="Text Placeholder 3">
            <a:extLst>
              <a:ext uri="{FF2B5EF4-FFF2-40B4-BE49-F238E27FC236}">
                <a16:creationId xmlns:a16="http://schemas.microsoft.com/office/drawing/2014/main" id="{62974943-DDD5-99AD-3156-AA3DE38E0C21}"/>
              </a:ext>
            </a:extLst>
          </p:cNvPr>
          <p:cNvSpPr>
            <a:spLocks noGrp="1"/>
          </p:cNvSpPr>
          <p:nvPr>
            <p:ph type="body" sz="half" idx="2"/>
          </p:nvPr>
        </p:nvSpPr>
        <p:spPr>
          <a:xfrm>
            <a:off x="932554" y="927651"/>
            <a:ext cx="4408073" cy="5453271"/>
          </a:xfrm>
        </p:spPr>
        <p:txBody>
          <a:bodyPr>
            <a:normAutofit fontScale="85000" lnSpcReduction="20000"/>
          </a:bodyPr>
          <a:lstStyle/>
          <a:p>
            <a:pPr marL="285750" indent="-285750">
              <a:buFontTx/>
              <a:buChar char="-"/>
            </a:pPr>
            <a:r>
              <a:rPr lang="en-US" sz="2200" dirty="0"/>
              <a:t>Real Time Streaming of Transaction fees , with spark </a:t>
            </a:r>
            <a:r>
              <a:rPr lang="en-US" sz="2200" dirty="0" err="1"/>
              <a:t>writestream</a:t>
            </a:r>
            <a:r>
              <a:rPr lang="en-US" sz="2200" dirty="0"/>
              <a:t>.</a:t>
            </a:r>
          </a:p>
          <a:p>
            <a:pPr marL="285750" indent="-285750">
              <a:buFontTx/>
              <a:buChar char="-"/>
            </a:pPr>
            <a:endParaRPr lang="en-US" sz="2200" dirty="0"/>
          </a:p>
          <a:p>
            <a:pPr marL="285750" indent="-285750">
              <a:buFontTx/>
              <a:buChar char="-"/>
            </a:pPr>
            <a:r>
              <a:rPr lang="en-US" sz="2200" dirty="0"/>
              <a:t>Project File Name :</a:t>
            </a:r>
          </a:p>
          <a:p>
            <a:pPr marL="742950" lvl="1" indent="-285750">
              <a:buFontTx/>
              <a:buChar char="-"/>
            </a:pPr>
            <a:r>
              <a:rPr lang="en-US" sz="2200" dirty="0"/>
              <a:t>Spark_stream_btc.py</a:t>
            </a:r>
          </a:p>
          <a:p>
            <a:pPr marL="285750" indent="-285750">
              <a:buFontTx/>
              <a:buChar char="-"/>
            </a:pPr>
            <a:r>
              <a:rPr lang="en-US" sz="2400" dirty="0"/>
              <a:t>Tools and Tech :</a:t>
            </a:r>
          </a:p>
          <a:p>
            <a:pPr marL="742950" lvl="1" indent="-285750">
              <a:buFontTx/>
              <a:buChar char="-"/>
            </a:pPr>
            <a:r>
              <a:rPr lang="en-US" sz="2200" dirty="0"/>
              <a:t>Spark Streaming </a:t>
            </a:r>
          </a:p>
          <a:p>
            <a:endParaRPr lang="en-US" sz="2200" dirty="0"/>
          </a:p>
          <a:p>
            <a:pPr marL="285750" indent="-285750">
              <a:buFontTx/>
              <a:buChar char="-"/>
            </a:pPr>
            <a:r>
              <a:rPr lang="en-US" sz="2200" dirty="0"/>
              <a:t>Process data with streaming micro batch processing.</a:t>
            </a:r>
          </a:p>
          <a:p>
            <a:pPr marL="285750" indent="-285750">
              <a:buFontTx/>
              <a:buChar char="-"/>
            </a:pPr>
            <a:endParaRPr lang="en-US" sz="2200" dirty="0"/>
          </a:p>
          <a:p>
            <a:pPr marL="285750" indent="-285750">
              <a:buFontTx/>
              <a:buChar char="-"/>
            </a:pPr>
            <a:r>
              <a:rPr lang="en-US" sz="2200" dirty="0"/>
              <a:t>Outmode to be complete, which aggregates over all the incoming data, since the spark job submit.</a:t>
            </a:r>
          </a:p>
          <a:p>
            <a:pPr marL="285750" indent="-285750">
              <a:buFontTx/>
              <a:buChar char="-"/>
            </a:pPr>
            <a:r>
              <a:rPr lang="en-US" sz="2200" dirty="0" err="1"/>
              <a:t>i.e</a:t>
            </a:r>
            <a:r>
              <a:rPr lang="en-US" sz="2200" dirty="0"/>
              <a:t> streaming query execution.</a:t>
            </a:r>
          </a:p>
          <a:p>
            <a:pPr marL="285750" indent="-285750">
              <a:buFontTx/>
              <a:buChar char="-"/>
            </a:pPr>
            <a:endParaRPr lang="en-US" sz="2200" dirty="0"/>
          </a:p>
          <a:p>
            <a:pPr marL="285750" indent="-285750">
              <a:buFontTx/>
              <a:buChar char="-"/>
            </a:pPr>
            <a:r>
              <a:rPr lang="en-US" sz="2200" dirty="0"/>
              <a:t>Finally, spark application will POST the processed data to flask, in real time via REST APIs.</a:t>
            </a:r>
          </a:p>
          <a:p>
            <a:pPr marL="285750" indent="-285750">
              <a:buFontTx/>
              <a:buChar char="-"/>
            </a:pPr>
            <a:endParaRPr lang="en-US" dirty="0"/>
          </a:p>
        </p:txBody>
      </p:sp>
      <p:sp>
        <p:nvSpPr>
          <p:cNvPr id="5" name="Rectangle 1">
            <a:extLst>
              <a:ext uri="{FF2B5EF4-FFF2-40B4-BE49-F238E27FC236}">
                <a16:creationId xmlns:a16="http://schemas.microsoft.com/office/drawing/2014/main" id="{63E5CF4E-C8AE-E5BB-2E65-DCA9FE4D4D30}"/>
              </a:ext>
            </a:extLst>
          </p:cNvPr>
          <p:cNvSpPr>
            <a:spLocks noChangeArrowheads="1"/>
          </p:cNvSpPr>
          <p:nvPr/>
        </p:nvSpPr>
        <p:spPr bwMode="auto">
          <a:xfrm>
            <a:off x="6202017" y="-184664"/>
            <a:ext cx="4772025" cy="166199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A9B7C6"/>
                </a:solidFill>
                <a:effectLst/>
                <a:latin typeface="Arial Unicode MS"/>
              </a:rPr>
              <a:t>df.writeStream</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.format(</a:t>
            </a:r>
            <a:r>
              <a:rPr kumimoji="0" lang="en-US" altLang="en-US" sz="1400" b="0" i="0" u="none" strike="noStrike" cap="none" normalizeH="0" baseline="0" dirty="0">
                <a:ln>
                  <a:noFill/>
                </a:ln>
                <a:solidFill>
                  <a:srgbClr val="6A8759"/>
                </a:solidFill>
                <a:effectLst/>
                <a:latin typeface="Arial Unicode MS"/>
              </a:rPr>
              <a:t>"console"</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outputMode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"complete"</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foreachBatch</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process_each_batch</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.start()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awaitTermination</a:t>
            </a:r>
            <a:r>
              <a:rPr kumimoji="0" lang="en-US" altLang="en-US" sz="14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F087EF95-5CA2-4F53-627D-61FB1FEE45D7}"/>
              </a:ext>
            </a:extLst>
          </p:cNvPr>
          <p:cNvSpPr>
            <a:spLocks noChangeArrowheads="1"/>
          </p:cNvSpPr>
          <p:nvPr/>
        </p:nvSpPr>
        <p:spPr bwMode="auto">
          <a:xfrm>
            <a:off x="6202017" y="738664"/>
            <a:ext cx="4772024" cy="720197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C7832"/>
                </a:solidFill>
                <a:effectLst/>
                <a:latin typeface="Arial Unicode MS"/>
              </a:rPr>
              <a:t>def </a:t>
            </a:r>
            <a:r>
              <a:rPr kumimoji="0" lang="en-US" altLang="en-US" sz="1100" b="0" i="0" u="none" strike="noStrike" cap="none" normalizeH="0" baseline="0" dirty="0" err="1">
                <a:ln>
                  <a:noFill/>
                </a:ln>
                <a:solidFill>
                  <a:srgbClr val="FFC66D"/>
                </a:solidFill>
                <a:effectLst/>
                <a:latin typeface="Arial Unicode MS"/>
              </a:rPr>
              <a:t>process_each_batch</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72737A"/>
                </a:solidFill>
                <a:effectLst/>
                <a:latin typeface="Arial Unicode MS"/>
              </a:rPr>
              <a:t>batch_id</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CC7832"/>
                </a:solidFill>
                <a:effectLst/>
                <a:latin typeface="Arial Unicode MS"/>
              </a:rPr>
              <a:t>global </a:t>
            </a:r>
            <a:r>
              <a:rPr kumimoji="0" lang="en-US" altLang="en-US" sz="1100" b="0" i="0" u="none" strike="noStrike" cap="none" normalizeH="0" baseline="0" dirty="0" err="1">
                <a:ln>
                  <a:noFill/>
                </a:ln>
                <a:solidFill>
                  <a:srgbClr val="A9B7C6"/>
                </a:solidFill>
                <a:effectLst/>
                <a:latin typeface="Arial Unicode MS"/>
              </a:rPr>
              <a:t>cnt</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08080"/>
                </a:solidFill>
                <a:effectLst/>
                <a:latin typeface="Arial Unicode MS"/>
              </a:rPr>
              <a:t>###################   IN_VALUE AND OUT_VALUE GROUPBY   #######################3</a:t>
            </a: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in_value_group</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df.groupBy</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in_addr</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in_value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"size"</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agg</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F.first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out_value_group</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df.groupBy</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out_addr</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out_value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"size"</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agg</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F.first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in_values</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in_value_group.groupBy</a:t>
            </a:r>
            <a:r>
              <a:rPr kumimoji="0" lang="en-US" altLang="en-US" sz="1100" b="0" i="0" u="none" strike="noStrike" cap="none" normalizeH="0" baseline="0" dirty="0">
                <a:ln>
                  <a:noFill/>
                </a:ln>
                <a:solidFill>
                  <a:srgbClr val="A9B7C6"/>
                </a:solidFill>
                <a:effectLst/>
                <a:latin typeface="Arial Unicode MS"/>
              </a:rPr>
              <a:t>(col(</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A9B7C6"/>
                </a:solidFill>
                <a:effectLst/>
                <a:latin typeface="Arial Unicode MS"/>
              </a:rPr>
              <a:t>col(</a:t>
            </a:r>
            <a:r>
              <a:rPr kumimoji="0" lang="en-US" altLang="en-US" sz="1100" b="0" i="0" u="none" strike="noStrike" cap="none" normalizeH="0" baseline="0" dirty="0">
                <a:ln>
                  <a:noFill/>
                </a:ln>
                <a:solidFill>
                  <a:srgbClr val="6A8759"/>
                </a:solidFill>
                <a:effectLst/>
                <a:latin typeface="Arial Unicode MS"/>
              </a:rPr>
              <a:t>"size"</a:t>
            </a:r>
            <a:r>
              <a:rPr kumimoji="0" lang="en-US" altLang="en-US" sz="1100" b="0" i="0" u="none" strike="noStrike" cap="none" normalizeH="0" baseline="0" dirty="0">
                <a:ln>
                  <a:noFill/>
                </a:ln>
                <a:solidFill>
                  <a:srgbClr val="A9B7C6"/>
                </a:solidFill>
                <a:effectLst/>
                <a:latin typeface="Arial Unicode MS"/>
              </a:rPr>
              <a:t>).alias(</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trans_size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)).sum(</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in_value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out_values</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out_value_group.groupBy</a:t>
            </a:r>
            <a:r>
              <a:rPr kumimoji="0" lang="en-US" altLang="en-US" sz="1100" b="0" i="0" u="none" strike="noStrike" cap="none" normalizeH="0" baseline="0" dirty="0">
                <a:ln>
                  <a:noFill/>
                </a:ln>
                <a:solidFill>
                  <a:srgbClr val="A9B7C6"/>
                </a:solidFill>
                <a:effectLst/>
                <a:latin typeface="Arial Unicode MS"/>
              </a:rPr>
              <a:t>(col(</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A9B7C6"/>
                </a:solidFill>
                <a:effectLst/>
                <a:latin typeface="Arial Unicode MS"/>
              </a:rPr>
              <a:t>col(</a:t>
            </a:r>
            <a:r>
              <a:rPr kumimoji="0" lang="en-US" altLang="en-US" sz="1100" b="0" i="0" u="none" strike="noStrike" cap="none" normalizeH="0" baseline="0" dirty="0">
                <a:ln>
                  <a:noFill/>
                </a:ln>
                <a:solidFill>
                  <a:srgbClr val="6A8759"/>
                </a:solidFill>
                <a:effectLst/>
                <a:latin typeface="Arial Unicode MS"/>
              </a:rPr>
              <a:t>"size"</a:t>
            </a:r>
            <a:r>
              <a:rPr kumimoji="0" lang="en-US" altLang="en-US" sz="1100" b="0" i="0" u="none" strike="noStrike" cap="none" normalizeH="0" baseline="0" dirty="0">
                <a:ln>
                  <a:noFill/>
                </a:ln>
                <a:solidFill>
                  <a:srgbClr val="A9B7C6"/>
                </a:solidFill>
                <a:effectLst/>
                <a:latin typeface="Arial Unicode MS"/>
              </a:rPr>
              <a:t>)).sum(</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out_value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in_values.join</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out_values</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in_values</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out_values</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'hash'</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df.withColumn</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trans_fees</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F.col</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"sum(</a:t>
            </a:r>
            <a:r>
              <a:rPr kumimoji="0" lang="en-US" altLang="en-US" sz="1100" b="0" i="0" u="none" strike="noStrike" cap="none" normalizeH="0" baseline="0" dirty="0" err="1">
                <a:ln>
                  <a:noFill/>
                </a:ln>
                <a:solidFill>
                  <a:srgbClr val="6A8759"/>
                </a:solidFill>
                <a:effectLst/>
                <a:latin typeface="Arial Unicode MS"/>
              </a:rPr>
              <a:t>in_value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F.col</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"sum(</a:t>
            </a:r>
            <a:r>
              <a:rPr kumimoji="0" lang="en-US" altLang="en-US" sz="1100" b="0" i="0" u="none" strike="noStrike" cap="none" normalizeH="0" baseline="0" dirty="0" err="1">
                <a:ln>
                  <a:noFill/>
                </a:ln>
                <a:solidFill>
                  <a:srgbClr val="6A8759"/>
                </a:solidFill>
                <a:effectLst/>
                <a:latin typeface="Arial Unicode MS"/>
              </a:rPr>
              <a:t>out_value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df.withColumn</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"trans_fees_2"</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trans_fees</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trans_size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df.withColumn</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"trans_fees_2"</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F.bround</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"trans_fees_2"</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6897BB"/>
                </a:solidFill>
                <a:effectLst/>
                <a:latin typeface="Arial Unicode MS"/>
              </a:rPr>
              <a:t>2</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df.filter</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F.col</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"trans_fees_2"</a:t>
            </a:r>
            <a:r>
              <a:rPr kumimoji="0" lang="en-US" altLang="en-US" sz="1100" b="0" i="0" u="none" strike="noStrike" cap="none" normalizeH="0" baseline="0" dirty="0">
                <a:ln>
                  <a:noFill/>
                </a:ln>
                <a:solidFill>
                  <a:srgbClr val="A9B7C6"/>
                </a:solidFill>
                <a:effectLst/>
                <a:latin typeface="Arial Unicode MS"/>
              </a:rPr>
              <a:t>) &gt;= </a:t>
            </a:r>
            <a:r>
              <a:rPr kumimoji="0" lang="en-US" altLang="en-US" sz="1100" b="0" i="0" u="none" strike="noStrike" cap="none" normalizeH="0" baseline="0" dirty="0">
                <a:ln>
                  <a:noFill/>
                </a:ln>
                <a:solidFill>
                  <a:srgbClr val="6897BB"/>
                </a:solidFill>
                <a:effectLst/>
                <a:latin typeface="Arial Unicode MS"/>
              </a:rPr>
              <a:t>0</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08080"/>
                </a:solidFill>
                <a:effectLst/>
                <a:latin typeface="Arial Unicode MS"/>
              </a:rPr>
              <a:t># taking out the average</a:t>
            </a: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 </a:t>
            </a:r>
            <a:r>
              <a:rPr kumimoji="0" lang="en-US" altLang="en-US" sz="1100" b="0" i="0" u="none" strike="noStrike" cap="none" normalizeH="0" baseline="0" dirty="0" err="1">
                <a:ln>
                  <a:noFill/>
                </a:ln>
                <a:solidFill>
                  <a:srgbClr val="808080"/>
                </a:solidFill>
                <a:effectLst/>
                <a:latin typeface="Arial Unicode MS"/>
              </a:rPr>
              <a:t>df</a:t>
            </a:r>
            <a:r>
              <a:rPr kumimoji="0" lang="en-US" altLang="en-US" sz="1100" b="0" i="0" u="none" strike="noStrike" cap="none" normalizeH="0" baseline="0" dirty="0">
                <a:ln>
                  <a:noFill/>
                </a:ln>
                <a:solidFill>
                  <a:srgbClr val="808080"/>
                </a:solidFill>
                <a:effectLst/>
                <a:latin typeface="Arial Unicode MS"/>
              </a:rPr>
              <a:t> = </a:t>
            </a:r>
            <a:r>
              <a:rPr kumimoji="0" lang="en-US" altLang="en-US" sz="1100" b="0" i="0" u="none" strike="noStrike" cap="none" normalizeH="0" baseline="0" dirty="0" err="1">
                <a:ln>
                  <a:noFill/>
                </a:ln>
                <a:solidFill>
                  <a:srgbClr val="808080"/>
                </a:solidFill>
                <a:effectLst/>
                <a:latin typeface="Arial Unicode MS"/>
              </a:rPr>
              <a:t>df.select</a:t>
            </a:r>
            <a:r>
              <a:rPr kumimoji="0" lang="en-US" altLang="en-US" sz="1100" b="0" i="0" u="none" strike="noStrike" cap="none" normalizeH="0" baseline="0" dirty="0">
                <a:ln>
                  <a:noFill/>
                </a:ln>
                <a:solidFill>
                  <a:srgbClr val="808080"/>
                </a:solidFill>
                <a:effectLst/>
                <a:latin typeface="Arial Unicode MS"/>
              </a:rPr>
              <a:t>(</a:t>
            </a:r>
            <a:r>
              <a:rPr kumimoji="0" lang="en-US" altLang="en-US" sz="1100" b="0" i="0" u="none" strike="noStrike" cap="none" normalizeH="0" baseline="0" dirty="0" err="1">
                <a:ln>
                  <a:noFill/>
                </a:ln>
                <a:solidFill>
                  <a:srgbClr val="808080"/>
                </a:solidFill>
                <a:effectLst/>
                <a:latin typeface="Arial Unicode MS"/>
              </a:rPr>
              <a:t>F.avg</a:t>
            </a:r>
            <a:r>
              <a:rPr kumimoji="0" lang="en-US" altLang="en-US" sz="1100" b="0" i="0" u="none" strike="noStrike" cap="none" normalizeH="0" baseline="0" dirty="0">
                <a:ln>
                  <a:noFill/>
                </a:ln>
                <a:solidFill>
                  <a:srgbClr val="808080"/>
                </a:solidFill>
                <a:effectLst/>
                <a:latin typeface="Arial Unicode MS"/>
              </a:rPr>
              <a:t>("trans_fees_2"))</a:t>
            </a: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 </a:t>
            </a:r>
            <a:r>
              <a:rPr kumimoji="0" lang="en-US" altLang="en-US" sz="1100" b="0" i="0" u="none" strike="noStrike" cap="none" normalizeH="0" baseline="0" dirty="0" err="1">
                <a:ln>
                  <a:noFill/>
                </a:ln>
                <a:solidFill>
                  <a:srgbClr val="808080"/>
                </a:solidFill>
                <a:effectLst/>
                <a:latin typeface="Arial Unicode MS"/>
              </a:rPr>
              <a:t>df</a:t>
            </a:r>
            <a:r>
              <a:rPr kumimoji="0" lang="en-US" altLang="en-US" sz="1100" b="0" i="0" u="none" strike="noStrike" cap="none" normalizeH="0" baseline="0" dirty="0">
                <a:ln>
                  <a:noFill/>
                </a:ln>
                <a:solidFill>
                  <a:srgbClr val="808080"/>
                </a:solidFill>
                <a:effectLst/>
                <a:latin typeface="Arial Unicode MS"/>
              </a:rPr>
              <a:t> = </a:t>
            </a:r>
            <a:r>
              <a:rPr kumimoji="0" lang="en-US" altLang="en-US" sz="1100" b="0" i="0" u="none" strike="noStrike" cap="none" normalizeH="0" baseline="0" dirty="0" err="1">
                <a:ln>
                  <a:noFill/>
                </a:ln>
                <a:solidFill>
                  <a:srgbClr val="808080"/>
                </a:solidFill>
                <a:effectLst/>
                <a:latin typeface="Arial Unicode MS"/>
              </a:rPr>
              <a:t>df.describe</a:t>
            </a:r>
            <a:r>
              <a:rPr kumimoji="0" lang="en-US" altLang="en-US" sz="1100" b="0" i="0" u="none" strike="noStrike" cap="none" normalizeH="0" baseline="0" dirty="0">
                <a:ln>
                  <a:noFill/>
                </a:ln>
                <a:solidFill>
                  <a:srgbClr val="808080"/>
                </a:solidFill>
                <a:effectLst/>
                <a:latin typeface="Arial Unicode MS"/>
              </a:rPr>
              <a:t>(["sum(</a:t>
            </a:r>
            <a:r>
              <a:rPr kumimoji="0" lang="en-US" altLang="en-US" sz="1100" b="0" i="0" u="none" strike="noStrike" cap="none" normalizeH="0" baseline="0" dirty="0" err="1">
                <a:ln>
                  <a:noFill/>
                </a:ln>
                <a:solidFill>
                  <a:srgbClr val="808080"/>
                </a:solidFill>
                <a:effectLst/>
                <a:latin typeface="Arial Unicode MS"/>
              </a:rPr>
              <a:t>in_value</a:t>
            </a:r>
            <a:r>
              <a:rPr kumimoji="0" lang="en-US" altLang="en-US" sz="1100" b="0" i="0" u="none" strike="noStrike" cap="none" normalizeH="0" baseline="0" dirty="0">
                <a:ln>
                  <a:noFill/>
                </a:ln>
                <a:solidFill>
                  <a:srgbClr val="808080"/>
                </a:solidFill>
                <a:effectLst/>
                <a:latin typeface="Arial Unicode MS"/>
              </a:rPr>
              <a:t>)", "sum(</a:t>
            </a:r>
            <a:r>
              <a:rPr kumimoji="0" lang="en-US" altLang="en-US" sz="1100" b="0" i="0" u="none" strike="noStrike" cap="none" normalizeH="0" baseline="0" dirty="0" err="1">
                <a:ln>
                  <a:noFill/>
                </a:ln>
                <a:solidFill>
                  <a:srgbClr val="808080"/>
                </a:solidFill>
                <a:effectLst/>
                <a:latin typeface="Arial Unicode MS"/>
              </a:rPr>
              <a:t>out_value</a:t>
            </a:r>
            <a:r>
              <a:rPr kumimoji="0" lang="en-US" altLang="en-US" sz="1100" b="0" i="0" u="none" strike="noStrike" cap="none" normalizeH="0" baseline="0" dirty="0">
                <a:ln>
                  <a:noFill/>
                </a:ln>
                <a:solidFill>
                  <a:srgbClr val="808080"/>
                </a:solidFill>
                <a:effectLst/>
                <a:latin typeface="Arial Unicode MS"/>
              </a:rPr>
              <a:t>)", "trans_fees_2"])</a:t>
            </a: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hash_cnt</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df.count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df.agg</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'trans_fees_2'</a:t>
            </a: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6A8759"/>
                </a:solidFill>
                <a:effectLst/>
                <a:latin typeface="Arial Unicode MS"/>
              </a:rPr>
              <a:t>'avg'</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6A8759"/>
                </a:solidFill>
                <a:effectLst/>
                <a:latin typeface="Arial Unicode MS"/>
              </a:rPr>
              <a:t>'sum(</a:t>
            </a:r>
            <a:r>
              <a:rPr kumimoji="0" lang="en-US" altLang="en-US" sz="1100" b="0" i="0" u="none" strike="noStrike" cap="none" normalizeH="0" baseline="0" dirty="0" err="1">
                <a:ln>
                  <a:noFill/>
                </a:ln>
                <a:solidFill>
                  <a:srgbClr val="6A8759"/>
                </a:solidFill>
                <a:effectLst/>
                <a:latin typeface="Arial Unicode MS"/>
              </a:rPr>
              <a:t>out_value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6A8759"/>
                </a:solidFill>
                <a:effectLst/>
                <a:latin typeface="Arial Unicode MS"/>
              </a:rPr>
              <a:t>'sum'</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df.toPandas</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d = </a:t>
            </a:r>
            <a:r>
              <a:rPr kumimoji="0" lang="en-US" altLang="en-US" sz="1100" b="0" i="0" u="none" strike="noStrike" cap="none" normalizeH="0" baseline="0" dirty="0" err="1">
                <a:ln>
                  <a:noFill/>
                </a:ln>
                <a:solidFill>
                  <a:srgbClr val="A9B7C6"/>
                </a:solidFill>
                <a:effectLst/>
                <a:latin typeface="Arial Unicode MS"/>
              </a:rPr>
              <a:t>df.to_dict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'records'</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d[</a:t>
            </a:r>
            <a:r>
              <a:rPr kumimoji="0" lang="en-US" altLang="en-US" sz="1100" b="0" i="0" u="none" strike="noStrike" cap="none" normalizeH="0" baseline="0" dirty="0">
                <a:ln>
                  <a:noFill/>
                </a:ln>
                <a:solidFill>
                  <a:srgbClr val="6897BB"/>
                </a:solidFill>
                <a:effectLst/>
                <a:latin typeface="Arial Unicode MS"/>
              </a:rPr>
              <a:t>0</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"sum(sum(</a:t>
            </a:r>
            <a:r>
              <a:rPr kumimoji="0" lang="en-US" altLang="en-US" sz="1100" b="0" i="0" u="none" strike="noStrike" cap="none" normalizeH="0" baseline="0" dirty="0" err="1">
                <a:ln>
                  <a:noFill/>
                </a:ln>
                <a:solidFill>
                  <a:srgbClr val="6A8759"/>
                </a:solidFill>
                <a:effectLst/>
                <a:latin typeface="Arial Unicode MS"/>
              </a:rPr>
              <a:t>out_value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 = d[</a:t>
            </a:r>
            <a:r>
              <a:rPr kumimoji="0" lang="en-US" altLang="en-US" sz="1100" b="0" i="0" u="none" strike="noStrike" cap="none" normalizeH="0" baseline="0" dirty="0">
                <a:ln>
                  <a:noFill/>
                </a:ln>
                <a:solidFill>
                  <a:srgbClr val="6897BB"/>
                </a:solidFill>
                <a:effectLst/>
                <a:latin typeface="Arial Unicode MS"/>
              </a:rPr>
              <a:t>0</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"sum(sum(</a:t>
            </a:r>
            <a:r>
              <a:rPr kumimoji="0" lang="en-US" altLang="en-US" sz="1100" b="0" i="0" u="none" strike="noStrike" cap="none" normalizeH="0" baseline="0" dirty="0" err="1">
                <a:ln>
                  <a:noFill/>
                </a:ln>
                <a:solidFill>
                  <a:srgbClr val="6A8759"/>
                </a:solidFill>
                <a:effectLst/>
                <a:latin typeface="Arial Unicode MS"/>
              </a:rPr>
              <a:t>out_value</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a:ln>
                  <a:noFill/>
                </a:ln>
                <a:solidFill>
                  <a:srgbClr val="6897BB"/>
                </a:solidFill>
                <a:effectLst/>
                <a:latin typeface="Arial Unicode MS"/>
              </a:rPr>
              <a:t>100000000</a:t>
            </a:r>
            <a:br>
              <a:rPr kumimoji="0" lang="en-US" altLang="en-US" sz="1100" b="0" i="0" u="none" strike="noStrike" cap="none" normalizeH="0" baseline="0" dirty="0">
                <a:ln>
                  <a:noFill/>
                </a:ln>
                <a:solidFill>
                  <a:srgbClr val="6897BB"/>
                </a:solidFill>
                <a:effectLst/>
                <a:latin typeface="Arial Unicode MS"/>
              </a:rPr>
            </a:br>
            <a:r>
              <a:rPr kumimoji="0" lang="en-US" altLang="en-US" sz="1100" b="0" i="0" u="none" strike="noStrike" cap="none" normalizeH="0" baseline="0" dirty="0">
                <a:ln>
                  <a:noFill/>
                </a:ln>
                <a:solidFill>
                  <a:srgbClr val="6897BB"/>
                </a:solidFill>
                <a:effectLst/>
                <a:latin typeface="Arial Unicode MS"/>
              </a:rPr>
              <a:t>    </a:t>
            </a:r>
            <a:r>
              <a:rPr kumimoji="0" lang="en-US" altLang="en-US" sz="1100" b="0" i="0" u="none" strike="noStrike" cap="none" normalizeH="0" baseline="0" dirty="0">
                <a:ln>
                  <a:noFill/>
                </a:ln>
                <a:solidFill>
                  <a:srgbClr val="A9B7C6"/>
                </a:solidFill>
                <a:effectLst/>
                <a:latin typeface="Arial Unicode MS"/>
              </a:rPr>
              <a:t>d[</a:t>
            </a:r>
            <a:r>
              <a:rPr kumimoji="0" lang="en-US" altLang="en-US" sz="1100" b="0" i="0" u="none" strike="noStrike" cap="none" normalizeH="0" baseline="0" dirty="0">
                <a:ln>
                  <a:noFill/>
                </a:ln>
                <a:solidFill>
                  <a:srgbClr val="6897BB"/>
                </a:solidFill>
                <a:effectLst/>
                <a:latin typeface="Arial Unicode MS"/>
              </a:rPr>
              <a:t>0</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err="1">
                <a:ln>
                  <a:noFill/>
                </a:ln>
                <a:solidFill>
                  <a:srgbClr val="6A8759"/>
                </a:solidFill>
                <a:effectLst/>
                <a:latin typeface="Arial Unicode MS"/>
              </a:rPr>
              <a:t>total_hash</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err="1">
                <a:ln>
                  <a:noFill/>
                </a:ln>
                <a:solidFill>
                  <a:srgbClr val="A9B7C6"/>
                </a:solidFill>
                <a:effectLst/>
                <a:latin typeface="Arial Unicode MS"/>
              </a:rPr>
              <a:t>hash_cnt</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08080"/>
                </a:solidFill>
                <a:effectLst/>
                <a:latin typeface="Arial Unicode MS"/>
              </a:rPr>
              <a:t># send to flask</a:t>
            </a: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send_data_to_flask</a:t>
            </a:r>
            <a:r>
              <a:rPr kumimoji="0" lang="en-US" altLang="en-US" sz="1100" b="0" i="0" u="none" strike="noStrike" cap="none" normalizeH="0" baseline="0" dirty="0">
                <a:ln>
                  <a:noFill/>
                </a:ln>
                <a:solidFill>
                  <a:srgbClr val="A9B7C6"/>
                </a:solidFill>
                <a:effectLst/>
                <a:latin typeface="Arial Unicode MS"/>
              </a:rPr>
              <a:t>(d)</a:t>
            </a: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888C6"/>
                </a:solidFill>
                <a:effectLst/>
                <a:latin typeface="Arial Unicode MS"/>
              </a:rPr>
              <a:t>print</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6A8759"/>
                </a:solidFill>
                <a:effectLst/>
                <a:latin typeface="Arial Unicode MS"/>
              </a:rPr>
              <a:t>"Finally"</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6A8759"/>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cnt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8888C6"/>
                </a:solidFill>
                <a:effectLst/>
                <a:latin typeface="Arial Unicode MS"/>
              </a:rPr>
              <a:t>type</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err="1">
                <a:ln>
                  <a:noFill/>
                </a:ln>
                <a:solidFill>
                  <a:srgbClr val="A9B7C6"/>
                </a:solidFill>
                <a:effectLst/>
                <a:latin typeface="Arial Unicode MS"/>
              </a:rPr>
              <a:t>df</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hash_cnt</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a:ln>
                  <a:noFill/>
                </a:ln>
                <a:solidFill>
                  <a:srgbClr val="808080"/>
                </a:solidFill>
                <a:effectLst/>
                <a:latin typeface="Arial Unicode MS"/>
              </a:rPr>
              <a:t># print(</a:t>
            </a:r>
            <a:r>
              <a:rPr kumimoji="0" lang="en-US" altLang="en-US" sz="1100" b="0" i="0" u="none" strike="noStrike" cap="none" normalizeH="0" baseline="0" dirty="0" err="1">
                <a:ln>
                  <a:noFill/>
                </a:ln>
                <a:solidFill>
                  <a:srgbClr val="808080"/>
                </a:solidFill>
                <a:effectLst/>
                <a:latin typeface="Arial Unicode MS"/>
              </a:rPr>
              <a:t>df.show</a:t>
            </a:r>
            <a:r>
              <a:rPr kumimoji="0" lang="en-US" altLang="en-US" sz="1100" b="0" i="0" u="none" strike="noStrike" cap="none" normalizeH="0" baseline="0" dirty="0">
                <a:ln>
                  <a:noFill/>
                </a:ln>
                <a:solidFill>
                  <a:srgbClr val="808080"/>
                </a:solidFill>
                <a:effectLst/>
                <a:latin typeface="Arial Unicode MS"/>
              </a:rPr>
              <a:t>())</a:t>
            </a:r>
            <a:br>
              <a:rPr kumimoji="0" lang="en-US" altLang="en-US" sz="1100" b="0" i="0" u="none" strike="noStrike" cap="none" normalizeH="0" baseline="0" dirty="0">
                <a:ln>
                  <a:noFill/>
                </a:ln>
                <a:solidFill>
                  <a:srgbClr val="808080"/>
                </a:solidFill>
                <a:effectLst/>
                <a:latin typeface="Arial Unicode MS"/>
              </a:rPr>
            </a:br>
            <a:r>
              <a:rPr kumimoji="0" lang="en-US" altLang="en-US" sz="1100" b="0" i="0" u="none" strike="noStrike" cap="none" normalizeH="0" baseline="0" dirty="0">
                <a:ln>
                  <a:noFill/>
                </a:ln>
                <a:solidFill>
                  <a:srgbClr val="808080"/>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df.to_excel</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'BTC_Transaction_LIVE.xlsx'</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err="1">
                <a:ln>
                  <a:noFill/>
                </a:ln>
                <a:solidFill>
                  <a:srgbClr val="AA4926"/>
                </a:solidFill>
                <a:effectLst/>
                <a:latin typeface="Arial Unicode MS"/>
              </a:rPr>
              <a:t>sheet_name</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6A8759"/>
                </a:solidFill>
                <a:effectLst/>
                <a:latin typeface="Arial Unicode MS"/>
              </a:rPr>
              <a:t>'Sheet1'</a:t>
            </a:r>
            <a:r>
              <a:rPr kumimoji="0" lang="en-US" altLang="en-US" sz="1100" b="0" i="0" u="none" strike="noStrike" cap="none" normalizeH="0" baseline="0" dirty="0">
                <a:ln>
                  <a:noFill/>
                </a:ln>
                <a:solidFill>
                  <a:srgbClr val="CC7832"/>
                </a:solidFill>
                <a:effectLst/>
                <a:latin typeface="Arial Unicode MS"/>
              </a:rPr>
              <a:t>, </a:t>
            </a:r>
            <a:r>
              <a:rPr kumimoji="0" lang="en-US" altLang="en-US" sz="1100" b="0" i="0" u="none" strike="noStrike" cap="none" normalizeH="0" baseline="0" dirty="0">
                <a:ln>
                  <a:noFill/>
                </a:ln>
                <a:solidFill>
                  <a:srgbClr val="AA4926"/>
                </a:solidFill>
                <a:effectLst/>
                <a:latin typeface="Arial Unicode MS"/>
              </a:rPr>
              <a:t>index</a:t>
            </a:r>
            <a:r>
              <a:rPr kumimoji="0" lang="en-US" altLang="en-US" sz="1100" b="0" i="0" u="none" strike="noStrike" cap="none" normalizeH="0" baseline="0" dirty="0">
                <a:ln>
                  <a:noFill/>
                </a:ln>
                <a:solidFill>
                  <a:srgbClr val="A9B7C6"/>
                </a:solidFill>
                <a:effectLst/>
                <a:latin typeface="Arial Unicode MS"/>
              </a:rPr>
              <a:t>=</a:t>
            </a:r>
            <a:r>
              <a:rPr kumimoji="0" lang="en-US" altLang="en-US" sz="1100" b="0" i="0" u="none" strike="noStrike" cap="none" normalizeH="0" baseline="0" dirty="0">
                <a:ln>
                  <a:noFill/>
                </a:ln>
                <a:solidFill>
                  <a:srgbClr val="CC7832"/>
                </a:solidFill>
                <a:effectLst/>
                <a:latin typeface="Arial Unicode MS"/>
              </a:rPr>
              <a:t>True</a:t>
            </a:r>
            <a:r>
              <a:rPr kumimoji="0" lang="en-US" altLang="en-US" sz="1100" b="0" i="0" u="none" strike="noStrike" cap="none" normalizeH="0" baseline="0" dirty="0">
                <a:ln>
                  <a:noFill/>
                </a:ln>
                <a:solidFill>
                  <a:srgbClr val="A9B7C6"/>
                </a:solidFill>
                <a:effectLst/>
                <a:latin typeface="Arial Unicode MS"/>
              </a:rPr>
              <a:t>)</a:t>
            </a:r>
            <a:br>
              <a:rPr kumimoji="0" lang="en-US" altLang="en-US" sz="1100" b="0" i="0" u="none" strike="noStrike" cap="none" normalizeH="0" baseline="0" dirty="0">
                <a:ln>
                  <a:noFill/>
                </a:ln>
                <a:solidFill>
                  <a:srgbClr val="A9B7C6"/>
                </a:solidFill>
                <a:effectLst/>
                <a:latin typeface="Arial Unicode MS"/>
              </a:rPr>
            </a:br>
            <a:r>
              <a:rPr kumimoji="0" lang="en-US" altLang="en-US" sz="1100" b="0" i="0" u="none" strike="noStrike" cap="none" normalizeH="0" baseline="0" dirty="0">
                <a:ln>
                  <a:noFill/>
                </a:ln>
                <a:solidFill>
                  <a:srgbClr val="A9B7C6"/>
                </a:solidFill>
                <a:effectLst/>
                <a:latin typeface="Arial Unicode MS"/>
              </a:rPr>
              <a:t>    </a:t>
            </a:r>
            <a:r>
              <a:rPr kumimoji="0" lang="en-US" altLang="en-US" sz="1100" b="0" i="0" u="none" strike="noStrike" cap="none" normalizeH="0" baseline="0" dirty="0" err="1">
                <a:ln>
                  <a:noFill/>
                </a:ln>
                <a:solidFill>
                  <a:srgbClr val="A9B7C6"/>
                </a:solidFill>
                <a:effectLst/>
                <a:latin typeface="Arial Unicode MS"/>
              </a:rPr>
              <a:t>cnt</a:t>
            </a:r>
            <a:r>
              <a:rPr kumimoji="0" lang="en-US" altLang="en-US" sz="1100" b="0" i="0" u="none" strike="noStrike" cap="none" normalizeH="0" baseline="0" dirty="0">
                <a:ln>
                  <a:noFill/>
                </a:ln>
                <a:solidFill>
                  <a:srgbClr val="A9B7C6"/>
                </a:solidFill>
                <a:effectLst/>
                <a:latin typeface="Arial Unicode MS"/>
              </a:rPr>
              <a:t> += </a:t>
            </a:r>
            <a:r>
              <a:rPr kumimoji="0" lang="en-US" altLang="en-US" sz="1100" b="0" i="0" u="none" strike="noStrike" cap="none" normalizeH="0" baseline="0" dirty="0">
                <a:ln>
                  <a:noFill/>
                </a:ln>
                <a:solidFill>
                  <a:srgbClr val="6897BB"/>
                </a:solidFill>
                <a:effectLst/>
                <a:latin typeface="Arial Unicode MS"/>
              </a:rPr>
              <a:t>1</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8069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5EB3-26FB-A25C-35F9-E5CB0A7FCA99}"/>
              </a:ext>
            </a:extLst>
          </p:cNvPr>
          <p:cNvSpPr>
            <a:spLocks noGrp="1"/>
          </p:cNvSpPr>
          <p:nvPr>
            <p:ph type="title"/>
          </p:nvPr>
        </p:nvSpPr>
        <p:spPr>
          <a:xfrm>
            <a:off x="733770" y="0"/>
            <a:ext cx="4832142" cy="626165"/>
          </a:xfrm>
        </p:spPr>
        <p:txBody>
          <a:bodyPr/>
          <a:lstStyle/>
          <a:p>
            <a:r>
              <a:rPr lang="en-US" dirty="0"/>
              <a:t>Output sink</a:t>
            </a:r>
          </a:p>
        </p:txBody>
      </p:sp>
      <p:sp>
        <p:nvSpPr>
          <p:cNvPr id="4" name="Text Placeholder 3">
            <a:extLst>
              <a:ext uri="{FF2B5EF4-FFF2-40B4-BE49-F238E27FC236}">
                <a16:creationId xmlns:a16="http://schemas.microsoft.com/office/drawing/2014/main" id="{3CAAC39A-1B19-5B2F-2BBB-CE2EDD789420}"/>
              </a:ext>
            </a:extLst>
          </p:cNvPr>
          <p:cNvSpPr>
            <a:spLocks noGrp="1"/>
          </p:cNvSpPr>
          <p:nvPr>
            <p:ph type="body" sz="half" idx="2"/>
          </p:nvPr>
        </p:nvSpPr>
        <p:spPr>
          <a:xfrm>
            <a:off x="839788" y="848139"/>
            <a:ext cx="4553847" cy="5314122"/>
          </a:xfrm>
        </p:spPr>
        <p:txBody>
          <a:bodyPr/>
          <a:lstStyle/>
          <a:p>
            <a:pPr marL="285750" indent="-285750">
              <a:buFontTx/>
              <a:buChar char="-"/>
            </a:pPr>
            <a:r>
              <a:rPr lang="en-US" sz="2000" dirty="0"/>
              <a:t>Spark streaming application sinks the processed data to Flask, via REST APIs.</a:t>
            </a:r>
          </a:p>
          <a:p>
            <a:pPr marL="285750" indent="-285750">
              <a:buFontTx/>
              <a:buChar char="-"/>
            </a:pPr>
            <a:endParaRPr lang="en-US" dirty="0"/>
          </a:p>
          <a:p>
            <a:pPr marL="285750" indent="-285750">
              <a:buFontTx/>
              <a:buChar char="-"/>
            </a:pPr>
            <a:r>
              <a:rPr lang="en-US" sz="2000" dirty="0"/>
              <a:t>Project File Name :</a:t>
            </a:r>
          </a:p>
          <a:p>
            <a:pPr marL="742950" lvl="1" indent="-285750">
              <a:buFontTx/>
              <a:buChar char="-"/>
            </a:pPr>
            <a:r>
              <a:rPr lang="en-US" sz="2000" dirty="0"/>
              <a:t>Spark_stream_btc.py</a:t>
            </a:r>
          </a:p>
          <a:p>
            <a:pPr marL="742950" lvl="1" indent="-285750">
              <a:buFontTx/>
              <a:buChar char="-"/>
            </a:pPr>
            <a:r>
              <a:rPr lang="en-US" sz="2000" dirty="0"/>
              <a:t>App.py</a:t>
            </a:r>
          </a:p>
          <a:p>
            <a:pPr marL="742950" lvl="1" indent="-285750">
              <a:buFontTx/>
              <a:buChar char="-"/>
            </a:pPr>
            <a:endParaRPr lang="en-US" sz="2000" dirty="0"/>
          </a:p>
          <a:p>
            <a:pPr marL="285750" indent="-285750">
              <a:buFontTx/>
              <a:buChar char="-"/>
            </a:pPr>
            <a:r>
              <a:rPr lang="en-US" sz="2200" dirty="0"/>
              <a:t>Tools and Tech :</a:t>
            </a:r>
          </a:p>
          <a:p>
            <a:pPr marL="742950" lvl="1" indent="-285750">
              <a:buFontTx/>
              <a:buChar char="-"/>
            </a:pPr>
            <a:r>
              <a:rPr lang="en-US" sz="2000" dirty="0"/>
              <a:t>Spark</a:t>
            </a:r>
          </a:p>
          <a:p>
            <a:pPr marL="742950" lvl="1" indent="-285750">
              <a:buFontTx/>
              <a:buChar char="-"/>
            </a:pPr>
            <a:r>
              <a:rPr lang="en-US" sz="2000" dirty="0"/>
              <a:t>Flask</a:t>
            </a:r>
          </a:p>
          <a:p>
            <a:endParaRPr lang="en-US" sz="2200" dirty="0"/>
          </a:p>
          <a:p>
            <a:pPr marL="285750" indent="-285750">
              <a:buFontTx/>
              <a:buChar char="-"/>
            </a:pPr>
            <a:r>
              <a:rPr lang="en-US" sz="2000" dirty="0"/>
              <a:t>Frontend, </a:t>
            </a:r>
            <a:r>
              <a:rPr lang="en-US" sz="2000" dirty="0" err="1"/>
              <a:t>Reactjs</a:t>
            </a:r>
            <a:r>
              <a:rPr lang="en-US" sz="2000" dirty="0"/>
              <a:t> Charts calls the API to refresh the dashboard screen, repeatedly.</a:t>
            </a:r>
          </a:p>
          <a:p>
            <a:pPr marL="285750" indent="-285750">
              <a:buFontTx/>
              <a:buChar char="-"/>
            </a:pPr>
            <a:endParaRPr lang="en-US" dirty="0"/>
          </a:p>
        </p:txBody>
      </p:sp>
      <p:sp>
        <p:nvSpPr>
          <p:cNvPr id="5" name="Rectangle 1">
            <a:extLst>
              <a:ext uri="{FF2B5EF4-FFF2-40B4-BE49-F238E27FC236}">
                <a16:creationId xmlns:a16="http://schemas.microsoft.com/office/drawing/2014/main" id="{B0961DCB-F8AB-8774-9B2C-6085F007EA5E}"/>
              </a:ext>
            </a:extLst>
          </p:cNvPr>
          <p:cNvSpPr>
            <a:spLocks noChangeArrowheads="1"/>
          </p:cNvSpPr>
          <p:nvPr/>
        </p:nvSpPr>
        <p:spPr bwMode="auto">
          <a:xfrm>
            <a:off x="5724939" y="197346"/>
            <a:ext cx="5733291" cy="32316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send_data_to_flask</a:t>
            </a:r>
            <a:r>
              <a:rPr kumimoji="0" lang="en-US" altLang="en-US" sz="1600" b="0" i="0" u="none" strike="noStrike" cap="none" normalizeH="0" baseline="0" dirty="0">
                <a:ln>
                  <a:noFill/>
                </a:ln>
                <a:solidFill>
                  <a:srgbClr val="A9B7C6"/>
                </a:solidFill>
                <a:effectLst/>
                <a:latin typeface="Arial Unicode MS"/>
              </a:rPr>
              <a:t>(d):</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url</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A8759"/>
                </a:solidFill>
                <a:effectLst/>
                <a:latin typeface="Arial Unicode MS"/>
              </a:rPr>
              <a:t>'http://localhost:5001/</a:t>
            </a:r>
            <a:r>
              <a:rPr kumimoji="0" lang="en-US" altLang="en-US" sz="1600" b="0" i="0" u="none" strike="noStrike" cap="none" normalizeH="0" baseline="0" dirty="0" err="1">
                <a:ln>
                  <a:noFill/>
                </a:ln>
                <a:solidFill>
                  <a:srgbClr val="6A8759"/>
                </a:solidFill>
                <a:effectLst/>
                <a:latin typeface="Arial Unicode MS"/>
              </a:rPr>
              <a:t>updateData</a:t>
            </a:r>
            <a:r>
              <a:rPr kumimoji="0" lang="en-US" altLang="en-US" sz="1600" b="0" i="0" u="none" strike="noStrike" cap="none" normalizeH="0" baseline="0" dirty="0">
                <a:ln>
                  <a:noFill/>
                </a:ln>
                <a:solidFill>
                  <a:srgbClr val="6A8759"/>
                </a:solidFill>
                <a:effectLst/>
                <a:latin typeface="Arial Unicode MS"/>
              </a:rPr>
              <a:t>'</a:t>
            </a:r>
            <a:br>
              <a:rPr kumimoji="0" lang="en-US" altLang="en-US" sz="1600" b="0" i="0" u="none" strike="noStrike" cap="none" normalizeH="0" baseline="0" dirty="0">
                <a:ln>
                  <a:noFill/>
                </a:ln>
                <a:solidFill>
                  <a:srgbClr val="6A8759"/>
                </a:solidFill>
                <a:effectLst/>
                <a:latin typeface="Arial Unicode MS"/>
              </a:rPr>
            </a:b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t_d</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A8759"/>
                </a:solidFill>
                <a:effectLst/>
                <a:latin typeface="Arial Unicode MS"/>
              </a:rPr>
              <a:t>"vol"</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str</a:t>
            </a:r>
            <a:r>
              <a:rPr kumimoji="0" lang="en-US" altLang="en-US" sz="1600" b="0" i="0" u="none" strike="noStrike" cap="none" normalizeH="0" baseline="0" dirty="0">
                <a:ln>
                  <a:noFill/>
                </a:ln>
                <a:solidFill>
                  <a:srgbClr val="A9B7C6"/>
                </a:solidFill>
                <a:effectLst/>
                <a:latin typeface="Arial Unicode MS"/>
              </a:rPr>
              <a:t>(d[</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'sum(sum(</a:t>
            </a:r>
            <a:r>
              <a:rPr kumimoji="0" lang="en-US" altLang="en-US" sz="1600" b="0" i="0" u="none" strike="noStrike" cap="none" normalizeH="0" baseline="0" dirty="0" err="1">
                <a:ln>
                  <a:noFill/>
                </a:ln>
                <a:solidFill>
                  <a:srgbClr val="6A8759"/>
                </a:solidFill>
                <a:effectLst/>
                <a:latin typeface="Arial Unicode MS"/>
              </a:rPr>
              <a:t>out_value</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trans_fees</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round</a:t>
            </a:r>
            <a:r>
              <a:rPr kumimoji="0" lang="en-US" altLang="en-US" sz="1600" b="0" i="0" u="none" strike="noStrike" cap="none" normalizeH="0" baseline="0" dirty="0">
                <a:ln>
                  <a:noFill/>
                </a:ln>
                <a:solidFill>
                  <a:srgbClr val="A9B7C6"/>
                </a:solidFill>
                <a:effectLst/>
                <a:latin typeface="Arial Unicode MS"/>
              </a:rPr>
              <a:t>(d[</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"avg(trans_fees_2)"</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4</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total_hash</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 d[</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total_hash</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try</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response = </a:t>
            </a:r>
            <a:r>
              <a:rPr kumimoji="0" lang="en-US" altLang="en-US" sz="1600" b="0" i="0" u="none" strike="noStrike" cap="none" normalizeH="0" baseline="0" dirty="0" err="1">
                <a:ln>
                  <a:noFill/>
                </a:ln>
                <a:solidFill>
                  <a:srgbClr val="A9B7C6"/>
                </a:solidFill>
                <a:effectLst/>
                <a:latin typeface="Arial Unicode MS"/>
              </a:rPr>
              <a:t>requests.post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url</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A4926"/>
                </a:solidFill>
                <a:effectLst/>
                <a:latin typeface="Arial Unicode MS"/>
              </a:rPr>
              <a:t>json</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json.loads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json.dumps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t_d</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response.status_code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"Response Code"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except </a:t>
            </a:r>
            <a:r>
              <a:rPr kumimoji="0" lang="en-US" altLang="en-US" sz="1600" b="0" i="0" u="none" strike="noStrike" cap="none" normalizeH="0" baseline="0" dirty="0">
                <a:ln>
                  <a:noFill/>
                </a:ln>
                <a:solidFill>
                  <a:srgbClr val="8888C6"/>
                </a:solidFill>
                <a:effectLst/>
                <a:latin typeface="Arial Unicode MS"/>
              </a:rPr>
              <a:t>Exception </a:t>
            </a:r>
            <a:r>
              <a:rPr kumimoji="0" lang="en-US" altLang="en-US" sz="1600" b="0" i="0" u="none" strike="noStrike" cap="none" normalizeH="0" baseline="0" dirty="0">
                <a:ln>
                  <a:noFill/>
                </a:ln>
                <a:solidFill>
                  <a:srgbClr val="CC7832"/>
                </a:solidFill>
                <a:effectLst/>
                <a:latin typeface="Arial Unicode MS"/>
              </a:rPr>
              <a:t>as </a:t>
            </a:r>
            <a:r>
              <a:rPr kumimoji="0" lang="en-US" altLang="en-US" sz="1600" b="0" i="0" u="none" strike="noStrike" cap="none" normalizeH="0" baseline="0" dirty="0">
                <a:ln>
                  <a:noFill/>
                </a:ln>
                <a:solidFill>
                  <a:srgbClr val="72737A"/>
                </a:solidFill>
                <a:effectLst/>
                <a:latin typeface="Arial Unicode MS"/>
              </a:rPr>
              <a:t>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pass</a:t>
            </a:r>
            <a:br>
              <a:rPr kumimoji="0" lang="en-US" altLang="en-US" sz="1100" b="0" i="0" u="none" strike="noStrike" cap="none" normalizeH="0" baseline="0" dirty="0">
                <a:ln>
                  <a:noFill/>
                </a:ln>
                <a:solidFill>
                  <a:srgbClr val="CC7832"/>
                </a:solidFill>
                <a:effectLst/>
                <a:latin typeface="Arial Unicode MS"/>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904F3DBF-811D-7A70-9A32-EA55D70787DF}"/>
              </a:ext>
            </a:extLst>
          </p:cNvPr>
          <p:cNvSpPr>
            <a:spLocks noChangeArrowheads="1"/>
          </p:cNvSpPr>
          <p:nvPr/>
        </p:nvSpPr>
        <p:spPr bwMode="auto">
          <a:xfrm>
            <a:off x="5724939" y="2936559"/>
            <a:ext cx="5733290"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BBB529"/>
                </a:solidFill>
                <a:effectLst/>
                <a:latin typeface="Arial Unicode MS"/>
              </a:rPr>
              <a:t>@app.route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'/updateData'</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methods</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'POST'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FFC66D"/>
                </a:solidFill>
                <a:effectLst/>
                <a:latin typeface="Arial Unicode MS"/>
              </a:rPr>
              <a:t>update_data</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global </a:t>
            </a:r>
            <a:r>
              <a:rPr kumimoji="0" lang="en-US" altLang="en-US" sz="1400" b="0" i="0" u="none" strike="noStrike" cap="none" normalizeH="0" baseline="0" dirty="0">
                <a:ln>
                  <a:noFill/>
                </a:ln>
                <a:solidFill>
                  <a:srgbClr val="A9B7C6"/>
                </a:solidFill>
                <a:effectLst/>
                <a:latin typeface="Arial Unicode MS"/>
              </a:rPr>
              <a:t>tags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dataValues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categoryValues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BTC_DATA</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data = </a:t>
            </a:r>
            <a:r>
              <a:rPr kumimoji="0" lang="en-US" altLang="en-US" sz="1400" b="0" i="0" u="none" strike="noStrike" cap="none" normalizeH="0" baseline="0" dirty="0" err="1">
                <a:ln>
                  <a:noFill/>
                </a:ln>
                <a:solidFill>
                  <a:srgbClr val="A9B7C6"/>
                </a:solidFill>
                <a:effectLst/>
                <a:latin typeface="Arial Unicode MS"/>
              </a:rPr>
              <a:t>ast.literal_eval</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request.data.decode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"utf-8"</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BTC_DATA = data</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08080"/>
                </a:solidFill>
                <a:effectLst/>
                <a:latin typeface="Arial Unicode MS"/>
              </a:rPr>
              <a:t># print(</a:t>
            </a:r>
            <a:r>
              <a:rPr kumimoji="0" lang="en-US" altLang="en-US" sz="1400" b="0" i="0" u="none" strike="noStrike" cap="none" normalizeH="0" baseline="0" dirty="0" err="1">
                <a:ln>
                  <a:noFill/>
                </a:ln>
                <a:solidFill>
                  <a:srgbClr val="808080"/>
                </a:solidFill>
                <a:effectLst/>
                <a:latin typeface="Arial Unicode MS"/>
              </a:rPr>
              <a:t>f"labels</a:t>
            </a:r>
            <a:r>
              <a:rPr kumimoji="0" lang="en-US" altLang="en-US" sz="1400" b="0" i="0" u="none" strike="noStrike" cap="none" normalizeH="0" baseline="0" dirty="0">
                <a:ln>
                  <a:noFill/>
                </a:ln>
                <a:solidFill>
                  <a:srgbClr val="808080"/>
                </a:solidFill>
                <a:effectLst/>
                <a:latin typeface="Arial Unicode MS"/>
              </a:rPr>
              <a:t> received: {str(</a:t>
            </a:r>
            <a:r>
              <a:rPr kumimoji="0" lang="en-US" altLang="en-US" sz="1400" b="0" i="0" u="none" strike="noStrike" cap="none" normalizeH="0" baseline="0" dirty="0" err="1">
                <a:ln>
                  <a:noFill/>
                </a:ln>
                <a:solidFill>
                  <a:srgbClr val="808080"/>
                </a:solidFill>
                <a:effectLst/>
                <a:latin typeface="Arial Unicode MS"/>
              </a:rPr>
              <a:t>categoryValues</a:t>
            </a:r>
            <a:r>
              <a:rPr kumimoji="0" lang="en-US" altLang="en-US" sz="1400" b="0" i="0" u="none" strike="noStrike" cap="none" normalizeH="0" baseline="0" dirty="0">
                <a:ln>
                  <a:noFill/>
                </a:ln>
                <a:solidFill>
                  <a:srgbClr val="808080"/>
                </a:solidFill>
                <a:effectLst/>
                <a:latin typeface="Arial Unicode MS"/>
              </a:rPr>
              <a:t>)}")</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f"data</a:t>
            </a:r>
            <a:r>
              <a:rPr kumimoji="0" lang="en-US" altLang="en-US" sz="1400" b="0" i="0" u="none" strike="noStrike" cap="none" normalizeH="0" baseline="0" dirty="0">
                <a:ln>
                  <a:noFill/>
                </a:ln>
                <a:solidFill>
                  <a:srgbClr val="6A8759"/>
                </a:solidFill>
                <a:effectLst/>
                <a:latin typeface="Arial Unicode MS"/>
              </a:rPr>
              <a:t> received: </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BTC_DATA</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 --- </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type</a:t>
            </a:r>
            <a:r>
              <a:rPr kumimoji="0" lang="en-US" altLang="en-US" sz="1400" b="0" i="0" u="none" strike="noStrike" cap="none" normalizeH="0" baseline="0" dirty="0">
                <a:ln>
                  <a:noFill/>
                </a:ln>
                <a:solidFill>
                  <a:srgbClr val="A9B7C6"/>
                </a:solidFill>
                <a:effectLst/>
                <a:latin typeface="Arial Unicode MS"/>
              </a:rPr>
              <a:t>(BTC_DATA)</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a:t>
            </a:r>
            <a:r>
              <a:rPr kumimoji="0" lang="en-US" altLang="en-US" sz="1400" b="0" i="0" u="none" strike="noStrike" cap="none" normalizeH="0" baseline="0" dirty="0">
                <a:ln>
                  <a:noFill/>
                </a:ln>
                <a:solidFill>
                  <a:srgbClr val="6A8759"/>
                </a:solidFill>
                <a:effectLst/>
                <a:latin typeface="Arial Unicode MS"/>
              </a:rPr>
              <a:t>"success"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201</a:t>
            </a: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a:ln>
                  <a:noFill/>
                </a:ln>
                <a:solidFill>
                  <a:srgbClr val="A9B7C6"/>
                </a:solidFill>
                <a:effectLst/>
                <a:latin typeface="Arial Unicode MS"/>
              </a:rPr>
              <a:t>__name__ == </a:t>
            </a:r>
            <a:r>
              <a:rPr kumimoji="0" lang="en-US" altLang="en-US" sz="1400" b="0" i="0" u="none" strike="noStrike" cap="none" normalizeH="0" baseline="0" dirty="0">
                <a:ln>
                  <a:noFill/>
                </a:ln>
                <a:solidFill>
                  <a:srgbClr val="6A8759"/>
                </a:solidFill>
                <a:effectLst/>
                <a:latin typeface="Arial Unicode MS"/>
              </a:rPr>
              <a:t>"__main__"</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app.run</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AA4926"/>
                </a:solidFill>
                <a:effectLst/>
                <a:latin typeface="Arial Unicode MS"/>
              </a:rPr>
              <a:t>host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'localhost'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port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5001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A4926"/>
                </a:solidFill>
                <a:effectLst/>
                <a:latin typeface="Arial Unicode MS"/>
              </a:rPr>
              <a:t>debug</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True</a:t>
            </a:r>
            <a:r>
              <a:rPr kumimoji="0" lang="en-US" altLang="en-US" sz="1400" b="0" i="0" u="none" strike="noStrike" cap="none" normalizeH="0" baseline="0" dirty="0">
                <a:ln>
                  <a:noFill/>
                </a:ln>
                <a:solidFill>
                  <a:srgbClr val="A9B7C6"/>
                </a:solidFill>
                <a:effectLst/>
                <a:latin typeface="Arial Unicode MS"/>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6954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43BB2-B6EA-DC2D-3E7C-73730E33EDC2}"/>
              </a:ext>
            </a:extLst>
          </p:cNvPr>
          <p:cNvSpPr>
            <a:spLocks noGrp="1"/>
          </p:cNvSpPr>
          <p:nvPr>
            <p:ph type="title"/>
          </p:nvPr>
        </p:nvSpPr>
        <p:spPr>
          <a:xfrm>
            <a:off x="839787" y="0"/>
            <a:ext cx="3932237" cy="669235"/>
          </a:xfrm>
        </p:spPr>
        <p:txBody>
          <a:bodyPr/>
          <a:lstStyle/>
          <a:p>
            <a:r>
              <a:rPr lang="en-US" dirty="0"/>
              <a:t>Data Analysis</a:t>
            </a:r>
          </a:p>
        </p:txBody>
      </p:sp>
      <p:sp>
        <p:nvSpPr>
          <p:cNvPr id="4" name="Text Placeholder 3">
            <a:extLst>
              <a:ext uri="{FF2B5EF4-FFF2-40B4-BE49-F238E27FC236}">
                <a16:creationId xmlns:a16="http://schemas.microsoft.com/office/drawing/2014/main" id="{B47FAA23-E6B7-416E-06C6-59AEDD1D086A}"/>
              </a:ext>
            </a:extLst>
          </p:cNvPr>
          <p:cNvSpPr>
            <a:spLocks noGrp="1"/>
          </p:cNvSpPr>
          <p:nvPr>
            <p:ph type="body" sz="half" idx="2"/>
          </p:nvPr>
        </p:nvSpPr>
        <p:spPr>
          <a:xfrm>
            <a:off x="836612" y="987424"/>
            <a:ext cx="3932237" cy="5095323"/>
          </a:xfrm>
        </p:spPr>
        <p:txBody>
          <a:bodyPr>
            <a:normAutofit/>
          </a:bodyPr>
          <a:lstStyle/>
          <a:p>
            <a:pPr marL="285750" indent="-285750">
              <a:buFontTx/>
              <a:buChar char="-"/>
            </a:pPr>
            <a:r>
              <a:rPr lang="en-US" sz="2000" dirty="0"/>
              <a:t>Frontend, calls the REST APIs of Flask, to update the chart, repeatedly, to get the new processed micro batch data output.</a:t>
            </a:r>
          </a:p>
          <a:p>
            <a:pPr marL="285750" indent="-285750">
              <a:buFontTx/>
              <a:buChar char="-"/>
            </a:pPr>
            <a:r>
              <a:rPr lang="en-US" sz="2000" dirty="0"/>
              <a:t>Project File Name :</a:t>
            </a:r>
          </a:p>
          <a:p>
            <a:pPr marL="742950" lvl="1" indent="-285750">
              <a:buFontTx/>
              <a:buChar char="-"/>
            </a:pPr>
            <a:r>
              <a:rPr lang="en-US" sz="1800" dirty="0" err="1"/>
              <a:t>Src</a:t>
            </a:r>
            <a:r>
              <a:rPr lang="en-US" sz="1800" dirty="0"/>
              <a:t>/</a:t>
            </a:r>
            <a:r>
              <a:rPr lang="en-US" sz="1800" dirty="0" err="1"/>
              <a:t>BigData</a:t>
            </a:r>
            <a:r>
              <a:rPr lang="en-US" sz="1800" dirty="0"/>
              <a:t>/Screens/</a:t>
            </a:r>
            <a:r>
              <a:rPr lang="en-US" sz="1800" dirty="0" err="1"/>
              <a:t>BTCBarChart.jsx</a:t>
            </a:r>
            <a:endParaRPr lang="en-US" sz="2000" dirty="0"/>
          </a:p>
          <a:p>
            <a:pPr marL="285750" indent="-285750">
              <a:buFontTx/>
              <a:buChar char="-"/>
            </a:pPr>
            <a:r>
              <a:rPr lang="en-US" sz="2000" dirty="0"/>
              <a:t>Tools and Tech :</a:t>
            </a:r>
          </a:p>
          <a:p>
            <a:pPr marL="742950" lvl="1" indent="-285750">
              <a:buFontTx/>
              <a:buChar char="-"/>
            </a:pPr>
            <a:r>
              <a:rPr lang="en-US" sz="1800" dirty="0"/>
              <a:t>ReactJS</a:t>
            </a:r>
          </a:p>
          <a:p>
            <a:pPr marL="742950" lvl="1" indent="-285750">
              <a:buFontTx/>
              <a:buChar char="-"/>
            </a:pPr>
            <a:r>
              <a:rPr lang="en-US" sz="1800" dirty="0"/>
              <a:t>Chart-js-2</a:t>
            </a:r>
          </a:p>
          <a:p>
            <a:pPr lvl="1"/>
            <a:endParaRPr lang="en-US" sz="1800" dirty="0"/>
          </a:p>
          <a:p>
            <a:pPr marL="285750" indent="-285750">
              <a:buFontTx/>
              <a:buChar char="-"/>
            </a:pPr>
            <a:r>
              <a:rPr lang="en-US" sz="2000" dirty="0"/>
              <a:t>Processed data is loaded to chart, to render/re-render new metrics </a:t>
            </a:r>
            <a:r>
              <a:rPr lang="en-US" sz="2000" dirty="0" err="1"/>
              <a:t>i.e</a:t>
            </a:r>
            <a:r>
              <a:rPr lang="en-US" sz="2000" dirty="0"/>
              <a:t> real time streaming.</a:t>
            </a:r>
          </a:p>
        </p:txBody>
      </p:sp>
      <p:sp>
        <p:nvSpPr>
          <p:cNvPr id="6" name="TextBox 5">
            <a:extLst>
              <a:ext uri="{FF2B5EF4-FFF2-40B4-BE49-F238E27FC236}">
                <a16:creationId xmlns:a16="http://schemas.microsoft.com/office/drawing/2014/main" id="{1A20466F-BC9E-9878-104A-32A2566D8B93}"/>
              </a:ext>
            </a:extLst>
          </p:cNvPr>
          <p:cNvSpPr txBox="1"/>
          <p:nvPr/>
        </p:nvSpPr>
        <p:spPr>
          <a:xfrm>
            <a:off x="5163448" y="117693"/>
            <a:ext cx="6188765" cy="6740307"/>
          </a:xfrm>
          <a:prstGeom prst="rect">
            <a:avLst/>
          </a:prstGeom>
          <a:noFill/>
        </p:spPr>
        <p:txBody>
          <a:bodyPr wrap="square">
            <a:spAutoFit/>
          </a:bodyPr>
          <a:lstStyle/>
          <a:p>
            <a:r>
              <a:rPr lang="en-US" b="0" dirty="0" err="1">
                <a:effectLst/>
                <a:latin typeface="Consolas" panose="020B0609020204030204" pitchFamily="49" charset="0"/>
              </a:rPr>
              <a:t>dataRefresh</a:t>
            </a:r>
            <a:r>
              <a:rPr lang="en-US" b="0" dirty="0">
                <a:effectLst/>
                <a:latin typeface="Consolas" panose="020B0609020204030204" pitchFamily="49" charset="0"/>
              </a:rPr>
              <a:t> = () =&gt; {</a:t>
            </a:r>
          </a:p>
          <a:p>
            <a:br>
              <a:rPr lang="en-US" b="0" dirty="0">
                <a:effectLst/>
                <a:latin typeface="Consolas" panose="020B0609020204030204" pitchFamily="49" charset="0"/>
              </a:rPr>
            </a:br>
            <a:r>
              <a:rPr lang="en-US" b="0" dirty="0">
                <a:effectLst/>
                <a:latin typeface="Consolas" panose="020B0609020204030204" pitchFamily="49" charset="0"/>
              </a:rPr>
              <a:t>        fetch('http://localhost:5001/refresh-data',</a:t>
            </a:r>
          </a:p>
          <a:p>
            <a:r>
              <a:rPr lang="en-US" b="0" dirty="0">
                <a:effectLst/>
                <a:latin typeface="Consolas" panose="020B0609020204030204" pitchFamily="49" charset="0"/>
              </a:rPr>
              <a:t>            {</a:t>
            </a:r>
          </a:p>
          <a:p>
            <a:r>
              <a:rPr lang="en-US" b="0" dirty="0">
                <a:effectLst/>
                <a:latin typeface="Consolas" panose="020B0609020204030204" pitchFamily="49" charset="0"/>
              </a:rPr>
              <a:t>                </a:t>
            </a:r>
            <a:r>
              <a:rPr lang="en-US" b="0" dirty="0" err="1">
                <a:effectLst/>
                <a:latin typeface="Consolas" panose="020B0609020204030204" pitchFamily="49" charset="0"/>
              </a:rPr>
              <a:t>crossDomain:true</a:t>
            </a:r>
            <a:r>
              <a:rPr lang="en-US" b="0" dirty="0">
                <a:effectLst/>
                <a:latin typeface="Consolas" panose="020B0609020204030204" pitchFamily="49" charset="0"/>
              </a:rPr>
              <a:t>,</a:t>
            </a:r>
          </a:p>
          <a:p>
            <a:r>
              <a:rPr lang="en-US" b="0" dirty="0">
                <a:effectLst/>
                <a:latin typeface="Consolas" panose="020B0609020204030204" pitchFamily="49" charset="0"/>
              </a:rPr>
              <a:t>                method: "GET",</a:t>
            </a:r>
          </a:p>
          <a:p>
            <a:r>
              <a:rPr lang="en-US" b="0" dirty="0">
                <a:effectLst/>
                <a:latin typeface="Consolas" panose="020B0609020204030204" pitchFamily="49" charset="0"/>
              </a:rPr>
              <a:t>                headers: { 'Content-Type': 'application/</a:t>
            </a:r>
            <a:r>
              <a:rPr lang="en-US" b="0" dirty="0" err="1">
                <a:effectLst/>
                <a:latin typeface="Consolas" panose="020B0609020204030204" pitchFamily="49" charset="0"/>
              </a:rPr>
              <a:t>json</a:t>
            </a:r>
            <a:r>
              <a:rPr lang="en-US" b="0" dirty="0">
                <a:effectLst/>
                <a:latin typeface="Consolas" panose="020B0609020204030204" pitchFamily="49" charset="0"/>
              </a:rPr>
              <a:t>' },</a:t>
            </a:r>
          </a:p>
          <a:p>
            <a:r>
              <a:rPr lang="en-US" b="0" dirty="0">
                <a:effectLst/>
                <a:latin typeface="Consolas" panose="020B0609020204030204" pitchFamily="49" charset="0"/>
              </a:rPr>
              <a:t>                // body: </a:t>
            </a:r>
            <a:r>
              <a:rPr lang="en-US" b="0" dirty="0" err="1">
                <a:effectLst/>
                <a:latin typeface="Consolas" panose="020B0609020204030204" pitchFamily="49" charset="0"/>
              </a:rPr>
              <a:t>JSON.stringify</a:t>
            </a:r>
            <a:r>
              <a:rPr lang="en-US" b="0" dirty="0">
                <a:effectLst/>
                <a:latin typeface="Consolas" panose="020B0609020204030204" pitchFamily="49" charset="0"/>
              </a:rPr>
              <a:t>({</a:t>
            </a:r>
          </a:p>
          <a:p>
            <a:r>
              <a:rPr lang="en-US" b="0" dirty="0">
                <a:effectLst/>
                <a:latin typeface="Consolas" panose="020B0609020204030204" pitchFamily="49" charset="0"/>
              </a:rPr>
              <a:t>                    // username: user,</a:t>
            </a:r>
          </a:p>
          <a:p>
            <a:r>
              <a:rPr lang="en-US" b="0" dirty="0">
                <a:effectLst/>
                <a:latin typeface="Consolas" panose="020B0609020204030204" pitchFamily="49" charset="0"/>
              </a:rPr>
              <a:t>                    // password: pass,</a:t>
            </a:r>
          </a:p>
          <a:p>
            <a:r>
              <a:rPr lang="en-US" b="0" dirty="0">
                <a:effectLst/>
                <a:latin typeface="Consolas" panose="020B0609020204030204" pitchFamily="49" charset="0"/>
              </a:rPr>
              <a:t>                //   })</a:t>
            </a:r>
          </a:p>
          <a:p>
            <a:r>
              <a:rPr lang="en-US" b="0" dirty="0">
                <a:effectLst/>
                <a:latin typeface="Consolas" panose="020B0609020204030204" pitchFamily="49" charset="0"/>
              </a:rPr>
              <a:t>            })</a:t>
            </a:r>
          </a:p>
          <a:p>
            <a:r>
              <a:rPr lang="en-US" b="0" dirty="0">
                <a:effectLst/>
                <a:latin typeface="Consolas" panose="020B0609020204030204" pitchFamily="49" charset="0"/>
              </a:rPr>
              <a:t>            .then(response =&gt; </a:t>
            </a:r>
            <a:r>
              <a:rPr lang="en-US" b="0" dirty="0" err="1">
                <a:effectLst/>
                <a:latin typeface="Consolas" panose="020B0609020204030204" pitchFamily="49" charset="0"/>
              </a:rPr>
              <a:t>response.json</a:t>
            </a:r>
            <a:r>
              <a:rPr lang="en-US" b="0" dirty="0">
                <a:effectLst/>
                <a:latin typeface="Consolas" panose="020B0609020204030204" pitchFamily="49" charset="0"/>
              </a:rPr>
              <a:t>())</a:t>
            </a:r>
          </a:p>
          <a:p>
            <a:r>
              <a:rPr lang="en-US" b="0" dirty="0">
                <a:effectLst/>
                <a:latin typeface="Consolas" panose="020B0609020204030204" pitchFamily="49" charset="0"/>
              </a:rPr>
              <a:t>            </a:t>
            </a:r>
          </a:p>
          <a:p>
            <a:br>
              <a:rPr lang="en-US" b="0" dirty="0">
                <a:effectLst/>
                <a:latin typeface="Consolas" panose="020B0609020204030204" pitchFamily="49" charset="0"/>
              </a:rPr>
            </a:br>
            <a:r>
              <a:rPr lang="en-US" b="0" dirty="0">
                <a:effectLst/>
                <a:latin typeface="Consolas" panose="020B0609020204030204" pitchFamily="49" charset="0"/>
              </a:rPr>
              <a:t>            .then(data =&gt; </a:t>
            </a:r>
            <a:r>
              <a:rPr lang="en-US" b="0" dirty="0" err="1">
                <a:effectLst/>
                <a:latin typeface="Consolas" panose="020B0609020204030204" pitchFamily="49" charset="0"/>
              </a:rPr>
              <a:t>this.setState</a:t>
            </a:r>
            <a:r>
              <a:rPr lang="en-US" b="0" dirty="0">
                <a:effectLst/>
                <a:latin typeface="Consolas" panose="020B0609020204030204" pitchFamily="49" charset="0"/>
              </a:rPr>
              <a:t>({ </a:t>
            </a:r>
            <a:r>
              <a:rPr lang="en-US" b="0" dirty="0" err="1">
                <a:effectLst/>
                <a:latin typeface="Consolas" panose="020B0609020204030204" pitchFamily="49" charset="0"/>
              </a:rPr>
              <a:t>BTCData</a:t>
            </a:r>
            <a:r>
              <a:rPr lang="en-US" b="0" dirty="0">
                <a:effectLst/>
                <a:latin typeface="Consolas" panose="020B0609020204030204" pitchFamily="49" charset="0"/>
              </a:rPr>
              <a:t>: </a:t>
            </a:r>
            <a:r>
              <a:rPr lang="en-US" b="0" dirty="0" err="1">
                <a:effectLst/>
                <a:latin typeface="Consolas" panose="020B0609020204030204" pitchFamily="49" charset="0"/>
              </a:rPr>
              <a:t>data.data</a:t>
            </a:r>
            <a:r>
              <a:rPr lang="en-US" b="0" dirty="0">
                <a:effectLst/>
                <a:latin typeface="Consolas" panose="020B0609020204030204" pitchFamily="49" charset="0"/>
              </a:rPr>
              <a:t> }, () =&gt; { console.log(</a:t>
            </a:r>
            <a:r>
              <a:rPr lang="en-US" b="0" dirty="0" err="1">
                <a:effectLst/>
                <a:latin typeface="Consolas" panose="020B0609020204030204" pitchFamily="49" charset="0"/>
              </a:rPr>
              <a:t>this.state.BTCData</a:t>
            </a:r>
            <a:r>
              <a:rPr lang="en-US" b="0" dirty="0">
                <a:effectLst/>
                <a:latin typeface="Consolas" panose="020B0609020204030204" pitchFamily="49" charset="0"/>
              </a:rPr>
              <a:t>) }))</a:t>
            </a:r>
          </a:p>
          <a:p>
            <a:r>
              <a:rPr lang="en-US" b="0" dirty="0">
                <a:effectLst/>
                <a:latin typeface="Consolas" panose="020B0609020204030204" pitchFamily="49" charset="0"/>
              </a:rPr>
              <a:t>            .catch((error) =&gt; { console.log(error) })</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4118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9A489-1519-7105-EE95-AD9BA1BAE632}"/>
              </a:ext>
            </a:extLst>
          </p:cNvPr>
          <p:cNvSpPr>
            <a:spLocks noGrp="1"/>
          </p:cNvSpPr>
          <p:nvPr>
            <p:ph type="title"/>
          </p:nvPr>
        </p:nvSpPr>
        <p:spPr>
          <a:xfrm>
            <a:off x="836611" y="149085"/>
            <a:ext cx="3932237" cy="692426"/>
          </a:xfrm>
        </p:spPr>
        <p:txBody>
          <a:bodyPr/>
          <a:lstStyle/>
          <a:p>
            <a:r>
              <a:rPr lang="en-US" dirty="0"/>
              <a:t>Cont..</a:t>
            </a:r>
          </a:p>
        </p:txBody>
      </p:sp>
      <p:sp>
        <p:nvSpPr>
          <p:cNvPr id="4" name="Text Placeholder 3">
            <a:extLst>
              <a:ext uri="{FF2B5EF4-FFF2-40B4-BE49-F238E27FC236}">
                <a16:creationId xmlns:a16="http://schemas.microsoft.com/office/drawing/2014/main" id="{490DFC44-98E6-7E9C-BE4B-132B66D29C17}"/>
              </a:ext>
            </a:extLst>
          </p:cNvPr>
          <p:cNvSpPr>
            <a:spLocks noGrp="1"/>
          </p:cNvSpPr>
          <p:nvPr>
            <p:ph type="body" sz="half" idx="2"/>
          </p:nvPr>
        </p:nvSpPr>
        <p:spPr>
          <a:xfrm>
            <a:off x="836612" y="5194851"/>
            <a:ext cx="10944571" cy="1285461"/>
          </a:xfrm>
        </p:spPr>
        <p:txBody>
          <a:bodyPr>
            <a:normAutofit fontScale="92500" lnSpcReduction="10000"/>
          </a:bodyPr>
          <a:lstStyle/>
          <a:p>
            <a:pPr marL="342900" indent="-342900">
              <a:buFontTx/>
              <a:buChar char="-"/>
            </a:pPr>
            <a:r>
              <a:rPr lang="en-US" sz="2000" dirty="0"/>
              <a:t>Real time Dashboard, showcase the running cumulative average transaction fees, over Bitcoin Transaction.</a:t>
            </a:r>
          </a:p>
          <a:p>
            <a:pPr marL="342900" indent="-342900">
              <a:buFontTx/>
              <a:buChar char="-"/>
            </a:pPr>
            <a:r>
              <a:rPr lang="en-US" sz="2000" dirty="0"/>
              <a:t>For the current month, may, the real time metrics :</a:t>
            </a:r>
          </a:p>
          <a:p>
            <a:pPr marL="800100" lvl="1" indent="-342900">
              <a:buFontTx/>
              <a:buChar char="-"/>
            </a:pPr>
            <a:r>
              <a:rPr lang="en-US" sz="1800" dirty="0"/>
              <a:t>total transactions </a:t>
            </a:r>
          </a:p>
          <a:p>
            <a:pPr marL="800100" lvl="1" indent="-342900">
              <a:buFontTx/>
              <a:buChar char="-"/>
            </a:pPr>
            <a:r>
              <a:rPr lang="en-US" sz="1800" dirty="0"/>
              <a:t>total Bitcoin Volume transacted since the spark job submit.</a:t>
            </a:r>
          </a:p>
        </p:txBody>
      </p:sp>
      <p:pic>
        <p:nvPicPr>
          <p:cNvPr id="8" name="Picture 7">
            <a:extLst>
              <a:ext uri="{FF2B5EF4-FFF2-40B4-BE49-F238E27FC236}">
                <a16:creationId xmlns:a16="http://schemas.microsoft.com/office/drawing/2014/main" id="{32EE9CB2-11F3-AFEF-A04B-180F32D97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87" y="149085"/>
            <a:ext cx="11251096" cy="4913329"/>
          </a:xfrm>
          <a:prstGeom prst="rect">
            <a:avLst/>
          </a:prstGeom>
        </p:spPr>
      </p:pic>
    </p:spTree>
    <p:extLst>
      <p:ext uri="{BB962C8B-B14F-4D97-AF65-F5344CB8AC3E}">
        <p14:creationId xmlns:p14="http://schemas.microsoft.com/office/powerpoint/2010/main" val="2850484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75FD-6905-E765-7237-413B59574126}"/>
              </a:ext>
            </a:extLst>
          </p:cNvPr>
          <p:cNvSpPr>
            <a:spLocks noGrp="1"/>
          </p:cNvSpPr>
          <p:nvPr>
            <p:ph type="title"/>
          </p:nvPr>
        </p:nvSpPr>
        <p:spPr/>
        <p:txBody>
          <a:bodyPr/>
          <a:lstStyle/>
          <a:p>
            <a:r>
              <a:rPr lang="en-US" dirty="0"/>
              <a:t>Congestion Analysis</a:t>
            </a:r>
          </a:p>
        </p:txBody>
      </p:sp>
      <p:sp>
        <p:nvSpPr>
          <p:cNvPr id="3" name="Content Placeholder 2">
            <a:extLst>
              <a:ext uri="{FF2B5EF4-FFF2-40B4-BE49-F238E27FC236}">
                <a16:creationId xmlns:a16="http://schemas.microsoft.com/office/drawing/2014/main" id="{F6E82985-BFB4-478A-A2CE-9EBE90BDC44E}"/>
              </a:ext>
            </a:extLst>
          </p:cNvPr>
          <p:cNvSpPr>
            <a:spLocks noGrp="1"/>
          </p:cNvSpPr>
          <p:nvPr>
            <p:ph idx="1"/>
          </p:nvPr>
        </p:nvSpPr>
        <p:spPr/>
        <p:txBody>
          <a:bodyPr/>
          <a:lstStyle/>
          <a:p>
            <a:r>
              <a:rPr lang="en-US" dirty="0"/>
              <a:t>Bitcoin Network congestion can be defined as, </a:t>
            </a:r>
          </a:p>
          <a:p>
            <a:r>
              <a:rPr lang="en-US" dirty="0"/>
              <a:t>If the number of transactions is too high, and the transaction fees are too low, miners may not include the transaction in the next block they mine, resulting in delays in transaction confirmations </a:t>
            </a:r>
            <a:r>
              <a:rPr lang="en-US" dirty="0" err="1"/>
              <a:t>i.e</a:t>
            </a:r>
            <a:r>
              <a:rPr lang="en-US" dirty="0"/>
              <a:t> Network Congestion</a:t>
            </a:r>
          </a:p>
          <a:p>
            <a:r>
              <a:rPr lang="en-US" dirty="0"/>
              <a:t>When there are a large number of transactions waiting to be added to the blockchain, miners prioritize transactions based on the transaction fees that users are willing to pay.</a:t>
            </a:r>
          </a:p>
          <a:p>
            <a:endParaRPr lang="en-US" dirty="0"/>
          </a:p>
        </p:txBody>
      </p:sp>
    </p:spTree>
    <p:extLst>
      <p:ext uri="{BB962C8B-B14F-4D97-AF65-F5344CB8AC3E}">
        <p14:creationId xmlns:p14="http://schemas.microsoft.com/office/powerpoint/2010/main" val="1030548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4333-5632-E7F4-97B1-08D811A00E4A}"/>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46FE681D-F426-A5DB-1A27-B89FE46EA3AB}"/>
              </a:ext>
            </a:extLst>
          </p:cNvPr>
          <p:cNvSpPr>
            <a:spLocks noGrp="1"/>
          </p:cNvSpPr>
          <p:nvPr>
            <p:ph idx="1"/>
          </p:nvPr>
        </p:nvSpPr>
        <p:spPr/>
        <p:txBody>
          <a:bodyPr/>
          <a:lstStyle/>
          <a:p>
            <a:r>
              <a:rPr lang="en-US" dirty="0"/>
              <a:t>During times of network congestion, transaction fees tend to increase as users compete to have their transactions processed quickly.</a:t>
            </a:r>
          </a:p>
          <a:p>
            <a:r>
              <a:rPr lang="en-US" dirty="0"/>
              <a:t>By analyzing the trends in transaction fees, we can gain insights into the level of network congestion.</a:t>
            </a:r>
          </a:p>
          <a:p>
            <a:r>
              <a:rPr lang="en-US" dirty="0"/>
              <a:t>In sum, Higher fees == Network Congestion state</a:t>
            </a:r>
          </a:p>
        </p:txBody>
      </p:sp>
    </p:spTree>
    <p:extLst>
      <p:ext uri="{BB962C8B-B14F-4D97-AF65-F5344CB8AC3E}">
        <p14:creationId xmlns:p14="http://schemas.microsoft.com/office/powerpoint/2010/main" val="3114470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33DB-5B28-3566-2B56-CC9238F016E4}"/>
              </a:ext>
            </a:extLst>
          </p:cNvPr>
          <p:cNvSpPr>
            <a:spLocks noGrp="1"/>
          </p:cNvSpPr>
          <p:nvPr>
            <p:ph type="title"/>
          </p:nvPr>
        </p:nvSpPr>
        <p:spPr/>
        <p:txBody>
          <a:bodyPr/>
          <a:lstStyle/>
          <a:p>
            <a:r>
              <a:rPr lang="en-US" dirty="0" err="1"/>
              <a:t>Cont</a:t>
            </a:r>
            <a:r>
              <a:rPr lang="en-US" dirty="0"/>
              <a:t> ..</a:t>
            </a:r>
          </a:p>
        </p:txBody>
      </p:sp>
      <p:sp>
        <p:nvSpPr>
          <p:cNvPr id="3" name="Content Placeholder 2">
            <a:extLst>
              <a:ext uri="{FF2B5EF4-FFF2-40B4-BE49-F238E27FC236}">
                <a16:creationId xmlns:a16="http://schemas.microsoft.com/office/drawing/2014/main" id="{B20DC574-2D9E-8110-B8E8-2B73CC01B82D}"/>
              </a:ext>
            </a:extLst>
          </p:cNvPr>
          <p:cNvSpPr>
            <a:spLocks noGrp="1"/>
          </p:cNvSpPr>
          <p:nvPr>
            <p:ph idx="1"/>
          </p:nvPr>
        </p:nvSpPr>
        <p:spPr/>
        <p:txBody>
          <a:bodyPr/>
          <a:lstStyle/>
          <a:p>
            <a:r>
              <a:rPr lang="en-US" dirty="0"/>
              <a:t>For April:</a:t>
            </a:r>
          </a:p>
          <a:p>
            <a:pPr lvl="1"/>
            <a:r>
              <a:rPr lang="en-US" dirty="0"/>
              <a:t>60 sat /bytes    - Low Transaction   - Base Normal Health</a:t>
            </a:r>
          </a:p>
          <a:p>
            <a:pPr lvl="1"/>
            <a:r>
              <a:rPr lang="en-US" dirty="0"/>
              <a:t>Source : </a:t>
            </a:r>
          </a:p>
          <a:p>
            <a:pPr lvl="2"/>
            <a:r>
              <a:rPr lang="en-US" dirty="0">
                <a:hlinkClick r:id="rId2"/>
              </a:rPr>
              <a:t>https://www.blockchain.com/explorer/charts/fees-usd-per-transaction</a:t>
            </a:r>
            <a:endParaRPr lang="en-US" dirty="0"/>
          </a:p>
          <a:p>
            <a:pPr lvl="2"/>
            <a:r>
              <a:rPr lang="en-US" dirty="0">
                <a:hlinkClick r:id="rId3"/>
              </a:rPr>
              <a:t>https://bitcoiner.live/</a:t>
            </a:r>
            <a:endParaRPr lang="en-US" dirty="0"/>
          </a:p>
          <a:p>
            <a:pPr lvl="1"/>
            <a:endParaRPr lang="en-US" dirty="0"/>
          </a:p>
          <a:p>
            <a:r>
              <a:rPr lang="en-US" dirty="0"/>
              <a:t>For May, i.e. Realtime Streaming :</a:t>
            </a:r>
          </a:p>
          <a:p>
            <a:pPr lvl="1"/>
            <a:r>
              <a:rPr lang="en-US" dirty="0"/>
              <a:t>98 sat /bytes    - High Transaction  - Reference to April, Congestion Health</a:t>
            </a:r>
          </a:p>
          <a:p>
            <a:pPr lvl="1"/>
            <a:endParaRPr lang="en-US" dirty="0"/>
          </a:p>
          <a:p>
            <a:endParaRPr lang="en-US" dirty="0"/>
          </a:p>
        </p:txBody>
      </p:sp>
    </p:spTree>
    <p:extLst>
      <p:ext uri="{BB962C8B-B14F-4D97-AF65-F5344CB8AC3E}">
        <p14:creationId xmlns:p14="http://schemas.microsoft.com/office/powerpoint/2010/main" val="1426759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D706-040D-C799-BBA7-CCEF26F9616D}"/>
              </a:ext>
            </a:extLst>
          </p:cNvPr>
          <p:cNvSpPr>
            <a:spLocks noGrp="1"/>
          </p:cNvSpPr>
          <p:nvPr>
            <p:ph type="title"/>
          </p:nvPr>
        </p:nvSpPr>
        <p:spPr/>
        <p:txBody>
          <a:bodyPr/>
          <a:lstStyle/>
          <a:p>
            <a:r>
              <a:rPr lang="en-US" dirty="0"/>
              <a:t>Causes</a:t>
            </a:r>
          </a:p>
        </p:txBody>
      </p:sp>
      <p:sp>
        <p:nvSpPr>
          <p:cNvPr id="3" name="Content Placeholder 2">
            <a:extLst>
              <a:ext uri="{FF2B5EF4-FFF2-40B4-BE49-F238E27FC236}">
                <a16:creationId xmlns:a16="http://schemas.microsoft.com/office/drawing/2014/main" id="{0A02FC03-DD4C-5E2C-B8F3-3AD40B2F7AE3}"/>
              </a:ext>
            </a:extLst>
          </p:cNvPr>
          <p:cNvSpPr>
            <a:spLocks noGrp="1"/>
          </p:cNvSpPr>
          <p:nvPr>
            <p:ph idx="1"/>
          </p:nvPr>
        </p:nvSpPr>
        <p:spPr/>
        <p:txBody>
          <a:bodyPr/>
          <a:lstStyle/>
          <a:p>
            <a:endParaRPr lang="en-US" dirty="0"/>
          </a:p>
          <a:p>
            <a:r>
              <a:rPr lang="en-US" dirty="0"/>
              <a:t>This can happen when,</a:t>
            </a:r>
          </a:p>
          <a:p>
            <a:endParaRPr lang="en-US" dirty="0"/>
          </a:p>
          <a:p>
            <a:pPr lvl="1"/>
            <a:r>
              <a:rPr lang="en-US" dirty="0"/>
              <a:t> there is a sudden increase in the number of users,</a:t>
            </a:r>
          </a:p>
          <a:p>
            <a:pPr lvl="1"/>
            <a:endParaRPr lang="en-US" dirty="0"/>
          </a:p>
          <a:p>
            <a:pPr lvl="1"/>
            <a:r>
              <a:rPr lang="en-US" dirty="0"/>
              <a:t> a surge in demand for Bitcoin transactions,</a:t>
            </a:r>
          </a:p>
          <a:p>
            <a:pPr lvl="1"/>
            <a:endParaRPr lang="en-US" dirty="0"/>
          </a:p>
          <a:p>
            <a:pPr lvl="1"/>
            <a:r>
              <a:rPr lang="en-US" dirty="0"/>
              <a:t> or a limitation in the network's capacity to process transactions</a:t>
            </a:r>
          </a:p>
        </p:txBody>
      </p:sp>
    </p:spTree>
    <p:extLst>
      <p:ext uri="{BB962C8B-B14F-4D97-AF65-F5344CB8AC3E}">
        <p14:creationId xmlns:p14="http://schemas.microsoft.com/office/powerpoint/2010/main" val="3549453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1874-71C8-C548-D264-251A4765BBBC}"/>
              </a:ext>
            </a:extLst>
          </p:cNvPr>
          <p:cNvSpPr>
            <a:spLocks noGrp="1"/>
          </p:cNvSpPr>
          <p:nvPr>
            <p:ph type="title"/>
          </p:nvPr>
        </p:nvSpPr>
        <p:spPr/>
        <p:txBody>
          <a:bodyPr/>
          <a:lstStyle/>
          <a:p>
            <a:r>
              <a:rPr lang="en-US" dirty="0"/>
              <a:t>Fees Prediction – Attempt</a:t>
            </a:r>
          </a:p>
        </p:txBody>
      </p:sp>
      <p:sp>
        <p:nvSpPr>
          <p:cNvPr id="3" name="Content Placeholder 2">
            <a:extLst>
              <a:ext uri="{FF2B5EF4-FFF2-40B4-BE49-F238E27FC236}">
                <a16:creationId xmlns:a16="http://schemas.microsoft.com/office/drawing/2014/main" id="{C87C1025-2CE0-D28D-4D2F-1AEBC08EF955}"/>
              </a:ext>
            </a:extLst>
          </p:cNvPr>
          <p:cNvSpPr>
            <a:spLocks noGrp="1"/>
          </p:cNvSpPr>
          <p:nvPr>
            <p:ph idx="1"/>
          </p:nvPr>
        </p:nvSpPr>
        <p:spPr/>
        <p:txBody>
          <a:bodyPr/>
          <a:lstStyle/>
          <a:p>
            <a:r>
              <a:rPr lang="en-US" dirty="0"/>
              <a:t>Linear Regression, a statistical technique used to model the relationship between a dependent variable (also known as the outcome or response variable) and one or more independent variables (also known as predictors or explanatory variables).</a:t>
            </a:r>
          </a:p>
          <a:p>
            <a:pPr marL="0" indent="0">
              <a:buNone/>
            </a:pPr>
            <a:endParaRPr lang="en-US" dirty="0"/>
          </a:p>
          <a:p>
            <a:r>
              <a:rPr lang="en-US" dirty="0"/>
              <a:t>Project File :</a:t>
            </a:r>
          </a:p>
          <a:p>
            <a:endParaRPr lang="en-US" dirty="0"/>
          </a:p>
          <a:p>
            <a:r>
              <a:rPr lang="en-US" dirty="0"/>
              <a:t>Features : size</a:t>
            </a:r>
          </a:p>
          <a:p>
            <a:r>
              <a:rPr lang="en-US" dirty="0"/>
              <a:t>Label       : trans_fees_2</a:t>
            </a:r>
          </a:p>
        </p:txBody>
      </p:sp>
      <p:graphicFrame>
        <p:nvGraphicFramePr>
          <p:cNvPr id="4" name="Object 3">
            <a:extLst>
              <a:ext uri="{FF2B5EF4-FFF2-40B4-BE49-F238E27FC236}">
                <a16:creationId xmlns:a16="http://schemas.microsoft.com/office/drawing/2014/main" id="{C54450D6-04D4-3D84-1113-E55079A55880}"/>
              </a:ext>
            </a:extLst>
          </p:cNvPr>
          <p:cNvGraphicFramePr>
            <a:graphicFrameLocks noChangeAspect="1"/>
          </p:cNvGraphicFramePr>
          <p:nvPr>
            <p:extLst>
              <p:ext uri="{D42A27DB-BD31-4B8C-83A1-F6EECF244321}">
                <p14:modId xmlns:p14="http://schemas.microsoft.com/office/powerpoint/2010/main" val="1791341472"/>
              </p:ext>
            </p:extLst>
          </p:nvPr>
        </p:nvGraphicFramePr>
        <p:xfrm>
          <a:off x="3092933" y="4122738"/>
          <a:ext cx="1770615" cy="724461"/>
        </p:xfrm>
        <a:graphic>
          <a:graphicData uri="http://schemas.openxmlformats.org/presentationml/2006/ole">
            <mc:AlternateContent xmlns:mc="http://schemas.openxmlformats.org/markup-compatibility/2006">
              <mc:Choice xmlns:v="urn:schemas-microsoft-com:vml" Requires="v">
                <p:oleObj name="Packager Shell Object" showAsIcon="1" r:id="rId2" imgW="1074960" imgH="440280" progId="Package">
                  <p:embed/>
                </p:oleObj>
              </mc:Choice>
              <mc:Fallback>
                <p:oleObj name="Packager Shell Object" showAsIcon="1" r:id="rId2" imgW="1074960" imgH="440280" progId="Package">
                  <p:embed/>
                  <p:pic>
                    <p:nvPicPr>
                      <p:cNvPr id="0" name=""/>
                      <p:cNvPicPr/>
                      <p:nvPr/>
                    </p:nvPicPr>
                    <p:blipFill>
                      <a:blip r:embed="rId3"/>
                      <a:stretch>
                        <a:fillRect/>
                      </a:stretch>
                    </p:blipFill>
                    <p:spPr>
                      <a:xfrm>
                        <a:off x="3092933" y="4122738"/>
                        <a:ext cx="1770615" cy="724461"/>
                      </a:xfrm>
                      <a:prstGeom prst="rect">
                        <a:avLst/>
                      </a:prstGeom>
                    </p:spPr>
                  </p:pic>
                </p:oleObj>
              </mc:Fallback>
            </mc:AlternateContent>
          </a:graphicData>
        </a:graphic>
      </p:graphicFrame>
    </p:spTree>
    <p:extLst>
      <p:ext uri="{BB962C8B-B14F-4D97-AF65-F5344CB8AC3E}">
        <p14:creationId xmlns:p14="http://schemas.microsoft.com/office/powerpoint/2010/main" val="365806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8FDB-B50C-E9A7-7CA6-B889DF815A15}"/>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2DDDA412-FB82-0927-04BA-670C7BD3E306}"/>
              </a:ext>
            </a:extLst>
          </p:cNvPr>
          <p:cNvSpPr>
            <a:spLocks noGrp="1"/>
          </p:cNvSpPr>
          <p:nvPr>
            <p:ph idx="1"/>
          </p:nvPr>
        </p:nvSpPr>
        <p:spPr>
          <a:xfrm>
            <a:off x="838200" y="1577009"/>
            <a:ext cx="10515600" cy="4639710"/>
          </a:xfrm>
        </p:spPr>
        <p:txBody>
          <a:bodyPr>
            <a:normAutofit/>
          </a:bodyPr>
          <a:lstStyle/>
          <a:p>
            <a:r>
              <a:rPr lang="en-US" dirty="0"/>
              <a:t>Bitcoin un-confirmed transaction of which resides in </a:t>
            </a:r>
            <a:r>
              <a:rPr lang="en-US" dirty="0" err="1"/>
              <a:t>mempool</a:t>
            </a:r>
            <a:r>
              <a:rPr lang="en-US" dirty="0"/>
              <a:t> temporarily and added to ledger after confirmations.</a:t>
            </a:r>
          </a:p>
          <a:p>
            <a:r>
              <a:rPr lang="en-US" dirty="0"/>
              <a:t>Confirmation and addition of transaction to ledger takes different time, varying with transaction size and miner capability.</a:t>
            </a:r>
          </a:p>
          <a:p>
            <a:r>
              <a:rPr lang="en-US" dirty="0"/>
              <a:t>Hence, transaction in </a:t>
            </a:r>
            <a:r>
              <a:rPr lang="en-US" dirty="0" err="1"/>
              <a:t>Mempool</a:t>
            </a:r>
            <a:r>
              <a:rPr lang="en-US" dirty="0"/>
              <a:t>, before being placed in ledger, shall rise the possibility of :</a:t>
            </a:r>
          </a:p>
          <a:p>
            <a:pPr lvl="1"/>
            <a:r>
              <a:rPr lang="en-US" dirty="0"/>
              <a:t>Flooding of </a:t>
            </a:r>
            <a:r>
              <a:rPr lang="en-US" dirty="0" err="1"/>
              <a:t>Mempool</a:t>
            </a:r>
            <a:endParaRPr lang="en-US" dirty="0"/>
          </a:p>
          <a:p>
            <a:pPr lvl="2"/>
            <a:r>
              <a:rPr lang="en-US" dirty="0"/>
              <a:t>Due to large size transactions taking more time for confirmations, incoming transactions are more, leading to</a:t>
            </a:r>
          </a:p>
          <a:p>
            <a:pPr lvl="2"/>
            <a:r>
              <a:rPr lang="en-US" dirty="0"/>
              <a:t>Network Congestion -  refers to the situation where the Bitcoin network is experiencing high transaction volume, resulting in longer confirmation times, higher transaction fees, and potential delays or failures in transaction processing</a:t>
            </a:r>
          </a:p>
          <a:p>
            <a:endParaRPr lang="en-US" dirty="0"/>
          </a:p>
          <a:p>
            <a:endParaRPr lang="en-US" dirty="0"/>
          </a:p>
        </p:txBody>
      </p:sp>
    </p:spTree>
    <p:extLst>
      <p:ext uri="{BB962C8B-B14F-4D97-AF65-F5344CB8AC3E}">
        <p14:creationId xmlns:p14="http://schemas.microsoft.com/office/powerpoint/2010/main" val="1297149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082B-ABC9-1552-136A-B5F782E9AF92}"/>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B7187AFC-83BE-190E-E6E8-E2E44BD8F4E0}"/>
              </a:ext>
            </a:extLst>
          </p:cNvPr>
          <p:cNvSpPr>
            <a:spLocks noGrp="1"/>
          </p:cNvSpPr>
          <p:nvPr>
            <p:ph idx="1"/>
          </p:nvPr>
        </p:nvSpPr>
        <p:spPr/>
        <p:txBody>
          <a:bodyPr/>
          <a:lstStyle/>
          <a:p>
            <a:r>
              <a:rPr lang="en-US" dirty="0"/>
              <a:t>Network Congestion is dependent upon various other factors, apart from transaction size.</a:t>
            </a:r>
          </a:p>
          <a:p>
            <a:pPr lvl="1"/>
            <a:r>
              <a:rPr lang="en-US" dirty="0"/>
              <a:t>Transaction Volume</a:t>
            </a:r>
          </a:p>
          <a:p>
            <a:pPr lvl="1"/>
            <a:r>
              <a:rPr lang="en-US" dirty="0"/>
              <a:t>Network Latency</a:t>
            </a:r>
          </a:p>
          <a:p>
            <a:pPr lvl="1"/>
            <a:r>
              <a:rPr lang="en-US" dirty="0"/>
              <a:t>Transaction Confirmation Time </a:t>
            </a:r>
          </a:p>
          <a:p>
            <a:pPr lvl="1"/>
            <a:endParaRPr lang="en-US" dirty="0"/>
          </a:p>
          <a:p>
            <a:r>
              <a:rPr lang="en-US" dirty="0"/>
              <a:t>Hence, the linear relationship doesn’t exists, to apply for Linear Regression Model.</a:t>
            </a:r>
          </a:p>
          <a:p>
            <a:endParaRPr lang="en-US" dirty="0"/>
          </a:p>
        </p:txBody>
      </p:sp>
      <p:graphicFrame>
        <p:nvGraphicFramePr>
          <p:cNvPr id="4" name="Object 3">
            <a:extLst>
              <a:ext uri="{FF2B5EF4-FFF2-40B4-BE49-F238E27FC236}">
                <a16:creationId xmlns:a16="http://schemas.microsoft.com/office/drawing/2014/main" id="{3034327C-F21F-1A72-3ABC-CEA8FE2EAFB8}"/>
              </a:ext>
            </a:extLst>
          </p:cNvPr>
          <p:cNvGraphicFramePr>
            <a:graphicFrameLocks noChangeAspect="1"/>
          </p:cNvGraphicFramePr>
          <p:nvPr>
            <p:extLst>
              <p:ext uri="{D42A27DB-BD31-4B8C-83A1-F6EECF244321}">
                <p14:modId xmlns:p14="http://schemas.microsoft.com/office/powerpoint/2010/main" val="1088481316"/>
              </p:ext>
            </p:extLst>
          </p:nvPr>
        </p:nvGraphicFramePr>
        <p:xfrm>
          <a:off x="1634986" y="5264914"/>
          <a:ext cx="2340665" cy="1227961"/>
        </p:xfrm>
        <a:graphic>
          <a:graphicData uri="http://schemas.openxmlformats.org/presentationml/2006/ole">
            <mc:AlternateContent xmlns:mc="http://schemas.openxmlformats.org/markup-compatibility/2006">
              <mc:Choice xmlns:v="urn:schemas-microsoft-com:vml" Requires="v">
                <p:oleObj name="Packager Shell Object" showAsIcon="1" r:id="rId2" imgW="838800" imgH="440280" progId="Package">
                  <p:embed/>
                </p:oleObj>
              </mc:Choice>
              <mc:Fallback>
                <p:oleObj name="Packager Shell Object" showAsIcon="1" r:id="rId2" imgW="838800" imgH="440280" progId="Package">
                  <p:embed/>
                  <p:pic>
                    <p:nvPicPr>
                      <p:cNvPr id="0" name=""/>
                      <p:cNvPicPr/>
                      <p:nvPr/>
                    </p:nvPicPr>
                    <p:blipFill>
                      <a:blip r:embed="rId3"/>
                      <a:stretch>
                        <a:fillRect/>
                      </a:stretch>
                    </p:blipFill>
                    <p:spPr>
                      <a:xfrm>
                        <a:off x="1634986" y="5264914"/>
                        <a:ext cx="2340665" cy="1227961"/>
                      </a:xfrm>
                      <a:prstGeom prst="rect">
                        <a:avLst/>
                      </a:prstGeom>
                    </p:spPr>
                  </p:pic>
                </p:oleObj>
              </mc:Fallback>
            </mc:AlternateContent>
          </a:graphicData>
        </a:graphic>
      </p:graphicFrame>
    </p:spTree>
    <p:extLst>
      <p:ext uri="{BB962C8B-B14F-4D97-AF65-F5344CB8AC3E}">
        <p14:creationId xmlns:p14="http://schemas.microsoft.com/office/powerpoint/2010/main" val="2762117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ED54-8D80-99CF-1636-F56794A96CB7}"/>
              </a:ext>
            </a:extLst>
          </p:cNvPr>
          <p:cNvSpPr>
            <a:spLocks noGrp="1"/>
          </p:cNvSpPr>
          <p:nvPr>
            <p:ph type="title"/>
          </p:nvPr>
        </p:nvSpPr>
        <p:spPr/>
        <p:txBody>
          <a:bodyPr/>
          <a:lstStyle/>
          <a:p>
            <a:r>
              <a:rPr lang="en-US" dirty="0" err="1"/>
              <a:t>DataProc</a:t>
            </a:r>
            <a:r>
              <a:rPr lang="en-US" dirty="0"/>
              <a:t> Cluster - Attempt</a:t>
            </a:r>
          </a:p>
        </p:txBody>
      </p:sp>
      <p:sp>
        <p:nvSpPr>
          <p:cNvPr id="3" name="Content Placeholder 2">
            <a:extLst>
              <a:ext uri="{FF2B5EF4-FFF2-40B4-BE49-F238E27FC236}">
                <a16:creationId xmlns:a16="http://schemas.microsoft.com/office/drawing/2014/main" id="{523FF3E4-69D7-5B21-E118-2F4F80DEF98B}"/>
              </a:ext>
            </a:extLst>
          </p:cNvPr>
          <p:cNvSpPr>
            <a:spLocks noGrp="1"/>
          </p:cNvSpPr>
          <p:nvPr>
            <p:ph idx="1"/>
          </p:nvPr>
        </p:nvSpPr>
        <p:spPr/>
        <p:txBody>
          <a:bodyPr/>
          <a:lstStyle/>
          <a:p>
            <a:r>
              <a:rPr lang="en-US" dirty="0"/>
              <a:t>GCP </a:t>
            </a:r>
            <a:r>
              <a:rPr lang="en-US" dirty="0" err="1"/>
              <a:t>Dataproc</a:t>
            </a:r>
            <a:r>
              <a:rPr lang="en-US" dirty="0"/>
              <a:t> (Google Cloud Platform </a:t>
            </a:r>
            <a:r>
              <a:rPr lang="en-US" dirty="0" err="1"/>
              <a:t>Dataproc</a:t>
            </a:r>
            <a:r>
              <a:rPr lang="en-US" dirty="0"/>
              <a:t>) is a managed big data processing service offered by Google Cloud Platform (GCP). </a:t>
            </a:r>
          </a:p>
          <a:p>
            <a:endParaRPr lang="en-US" dirty="0"/>
          </a:p>
          <a:p>
            <a:r>
              <a:rPr lang="en-US" dirty="0"/>
              <a:t>Fully managed service that allows users to process large amounts of data using popular open-source big data technologies such as Apache Hadoop, Apache Spark, Apache Hive, Apache Pig, and Apache </a:t>
            </a:r>
            <a:r>
              <a:rPr lang="en-US" dirty="0" err="1"/>
              <a:t>Flink</a:t>
            </a:r>
            <a:r>
              <a:rPr lang="en-US" dirty="0"/>
              <a:t>.</a:t>
            </a:r>
          </a:p>
          <a:p>
            <a:endParaRPr lang="en-US" dirty="0"/>
          </a:p>
          <a:p>
            <a:r>
              <a:rPr lang="en-US" dirty="0"/>
              <a:t>Flexible cluster sizing and autoscaling based on demand.</a:t>
            </a:r>
          </a:p>
        </p:txBody>
      </p:sp>
    </p:spTree>
    <p:extLst>
      <p:ext uri="{BB962C8B-B14F-4D97-AF65-F5344CB8AC3E}">
        <p14:creationId xmlns:p14="http://schemas.microsoft.com/office/powerpoint/2010/main" val="2018544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D483-F374-3650-0668-DFEF18EC6444}"/>
              </a:ext>
            </a:extLst>
          </p:cNvPr>
          <p:cNvSpPr>
            <a:spLocks noGrp="1"/>
          </p:cNvSpPr>
          <p:nvPr>
            <p:ph type="title"/>
          </p:nvPr>
        </p:nvSpPr>
        <p:spPr/>
        <p:txBody>
          <a:bodyPr/>
          <a:lstStyle/>
          <a:p>
            <a:r>
              <a:rPr lang="en-US" dirty="0" err="1"/>
              <a:t>Cont</a:t>
            </a:r>
            <a:r>
              <a:rPr lang="en-US" dirty="0"/>
              <a:t> ..</a:t>
            </a:r>
          </a:p>
        </p:txBody>
      </p:sp>
      <p:graphicFrame>
        <p:nvGraphicFramePr>
          <p:cNvPr id="4" name="Content Placeholder 3">
            <a:extLst>
              <a:ext uri="{FF2B5EF4-FFF2-40B4-BE49-F238E27FC236}">
                <a16:creationId xmlns:a16="http://schemas.microsoft.com/office/drawing/2014/main" id="{A8DC0536-35FD-122C-9DD1-C744E132C9DA}"/>
              </a:ext>
            </a:extLst>
          </p:cNvPr>
          <p:cNvGraphicFramePr>
            <a:graphicFrameLocks noGrp="1" noChangeAspect="1"/>
          </p:cNvGraphicFramePr>
          <p:nvPr>
            <p:ph idx="1"/>
            <p:extLst>
              <p:ext uri="{D42A27DB-BD31-4B8C-83A1-F6EECF244321}">
                <p14:modId xmlns:p14="http://schemas.microsoft.com/office/powerpoint/2010/main" val="3857571361"/>
              </p:ext>
            </p:extLst>
          </p:nvPr>
        </p:nvGraphicFramePr>
        <p:xfrm>
          <a:off x="946109" y="2103437"/>
          <a:ext cx="4673839" cy="1418239"/>
        </p:xfrm>
        <a:graphic>
          <a:graphicData uri="http://schemas.openxmlformats.org/presentationml/2006/ole">
            <mc:AlternateContent xmlns:mc="http://schemas.openxmlformats.org/markup-compatibility/2006">
              <mc:Choice xmlns:v="urn:schemas-microsoft-com:vml" Requires="v">
                <p:oleObj name="Packager Shell Object" showAsIcon="1" r:id="rId2" imgW="1449720" imgH="440280" progId="Package">
                  <p:embed/>
                </p:oleObj>
              </mc:Choice>
              <mc:Fallback>
                <p:oleObj name="Packager Shell Object" showAsIcon="1" r:id="rId2" imgW="1449720" imgH="440280" progId="Package">
                  <p:embed/>
                  <p:pic>
                    <p:nvPicPr>
                      <p:cNvPr id="0" name=""/>
                      <p:cNvPicPr/>
                      <p:nvPr/>
                    </p:nvPicPr>
                    <p:blipFill>
                      <a:blip r:embed="rId3"/>
                      <a:stretch>
                        <a:fillRect/>
                      </a:stretch>
                    </p:blipFill>
                    <p:spPr>
                      <a:xfrm>
                        <a:off x="946109" y="2103437"/>
                        <a:ext cx="4673839" cy="1418239"/>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094821C-A425-7220-487A-46EFCD1EA9AA}"/>
              </a:ext>
            </a:extLst>
          </p:cNvPr>
          <p:cNvGraphicFramePr>
            <a:graphicFrameLocks noChangeAspect="1"/>
          </p:cNvGraphicFramePr>
          <p:nvPr>
            <p:extLst>
              <p:ext uri="{D42A27DB-BD31-4B8C-83A1-F6EECF244321}">
                <p14:modId xmlns:p14="http://schemas.microsoft.com/office/powerpoint/2010/main" val="610660133"/>
              </p:ext>
            </p:extLst>
          </p:nvPr>
        </p:nvGraphicFramePr>
        <p:xfrm>
          <a:off x="6831546" y="2103436"/>
          <a:ext cx="3832335" cy="1325563"/>
        </p:xfrm>
        <a:graphic>
          <a:graphicData uri="http://schemas.openxmlformats.org/presentationml/2006/ole">
            <mc:AlternateContent xmlns:mc="http://schemas.openxmlformats.org/markup-compatibility/2006">
              <mc:Choice xmlns:v="urn:schemas-microsoft-com:vml" Requires="v">
                <p:oleObj name="Packager Shell Object" showAsIcon="1" r:id="rId4" imgW="1449720" imgH="440280" progId="Package">
                  <p:embed/>
                </p:oleObj>
              </mc:Choice>
              <mc:Fallback>
                <p:oleObj name="Packager Shell Object" showAsIcon="1" r:id="rId4" imgW="1449720" imgH="440280" progId="Package">
                  <p:embed/>
                  <p:pic>
                    <p:nvPicPr>
                      <p:cNvPr id="0" name=""/>
                      <p:cNvPicPr/>
                      <p:nvPr/>
                    </p:nvPicPr>
                    <p:blipFill>
                      <a:blip r:embed="rId5"/>
                      <a:stretch>
                        <a:fillRect/>
                      </a:stretch>
                    </p:blipFill>
                    <p:spPr>
                      <a:xfrm>
                        <a:off x="6831546" y="2103436"/>
                        <a:ext cx="3832335" cy="1325563"/>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FF3DC09B-78BD-4871-7032-D3982A6B3638}"/>
              </a:ext>
            </a:extLst>
          </p:cNvPr>
          <p:cNvGraphicFramePr>
            <a:graphicFrameLocks noChangeAspect="1"/>
          </p:cNvGraphicFramePr>
          <p:nvPr>
            <p:extLst>
              <p:ext uri="{D42A27DB-BD31-4B8C-83A1-F6EECF244321}">
                <p14:modId xmlns:p14="http://schemas.microsoft.com/office/powerpoint/2010/main" val="1600887273"/>
              </p:ext>
            </p:extLst>
          </p:nvPr>
        </p:nvGraphicFramePr>
        <p:xfrm>
          <a:off x="1366860" y="4357516"/>
          <a:ext cx="3832335" cy="1162712"/>
        </p:xfrm>
        <a:graphic>
          <a:graphicData uri="http://schemas.openxmlformats.org/presentationml/2006/ole">
            <mc:AlternateContent xmlns:mc="http://schemas.openxmlformats.org/markup-compatibility/2006">
              <mc:Choice xmlns:v="urn:schemas-microsoft-com:vml" Requires="v">
                <p:oleObj name="Packager Shell Object" showAsIcon="1" r:id="rId6" imgW="1449720" imgH="440280" progId="Package">
                  <p:embed/>
                </p:oleObj>
              </mc:Choice>
              <mc:Fallback>
                <p:oleObj name="Packager Shell Object" showAsIcon="1" r:id="rId6" imgW="1449720" imgH="440280" progId="Package">
                  <p:embed/>
                  <p:pic>
                    <p:nvPicPr>
                      <p:cNvPr id="0" name=""/>
                      <p:cNvPicPr/>
                      <p:nvPr/>
                    </p:nvPicPr>
                    <p:blipFill>
                      <a:blip r:embed="rId7"/>
                      <a:stretch>
                        <a:fillRect/>
                      </a:stretch>
                    </p:blipFill>
                    <p:spPr>
                      <a:xfrm>
                        <a:off x="1366860" y="4357516"/>
                        <a:ext cx="3832335" cy="1162712"/>
                      </a:xfrm>
                      <a:prstGeom prst="rect">
                        <a:avLst/>
                      </a:prstGeom>
                    </p:spPr>
                  </p:pic>
                </p:oleObj>
              </mc:Fallback>
            </mc:AlternateContent>
          </a:graphicData>
        </a:graphic>
      </p:graphicFrame>
    </p:spTree>
    <p:extLst>
      <p:ext uri="{BB962C8B-B14F-4D97-AF65-F5344CB8AC3E}">
        <p14:creationId xmlns:p14="http://schemas.microsoft.com/office/powerpoint/2010/main" val="788691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C9A7-0E5B-51DD-3426-D5A45769F4A7}"/>
              </a:ext>
            </a:extLst>
          </p:cNvPr>
          <p:cNvSpPr>
            <a:spLocks noGrp="1"/>
          </p:cNvSpPr>
          <p:nvPr>
            <p:ph type="title"/>
          </p:nvPr>
        </p:nvSpPr>
        <p:spPr/>
        <p:txBody>
          <a:bodyPr/>
          <a:lstStyle/>
          <a:p>
            <a:r>
              <a:rPr lang="en-US" dirty="0"/>
              <a:t>Limitations and Issues</a:t>
            </a:r>
          </a:p>
        </p:txBody>
      </p:sp>
      <p:sp>
        <p:nvSpPr>
          <p:cNvPr id="3" name="Content Placeholder 2">
            <a:extLst>
              <a:ext uri="{FF2B5EF4-FFF2-40B4-BE49-F238E27FC236}">
                <a16:creationId xmlns:a16="http://schemas.microsoft.com/office/drawing/2014/main" id="{DABBB3F1-E483-56BE-98DE-BCB6835B8B27}"/>
              </a:ext>
            </a:extLst>
          </p:cNvPr>
          <p:cNvSpPr>
            <a:spLocks noGrp="1"/>
          </p:cNvSpPr>
          <p:nvPr>
            <p:ph idx="1"/>
          </p:nvPr>
        </p:nvSpPr>
        <p:spPr/>
        <p:txBody>
          <a:bodyPr>
            <a:normAutofit lnSpcReduction="10000"/>
          </a:bodyPr>
          <a:lstStyle/>
          <a:p>
            <a:r>
              <a:rPr lang="en-US" dirty="0"/>
              <a:t>No support of Kafka, in GCP, instead to use pub/sub.</a:t>
            </a:r>
          </a:p>
          <a:p>
            <a:endParaRPr lang="en-US" dirty="0"/>
          </a:p>
          <a:p>
            <a:r>
              <a:rPr lang="en-US" dirty="0"/>
              <a:t>Recent support for spark structured streaming, </a:t>
            </a:r>
          </a:p>
          <a:p>
            <a:pPr lvl="1"/>
            <a:r>
              <a:rPr lang="en-US" dirty="0"/>
              <a:t>Source : </a:t>
            </a:r>
            <a:r>
              <a:rPr lang="en-US" dirty="0">
                <a:hlinkClick r:id="rId2"/>
              </a:rPr>
              <a:t>https://cloud.google.com/blog/products/data-analytics/pubsub-lites-apache-spark-structured-streaming-connector-is-now-generally-available</a:t>
            </a:r>
            <a:endParaRPr lang="en-US" dirty="0"/>
          </a:p>
          <a:p>
            <a:pPr marL="457200" lvl="1" indent="0">
              <a:buNone/>
            </a:pPr>
            <a:endParaRPr lang="en-US" dirty="0"/>
          </a:p>
          <a:p>
            <a:endParaRPr lang="en-US" dirty="0"/>
          </a:p>
          <a:p>
            <a:r>
              <a:rPr lang="en-US" dirty="0"/>
              <a:t>Stream Processing have lots of jar version dependencies, hence the orchestration between different components of the application is difficult.</a:t>
            </a:r>
          </a:p>
          <a:p>
            <a:endParaRPr lang="en-US" dirty="0"/>
          </a:p>
          <a:p>
            <a:endParaRPr lang="en-US" dirty="0"/>
          </a:p>
        </p:txBody>
      </p:sp>
    </p:spTree>
    <p:extLst>
      <p:ext uri="{BB962C8B-B14F-4D97-AF65-F5344CB8AC3E}">
        <p14:creationId xmlns:p14="http://schemas.microsoft.com/office/powerpoint/2010/main" val="4213985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2B7F-B842-224E-9EFB-C7D10CF1022F}"/>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923ABEEE-EA21-2B6B-2F3F-FA7CE73394BF}"/>
              </a:ext>
            </a:extLst>
          </p:cNvPr>
          <p:cNvSpPr>
            <a:spLocks noGrp="1"/>
          </p:cNvSpPr>
          <p:nvPr>
            <p:ph idx="1"/>
          </p:nvPr>
        </p:nvSpPr>
        <p:spPr>
          <a:xfrm>
            <a:off x="838200" y="1510748"/>
            <a:ext cx="10515600" cy="4666215"/>
          </a:xfrm>
        </p:spPr>
        <p:txBody>
          <a:bodyPr>
            <a:normAutofit/>
          </a:bodyPr>
          <a:lstStyle/>
          <a:p>
            <a:r>
              <a:rPr lang="en-US" dirty="0"/>
              <a:t>Real-time analytics:</a:t>
            </a:r>
          </a:p>
          <a:p>
            <a:pPr lvl="1"/>
            <a:r>
              <a:rPr lang="en-US" dirty="0"/>
              <a:t> With Spark Structured Streaming, you can analyze Bitcoin transaction data in real-time as it is being processed on the network. This can be useful for monitoring network congestion and identifying trends in transaction fees over time.</a:t>
            </a:r>
          </a:p>
          <a:p>
            <a:r>
              <a:rPr lang="en-US" dirty="0"/>
              <a:t>Optimization of transaction fees:</a:t>
            </a:r>
          </a:p>
          <a:p>
            <a:pPr lvl="1"/>
            <a:r>
              <a:rPr lang="en-US" dirty="0"/>
              <a:t>Identify optimal transaction fees for different types of transactions based on factors such as transaction size and network congestion.</a:t>
            </a:r>
          </a:p>
          <a:p>
            <a:r>
              <a:rPr lang="en-US" dirty="0"/>
              <a:t>Research and analysis :</a:t>
            </a:r>
          </a:p>
          <a:p>
            <a:pPr lvl="1"/>
            <a:r>
              <a:rPr lang="en-US" dirty="0"/>
              <a:t>Can be used to perform research and analysis on the Bitcoin network, such as identifying trends in transaction fees over time and comparing transaction fees across different cryptocurrencies.</a:t>
            </a:r>
          </a:p>
        </p:txBody>
      </p:sp>
    </p:spTree>
    <p:extLst>
      <p:ext uri="{BB962C8B-B14F-4D97-AF65-F5344CB8AC3E}">
        <p14:creationId xmlns:p14="http://schemas.microsoft.com/office/powerpoint/2010/main" val="3673544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2ADA8-49B6-A691-A97E-03ED13C22082}"/>
              </a:ext>
            </a:extLst>
          </p:cNvPr>
          <p:cNvSpPr>
            <a:spLocks noGrp="1"/>
          </p:cNvSpPr>
          <p:nvPr>
            <p:ph type="title"/>
          </p:nvPr>
        </p:nvSpPr>
        <p:spPr/>
        <p:txBody>
          <a:bodyPr/>
          <a:lstStyle/>
          <a:p>
            <a:r>
              <a:rPr lang="en-US" dirty="0"/>
              <a:t>Project File Structure</a:t>
            </a:r>
          </a:p>
        </p:txBody>
      </p:sp>
      <p:sp>
        <p:nvSpPr>
          <p:cNvPr id="3" name="Content Placeholder 2">
            <a:extLst>
              <a:ext uri="{FF2B5EF4-FFF2-40B4-BE49-F238E27FC236}">
                <a16:creationId xmlns:a16="http://schemas.microsoft.com/office/drawing/2014/main" id="{B1FB3432-9862-684E-5F11-9EFC273565B9}"/>
              </a:ext>
            </a:extLst>
          </p:cNvPr>
          <p:cNvSpPr>
            <a:spLocks noGrp="1"/>
          </p:cNvSpPr>
          <p:nvPr>
            <p:ph idx="1"/>
          </p:nvPr>
        </p:nvSpPr>
        <p:spPr/>
        <p:txBody>
          <a:bodyPr/>
          <a:lstStyle/>
          <a:p>
            <a:r>
              <a:rPr lang="en-US" dirty="0"/>
              <a:t>Spark Streaming</a:t>
            </a:r>
          </a:p>
          <a:p>
            <a:pPr lvl="1"/>
            <a:r>
              <a:rPr lang="en-US" dirty="0"/>
              <a:t>spark-stream-btc.py</a:t>
            </a:r>
          </a:p>
          <a:p>
            <a:r>
              <a:rPr lang="en-US" dirty="0"/>
              <a:t>Kafka Producer</a:t>
            </a:r>
          </a:p>
          <a:p>
            <a:pPr lvl="1"/>
            <a:r>
              <a:rPr lang="en-US" dirty="0"/>
              <a:t>Web-socket-</a:t>
            </a:r>
            <a:r>
              <a:rPr lang="en-US" dirty="0" err="1"/>
              <a:t>kafka</a:t>
            </a:r>
            <a:endParaRPr lang="en-US" dirty="0"/>
          </a:p>
          <a:p>
            <a:r>
              <a:rPr lang="en-US" dirty="0"/>
              <a:t>Flask APIs:</a:t>
            </a:r>
          </a:p>
          <a:p>
            <a:pPr lvl="1"/>
            <a:r>
              <a:rPr lang="en-US" dirty="0"/>
              <a:t>App.py</a:t>
            </a:r>
          </a:p>
          <a:p>
            <a:r>
              <a:rPr lang="en-US" dirty="0"/>
              <a:t>Live Dashboard Screen :</a:t>
            </a:r>
          </a:p>
          <a:p>
            <a:pPr lvl="1"/>
            <a:r>
              <a:rPr lang="en-US" sz="2400" dirty="0" err="1"/>
              <a:t>Src</a:t>
            </a:r>
            <a:r>
              <a:rPr lang="en-US" sz="2400" dirty="0"/>
              <a:t>/</a:t>
            </a:r>
            <a:r>
              <a:rPr lang="en-US" sz="2400" dirty="0" err="1"/>
              <a:t>BigData</a:t>
            </a:r>
            <a:r>
              <a:rPr lang="en-US" sz="2400" dirty="0"/>
              <a:t>/Screens/</a:t>
            </a:r>
            <a:r>
              <a:rPr lang="en-US" sz="2400" dirty="0" err="1"/>
              <a:t>BTCBarChart.jsx</a:t>
            </a:r>
            <a:endParaRPr lang="en-US" sz="2800" dirty="0"/>
          </a:p>
          <a:p>
            <a:pPr lvl="1"/>
            <a:endParaRPr lang="en-US" dirty="0"/>
          </a:p>
          <a:p>
            <a:pPr lvl="1"/>
            <a:endParaRPr lang="en-US" dirty="0"/>
          </a:p>
          <a:p>
            <a:endParaRPr lang="en-US" dirty="0"/>
          </a:p>
        </p:txBody>
      </p:sp>
    </p:spTree>
    <p:extLst>
      <p:ext uri="{BB962C8B-B14F-4D97-AF65-F5344CB8AC3E}">
        <p14:creationId xmlns:p14="http://schemas.microsoft.com/office/powerpoint/2010/main" val="833242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B640-F192-82B6-6264-3D7F4C15F9C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F601B5C-258E-8B83-37BD-491C8FEBFADA}"/>
              </a:ext>
            </a:extLst>
          </p:cNvPr>
          <p:cNvSpPr>
            <a:spLocks noGrp="1"/>
          </p:cNvSpPr>
          <p:nvPr>
            <p:ph idx="1"/>
          </p:nvPr>
        </p:nvSpPr>
        <p:spPr/>
        <p:txBody>
          <a:bodyPr/>
          <a:lstStyle/>
          <a:p>
            <a:r>
              <a:rPr lang="en-US" dirty="0"/>
              <a:t>Spark Structured Streaming applications can be a powerful tool for analyzing Bitcoin transaction data and calculating average transaction fees in real-time.</a:t>
            </a:r>
          </a:p>
          <a:p>
            <a:r>
              <a:rPr lang="en-US" dirty="0"/>
              <a:t>By analyzing patterns and trends in transaction fees, Spark Structured Streaming can help identify optimal transaction fees, monitor network congestion, and improve resource allocation for Bitcoin mining operations.</a:t>
            </a:r>
          </a:p>
          <a:p>
            <a:r>
              <a:rPr lang="en-US" dirty="0"/>
              <a:t>However, it is important to approach Spark Structured Streaming with careful planning and consideration of the technical and resource requirements involved.</a:t>
            </a:r>
          </a:p>
          <a:p>
            <a:endParaRPr lang="en-US" dirty="0"/>
          </a:p>
        </p:txBody>
      </p:sp>
    </p:spTree>
    <p:extLst>
      <p:ext uri="{BB962C8B-B14F-4D97-AF65-F5344CB8AC3E}">
        <p14:creationId xmlns:p14="http://schemas.microsoft.com/office/powerpoint/2010/main" val="458508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26E8-3C08-8BCC-0391-A5DD6104E82B}"/>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85404A47-130C-ADBB-EF5E-AD42BC00414A}"/>
              </a:ext>
            </a:extLst>
          </p:cNvPr>
          <p:cNvSpPr>
            <a:spLocks noGrp="1"/>
          </p:cNvSpPr>
          <p:nvPr>
            <p:ph idx="1"/>
          </p:nvPr>
        </p:nvSpPr>
        <p:spPr/>
        <p:txBody>
          <a:bodyPr/>
          <a:lstStyle/>
          <a:p>
            <a:r>
              <a:rPr lang="en-US" dirty="0">
                <a:hlinkClick r:id="rId2"/>
              </a:rPr>
              <a:t>https://spark.apache.org/docs/latest/streaming-programming-guide.html#overview</a:t>
            </a:r>
            <a:endParaRPr lang="en-US" dirty="0"/>
          </a:p>
          <a:p>
            <a:r>
              <a:rPr lang="en-US" dirty="0">
                <a:hlinkClick r:id="rId3"/>
              </a:rPr>
              <a:t>https://medium.com/expedia-group-tech/apache-spark-structured-streaming-output-sinks-3-of-6-ed3247545fbc</a:t>
            </a:r>
            <a:endParaRPr lang="en-US" dirty="0"/>
          </a:p>
          <a:p>
            <a:r>
              <a:rPr lang="en-US" dirty="0">
                <a:hlinkClick r:id="rId4"/>
              </a:rPr>
              <a:t>https://cloud.google.com/blog/products/data-analytics/pubsub-lites-apache-spark-structured-streaming-connector-is-now-generally-available</a:t>
            </a:r>
            <a:endParaRPr lang="en-US" dirty="0"/>
          </a:p>
          <a:p>
            <a:r>
              <a:rPr lang="en-US" dirty="0">
                <a:hlinkClick r:id="rId5"/>
              </a:rPr>
              <a:t>https://wanwenli.com/blockchain/2018/06/28/Bitcoin-lightning-network.html</a:t>
            </a:r>
            <a:endParaRPr lang="en-US" dirty="0"/>
          </a:p>
          <a:p>
            <a:endParaRPr lang="en-US" dirty="0"/>
          </a:p>
        </p:txBody>
      </p:sp>
    </p:spTree>
    <p:extLst>
      <p:ext uri="{BB962C8B-B14F-4D97-AF65-F5344CB8AC3E}">
        <p14:creationId xmlns:p14="http://schemas.microsoft.com/office/powerpoint/2010/main" val="2997358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4CEB-1550-624E-A0A4-3D2749C26F4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ABCCF9A4-147F-9742-A106-6FA9C7BC59C1}"/>
              </a:ext>
            </a:extLst>
          </p:cNvPr>
          <p:cNvSpPr>
            <a:spLocks noGrp="1"/>
          </p:cNvSpPr>
          <p:nvPr>
            <p:ph type="subTitle" idx="1"/>
          </p:nvPr>
        </p:nvSpPr>
        <p:spPr/>
        <p:txBody>
          <a:bodyPr/>
          <a:lstStyle/>
          <a:p>
            <a:r>
              <a:rPr lang="en-US" dirty="0"/>
              <a:t>Questions ?</a:t>
            </a:r>
          </a:p>
        </p:txBody>
      </p:sp>
    </p:spTree>
    <p:extLst>
      <p:ext uri="{BB962C8B-B14F-4D97-AF65-F5344CB8AC3E}">
        <p14:creationId xmlns:p14="http://schemas.microsoft.com/office/powerpoint/2010/main" val="40888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F1580-89DB-3F4D-F2B1-63DC12B9CC8D}"/>
              </a:ext>
            </a:extLst>
          </p:cNvPr>
          <p:cNvSpPr>
            <a:spLocks noGrp="1"/>
          </p:cNvSpPr>
          <p:nvPr>
            <p:ph type="title"/>
          </p:nvPr>
        </p:nvSpPr>
        <p:spPr/>
        <p:txBody>
          <a:bodyPr/>
          <a:lstStyle/>
          <a:p>
            <a:r>
              <a:rPr lang="en-US" dirty="0"/>
              <a:t>Tools and Tech Keywords</a:t>
            </a:r>
          </a:p>
        </p:txBody>
      </p:sp>
      <p:sp>
        <p:nvSpPr>
          <p:cNvPr id="3" name="Content Placeholder 2">
            <a:extLst>
              <a:ext uri="{FF2B5EF4-FFF2-40B4-BE49-F238E27FC236}">
                <a16:creationId xmlns:a16="http://schemas.microsoft.com/office/drawing/2014/main" id="{8003888F-A1D6-7AFE-A818-E3D8E9A2F476}"/>
              </a:ext>
            </a:extLst>
          </p:cNvPr>
          <p:cNvSpPr>
            <a:spLocks noGrp="1"/>
          </p:cNvSpPr>
          <p:nvPr>
            <p:ph idx="1"/>
          </p:nvPr>
        </p:nvSpPr>
        <p:spPr/>
        <p:txBody>
          <a:bodyPr/>
          <a:lstStyle/>
          <a:p>
            <a:r>
              <a:rPr lang="en-US" dirty="0"/>
              <a:t>Python WebSocket</a:t>
            </a:r>
          </a:p>
          <a:p>
            <a:r>
              <a:rPr lang="en-US" dirty="0"/>
              <a:t>Apache Kafka</a:t>
            </a:r>
          </a:p>
          <a:p>
            <a:r>
              <a:rPr lang="en-US" dirty="0"/>
              <a:t>Zookeeper </a:t>
            </a:r>
          </a:p>
          <a:p>
            <a:r>
              <a:rPr lang="en-US" dirty="0"/>
              <a:t>Spark SQL</a:t>
            </a:r>
          </a:p>
          <a:p>
            <a:r>
              <a:rPr lang="en-US" dirty="0"/>
              <a:t>Spark Structured Streaming</a:t>
            </a:r>
          </a:p>
          <a:p>
            <a:r>
              <a:rPr lang="en-US" dirty="0"/>
              <a:t>Flask</a:t>
            </a:r>
          </a:p>
          <a:p>
            <a:r>
              <a:rPr lang="en-US" dirty="0"/>
              <a:t>ReactJS</a:t>
            </a:r>
          </a:p>
          <a:p>
            <a:r>
              <a:rPr lang="en-US" dirty="0"/>
              <a:t>Chart-js-2</a:t>
            </a:r>
          </a:p>
        </p:txBody>
      </p:sp>
    </p:spTree>
    <p:extLst>
      <p:ext uri="{BB962C8B-B14F-4D97-AF65-F5344CB8AC3E}">
        <p14:creationId xmlns:p14="http://schemas.microsoft.com/office/powerpoint/2010/main" val="196339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22B05-256F-220E-46D4-ED548C5CAA57}"/>
              </a:ext>
            </a:extLst>
          </p:cNvPr>
          <p:cNvSpPr>
            <a:spLocks noGrp="1"/>
          </p:cNvSpPr>
          <p:nvPr>
            <p:ph type="title"/>
          </p:nvPr>
        </p:nvSpPr>
        <p:spPr/>
        <p:txBody>
          <a:bodyPr/>
          <a:lstStyle/>
          <a:p>
            <a:r>
              <a:rPr lang="en-US" dirty="0"/>
              <a:t>Execution Overview</a:t>
            </a:r>
          </a:p>
        </p:txBody>
      </p:sp>
      <p:sp>
        <p:nvSpPr>
          <p:cNvPr id="3" name="Content Placeholder 2">
            <a:extLst>
              <a:ext uri="{FF2B5EF4-FFF2-40B4-BE49-F238E27FC236}">
                <a16:creationId xmlns:a16="http://schemas.microsoft.com/office/drawing/2014/main" id="{682E671E-0010-3A9E-5F8F-F5DDE6E23AC2}"/>
              </a:ext>
            </a:extLst>
          </p:cNvPr>
          <p:cNvSpPr>
            <a:spLocks noGrp="1"/>
          </p:cNvSpPr>
          <p:nvPr>
            <p:ph sz="half" idx="1"/>
          </p:nvPr>
        </p:nvSpPr>
        <p:spPr>
          <a:xfrm>
            <a:off x="838199" y="1825625"/>
            <a:ext cx="5761383" cy="4667250"/>
          </a:xfrm>
        </p:spPr>
        <p:txBody>
          <a:bodyPr>
            <a:normAutofit/>
          </a:bodyPr>
          <a:lstStyle/>
          <a:p>
            <a:r>
              <a:rPr lang="en-US" sz="2000" dirty="0"/>
              <a:t>The core of the application is Spark Structured Streaming with </a:t>
            </a:r>
            <a:r>
              <a:rPr lang="en-US" sz="2000" dirty="0" err="1"/>
              <a:t>SparkSQL</a:t>
            </a:r>
            <a:r>
              <a:rPr lang="en-US" sz="2000" dirty="0"/>
              <a:t>.</a:t>
            </a:r>
          </a:p>
          <a:p>
            <a:r>
              <a:rPr lang="en-US" sz="2000" dirty="0"/>
              <a:t>Deployed in :</a:t>
            </a:r>
          </a:p>
          <a:p>
            <a:pPr lvl="1"/>
            <a:r>
              <a:rPr lang="en-US" sz="2000" dirty="0"/>
              <a:t>Local Client mode </a:t>
            </a:r>
          </a:p>
          <a:p>
            <a:pPr lvl="1"/>
            <a:endParaRPr lang="en-US" sz="1800" dirty="0"/>
          </a:p>
          <a:p>
            <a:r>
              <a:rPr lang="en-US" sz="2000" b="1" dirty="0"/>
              <a:t>Following are the Breakouts:</a:t>
            </a:r>
          </a:p>
          <a:p>
            <a:r>
              <a:rPr lang="en-US" sz="2000" b="1" dirty="0"/>
              <a:t>Data Source</a:t>
            </a:r>
          </a:p>
          <a:p>
            <a:pPr lvl="1"/>
            <a:r>
              <a:rPr lang="en-US" sz="2000" dirty="0"/>
              <a:t>Capture Live Bitcoin Transactions</a:t>
            </a:r>
          </a:p>
          <a:p>
            <a:pPr lvl="1"/>
            <a:r>
              <a:rPr lang="en-US" sz="2000" dirty="0">
                <a:hlinkClick r:id="rId2"/>
              </a:rPr>
              <a:t>https://www.blockchain.com/explorer/api/api_websocket</a:t>
            </a:r>
            <a:endParaRPr lang="en-US" sz="2000" dirty="0"/>
          </a:p>
          <a:p>
            <a:r>
              <a:rPr lang="en-US" sz="2000" b="1" dirty="0"/>
              <a:t>Data Ingestion </a:t>
            </a:r>
          </a:p>
          <a:p>
            <a:pPr lvl="1"/>
            <a:r>
              <a:rPr lang="en-US" sz="2000" dirty="0"/>
              <a:t>Kafka Data Pipeline</a:t>
            </a:r>
          </a:p>
          <a:p>
            <a:pPr lvl="1"/>
            <a:r>
              <a:rPr lang="en-US" sz="2000" dirty="0"/>
              <a:t>Producer – consumer over topics</a:t>
            </a:r>
          </a:p>
          <a:p>
            <a:pPr lvl="1"/>
            <a:endParaRPr lang="en-US" sz="800" dirty="0"/>
          </a:p>
        </p:txBody>
      </p:sp>
      <p:sp>
        <p:nvSpPr>
          <p:cNvPr id="4" name="Content Placeholder 3">
            <a:extLst>
              <a:ext uri="{FF2B5EF4-FFF2-40B4-BE49-F238E27FC236}">
                <a16:creationId xmlns:a16="http://schemas.microsoft.com/office/drawing/2014/main" id="{1D630A52-A71B-3BD9-A497-9DEDEF2C9AA2}"/>
              </a:ext>
            </a:extLst>
          </p:cNvPr>
          <p:cNvSpPr>
            <a:spLocks noGrp="1"/>
          </p:cNvSpPr>
          <p:nvPr>
            <p:ph sz="half" idx="2"/>
          </p:nvPr>
        </p:nvSpPr>
        <p:spPr/>
        <p:txBody>
          <a:bodyPr>
            <a:normAutofit/>
          </a:bodyPr>
          <a:lstStyle/>
          <a:p>
            <a:pPr lvl="1"/>
            <a:endParaRPr lang="en-US" sz="900" dirty="0"/>
          </a:p>
          <a:p>
            <a:endParaRPr lang="en-US" sz="3600" dirty="0"/>
          </a:p>
        </p:txBody>
      </p:sp>
    </p:spTree>
    <p:extLst>
      <p:ext uri="{BB962C8B-B14F-4D97-AF65-F5344CB8AC3E}">
        <p14:creationId xmlns:p14="http://schemas.microsoft.com/office/powerpoint/2010/main" val="422472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FB1C-47DB-0CCF-617F-A700F3040646}"/>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4B9BC40-EA0B-F7A9-5C75-D9B18471F97C}"/>
              </a:ext>
            </a:extLst>
          </p:cNvPr>
          <p:cNvSpPr>
            <a:spLocks noGrp="1"/>
          </p:cNvSpPr>
          <p:nvPr>
            <p:ph idx="1"/>
          </p:nvPr>
        </p:nvSpPr>
        <p:spPr/>
        <p:txBody>
          <a:bodyPr/>
          <a:lstStyle/>
          <a:p>
            <a:r>
              <a:rPr lang="en-US" sz="2000" b="1" dirty="0"/>
              <a:t>Data Processing</a:t>
            </a:r>
          </a:p>
          <a:p>
            <a:pPr lvl="1"/>
            <a:r>
              <a:rPr lang="en-US" sz="2000" dirty="0"/>
              <a:t>Structuring raw data and logic implementation </a:t>
            </a:r>
          </a:p>
          <a:p>
            <a:pPr lvl="1"/>
            <a:r>
              <a:rPr lang="en-US" sz="2000" dirty="0"/>
              <a:t>Spark SQL</a:t>
            </a:r>
          </a:p>
          <a:p>
            <a:pPr lvl="1"/>
            <a:endParaRPr lang="en-US" sz="2000" dirty="0"/>
          </a:p>
          <a:p>
            <a:r>
              <a:rPr lang="en-US" sz="2000" b="1" dirty="0"/>
              <a:t>Data Streaming</a:t>
            </a:r>
          </a:p>
          <a:p>
            <a:pPr lvl="1"/>
            <a:r>
              <a:rPr lang="en-US" sz="2000" dirty="0"/>
              <a:t>Realtime Output sink to interfaces</a:t>
            </a:r>
          </a:p>
          <a:p>
            <a:pPr lvl="1"/>
            <a:r>
              <a:rPr lang="en-US" sz="2000" dirty="0"/>
              <a:t>Spark Structured Streaming</a:t>
            </a:r>
          </a:p>
          <a:p>
            <a:pPr lvl="1"/>
            <a:endParaRPr lang="en-US" sz="2000" dirty="0"/>
          </a:p>
          <a:p>
            <a:r>
              <a:rPr lang="en-US" sz="2000" b="1" dirty="0"/>
              <a:t>Output analysis</a:t>
            </a:r>
          </a:p>
          <a:p>
            <a:pPr lvl="1"/>
            <a:r>
              <a:rPr lang="en-US" sz="2000" dirty="0"/>
              <a:t>Live Chart, describing the current running transaction fees.</a:t>
            </a:r>
          </a:p>
          <a:p>
            <a:pPr lvl="1"/>
            <a:r>
              <a:rPr lang="en-US" sz="2000" dirty="0"/>
              <a:t>Python Flask, APIs developed for orchestration </a:t>
            </a:r>
          </a:p>
          <a:p>
            <a:pPr lvl="1"/>
            <a:r>
              <a:rPr lang="en-US" sz="2000" dirty="0" err="1"/>
              <a:t>Reactjs</a:t>
            </a:r>
            <a:r>
              <a:rPr lang="en-US" sz="2000" dirty="0"/>
              <a:t>, Chart-js-2 : Dashboard screen development</a:t>
            </a:r>
          </a:p>
          <a:p>
            <a:endParaRPr lang="en-US" dirty="0"/>
          </a:p>
        </p:txBody>
      </p:sp>
    </p:spTree>
    <p:extLst>
      <p:ext uri="{BB962C8B-B14F-4D97-AF65-F5344CB8AC3E}">
        <p14:creationId xmlns:p14="http://schemas.microsoft.com/office/powerpoint/2010/main" val="162676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B13C0-EEF0-92B8-B410-03C5E4971F3A}"/>
              </a:ext>
            </a:extLst>
          </p:cNvPr>
          <p:cNvSpPr>
            <a:spLocks noGrp="1"/>
          </p:cNvSpPr>
          <p:nvPr>
            <p:ph type="title"/>
          </p:nvPr>
        </p:nvSpPr>
        <p:spPr>
          <a:xfrm>
            <a:off x="321365" y="132096"/>
            <a:ext cx="10515600" cy="1325563"/>
          </a:xfrm>
        </p:spPr>
        <p:txBody>
          <a:bodyPr/>
          <a:lstStyle/>
          <a:p>
            <a:r>
              <a:rPr lang="en-US" dirty="0"/>
              <a:t>Execution Architecture</a:t>
            </a:r>
          </a:p>
        </p:txBody>
      </p:sp>
      <p:pic>
        <p:nvPicPr>
          <p:cNvPr id="5" name="Content Placeholder 4">
            <a:extLst>
              <a:ext uri="{FF2B5EF4-FFF2-40B4-BE49-F238E27FC236}">
                <a16:creationId xmlns:a16="http://schemas.microsoft.com/office/drawing/2014/main" id="{80996622-7061-75FF-E394-EBEDAB2EC4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869" y="1348546"/>
            <a:ext cx="11549853" cy="5377358"/>
          </a:xfrm>
        </p:spPr>
      </p:pic>
    </p:spTree>
    <p:extLst>
      <p:ext uri="{BB962C8B-B14F-4D97-AF65-F5344CB8AC3E}">
        <p14:creationId xmlns:p14="http://schemas.microsoft.com/office/powerpoint/2010/main" val="2365135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1630-C507-6926-2718-2B2E54A89EC1}"/>
              </a:ext>
            </a:extLst>
          </p:cNvPr>
          <p:cNvSpPr>
            <a:spLocks noGrp="1"/>
          </p:cNvSpPr>
          <p:nvPr>
            <p:ph type="title"/>
          </p:nvPr>
        </p:nvSpPr>
        <p:spPr/>
        <p:txBody>
          <a:bodyPr/>
          <a:lstStyle/>
          <a:p>
            <a:r>
              <a:rPr lang="en-US" dirty="0"/>
              <a:t>Data Source</a:t>
            </a:r>
          </a:p>
        </p:txBody>
      </p:sp>
      <p:graphicFrame>
        <p:nvGraphicFramePr>
          <p:cNvPr id="4" name="Content Placeholder 3">
            <a:extLst>
              <a:ext uri="{FF2B5EF4-FFF2-40B4-BE49-F238E27FC236}">
                <a16:creationId xmlns:a16="http://schemas.microsoft.com/office/drawing/2014/main" id="{E1FF0D23-2138-5C86-E450-DCD1FA17615B}"/>
              </a:ext>
            </a:extLst>
          </p:cNvPr>
          <p:cNvGraphicFramePr>
            <a:graphicFrameLocks noGrp="1" noChangeAspect="1"/>
          </p:cNvGraphicFramePr>
          <p:nvPr>
            <p:ph idx="1"/>
            <p:extLst>
              <p:ext uri="{D42A27DB-BD31-4B8C-83A1-F6EECF244321}">
                <p14:modId xmlns:p14="http://schemas.microsoft.com/office/powerpoint/2010/main" val="3820289198"/>
              </p:ext>
            </p:extLst>
          </p:nvPr>
        </p:nvGraphicFramePr>
        <p:xfrm>
          <a:off x="838200" y="1985963"/>
          <a:ext cx="10515600" cy="4029075"/>
        </p:xfrm>
        <a:graphic>
          <a:graphicData uri="http://schemas.openxmlformats.org/presentationml/2006/ole">
            <mc:AlternateContent xmlns:mc="http://schemas.openxmlformats.org/markup-compatibility/2006">
              <mc:Choice xmlns:v="urn:schemas-microsoft-com:vml" Requires="v">
                <p:oleObj name="Packager Shell Object" showAsIcon="1" r:id="rId2" imgW="1148400" imgH="440280" progId="Package">
                  <p:embed/>
                </p:oleObj>
              </mc:Choice>
              <mc:Fallback>
                <p:oleObj name="Packager Shell Object" showAsIcon="1" r:id="rId2" imgW="1148400" imgH="440280" progId="Package">
                  <p:embed/>
                  <p:pic>
                    <p:nvPicPr>
                      <p:cNvPr id="0" name=""/>
                      <p:cNvPicPr/>
                      <p:nvPr/>
                    </p:nvPicPr>
                    <p:blipFill>
                      <a:blip r:embed="rId3"/>
                      <a:stretch>
                        <a:fillRect/>
                      </a:stretch>
                    </p:blipFill>
                    <p:spPr>
                      <a:xfrm>
                        <a:off x="838200" y="1985963"/>
                        <a:ext cx="10515600" cy="4029075"/>
                      </a:xfrm>
                      <a:prstGeom prst="rect">
                        <a:avLst/>
                      </a:prstGeom>
                    </p:spPr>
                  </p:pic>
                </p:oleObj>
              </mc:Fallback>
            </mc:AlternateContent>
          </a:graphicData>
        </a:graphic>
      </p:graphicFrame>
    </p:spTree>
    <p:extLst>
      <p:ext uri="{BB962C8B-B14F-4D97-AF65-F5344CB8AC3E}">
        <p14:creationId xmlns:p14="http://schemas.microsoft.com/office/powerpoint/2010/main" val="606953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81A4-D668-CDB2-BF36-4F61E504842E}"/>
              </a:ext>
            </a:extLst>
          </p:cNvPr>
          <p:cNvSpPr>
            <a:spLocks noGrp="1"/>
          </p:cNvSpPr>
          <p:nvPr>
            <p:ph type="title"/>
          </p:nvPr>
        </p:nvSpPr>
        <p:spPr>
          <a:xfrm>
            <a:off x="1124088" y="-37340"/>
            <a:ext cx="3932237" cy="735496"/>
          </a:xfrm>
        </p:spPr>
        <p:txBody>
          <a:bodyPr/>
          <a:lstStyle/>
          <a:p>
            <a:r>
              <a:rPr lang="en-US" dirty="0"/>
              <a:t>Data Ingestion </a:t>
            </a:r>
          </a:p>
        </p:txBody>
      </p:sp>
      <p:sp>
        <p:nvSpPr>
          <p:cNvPr id="4" name="Text Placeholder 3">
            <a:extLst>
              <a:ext uri="{FF2B5EF4-FFF2-40B4-BE49-F238E27FC236}">
                <a16:creationId xmlns:a16="http://schemas.microsoft.com/office/drawing/2014/main" id="{E3C89368-82E4-2EAF-3B49-C70B9C6D8230}"/>
              </a:ext>
            </a:extLst>
          </p:cNvPr>
          <p:cNvSpPr>
            <a:spLocks noGrp="1"/>
          </p:cNvSpPr>
          <p:nvPr>
            <p:ph type="body" sz="half" idx="2"/>
          </p:nvPr>
        </p:nvSpPr>
        <p:spPr>
          <a:xfrm>
            <a:off x="839788" y="916767"/>
            <a:ext cx="3932237" cy="5759962"/>
          </a:xfrm>
        </p:spPr>
        <p:txBody>
          <a:bodyPr>
            <a:normAutofit lnSpcReduction="10000"/>
          </a:bodyPr>
          <a:lstStyle/>
          <a:p>
            <a:pPr marL="285750" indent="-285750">
              <a:buFontTx/>
              <a:buChar char="-"/>
            </a:pPr>
            <a:r>
              <a:rPr lang="en-US" sz="2000" dirty="0"/>
              <a:t>Get the Real Time bitcoin transactions, from endpoint :</a:t>
            </a:r>
          </a:p>
          <a:p>
            <a:pPr marL="742950" lvl="1" indent="-285750">
              <a:buFontTx/>
              <a:buChar char="-"/>
            </a:pPr>
            <a:r>
              <a:rPr lang="en-US" sz="1800" u="sng" dirty="0">
                <a:solidFill>
                  <a:schemeClr val="accent1">
                    <a:lumMod val="75000"/>
                  </a:schemeClr>
                </a:solidFill>
              </a:rPr>
              <a:t>wss://ws.blockchain.info/inv</a:t>
            </a:r>
          </a:p>
          <a:p>
            <a:pPr marL="285750" indent="-285750">
              <a:buFontTx/>
              <a:buChar char="-"/>
            </a:pPr>
            <a:endParaRPr lang="en-US" sz="2000" u="sng" dirty="0">
              <a:solidFill>
                <a:schemeClr val="accent1">
                  <a:lumMod val="75000"/>
                </a:schemeClr>
              </a:solidFill>
            </a:endParaRPr>
          </a:p>
          <a:p>
            <a:pPr marL="342900" indent="-342900">
              <a:buFontTx/>
              <a:buChar char="-"/>
            </a:pPr>
            <a:r>
              <a:rPr lang="en-US" sz="2000" dirty="0"/>
              <a:t>Project File Name :</a:t>
            </a:r>
          </a:p>
          <a:p>
            <a:pPr marL="800100" lvl="1" indent="-342900">
              <a:buFontTx/>
              <a:buChar char="-"/>
            </a:pPr>
            <a:r>
              <a:rPr lang="en-US" sz="1800" dirty="0"/>
              <a:t>Web-socket.py</a:t>
            </a:r>
          </a:p>
          <a:p>
            <a:pPr marL="800100" lvl="1" indent="-342900">
              <a:buFontTx/>
              <a:buChar char="-"/>
            </a:pPr>
            <a:endParaRPr lang="en-US" sz="1800" dirty="0"/>
          </a:p>
          <a:p>
            <a:pPr marL="342900" indent="-342900">
              <a:buFontTx/>
              <a:buChar char="-"/>
            </a:pPr>
            <a:r>
              <a:rPr lang="en-US" sz="2000" dirty="0"/>
              <a:t>Tools and Tech :</a:t>
            </a:r>
          </a:p>
          <a:p>
            <a:pPr marL="800100" lvl="1" indent="-342900">
              <a:buFontTx/>
              <a:buChar char="-"/>
            </a:pPr>
            <a:r>
              <a:rPr lang="en-US" sz="1800" dirty="0"/>
              <a:t>Kafka</a:t>
            </a:r>
          </a:p>
          <a:p>
            <a:pPr marL="800100" lvl="1" indent="-342900">
              <a:buFontTx/>
              <a:buChar char="-"/>
            </a:pPr>
            <a:r>
              <a:rPr lang="en-US" sz="1800" dirty="0"/>
              <a:t>Python Web Socket</a:t>
            </a:r>
          </a:p>
          <a:p>
            <a:pPr marL="800100" lvl="1" indent="-342900">
              <a:buFontTx/>
              <a:buChar char="-"/>
            </a:pPr>
            <a:endParaRPr lang="en-US" sz="1800" dirty="0"/>
          </a:p>
          <a:p>
            <a:endParaRPr lang="en-US" sz="2000" dirty="0"/>
          </a:p>
          <a:p>
            <a:pPr marL="285750" indent="-285750">
              <a:buFontTx/>
              <a:buChar char="-"/>
            </a:pPr>
            <a:r>
              <a:rPr lang="en-US" sz="2000" dirty="0"/>
              <a:t>Usage of Python </a:t>
            </a:r>
            <a:r>
              <a:rPr lang="en-US" sz="2000" dirty="0" err="1"/>
              <a:t>Websocket</a:t>
            </a:r>
            <a:r>
              <a:rPr lang="en-US" sz="2000" dirty="0"/>
              <a:t>, to retrieve data from socket, </a:t>
            </a:r>
          </a:p>
          <a:p>
            <a:endParaRPr lang="en-US" sz="2000" dirty="0"/>
          </a:p>
          <a:p>
            <a:pPr marL="285750" indent="-285750">
              <a:buFontTx/>
              <a:buChar char="-"/>
            </a:pPr>
            <a:r>
              <a:rPr lang="en-US" sz="2000" dirty="0" err="1"/>
              <a:t>OnMessage</a:t>
            </a:r>
            <a:r>
              <a:rPr lang="en-US" sz="2000" dirty="0"/>
              <a:t>, push raw data to Kafka Producer with new topic : “bitcoin-1”.</a:t>
            </a:r>
          </a:p>
          <a:p>
            <a:pPr marL="742950" lvl="1" indent="-285750">
              <a:buFontTx/>
              <a:buChar char="-"/>
            </a:pPr>
            <a:endParaRPr lang="en-US" dirty="0"/>
          </a:p>
          <a:p>
            <a:pPr marL="742950" lvl="1" indent="-285750">
              <a:buFontTx/>
              <a:buChar char="-"/>
            </a:pPr>
            <a:endParaRPr lang="en-US" dirty="0"/>
          </a:p>
          <a:p>
            <a:pPr marL="285750" indent="-285750">
              <a:buFontTx/>
              <a:buChar char="-"/>
            </a:pPr>
            <a:endParaRPr lang="en-US" dirty="0"/>
          </a:p>
          <a:p>
            <a:pPr marL="742950" lvl="1" indent="-285750">
              <a:buFontTx/>
              <a:buChar char="-"/>
            </a:pPr>
            <a:endParaRPr lang="en-US" dirty="0"/>
          </a:p>
          <a:p>
            <a:pPr marL="285750" indent="-285750">
              <a:buFontTx/>
              <a:buChar char="-"/>
            </a:pPr>
            <a:endParaRPr lang="en-US" dirty="0"/>
          </a:p>
        </p:txBody>
      </p:sp>
      <p:sp>
        <p:nvSpPr>
          <p:cNvPr id="5" name="Rectangle 1">
            <a:extLst>
              <a:ext uri="{FF2B5EF4-FFF2-40B4-BE49-F238E27FC236}">
                <a16:creationId xmlns:a16="http://schemas.microsoft.com/office/drawing/2014/main" id="{50EC86B5-D46F-33EA-5CB3-C99540A7FB8B}"/>
              </a:ext>
            </a:extLst>
          </p:cNvPr>
          <p:cNvSpPr>
            <a:spLocks noChangeArrowheads="1"/>
          </p:cNvSpPr>
          <p:nvPr/>
        </p:nvSpPr>
        <p:spPr bwMode="auto">
          <a:xfrm>
            <a:off x="5340626" y="-37340"/>
            <a:ext cx="6188765" cy="19082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CC7832"/>
                </a:solidFill>
                <a:effectLst/>
                <a:latin typeface="Arial Unicode MS"/>
              </a:rPr>
              <a:t>while True</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try</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producer = </a:t>
            </a:r>
            <a:r>
              <a:rPr kumimoji="0" lang="en-US" altLang="en-US" sz="1300" b="0" i="0" u="none" strike="noStrike" cap="none" normalizeH="0" baseline="0" dirty="0" err="1">
                <a:ln>
                  <a:noFill/>
                </a:ln>
                <a:solidFill>
                  <a:srgbClr val="A9B7C6"/>
                </a:solidFill>
                <a:effectLst/>
                <a:latin typeface="Arial Unicode MS"/>
              </a:rPr>
              <a:t>KafkaProducer</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err="1">
                <a:ln>
                  <a:noFill/>
                </a:ln>
                <a:solidFill>
                  <a:srgbClr val="AA4926"/>
                </a:solidFill>
                <a:effectLst/>
                <a:latin typeface="Arial Unicode MS"/>
              </a:rPr>
              <a:t>bootstrap_servers</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A8759"/>
                </a:solidFill>
                <a:effectLst/>
                <a:latin typeface="Arial Unicode MS"/>
              </a:rPr>
              <a:t>'localhost:9092'</a:t>
            </a:r>
            <a:r>
              <a:rPr kumimoji="0" lang="en-US" altLang="en-US" sz="1300" b="0" i="0" u="none" strike="noStrike" cap="none" normalizeH="0" baseline="0" dirty="0">
                <a:ln>
                  <a:noFill/>
                </a:ln>
                <a:solidFill>
                  <a:srgbClr val="CC7832"/>
                </a:solidFill>
                <a:effectLst/>
                <a:latin typeface="Arial Unicode MS"/>
              </a:rPr>
              <a:t>,</a:t>
            </a:r>
            <a:r>
              <a:rPr kumimoji="0" lang="en-US" altLang="en-US" sz="1300" b="0" i="0" u="none" strike="noStrike" cap="none" normalizeH="0" baseline="0" dirty="0">
                <a:ln>
                  <a:noFill/>
                </a:ln>
                <a:solidFill>
                  <a:srgbClr val="AA4926"/>
                </a:solidFill>
                <a:effectLst/>
                <a:latin typeface="Arial Unicode MS"/>
              </a:rPr>
              <a:t>api_version</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897BB"/>
                </a:solidFill>
                <a:effectLst/>
                <a:latin typeface="Arial Unicode MS"/>
              </a:rPr>
              <a:t>3</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a:ln>
                  <a:noFill/>
                </a:ln>
                <a:solidFill>
                  <a:srgbClr val="6897BB"/>
                </a:solidFill>
                <a:effectLst/>
                <a:latin typeface="Arial Unicode MS"/>
              </a:rPr>
              <a:t>2</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a:ln>
                  <a:noFill/>
                </a:ln>
                <a:solidFill>
                  <a:srgbClr val="6897BB"/>
                </a:solidFill>
                <a:effectLst/>
                <a:latin typeface="Arial Unicode MS"/>
              </a:rPr>
              <a:t>3</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8888C6"/>
                </a:solidFill>
                <a:effectLst/>
                <a:latin typeface="Arial Unicode MS"/>
              </a:rPr>
              <a:t>print</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A8759"/>
                </a:solidFill>
                <a:effectLst/>
                <a:latin typeface="Arial Unicode MS"/>
              </a:rPr>
              <a:t>"Connected to Kafka!"</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break</a:t>
            </a:r>
            <a:br>
              <a:rPr kumimoji="0" lang="en-US" altLang="en-US" sz="1300" b="0" i="0" u="none" strike="noStrike" cap="none" normalizeH="0" baseline="0" dirty="0">
                <a:ln>
                  <a:noFill/>
                </a:ln>
                <a:solidFill>
                  <a:srgbClr val="CC7832"/>
                </a:solidFill>
                <a:effectLst/>
                <a:latin typeface="Arial Unicode MS"/>
              </a:rPr>
            </a:br>
            <a:r>
              <a:rPr kumimoji="0" lang="en-US" altLang="en-US" sz="1300" b="0" i="0" u="none" strike="noStrike" cap="none" normalizeH="0" baseline="0" dirty="0">
                <a:ln>
                  <a:noFill/>
                </a:ln>
                <a:solidFill>
                  <a:srgbClr val="CC7832"/>
                </a:solidFill>
                <a:effectLst/>
                <a:latin typeface="Arial Unicode MS"/>
              </a:rPr>
              <a:t>    except </a:t>
            </a:r>
            <a:r>
              <a:rPr kumimoji="0" lang="en-US" altLang="en-US" sz="1300" b="0" i="0" u="none" strike="noStrike" cap="none" normalizeH="0" baseline="0" dirty="0" err="1">
                <a:ln>
                  <a:noFill/>
                </a:ln>
                <a:solidFill>
                  <a:srgbClr val="A9B7C6"/>
                </a:solidFill>
                <a:effectLst/>
                <a:latin typeface="Arial Unicode MS"/>
              </a:rPr>
              <a:t>kafka.errors.NoBrokersAvailable</a:t>
            </a: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as </a:t>
            </a:r>
            <a:r>
              <a:rPr kumimoji="0" lang="en-US" altLang="en-US" sz="1300" b="0" i="0" u="none" strike="noStrike" cap="none" normalizeH="0" baseline="0" dirty="0">
                <a:ln>
                  <a:noFill/>
                </a:ln>
                <a:solidFill>
                  <a:srgbClr val="A9B7C6"/>
                </a:solidFill>
                <a:effectLst/>
                <a:latin typeface="Arial Unicode MS"/>
              </a:rPr>
              <a:t>e:</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8888C6"/>
                </a:solidFill>
                <a:effectLst/>
                <a:latin typeface="Arial Unicode MS"/>
              </a:rPr>
              <a:t>print</a:t>
            </a:r>
            <a:r>
              <a:rPr kumimoji="0" lang="en-US" altLang="en-US" sz="1300" b="0" i="0" u="none" strike="noStrike" cap="none" normalizeH="0" baseline="0" dirty="0">
                <a:ln>
                  <a:noFill/>
                </a:ln>
                <a:solidFill>
                  <a:srgbClr val="A9B7C6"/>
                </a:solidFill>
                <a:effectLst/>
                <a:latin typeface="Arial Unicode MS"/>
              </a:rPr>
              <a:t>(e)</a:t>
            </a:r>
            <a:br>
              <a:rPr kumimoji="0" lang="en-US" altLang="en-US" sz="13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time.sleep</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3</a:t>
            </a:r>
            <a:r>
              <a:rPr kumimoji="0" lang="en-US" altLang="en-US" sz="1400" b="0" i="0" u="none" strike="noStrike" cap="none" normalizeH="0" baseline="0" dirty="0">
                <a:ln>
                  <a:noFill/>
                </a:ln>
                <a:solidFill>
                  <a:srgbClr val="A9B7C6"/>
                </a:solidFill>
                <a:effectLst/>
                <a:latin typeface="Arial Unicode MS"/>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6EE7317-A691-D8E2-9FD6-EF9C066321C3}"/>
              </a:ext>
            </a:extLst>
          </p:cNvPr>
          <p:cNvSpPr>
            <a:spLocks noChangeArrowheads="1"/>
          </p:cNvSpPr>
          <p:nvPr/>
        </p:nvSpPr>
        <p:spPr bwMode="auto">
          <a:xfrm>
            <a:off x="5340626" y="1870875"/>
            <a:ext cx="6188764"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CC7832"/>
                </a:solidFill>
                <a:effectLst/>
                <a:latin typeface="Arial Unicode MS"/>
              </a:rPr>
              <a:t>if </a:t>
            </a:r>
            <a:r>
              <a:rPr kumimoji="0" lang="en-US" altLang="en-US" sz="1300" b="0" i="0" u="none" strike="noStrike" cap="none" normalizeH="0" baseline="0" dirty="0">
                <a:ln>
                  <a:noFill/>
                </a:ln>
                <a:solidFill>
                  <a:srgbClr val="A9B7C6"/>
                </a:solidFill>
                <a:effectLst/>
                <a:latin typeface="Arial Unicode MS"/>
              </a:rPr>
              <a:t>__name__ == </a:t>
            </a:r>
            <a:r>
              <a:rPr kumimoji="0" lang="en-US" altLang="en-US" sz="1300" b="0" i="0" u="none" strike="noStrike" cap="none" normalizeH="0" baseline="0" dirty="0">
                <a:ln>
                  <a:noFill/>
                </a:ln>
                <a:solidFill>
                  <a:srgbClr val="6A8759"/>
                </a:solidFill>
                <a:effectLst/>
                <a:latin typeface="Arial Unicode MS"/>
              </a:rPr>
              <a:t>"__main__"</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websocket.enableTrace</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CC7832"/>
                </a:solidFill>
                <a:effectLst/>
                <a:latin typeface="Arial Unicode MS"/>
              </a:rPr>
              <a:t>True</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ws</a:t>
            </a:r>
            <a:r>
              <a:rPr kumimoji="0" lang="en-US" altLang="en-US" sz="1300" b="0" i="0" u="none" strike="noStrike" cap="none" normalizeH="0" baseline="0" dirty="0">
                <a:ln>
                  <a:noFill/>
                </a:ln>
                <a:solidFill>
                  <a:srgbClr val="A9B7C6"/>
                </a:solidFill>
                <a:effectLst/>
                <a:latin typeface="Arial Unicode MS"/>
              </a:rPr>
              <a:t> = </a:t>
            </a:r>
            <a:r>
              <a:rPr kumimoji="0" lang="en-US" altLang="en-US" sz="1300" b="0" i="0" u="none" strike="noStrike" cap="none" normalizeH="0" baseline="0" dirty="0" err="1">
                <a:ln>
                  <a:noFill/>
                </a:ln>
                <a:solidFill>
                  <a:srgbClr val="A9B7C6"/>
                </a:solidFill>
                <a:effectLst/>
                <a:latin typeface="Arial Unicode MS"/>
              </a:rPr>
              <a:t>websocket.WebSocketApp</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A8759"/>
                </a:solidFill>
                <a:effectLst/>
                <a:latin typeface="Arial Unicode MS"/>
              </a:rPr>
              <a:t>"</a:t>
            </a:r>
            <a:r>
              <a:rPr kumimoji="0" lang="en-US" altLang="en-US" sz="1300" b="0" i="0" u="none" strike="noStrike" cap="none" normalizeH="0" baseline="0" dirty="0" err="1">
                <a:ln>
                  <a:noFill/>
                </a:ln>
                <a:solidFill>
                  <a:srgbClr val="6A8759"/>
                </a:solidFill>
                <a:effectLst/>
                <a:latin typeface="Arial Unicode MS"/>
              </a:rPr>
              <a:t>wss</a:t>
            </a:r>
            <a:r>
              <a:rPr kumimoji="0" lang="en-US" altLang="en-US" sz="1300" b="0" i="0" u="none" strike="noStrike" cap="none" normalizeH="0" baseline="0" dirty="0">
                <a:ln>
                  <a:noFill/>
                </a:ln>
                <a:solidFill>
                  <a:srgbClr val="6A8759"/>
                </a:solidFill>
                <a:effectLst/>
                <a:latin typeface="Arial Unicode MS"/>
              </a:rPr>
              <a:t>://ws.blockchain.info/inv"</a:t>
            </a:r>
            <a:r>
              <a:rPr kumimoji="0" lang="en-US" altLang="en-US" sz="1300" b="0" i="0" u="none" strike="noStrike" cap="none" normalizeH="0" baseline="0" dirty="0">
                <a:ln>
                  <a:noFill/>
                </a:ln>
                <a:solidFill>
                  <a:srgbClr val="CC7832"/>
                </a:solidFill>
                <a:effectLst/>
                <a:latin typeface="Arial Unicode MS"/>
              </a:rPr>
              <a:t>,</a:t>
            </a:r>
            <a:br>
              <a:rPr kumimoji="0" lang="en-US" altLang="en-US" sz="1300" b="0" i="0" u="none" strike="noStrike" cap="none" normalizeH="0" baseline="0" dirty="0">
                <a:ln>
                  <a:noFill/>
                </a:ln>
                <a:solidFill>
                  <a:srgbClr val="CC7832"/>
                </a:solidFill>
                <a:effectLst/>
                <a:latin typeface="Arial Unicode MS"/>
              </a:rPr>
            </a:b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err="1">
                <a:ln>
                  <a:noFill/>
                </a:ln>
                <a:solidFill>
                  <a:srgbClr val="AA4926"/>
                </a:solidFill>
                <a:effectLst/>
                <a:latin typeface="Arial Unicode MS"/>
              </a:rPr>
              <a:t>on_open</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err="1">
                <a:ln>
                  <a:noFill/>
                </a:ln>
                <a:solidFill>
                  <a:srgbClr val="A9B7C6"/>
                </a:solidFill>
                <a:effectLst/>
                <a:latin typeface="Arial Unicode MS"/>
              </a:rPr>
              <a:t>on_open</a:t>
            </a:r>
            <a:r>
              <a:rPr kumimoji="0" lang="en-US" altLang="en-US" sz="1300" b="0" i="0" u="none" strike="noStrike" cap="none" normalizeH="0" baseline="0" dirty="0">
                <a:ln>
                  <a:noFill/>
                </a:ln>
                <a:solidFill>
                  <a:srgbClr val="CC7832"/>
                </a:solidFill>
                <a:effectLst/>
                <a:latin typeface="Arial Unicode MS"/>
              </a:rPr>
              <a:t>,</a:t>
            </a:r>
            <a:br>
              <a:rPr kumimoji="0" lang="en-US" altLang="en-US" sz="1300" b="0" i="0" u="none" strike="noStrike" cap="none" normalizeH="0" baseline="0" dirty="0">
                <a:ln>
                  <a:noFill/>
                </a:ln>
                <a:solidFill>
                  <a:srgbClr val="CC7832"/>
                </a:solidFill>
                <a:effectLst/>
                <a:latin typeface="Arial Unicode MS"/>
              </a:rPr>
            </a:b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err="1">
                <a:ln>
                  <a:noFill/>
                </a:ln>
                <a:solidFill>
                  <a:srgbClr val="AA4926"/>
                </a:solidFill>
                <a:effectLst/>
                <a:latin typeface="Arial Unicode MS"/>
              </a:rPr>
              <a:t>on_message</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err="1">
                <a:ln>
                  <a:noFill/>
                </a:ln>
                <a:solidFill>
                  <a:srgbClr val="A9B7C6"/>
                </a:solidFill>
                <a:effectLst/>
                <a:latin typeface="Arial Unicode MS"/>
              </a:rPr>
              <a:t>on_message</a:t>
            </a:r>
            <a:r>
              <a:rPr kumimoji="0" lang="en-US" altLang="en-US" sz="1300" b="0" i="0" u="none" strike="noStrike" cap="none" normalizeH="0" baseline="0" dirty="0">
                <a:ln>
                  <a:noFill/>
                </a:ln>
                <a:solidFill>
                  <a:srgbClr val="CC7832"/>
                </a:solidFill>
                <a:effectLst/>
                <a:latin typeface="Arial Unicode MS"/>
              </a:rPr>
              <a:t>,</a:t>
            </a:r>
            <a:br>
              <a:rPr kumimoji="0" lang="en-US" altLang="en-US" sz="1300" b="0" i="0" u="none" strike="noStrike" cap="none" normalizeH="0" baseline="0" dirty="0">
                <a:ln>
                  <a:noFill/>
                </a:ln>
                <a:solidFill>
                  <a:srgbClr val="CC7832"/>
                </a:solidFill>
                <a:effectLst/>
                <a:latin typeface="Arial Unicode MS"/>
              </a:rPr>
            </a:b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err="1">
                <a:ln>
                  <a:noFill/>
                </a:ln>
                <a:solidFill>
                  <a:srgbClr val="AA4926"/>
                </a:solidFill>
                <a:effectLst/>
                <a:latin typeface="Arial Unicode MS"/>
              </a:rPr>
              <a:t>on_error</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err="1">
                <a:ln>
                  <a:noFill/>
                </a:ln>
                <a:solidFill>
                  <a:srgbClr val="A9B7C6"/>
                </a:solidFill>
                <a:effectLst/>
                <a:latin typeface="Arial Unicode MS"/>
              </a:rPr>
              <a:t>on_error</a:t>
            </a:r>
            <a:r>
              <a:rPr kumimoji="0" lang="en-US" altLang="en-US" sz="1300" b="0" i="0" u="none" strike="noStrike" cap="none" normalizeH="0" baseline="0" dirty="0">
                <a:ln>
                  <a:noFill/>
                </a:ln>
                <a:solidFill>
                  <a:srgbClr val="CC7832"/>
                </a:solidFill>
                <a:effectLst/>
                <a:latin typeface="Arial Unicode MS"/>
              </a:rPr>
              <a:t>,</a:t>
            </a:r>
            <a:br>
              <a:rPr kumimoji="0" lang="en-US" altLang="en-US" sz="1300" b="0" i="0" u="none" strike="noStrike" cap="none" normalizeH="0" baseline="0" dirty="0">
                <a:ln>
                  <a:noFill/>
                </a:ln>
                <a:solidFill>
                  <a:srgbClr val="CC7832"/>
                </a:solidFill>
                <a:effectLst/>
                <a:latin typeface="Arial Unicode MS"/>
              </a:rPr>
            </a:b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err="1">
                <a:ln>
                  <a:noFill/>
                </a:ln>
                <a:solidFill>
                  <a:srgbClr val="AA4926"/>
                </a:solidFill>
                <a:effectLst/>
                <a:latin typeface="Arial Unicode MS"/>
              </a:rPr>
              <a:t>on_close</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err="1">
                <a:ln>
                  <a:noFill/>
                </a:ln>
                <a:solidFill>
                  <a:srgbClr val="A9B7C6"/>
                </a:solidFill>
                <a:effectLst/>
                <a:latin typeface="Arial Unicode MS"/>
              </a:rPr>
              <a:t>on_close</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try</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808080"/>
                </a:solidFill>
                <a:effectLst/>
                <a:latin typeface="Arial Unicode MS"/>
              </a:rPr>
              <a:t># Start the WebSocket connection</a:t>
            </a:r>
            <a:br>
              <a:rPr kumimoji="0" lang="en-US" altLang="en-US" sz="1300" b="0" i="0" u="none" strike="noStrike" cap="none" normalizeH="0" baseline="0" dirty="0">
                <a:ln>
                  <a:noFill/>
                </a:ln>
                <a:solidFill>
                  <a:srgbClr val="808080"/>
                </a:solidFill>
                <a:effectLst/>
                <a:latin typeface="Arial Unicode MS"/>
              </a:rPr>
            </a:br>
            <a:r>
              <a:rPr kumimoji="0" lang="en-US" altLang="en-US" sz="1300" b="0" i="0" u="none" strike="noStrike" cap="none" normalizeH="0" baseline="0" dirty="0">
                <a:ln>
                  <a:noFill/>
                </a:ln>
                <a:solidFill>
                  <a:srgbClr val="808080"/>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ws.run_forever</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finally</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808080"/>
                </a:solidFill>
                <a:effectLst/>
                <a:latin typeface="Arial Unicode MS"/>
              </a:rPr>
              <a:t>#Close the producer after use</a:t>
            </a:r>
            <a:br>
              <a:rPr kumimoji="0" lang="en-US" altLang="en-US" sz="1300" b="0" i="0" u="none" strike="noStrike" cap="none" normalizeH="0" baseline="0" dirty="0">
                <a:ln>
                  <a:noFill/>
                </a:ln>
                <a:solidFill>
                  <a:srgbClr val="808080"/>
                </a:solidFill>
                <a:effectLst/>
                <a:latin typeface="Arial Unicode MS"/>
              </a:rPr>
            </a:br>
            <a:r>
              <a:rPr kumimoji="0" lang="en-US" altLang="en-US" sz="1300" b="0" i="0" u="none" strike="noStrike" cap="none" normalizeH="0" baseline="0" dirty="0">
                <a:ln>
                  <a:noFill/>
                </a:ln>
                <a:solidFill>
                  <a:srgbClr val="808080"/>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producer.flush</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AA4926"/>
                </a:solidFill>
                <a:effectLst/>
                <a:latin typeface="Arial Unicode MS"/>
              </a:rPr>
              <a:t>timeout</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897BB"/>
                </a:solidFill>
                <a:effectLst/>
                <a:latin typeface="Arial Unicode MS"/>
              </a:rPr>
              <a:t>300</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producer.close</a:t>
            </a:r>
            <a:r>
              <a:rPr kumimoji="0" lang="en-US" altLang="en-US" sz="1300" b="0" i="0" u="none" strike="noStrike" cap="none" normalizeH="0" baseline="0" dirty="0">
                <a:ln>
                  <a:noFill/>
                </a:ln>
                <a:solidFill>
                  <a:srgbClr val="A9B7C6"/>
                </a:solidFill>
                <a:effectLst/>
                <a:latin typeface="Arial Unicode MS"/>
              </a:rPr>
              <a:t>()</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E3357724-E657-8889-C88A-9F67421524C6}"/>
              </a:ext>
            </a:extLst>
          </p:cNvPr>
          <p:cNvSpPr>
            <a:spLocks noChangeArrowheads="1"/>
          </p:cNvSpPr>
          <p:nvPr/>
        </p:nvSpPr>
        <p:spPr bwMode="auto">
          <a:xfrm>
            <a:off x="5340626" y="4634455"/>
            <a:ext cx="6188764" cy="28931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CC7832"/>
                </a:solidFill>
                <a:effectLst/>
                <a:latin typeface="Arial Unicode MS"/>
              </a:rPr>
              <a:t>def </a:t>
            </a:r>
            <a:r>
              <a:rPr kumimoji="0" lang="en-US" altLang="en-US" sz="1300" b="0" i="0" u="none" strike="noStrike" cap="none" normalizeH="0" baseline="0" dirty="0" err="1">
                <a:ln>
                  <a:noFill/>
                </a:ln>
                <a:solidFill>
                  <a:srgbClr val="FFC66D"/>
                </a:solidFill>
                <a:effectLst/>
                <a:latin typeface="Arial Unicode MS"/>
              </a:rPr>
              <a:t>on_message</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err="1">
                <a:ln>
                  <a:noFill/>
                </a:ln>
                <a:solidFill>
                  <a:srgbClr val="A9B7C6"/>
                </a:solidFill>
                <a:effectLst/>
                <a:latin typeface="Arial Unicode MS"/>
              </a:rPr>
              <a:t>ws</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a:ln>
                  <a:noFill/>
                </a:ln>
                <a:solidFill>
                  <a:srgbClr val="A9B7C6"/>
                </a:solidFill>
                <a:effectLst/>
                <a:latin typeface="Arial Unicode MS"/>
              </a:rPr>
              <a:t>message):</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global </a:t>
            </a:r>
            <a:r>
              <a:rPr kumimoji="0" lang="en-US" altLang="en-US" sz="1300" b="0" i="0" u="none" strike="noStrike" cap="none" normalizeH="0" baseline="0" dirty="0" err="1">
                <a:ln>
                  <a:noFill/>
                </a:ln>
                <a:solidFill>
                  <a:srgbClr val="A9B7C6"/>
                </a:solidFill>
                <a:effectLst/>
                <a:latin typeface="Arial Unicode MS"/>
              </a:rPr>
              <a:t>cnt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72737A"/>
                </a:solidFill>
                <a:effectLst/>
                <a:latin typeface="Arial Unicode MS"/>
              </a:rPr>
              <a:t>tx</a:t>
            </a:r>
            <a:r>
              <a:rPr kumimoji="0" lang="en-US" altLang="en-US" sz="1300" b="0" i="0" u="none" strike="noStrike" cap="none" normalizeH="0" baseline="0" dirty="0">
                <a:ln>
                  <a:noFill/>
                </a:ln>
                <a:solidFill>
                  <a:srgbClr val="72737A"/>
                </a:solidFill>
                <a:effectLst/>
                <a:latin typeface="Arial Unicode MS"/>
              </a:rPr>
              <a:t> </a:t>
            </a: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json.loads</a:t>
            </a:r>
            <a:r>
              <a:rPr kumimoji="0" lang="en-US" altLang="en-US" sz="1300" b="0" i="0" u="none" strike="noStrike" cap="none" normalizeH="0" baseline="0" dirty="0">
                <a:ln>
                  <a:noFill/>
                </a:ln>
                <a:solidFill>
                  <a:srgbClr val="A9B7C6"/>
                </a:solidFill>
                <a:effectLst/>
                <a:latin typeface="Arial Unicode MS"/>
              </a:rPr>
              <a:t>(message)</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8888C6"/>
                </a:solidFill>
                <a:effectLst/>
                <a:latin typeface="Arial Unicode MS"/>
              </a:rPr>
              <a:t>print</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A8759"/>
                </a:solidFill>
                <a:effectLst/>
                <a:latin typeface="Arial Unicode MS"/>
              </a:rPr>
              <a:t>"========================"</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cnt</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a:ln>
                  <a:noFill/>
                </a:ln>
                <a:solidFill>
                  <a:srgbClr val="8888C6"/>
                </a:solidFill>
                <a:effectLst/>
                <a:latin typeface="Arial Unicode MS"/>
              </a:rPr>
              <a:t>type</a:t>
            </a:r>
            <a:r>
              <a:rPr kumimoji="0" lang="en-US" altLang="en-US" sz="1300" b="0" i="0" u="none" strike="noStrike" cap="none" normalizeH="0" baseline="0" dirty="0">
                <a:ln>
                  <a:noFill/>
                </a:ln>
                <a:solidFill>
                  <a:srgbClr val="A9B7C6"/>
                </a:solidFill>
                <a:effectLst/>
                <a:latin typeface="Arial Unicode MS"/>
              </a:rPr>
              <a:t>(message))</a:t>
            </a:r>
            <a:br>
              <a:rPr kumimoji="0" lang="en-US" altLang="en-US" sz="1300" b="0" i="0" u="none" strike="noStrike" cap="none" normalizeH="0" baseline="0" dirty="0">
                <a:ln>
                  <a:noFill/>
                </a:ln>
                <a:solidFill>
                  <a:srgbClr val="808080"/>
                </a:solidFill>
                <a:effectLst/>
                <a:latin typeface="Arial Unicode MS"/>
              </a:rPr>
            </a:br>
            <a:r>
              <a:rPr kumimoji="0" lang="en-US" altLang="en-US" sz="1300" b="0" i="0" u="none" strike="noStrike" cap="none" normalizeH="0" baseline="0" dirty="0">
                <a:ln>
                  <a:noFill/>
                </a:ln>
                <a:solidFill>
                  <a:srgbClr val="808080"/>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cnt</a:t>
            </a:r>
            <a:r>
              <a:rPr kumimoji="0" lang="en-US" altLang="en-US" sz="1300" b="0" i="0" u="none" strike="noStrike" cap="none" normalizeH="0" baseline="0" dirty="0">
                <a:ln>
                  <a:noFill/>
                </a:ln>
                <a:solidFill>
                  <a:srgbClr val="A9B7C6"/>
                </a:solidFill>
                <a:effectLst/>
                <a:latin typeface="Arial Unicode MS"/>
              </a:rPr>
              <a:t> += </a:t>
            </a:r>
            <a:r>
              <a:rPr kumimoji="0" lang="en-US" altLang="en-US" sz="1300" b="0" i="0" u="none" strike="noStrike" cap="none" normalizeH="0" baseline="0" dirty="0">
                <a:ln>
                  <a:noFill/>
                </a:ln>
                <a:solidFill>
                  <a:srgbClr val="6897BB"/>
                </a:solidFill>
                <a:effectLst/>
                <a:latin typeface="Arial Unicode MS"/>
              </a:rPr>
              <a:t>1</a:t>
            </a:r>
            <a:br>
              <a:rPr kumimoji="0" lang="en-US" altLang="en-US" sz="1300" b="0" i="0" u="none" strike="noStrike" cap="none" normalizeH="0" baseline="0" dirty="0">
                <a:ln>
                  <a:noFill/>
                </a:ln>
                <a:solidFill>
                  <a:srgbClr val="6897BB"/>
                </a:solidFill>
                <a:effectLst/>
                <a:latin typeface="Arial Unicode MS"/>
              </a:rPr>
            </a:br>
            <a:br>
              <a:rPr kumimoji="0" lang="en-US" altLang="en-US" sz="1300" b="0" i="0" u="none" strike="noStrike" cap="none" normalizeH="0" baseline="0" dirty="0">
                <a:ln>
                  <a:noFill/>
                </a:ln>
                <a:solidFill>
                  <a:srgbClr val="6897BB"/>
                </a:solidFill>
                <a:effectLst/>
                <a:latin typeface="Arial Unicode MS"/>
              </a:rPr>
            </a:br>
            <a:r>
              <a:rPr kumimoji="0" lang="en-US" altLang="en-US" sz="1300" b="0" i="0" u="none" strike="noStrike" cap="none" normalizeH="0" baseline="0" dirty="0">
                <a:ln>
                  <a:noFill/>
                </a:ln>
                <a:solidFill>
                  <a:srgbClr val="6897BB"/>
                </a:solidFill>
                <a:effectLst/>
                <a:latin typeface="Arial Unicode MS"/>
              </a:rPr>
              <a:t>    </a:t>
            </a:r>
            <a:r>
              <a:rPr kumimoji="0" lang="en-US" altLang="en-US" sz="1300" b="0" i="0" u="none" strike="noStrike" cap="none" normalizeH="0" baseline="0" dirty="0">
                <a:ln>
                  <a:noFill/>
                </a:ln>
                <a:solidFill>
                  <a:srgbClr val="808080"/>
                </a:solidFill>
                <a:effectLst/>
                <a:latin typeface="Arial Unicode MS"/>
              </a:rPr>
              <a:t># send BTC </a:t>
            </a:r>
            <a:r>
              <a:rPr kumimoji="0" lang="en-US" altLang="en-US" sz="1300" b="0" i="0" u="none" strike="noStrike" cap="none" normalizeH="0" baseline="0" dirty="0" err="1">
                <a:ln>
                  <a:noFill/>
                </a:ln>
                <a:solidFill>
                  <a:srgbClr val="808080"/>
                </a:solidFill>
                <a:effectLst/>
                <a:latin typeface="Arial Unicode MS"/>
              </a:rPr>
              <a:t>trnsaction</a:t>
            </a:r>
            <a:r>
              <a:rPr kumimoji="0" lang="en-US" altLang="en-US" sz="1300" b="0" i="0" u="none" strike="noStrike" cap="none" normalizeH="0" baseline="0" dirty="0">
                <a:ln>
                  <a:noFill/>
                </a:ln>
                <a:solidFill>
                  <a:srgbClr val="808080"/>
                </a:solidFill>
                <a:effectLst/>
                <a:latin typeface="Arial Unicode MS"/>
              </a:rPr>
              <a:t> to KAFKA, KAFKA active</a:t>
            </a:r>
            <a:br>
              <a:rPr kumimoji="0" lang="en-US" altLang="en-US" sz="1300" b="0" i="0" u="none" strike="noStrike" cap="none" normalizeH="0" baseline="0" dirty="0">
                <a:ln>
                  <a:noFill/>
                </a:ln>
                <a:solidFill>
                  <a:srgbClr val="808080"/>
                </a:solidFill>
                <a:effectLst/>
                <a:latin typeface="Arial Unicode MS"/>
              </a:rPr>
            </a:br>
            <a:r>
              <a:rPr kumimoji="0" lang="en-US" altLang="en-US" sz="1300" b="0" i="0" u="none" strike="noStrike" cap="none" normalizeH="0" baseline="0" dirty="0">
                <a:ln>
                  <a:noFill/>
                </a:ln>
                <a:solidFill>
                  <a:srgbClr val="808080"/>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try</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producer.send</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6A8759"/>
                </a:solidFill>
                <a:effectLst/>
                <a:latin typeface="Arial Unicode MS"/>
              </a:rPr>
              <a:t>'bitcoin-1'</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err="1">
                <a:ln>
                  <a:noFill/>
                </a:ln>
                <a:solidFill>
                  <a:srgbClr val="8888C6"/>
                </a:solidFill>
                <a:effectLst/>
                <a:latin typeface="Arial Unicode MS"/>
              </a:rPr>
              <a:t>str</a:t>
            </a:r>
            <a:r>
              <a:rPr kumimoji="0" lang="en-US" altLang="en-US" sz="1300" b="0" i="0" u="none" strike="noStrike" cap="none" normalizeH="0" baseline="0" dirty="0" err="1">
                <a:ln>
                  <a:noFill/>
                </a:ln>
                <a:solidFill>
                  <a:srgbClr val="A9B7C6"/>
                </a:solidFill>
                <a:effectLst/>
                <a:latin typeface="Arial Unicode MS"/>
              </a:rPr>
              <a:t>.encode</a:t>
            </a:r>
            <a:r>
              <a:rPr kumimoji="0" lang="en-US" altLang="en-US" sz="1300" b="0" i="0" u="none" strike="noStrike" cap="none" normalizeH="0" baseline="0" dirty="0">
                <a:ln>
                  <a:noFill/>
                </a:ln>
                <a:solidFill>
                  <a:srgbClr val="A9B7C6"/>
                </a:solidFill>
                <a:effectLst/>
                <a:latin typeface="Arial Unicode MS"/>
              </a:rPr>
              <a:t>(message))</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CC7832"/>
                </a:solidFill>
                <a:effectLst/>
                <a:latin typeface="Arial Unicode MS"/>
              </a:rPr>
              <a:t>except </a:t>
            </a:r>
            <a:r>
              <a:rPr kumimoji="0" lang="en-US" altLang="en-US" sz="1300" b="0" i="0" u="none" strike="noStrike" cap="none" normalizeH="0" baseline="0" dirty="0">
                <a:ln>
                  <a:noFill/>
                </a:ln>
                <a:solidFill>
                  <a:srgbClr val="8888C6"/>
                </a:solidFill>
                <a:effectLst/>
                <a:latin typeface="Arial Unicode MS"/>
              </a:rPr>
              <a:t>Exception </a:t>
            </a:r>
            <a:r>
              <a:rPr kumimoji="0" lang="en-US" altLang="en-US" sz="1300" b="0" i="0" u="none" strike="noStrike" cap="none" normalizeH="0" baseline="0" dirty="0">
                <a:ln>
                  <a:noFill/>
                </a:ln>
                <a:solidFill>
                  <a:srgbClr val="CC7832"/>
                </a:solidFill>
                <a:effectLst/>
                <a:latin typeface="Arial Unicode MS"/>
              </a:rPr>
              <a:t>as </a:t>
            </a:r>
            <a:r>
              <a:rPr kumimoji="0" lang="en-US" altLang="en-US" sz="1300" b="0" i="0" u="none" strike="noStrike" cap="none" normalizeH="0" baseline="0" dirty="0">
                <a:ln>
                  <a:noFill/>
                </a:ln>
                <a:solidFill>
                  <a:srgbClr val="A9B7C6"/>
                </a:solidFill>
                <a:effectLst/>
                <a:latin typeface="Arial Unicode MS"/>
              </a:rPr>
              <a:t>e:</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a:ln>
                  <a:noFill/>
                </a:ln>
                <a:solidFill>
                  <a:srgbClr val="8888C6"/>
                </a:solidFill>
                <a:effectLst/>
                <a:latin typeface="Arial Unicode MS"/>
              </a:rPr>
              <a:t>print</a:t>
            </a:r>
            <a:r>
              <a:rPr kumimoji="0" lang="en-US" altLang="en-US" sz="1300" b="0" i="0" u="none" strike="noStrike" cap="none" normalizeH="0" baseline="0" dirty="0">
                <a:ln>
                  <a:noFill/>
                </a:ln>
                <a:solidFill>
                  <a:srgbClr val="A9B7C6"/>
                </a:solidFill>
                <a:effectLst/>
                <a:latin typeface="Arial Unicode MS"/>
              </a:rPr>
              <a:t>(</a:t>
            </a:r>
            <a:r>
              <a:rPr kumimoji="0" lang="en-US" altLang="en-US" sz="1300" b="0" i="0" u="none" strike="noStrike" cap="none" normalizeH="0" baseline="0" dirty="0">
                <a:ln>
                  <a:noFill/>
                </a:ln>
                <a:solidFill>
                  <a:srgbClr val="8888C6"/>
                </a:solidFill>
                <a:effectLst/>
                <a:latin typeface="Arial Unicode MS"/>
              </a:rPr>
              <a:t>str</a:t>
            </a:r>
            <a:r>
              <a:rPr kumimoji="0" lang="en-US" altLang="en-US" sz="1300" b="0" i="0" u="none" strike="noStrike" cap="none" normalizeH="0" baseline="0" dirty="0">
                <a:ln>
                  <a:noFill/>
                </a:ln>
                <a:solidFill>
                  <a:srgbClr val="A9B7C6"/>
                </a:solidFill>
                <a:effectLst/>
                <a:latin typeface="Arial Unicode MS"/>
              </a:rPr>
              <a:t>(e)</a:t>
            </a:r>
            <a:r>
              <a:rPr kumimoji="0" lang="en-US" altLang="en-US" sz="1300" b="0" i="0" u="none" strike="noStrike" cap="none" normalizeH="0" baseline="0" dirty="0">
                <a:ln>
                  <a:noFill/>
                </a:ln>
                <a:solidFill>
                  <a:srgbClr val="CC7832"/>
                </a:solidFill>
                <a:effectLst/>
                <a:latin typeface="Arial Unicode MS"/>
              </a:rPr>
              <a:t>, </a:t>
            </a:r>
            <a:r>
              <a:rPr kumimoji="0" lang="en-US" altLang="en-US" sz="1300" b="0" i="0" u="none" strike="noStrike" cap="none" normalizeH="0" baseline="0" dirty="0">
                <a:ln>
                  <a:noFill/>
                </a:ln>
                <a:solidFill>
                  <a:srgbClr val="6A8759"/>
                </a:solidFill>
                <a:effectLst/>
                <a:latin typeface="Arial Unicode MS"/>
              </a:rPr>
              <a:t>"PRODUCER EXCEPTION !!!!!!!!!!!!!!!!!!!!!!!!%%%%%%%%%%%%%%%%%%%%%%%%%"</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producer.flush</a:t>
            </a:r>
            <a:r>
              <a:rPr kumimoji="0" lang="en-US" altLang="en-US" sz="1300" b="0" i="0" u="none" strike="noStrike" cap="none" normalizeH="0" baseline="0" dirty="0">
                <a:ln>
                  <a:noFill/>
                </a:ln>
                <a:solidFill>
                  <a:srgbClr val="A9B7C6"/>
                </a:solidFill>
                <a:effectLst/>
                <a:latin typeface="Arial Unicode MS"/>
              </a:rPr>
              <a:t>()</a:t>
            </a:r>
            <a:br>
              <a:rPr kumimoji="0" lang="en-US" altLang="en-US" sz="1300" b="0" i="0" u="none" strike="noStrike" cap="none" normalizeH="0" baseline="0" dirty="0">
                <a:ln>
                  <a:noFill/>
                </a:ln>
                <a:solidFill>
                  <a:srgbClr val="A9B7C6"/>
                </a:solidFill>
                <a:effectLst/>
                <a:latin typeface="Arial Unicode MS"/>
              </a:rPr>
            </a:br>
            <a:r>
              <a:rPr kumimoji="0" lang="en-US" altLang="en-US" sz="1300" b="0" i="0" u="none" strike="noStrike" cap="none" normalizeH="0" baseline="0" dirty="0">
                <a:ln>
                  <a:noFill/>
                </a:ln>
                <a:solidFill>
                  <a:srgbClr val="A9B7C6"/>
                </a:solidFill>
                <a:effectLst/>
                <a:latin typeface="Arial Unicode MS"/>
              </a:rPr>
              <a:t>        </a:t>
            </a:r>
            <a:r>
              <a:rPr kumimoji="0" lang="en-US" altLang="en-US" sz="1300" b="0" i="0" u="none" strike="noStrike" cap="none" normalizeH="0" baseline="0" dirty="0" err="1">
                <a:ln>
                  <a:noFill/>
                </a:ln>
                <a:solidFill>
                  <a:srgbClr val="A9B7C6"/>
                </a:solidFill>
                <a:effectLst/>
                <a:latin typeface="Arial Unicode MS"/>
              </a:rPr>
              <a:t>ws.close</a:t>
            </a:r>
            <a:r>
              <a:rPr kumimoji="0" lang="en-US" altLang="en-US" sz="1300" b="0" i="0" u="none" strike="noStrike" cap="none" normalizeH="0" baseline="0" dirty="0">
                <a:ln>
                  <a:noFill/>
                </a:ln>
                <a:solidFill>
                  <a:srgbClr val="A9B7C6"/>
                </a:solidFill>
                <a:effectLst/>
                <a:latin typeface="Arial Unicode MS"/>
              </a:rPr>
              <a:t>()</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6584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2B0B-540C-A3AA-50E0-4B92B7B18AE9}"/>
              </a:ext>
            </a:extLst>
          </p:cNvPr>
          <p:cNvSpPr>
            <a:spLocks noGrp="1"/>
          </p:cNvSpPr>
          <p:nvPr>
            <p:ph type="title"/>
          </p:nvPr>
        </p:nvSpPr>
        <p:spPr>
          <a:xfrm>
            <a:off x="1101655" y="185530"/>
            <a:ext cx="3932237" cy="655983"/>
          </a:xfrm>
        </p:spPr>
        <p:txBody>
          <a:bodyPr/>
          <a:lstStyle/>
          <a:p>
            <a:r>
              <a:rPr lang="en-US" dirty="0"/>
              <a:t>Data Processing</a:t>
            </a:r>
          </a:p>
        </p:txBody>
      </p:sp>
      <p:sp>
        <p:nvSpPr>
          <p:cNvPr id="4" name="Text Placeholder 3">
            <a:extLst>
              <a:ext uri="{FF2B5EF4-FFF2-40B4-BE49-F238E27FC236}">
                <a16:creationId xmlns:a16="http://schemas.microsoft.com/office/drawing/2014/main" id="{3958E592-1573-D968-DD13-C6BC0C1E0D67}"/>
              </a:ext>
            </a:extLst>
          </p:cNvPr>
          <p:cNvSpPr>
            <a:spLocks noGrp="1"/>
          </p:cNvSpPr>
          <p:nvPr>
            <p:ph type="body" sz="half" idx="2"/>
          </p:nvPr>
        </p:nvSpPr>
        <p:spPr>
          <a:xfrm>
            <a:off x="839788" y="1011203"/>
            <a:ext cx="3932237" cy="5206654"/>
          </a:xfrm>
        </p:spPr>
        <p:txBody>
          <a:bodyPr>
            <a:normAutofit fontScale="92500" lnSpcReduction="20000"/>
          </a:bodyPr>
          <a:lstStyle/>
          <a:p>
            <a:pPr marL="285750" indent="-285750">
              <a:buFontTx/>
              <a:buChar char="-"/>
            </a:pPr>
            <a:r>
              <a:rPr lang="en-US" sz="2000" dirty="0"/>
              <a:t>Consume the Kafka Topic, named: “bitcoin-1”.</a:t>
            </a:r>
          </a:p>
          <a:p>
            <a:pPr marL="285750" indent="-285750">
              <a:buFontTx/>
              <a:buChar char="-"/>
            </a:pPr>
            <a:endParaRPr lang="en-US" sz="2000" dirty="0"/>
          </a:p>
          <a:p>
            <a:pPr marL="285750" indent="-285750">
              <a:buFontTx/>
              <a:buChar char="-"/>
            </a:pPr>
            <a:r>
              <a:rPr lang="en-US" sz="2000" dirty="0"/>
              <a:t>Project File Name :</a:t>
            </a:r>
          </a:p>
          <a:p>
            <a:pPr marL="742950" lvl="1" indent="-285750">
              <a:buFontTx/>
              <a:buChar char="-"/>
            </a:pPr>
            <a:r>
              <a:rPr lang="en-US" sz="1800" dirty="0"/>
              <a:t>Spark_stream_btc.py</a:t>
            </a:r>
          </a:p>
          <a:p>
            <a:pPr marL="285750" indent="-285750">
              <a:buFontTx/>
              <a:buChar char="-"/>
            </a:pPr>
            <a:r>
              <a:rPr lang="en-US" sz="2000" dirty="0"/>
              <a:t>Tools and Tech :</a:t>
            </a:r>
          </a:p>
          <a:p>
            <a:pPr marL="742950" lvl="1" indent="-285750">
              <a:buFontTx/>
              <a:buChar char="-"/>
            </a:pPr>
            <a:r>
              <a:rPr lang="en-US" sz="1800" dirty="0" err="1"/>
              <a:t>SparkSQL</a:t>
            </a:r>
            <a:br>
              <a:rPr lang="en-US" sz="1800" dirty="0"/>
            </a:br>
            <a:endParaRPr lang="en-US" sz="1800" dirty="0"/>
          </a:p>
          <a:p>
            <a:pPr lvl="1"/>
            <a:endParaRPr lang="en-US" sz="1800" dirty="0"/>
          </a:p>
          <a:p>
            <a:pPr marL="285750" indent="-285750">
              <a:buFontTx/>
              <a:buChar char="-"/>
            </a:pPr>
            <a:r>
              <a:rPr lang="en-US" sz="2000" dirty="0"/>
              <a:t>Consumes raw bytes, convert to string , to JSON structured.</a:t>
            </a:r>
          </a:p>
          <a:p>
            <a:pPr marL="285750" indent="-285750">
              <a:buFontTx/>
              <a:buChar char="-"/>
            </a:pPr>
            <a:endParaRPr lang="en-US" sz="2000" dirty="0"/>
          </a:p>
          <a:p>
            <a:pPr marL="285750" indent="-285750">
              <a:buFontTx/>
              <a:buChar char="-"/>
            </a:pPr>
            <a:r>
              <a:rPr lang="en-US" sz="2000" dirty="0"/>
              <a:t>Structure the raw data to JSON, convert to </a:t>
            </a:r>
            <a:r>
              <a:rPr lang="en-US" sz="2000" dirty="0" err="1"/>
              <a:t>dataframe</a:t>
            </a:r>
            <a:r>
              <a:rPr lang="en-US" sz="2000" dirty="0"/>
              <a:t>, with the pre-</a:t>
            </a:r>
            <a:r>
              <a:rPr lang="en-US" sz="2000" dirty="0" err="1"/>
              <a:t>defned</a:t>
            </a:r>
            <a:r>
              <a:rPr lang="en-US" sz="2000" dirty="0"/>
              <a:t> schema.</a:t>
            </a:r>
          </a:p>
          <a:p>
            <a:pPr marL="285750" indent="-285750">
              <a:buFontTx/>
              <a:buChar char="-"/>
            </a:pPr>
            <a:endParaRPr lang="en-US" sz="2000" dirty="0"/>
          </a:p>
          <a:p>
            <a:pPr marL="285750" indent="-285750">
              <a:buFontTx/>
              <a:buChar char="-"/>
            </a:pPr>
            <a:r>
              <a:rPr lang="en-US" sz="2000" dirty="0"/>
              <a:t>Streaming applications needs to be windowed, to be run seamlessly and aggregation to be applied.</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p:txBody>
      </p:sp>
      <p:sp>
        <p:nvSpPr>
          <p:cNvPr id="5" name="Rectangle 1">
            <a:extLst>
              <a:ext uri="{FF2B5EF4-FFF2-40B4-BE49-F238E27FC236}">
                <a16:creationId xmlns:a16="http://schemas.microsoft.com/office/drawing/2014/main" id="{E135339C-8E00-ED92-BCEC-19A65B210716}"/>
              </a:ext>
            </a:extLst>
          </p:cNvPr>
          <p:cNvSpPr>
            <a:spLocks noChangeArrowheads="1"/>
          </p:cNvSpPr>
          <p:nvPr/>
        </p:nvSpPr>
        <p:spPr bwMode="auto">
          <a:xfrm>
            <a:off x="5632174" y="25382"/>
            <a:ext cx="5720038" cy="21852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A9B7C6"/>
                </a:solidFill>
                <a:effectLst/>
                <a:latin typeface="Arial Unicode MS"/>
              </a:rPr>
              <a:t>df</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spark.readStream.format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kafka</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.option(</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kafka.bootstrap.servers</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KAFKA_BOOTSTRAP_SERVERS)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.option(</a:t>
            </a:r>
            <a:r>
              <a:rPr kumimoji="0" lang="en-US" altLang="en-US" sz="1400" b="0" i="0" u="none" strike="noStrike" cap="none" normalizeH="0" baseline="0" dirty="0">
                <a:ln>
                  <a:noFill/>
                </a:ln>
                <a:solidFill>
                  <a:srgbClr val="6A8759"/>
                </a:solidFill>
                <a:effectLst/>
                <a:latin typeface="Arial Unicode MS"/>
              </a:rPr>
              <a:t>"subscribe"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KAFKA_TOPIC)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.option(</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startingOffsets</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"latest"</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.option(</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group_id</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btc</a:t>
            </a:r>
            <a:r>
              <a:rPr kumimoji="0" lang="en-US" altLang="en-US" sz="1400" b="0" i="0" u="none" strike="noStrike" cap="none" normalizeH="0" baseline="0" dirty="0">
                <a:ln>
                  <a:noFill/>
                </a:ln>
                <a:solidFill>
                  <a:srgbClr val="6A8759"/>
                </a:solidFill>
                <a:effectLst/>
                <a:latin typeface="Arial Unicode MS"/>
              </a:rPr>
              <a:t>-group'</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.load()</a:t>
            </a:r>
            <a:br>
              <a:rPr kumimoji="0" lang="en-US" altLang="en-US" sz="14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08080"/>
                </a:solidFill>
                <a:effectLst/>
                <a:latin typeface="Arial Unicode MS"/>
              </a:rPr>
              <a:t># .option("</a:t>
            </a:r>
            <a:r>
              <a:rPr kumimoji="0" lang="en-US" altLang="en-US" sz="1000" b="0" i="0" u="none" strike="noStrike" cap="none" normalizeH="0" baseline="0" dirty="0" err="1">
                <a:ln>
                  <a:noFill/>
                </a:ln>
                <a:solidFill>
                  <a:srgbClr val="808080"/>
                </a:solidFill>
                <a:effectLst/>
                <a:latin typeface="Arial Unicode MS"/>
              </a:rPr>
              <a:t>maxOffsetsPerTrigger</a:t>
            </a:r>
            <a:r>
              <a:rPr kumimoji="0" lang="en-US" altLang="en-US" sz="1000" b="0" i="0" u="none" strike="noStrike" cap="none" normalizeH="0" baseline="0" dirty="0">
                <a:ln>
                  <a:noFill/>
                </a:ln>
                <a:solidFill>
                  <a:srgbClr val="808080"/>
                </a:solidFill>
                <a:effectLst/>
                <a:latin typeface="Arial Unicode MS"/>
              </a:rPr>
              <a:t>", "100") \</a:t>
            </a:r>
            <a:br>
              <a:rPr kumimoji="0" lang="en-US" altLang="en-US" sz="1000" b="0" i="0" u="none" strike="noStrike" cap="none" normalizeH="0" baseline="0" dirty="0">
                <a:ln>
                  <a:noFill/>
                </a:ln>
                <a:solidFill>
                  <a:srgbClr val="808080"/>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342B7930-A22C-6A4D-824F-FB1FF19E8B46}"/>
              </a:ext>
            </a:extLst>
          </p:cNvPr>
          <p:cNvSpPr>
            <a:spLocks noChangeArrowheads="1"/>
          </p:cNvSpPr>
          <p:nvPr/>
        </p:nvSpPr>
        <p:spPr bwMode="auto">
          <a:xfrm>
            <a:off x="5632174" y="2210596"/>
            <a:ext cx="5720038" cy="430887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Arial Unicode MS"/>
              </a:rPr>
              <a:t># Transformations and actions</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all_cols_df</a:t>
            </a:r>
            <a:r>
              <a:rPr kumimoji="0" lang="en-US" altLang="en-US" sz="1600" b="0" i="0" u="none" strike="noStrike" cap="none" normalizeH="0" baseline="0" dirty="0">
                <a:ln>
                  <a:noFill/>
                </a:ln>
                <a:solidFill>
                  <a:srgbClr val="808080"/>
                </a:solidFill>
                <a:effectLst/>
                <a:latin typeface="Arial Unicode MS"/>
              </a:rPr>
              <a:t> = </a:t>
            </a:r>
            <a:r>
              <a:rPr kumimoji="0" lang="en-US" altLang="en-US" sz="1600" b="0" i="0" u="none" strike="noStrike" cap="none" normalizeH="0" baseline="0" dirty="0" err="1">
                <a:ln>
                  <a:noFill/>
                </a:ln>
                <a:solidFill>
                  <a:srgbClr val="808080"/>
                </a:solidFill>
                <a:effectLst/>
                <a:latin typeface="Arial Unicode MS"/>
              </a:rPr>
              <a:t>df.select</a:t>
            </a:r>
            <a:r>
              <a:rPr kumimoji="0" lang="en-US" altLang="en-US" sz="1600" b="0" i="0" u="none" strike="noStrike" cap="none" normalizeH="0" baseline="0" dirty="0">
                <a:ln>
                  <a:noFill/>
                </a:ln>
                <a:solidFill>
                  <a:srgbClr val="808080"/>
                </a:solidFill>
                <a:effectLst/>
                <a:latin typeface="Arial Unicode MS"/>
              </a:rPr>
              <a:t>("hash", "size", "</a:t>
            </a:r>
            <a:r>
              <a:rPr kumimoji="0" lang="en-US" altLang="en-US" sz="1600" b="0" i="0" u="none" strike="noStrike" cap="none" normalizeH="0" baseline="0" dirty="0" err="1">
                <a:ln>
                  <a:noFill/>
                </a:ln>
                <a:solidFill>
                  <a:srgbClr val="808080"/>
                </a:solidFill>
                <a:effectLst/>
                <a:latin typeface="Arial Unicode MS"/>
              </a:rPr>
              <a:t>vin_sz</a:t>
            </a: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vout_sz</a:t>
            </a: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in_addr</a:t>
            </a: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in_value</a:t>
            </a: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out_addr</a:t>
            </a: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out_value</a:t>
            </a:r>
            <a:r>
              <a:rPr kumimoji="0" lang="en-US" altLang="en-US" sz="1600" b="0" i="0" u="none" strike="noStrike" cap="none" normalizeH="0" baseline="0" dirty="0">
                <a:ln>
                  <a:noFill/>
                </a:ln>
                <a:solidFill>
                  <a:srgbClr val="808080"/>
                </a:solidFill>
                <a:effectLst/>
                <a:latin typeface="Arial Unicode MS"/>
              </a:rPr>
              <a:t>")</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windowedCounts</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df.groupBy</a:t>
            </a:r>
            <a:r>
              <a:rPr kumimoji="0" lang="en-US" altLang="en-US" sz="1600" b="0" i="0" u="none" strike="noStrike" cap="none" normalizeH="0" baseline="0" dirty="0">
                <a:ln>
                  <a:noFill/>
                </a:ln>
                <a:solidFill>
                  <a:srgbClr val="A9B7C6"/>
                </a:solidFill>
                <a:effectLst/>
                <a:latin typeface="Arial Unicode MS"/>
              </a:rPr>
              <a:t>(window(</a:t>
            </a:r>
            <a:r>
              <a:rPr kumimoji="0" lang="en-US" altLang="en-US" sz="1600" b="0" i="0" u="none" strike="noStrike" cap="none" normalizeH="0" baseline="0" dirty="0" err="1">
                <a:ln>
                  <a:noFill/>
                </a:ln>
                <a:solidFill>
                  <a:srgbClr val="A9B7C6"/>
                </a:solidFill>
                <a:effectLst/>
                <a:latin typeface="Arial Unicode MS"/>
              </a:rPr>
              <a:t>from_unixtime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'time'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"2 second"</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'hash'</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in_addr</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in_value</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out_addr</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out_value</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"size"</a:t>
            </a:r>
            <a:r>
              <a:rPr kumimoji="0" lang="en-US" altLang="en-US" sz="1600" b="0" i="0" u="none" strike="noStrike" cap="none" normalizeH="0" baseline="0" dirty="0">
                <a:ln>
                  <a:noFill/>
                </a:ln>
                <a:solidFill>
                  <a:srgbClr val="A9B7C6"/>
                </a:solidFill>
                <a:effectLst/>
                <a:latin typeface="Arial Unicode MS"/>
              </a:rPr>
              <a:t>]).count() \</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withWatermark</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"window"</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"1 second"</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windowedCounts</a:t>
            </a:r>
            <a:r>
              <a:rPr kumimoji="0" lang="en-US" altLang="en-US" sz="1600" b="0" i="0" u="none" strike="noStrike" cap="none" normalizeH="0" baseline="0" dirty="0">
                <a:ln>
                  <a:noFill/>
                </a:ln>
                <a:solidFill>
                  <a:srgbClr val="808080"/>
                </a:solidFill>
                <a:effectLst/>
                <a:latin typeface="Arial Unicode MS"/>
              </a:rPr>
              <a:t> = </a:t>
            </a:r>
            <a:r>
              <a:rPr kumimoji="0" lang="en-US" altLang="en-US" sz="1600" b="0" i="0" u="none" strike="noStrike" cap="none" normalizeH="0" baseline="0" dirty="0" err="1">
                <a:ln>
                  <a:noFill/>
                </a:ln>
                <a:solidFill>
                  <a:srgbClr val="808080"/>
                </a:solidFill>
                <a:effectLst/>
                <a:latin typeface="Arial Unicode MS"/>
              </a:rPr>
              <a:t>windowedCounts.agg</a:t>
            </a:r>
            <a:r>
              <a:rPr kumimoji="0" lang="en-US" altLang="en-US" sz="1600" b="0" i="0" u="none" strike="noStrike" cap="none" normalizeH="0" baseline="0" dirty="0">
                <a:ln>
                  <a:noFill/>
                </a:ln>
                <a:solidFill>
                  <a:srgbClr val="808080"/>
                </a:solidFill>
                <a:effectLst/>
                <a:latin typeface="Arial Unicode MS"/>
              </a:rPr>
              <a:t>(</a:t>
            </a:r>
            <a:r>
              <a:rPr kumimoji="0" lang="en-US" altLang="en-US" sz="1600" b="0" i="0" u="none" strike="noStrike" cap="none" normalizeH="0" baseline="0" dirty="0" err="1">
                <a:ln>
                  <a:noFill/>
                </a:ln>
                <a:solidFill>
                  <a:srgbClr val="808080"/>
                </a:solidFill>
                <a:effectLst/>
                <a:latin typeface="Arial Unicode MS"/>
              </a:rPr>
              <a:t>F.count</a:t>
            </a:r>
            <a:r>
              <a:rPr kumimoji="0" lang="en-US" altLang="en-US" sz="1600" b="0" i="0" u="none" strike="noStrike" cap="none" normalizeH="0" baseline="0" dirty="0">
                <a:ln>
                  <a:noFill/>
                </a:ln>
                <a:solidFill>
                  <a:srgbClr val="808080"/>
                </a:solidFill>
                <a:effectLst/>
                <a:latin typeface="Arial Unicode MS"/>
              </a:rPr>
              <a:t>(</a:t>
            </a:r>
            <a:r>
              <a:rPr kumimoji="0" lang="en-US" altLang="en-US" sz="1600" b="0" i="0" u="none" strike="noStrike" cap="none" normalizeH="0" baseline="0" dirty="0" err="1">
                <a:ln>
                  <a:noFill/>
                </a:ln>
                <a:solidFill>
                  <a:srgbClr val="808080"/>
                </a:solidFill>
                <a:effectLst/>
                <a:latin typeface="Arial Unicode MS"/>
              </a:rPr>
              <a:t>df</a:t>
            </a:r>
            <a:r>
              <a:rPr kumimoji="0" lang="en-US" altLang="en-US" sz="1600" b="0" i="0" u="none" strike="noStrike" cap="none" normalizeH="0" baseline="0" dirty="0">
                <a:ln>
                  <a:noFill/>
                </a:ln>
                <a:solidFill>
                  <a:srgbClr val="808080"/>
                </a:solidFill>
                <a:effectLst/>
                <a:latin typeface="Arial Unicode MS"/>
              </a:rPr>
              <a:t>['window']).alias("</a:t>
            </a:r>
            <a:r>
              <a:rPr kumimoji="0" lang="en-US" altLang="en-US" sz="1600" b="0" i="0" u="none" strike="noStrike" cap="none" normalizeH="0" baseline="0" dirty="0" err="1">
                <a:ln>
                  <a:noFill/>
                </a:ln>
                <a:solidFill>
                  <a:srgbClr val="808080"/>
                </a:solidFill>
                <a:effectLst/>
                <a:latin typeface="Arial Unicode MS"/>
              </a:rPr>
              <a:t>total_trans</a:t>
            </a:r>
            <a:r>
              <a:rPr kumimoji="0" lang="en-US" altLang="en-US" sz="1600" b="0" i="0" u="none" strike="noStrike" cap="none" normalizeH="0" baseline="0" dirty="0">
                <a:ln>
                  <a:noFill/>
                </a:ln>
                <a:solidFill>
                  <a:srgbClr val="808080"/>
                </a:solidFill>
                <a:effectLst/>
                <a:latin typeface="Arial Unicode MS"/>
              </a:rPr>
              <a:t>"))</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df</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windowedCounts.select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window.start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window.end</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08080"/>
                </a:solidFill>
                <a:effectLst/>
                <a:latin typeface="Arial Unicode MS"/>
              </a:rPr>
              <a:t># .drop('window')</a:t>
            </a:r>
            <a:br>
              <a:rPr kumimoji="0" lang="en-US" altLang="en-US" sz="1000" b="0" i="0" u="none" strike="noStrike" cap="none" normalizeH="0" baseline="0" dirty="0">
                <a:ln>
                  <a:noFill/>
                </a:ln>
                <a:solidFill>
                  <a:srgbClr val="808080"/>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414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4264</TotalTime>
  <Words>2964</Words>
  <Application>Microsoft Office PowerPoint</Application>
  <PresentationFormat>Widescreen</PresentationFormat>
  <Paragraphs>246</Paragraphs>
  <Slides>28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Arial Unicode MS</vt:lpstr>
      <vt:lpstr>Calibri</vt:lpstr>
      <vt:lpstr>Calibri Light</vt:lpstr>
      <vt:lpstr>Consolas</vt:lpstr>
      <vt:lpstr>Office Theme</vt:lpstr>
      <vt:lpstr>Packager Shell Object</vt:lpstr>
      <vt:lpstr>Real Time Analysis Of Bitcoin Network Congestion  Using Spark Structured Streaming</vt:lpstr>
      <vt:lpstr>Recap</vt:lpstr>
      <vt:lpstr>Tools and Tech Keywords</vt:lpstr>
      <vt:lpstr>Execution Overview</vt:lpstr>
      <vt:lpstr>Cont..</vt:lpstr>
      <vt:lpstr>Execution Architecture</vt:lpstr>
      <vt:lpstr>Data Source</vt:lpstr>
      <vt:lpstr>Data Ingestion </vt:lpstr>
      <vt:lpstr>Data Processing</vt:lpstr>
      <vt:lpstr>Cont..</vt:lpstr>
      <vt:lpstr>Data Streaming </vt:lpstr>
      <vt:lpstr>Output sink</vt:lpstr>
      <vt:lpstr>Data Analysis</vt:lpstr>
      <vt:lpstr>Cont..</vt:lpstr>
      <vt:lpstr>Congestion Analysis</vt:lpstr>
      <vt:lpstr>Cont..</vt:lpstr>
      <vt:lpstr>Cont ..</vt:lpstr>
      <vt:lpstr>Causes</vt:lpstr>
      <vt:lpstr>Fees Prediction – Attempt</vt:lpstr>
      <vt:lpstr>Limitations</vt:lpstr>
      <vt:lpstr>DataProc Cluster - Attempt</vt:lpstr>
      <vt:lpstr>Cont ..</vt:lpstr>
      <vt:lpstr>Limitations and Issues</vt:lpstr>
      <vt:lpstr>Use Cases</vt:lpstr>
      <vt:lpstr>Project File Structure</vt:lpstr>
      <vt:lpstr>Conclusion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Analysis Of BTC Network Congestion </dc:title>
  <dc:creator>PATEL, Tejaskumar Pareshbhai</dc:creator>
  <cp:lastModifiedBy>PATEL, Tejaskumar Pareshbhai</cp:lastModifiedBy>
  <cp:revision>21</cp:revision>
  <dcterms:created xsi:type="dcterms:W3CDTF">2023-05-01T18:52:58Z</dcterms:created>
  <dcterms:modified xsi:type="dcterms:W3CDTF">2023-05-05T17:41:18Z</dcterms:modified>
</cp:coreProperties>
</file>