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3"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7E75-7A3C-82D1-FD3D-F6E24896F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18039-35A3-FC97-33FF-E280AFB90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51D20-39B2-D542-73CC-4C4F4C525822}"/>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5" name="Footer Placeholder 4">
            <a:extLst>
              <a:ext uri="{FF2B5EF4-FFF2-40B4-BE49-F238E27FC236}">
                <a16:creationId xmlns:a16="http://schemas.microsoft.com/office/drawing/2014/main" id="{E5DC2D23-5614-E7C7-7006-F60778621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D96BB-3FCA-DE07-A206-C579D8422CDD}"/>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45153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DA09-D0B3-4063-30B2-5CDED35DFC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BF821-8462-2CCA-33E0-F05CF9833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4D291-72C7-D027-0F08-40FF9D382420}"/>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5" name="Footer Placeholder 4">
            <a:extLst>
              <a:ext uri="{FF2B5EF4-FFF2-40B4-BE49-F238E27FC236}">
                <a16:creationId xmlns:a16="http://schemas.microsoft.com/office/drawing/2014/main" id="{F869DF89-2C65-531C-CCAD-A2A3CF0E8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E2B2A-3991-DE1B-0732-F63594B0CE33}"/>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245667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2FB48-0F6F-91AC-FD62-551CF1F6E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7E00D-4630-E9E9-4DFE-BFE3E8AE0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2F1EF-5986-BA16-86E4-1AF9471E17A8}"/>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5" name="Footer Placeholder 4">
            <a:extLst>
              <a:ext uri="{FF2B5EF4-FFF2-40B4-BE49-F238E27FC236}">
                <a16:creationId xmlns:a16="http://schemas.microsoft.com/office/drawing/2014/main" id="{70800223-92E7-1E50-DD5D-8E745B802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132AF-6FF4-64E1-1710-A04FC6EEFB97}"/>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321869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49DB-BFF1-7100-E349-C20B3B336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B4238-806C-2946-1B50-96D943E268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45E88-0F7F-594B-9556-2A712F82A43C}"/>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5" name="Footer Placeholder 4">
            <a:extLst>
              <a:ext uri="{FF2B5EF4-FFF2-40B4-BE49-F238E27FC236}">
                <a16:creationId xmlns:a16="http://schemas.microsoft.com/office/drawing/2014/main" id="{DA72C099-0B55-F6CD-C755-E2DB4282A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05ABD-5933-8FF7-AE8D-DE1B5EF1ED19}"/>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195420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239-A876-623C-0D98-2884EF8D9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E5AC16-4532-6A8F-089D-500DCB431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C120A-03B5-BA74-F456-815AE8FC9DDC}"/>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5" name="Footer Placeholder 4">
            <a:extLst>
              <a:ext uri="{FF2B5EF4-FFF2-40B4-BE49-F238E27FC236}">
                <a16:creationId xmlns:a16="http://schemas.microsoft.com/office/drawing/2014/main" id="{6A1704C1-3DFF-A8C6-4620-E5855122D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9E371-ED33-BBBA-B265-0CA658C917BA}"/>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278837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FB62-E4D2-6305-08F2-6345D5795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1A4BE-E085-654D-3BE9-F46649FB4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F56B8-54F7-D3A4-8234-729F28005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247997-62E2-4EE0-41CD-67675967D9B4}"/>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6" name="Footer Placeholder 5">
            <a:extLst>
              <a:ext uri="{FF2B5EF4-FFF2-40B4-BE49-F238E27FC236}">
                <a16:creationId xmlns:a16="http://schemas.microsoft.com/office/drawing/2014/main" id="{DE6499A4-4D92-C3E7-CEA6-9C4AD55C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A2505-839E-D201-E8FA-9945FEC63782}"/>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410582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E68-DC19-342A-F34D-A03A82F26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C97F3-8570-2263-F921-522EEAEDA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A301C-89B5-4CD9-9A1D-F3586AACA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B4E52-E214-46EE-AA37-819A6EC42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353DE-EBB5-8E71-5A11-1BD23DFA2B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CD2827-8FE4-D646-9B02-8DF7415CC93B}"/>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8" name="Footer Placeholder 7">
            <a:extLst>
              <a:ext uri="{FF2B5EF4-FFF2-40B4-BE49-F238E27FC236}">
                <a16:creationId xmlns:a16="http://schemas.microsoft.com/office/drawing/2014/main" id="{10DCEA9B-CD69-7C1F-CF91-8C146C9715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6DC0F1-83A8-FC75-CD23-7966A1544E2A}"/>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326600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0172-7FC4-CFD4-CFEF-238272FD99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3F5F2-A9AE-5EF4-D73B-ACA1BFA7CE0E}"/>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4" name="Footer Placeholder 3">
            <a:extLst>
              <a:ext uri="{FF2B5EF4-FFF2-40B4-BE49-F238E27FC236}">
                <a16:creationId xmlns:a16="http://schemas.microsoft.com/office/drawing/2014/main" id="{340C5F68-D1ED-D005-9E8D-8D1FE082B1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3B33DC-71DE-A01E-3B4D-FC25F7BED4B2}"/>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416961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8241B-7494-1879-C0EA-1D088534CC47}"/>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3" name="Footer Placeholder 2">
            <a:extLst>
              <a:ext uri="{FF2B5EF4-FFF2-40B4-BE49-F238E27FC236}">
                <a16:creationId xmlns:a16="http://schemas.microsoft.com/office/drawing/2014/main" id="{BB090986-0A44-407E-217D-DFDF973BEC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93D6CC-8743-F16B-B11C-CC50CF7BA29A}"/>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327262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9E98-293E-0506-EA55-21D0A6447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3BEB2A-486F-C191-ED22-B1775A88C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4C313-B480-C779-7D12-46072C955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77462-79F6-636A-8786-023EAC20420D}"/>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6" name="Footer Placeholder 5">
            <a:extLst>
              <a:ext uri="{FF2B5EF4-FFF2-40B4-BE49-F238E27FC236}">
                <a16:creationId xmlns:a16="http://schemas.microsoft.com/office/drawing/2014/main" id="{BB48EB88-B5DD-780D-0C24-494E5E3A6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B82A5-F5DE-22A1-1C92-2F7FF92917D7}"/>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219122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06EF-F42D-D3E4-FE8B-D169CE1C6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A329B-4307-08E4-C312-9584B1DED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215D44-FBBC-F7BA-B07C-7458E8BA6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D6EAB-890F-EFAF-92F5-55D84086A7EE}"/>
              </a:ext>
            </a:extLst>
          </p:cNvPr>
          <p:cNvSpPr>
            <a:spLocks noGrp="1"/>
          </p:cNvSpPr>
          <p:nvPr>
            <p:ph type="dt" sz="half" idx="10"/>
          </p:nvPr>
        </p:nvSpPr>
        <p:spPr/>
        <p:txBody>
          <a:bodyPr/>
          <a:lstStyle/>
          <a:p>
            <a:fld id="{815CECEB-2C73-4DE6-930D-D80E0C3614A1}" type="datetimeFigureOut">
              <a:rPr lang="en-US" smtClean="0"/>
              <a:t>3/17/2023</a:t>
            </a:fld>
            <a:endParaRPr lang="en-US"/>
          </a:p>
        </p:txBody>
      </p:sp>
      <p:sp>
        <p:nvSpPr>
          <p:cNvPr id="6" name="Footer Placeholder 5">
            <a:extLst>
              <a:ext uri="{FF2B5EF4-FFF2-40B4-BE49-F238E27FC236}">
                <a16:creationId xmlns:a16="http://schemas.microsoft.com/office/drawing/2014/main" id="{0D0A6646-AD99-627D-5C2F-E24244097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0590C-C21D-DDE8-1EA1-CFD9BB55981B}"/>
              </a:ext>
            </a:extLst>
          </p:cNvPr>
          <p:cNvSpPr>
            <a:spLocks noGrp="1"/>
          </p:cNvSpPr>
          <p:nvPr>
            <p:ph type="sldNum" sz="quarter" idx="12"/>
          </p:nvPr>
        </p:nvSpPr>
        <p:spPr/>
        <p:txBody>
          <a:bodyPr/>
          <a:lstStyle/>
          <a:p>
            <a:fld id="{D5A021DC-CC19-40A4-BC9B-022B61969909}" type="slidenum">
              <a:rPr lang="en-US" smtClean="0"/>
              <a:t>‹#›</a:t>
            </a:fld>
            <a:endParaRPr lang="en-US"/>
          </a:p>
        </p:txBody>
      </p:sp>
    </p:spTree>
    <p:extLst>
      <p:ext uri="{BB962C8B-B14F-4D97-AF65-F5344CB8AC3E}">
        <p14:creationId xmlns:p14="http://schemas.microsoft.com/office/powerpoint/2010/main" val="186366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FCAA20-2F6E-A8BF-DE19-2B10A510E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D4DB2-B2DF-1C60-8AFE-B72674D09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37588-5EE9-702C-DBE7-F44DE8C1B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CECEB-2C73-4DE6-930D-D80E0C3614A1}" type="datetimeFigureOut">
              <a:rPr lang="en-US" smtClean="0"/>
              <a:t>3/17/2023</a:t>
            </a:fld>
            <a:endParaRPr lang="en-US"/>
          </a:p>
        </p:txBody>
      </p:sp>
      <p:sp>
        <p:nvSpPr>
          <p:cNvPr id="5" name="Footer Placeholder 4">
            <a:extLst>
              <a:ext uri="{FF2B5EF4-FFF2-40B4-BE49-F238E27FC236}">
                <a16:creationId xmlns:a16="http://schemas.microsoft.com/office/drawing/2014/main" id="{9DB172ED-24B9-879D-DA56-9BE1E19A3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FFCF41-F495-A5FB-2C29-8958978A2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021DC-CC19-40A4-BC9B-022B61969909}" type="slidenum">
              <a:rPr lang="en-US" smtClean="0"/>
              <a:t>‹#›</a:t>
            </a:fld>
            <a:endParaRPr lang="en-US"/>
          </a:p>
        </p:txBody>
      </p:sp>
    </p:spTree>
    <p:extLst>
      <p:ext uri="{BB962C8B-B14F-4D97-AF65-F5344CB8AC3E}">
        <p14:creationId xmlns:p14="http://schemas.microsoft.com/office/powerpoint/2010/main" val="3535879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lockchain.com/explorer/api/api_websock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040A-2988-78DC-200E-2602613DB005}"/>
              </a:ext>
            </a:extLst>
          </p:cNvPr>
          <p:cNvSpPr>
            <a:spLocks noGrp="1"/>
          </p:cNvSpPr>
          <p:nvPr>
            <p:ph type="ctrTitle"/>
          </p:nvPr>
        </p:nvSpPr>
        <p:spPr/>
        <p:txBody>
          <a:bodyPr/>
          <a:lstStyle/>
          <a:p>
            <a:r>
              <a:rPr lang="en-US" sz="6000" b="1" dirty="0"/>
              <a:t>Bitcoin Network Analysis</a:t>
            </a:r>
          </a:p>
        </p:txBody>
      </p:sp>
      <p:sp>
        <p:nvSpPr>
          <p:cNvPr id="3" name="Subtitle 2">
            <a:extLst>
              <a:ext uri="{FF2B5EF4-FFF2-40B4-BE49-F238E27FC236}">
                <a16:creationId xmlns:a16="http://schemas.microsoft.com/office/drawing/2014/main" id="{352714AF-5096-8481-279C-D59009806033}"/>
              </a:ext>
            </a:extLst>
          </p:cNvPr>
          <p:cNvSpPr>
            <a:spLocks noGrp="1"/>
          </p:cNvSpPr>
          <p:nvPr>
            <p:ph type="subTitle" idx="1"/>
          </p:nvPr>
        </p:nvSpPr>
        <p:spPr/>
        <p:txBody>
          <a:bodyPr>
            <a:normAutofit fontScale="62500" lnSpcReduction="20000"/>
          </a:bodyPr>
          <a:lstStyle/>
          <a:p>
            <a:r>
              <a:rPr lang="en-US" sz="4000" b="1" dirty="0"/>
              <a:t>CPSC 531 – Project </a:t>
            </a:r>
          </a:p>
          <a:p>
            <a:endParaRPr lang="en-US" sz="4000" b="1" dirty="0"/>
          </a:p>
          <a:p>
            <a:r>
              <a:rPr lang="en-US" sz="4000" b="1" dirty="0"/>
              <a:t>Tejaskumar Patel - CWID 885174433</a:t>
            </a:r>
          </a:p>
          <a:p>
            <a:r>
              <a:rPr lang="en-US" sz="4000" b="1" dirty="0"/>
              <a:t>Dhruv </a:t>
            </a:r>
            <a:r>
              <a:rPr lang="en-US" sz="4000" b="1" dirty="0" err="1"/>
              <a:t>Dhorajiya</a:t>
            </a:r>
            <a:r>
              <a:rPr lang="en-US" sz="4000" b="1" dirty="0"/>
              <a:t> - CWID 885177451</a:t>
            </a:r>
          </a:p>
        </p:txBody>
      </p:sp>
    </p:spTree>
    <p:extLst>
      <p:ext uri="{BB962C8B-B14F-4D97-AF65-F5344CB8AC3E}">
        <p14:creationId xmlns:p14="http://schemas.microsoft.com/office/powerpoint/2010/main" val="285717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2F5E-38D3-17D9-5022-5D34AE38CED7}"/>
              </a:ext>
            </a:extLst>
          </p:cNvPr>
          <p:cNvSpPr>
            <a:spLocks noGrp="1"/>
          </p:cNvSpPr>
          <p:nvPr>
            <p:ph type="title"/>
          </p:nvPr>
        </p:nvSpPr>
        <p:spPr/>
        <p:txBody>
          <a:bodyPr/>
          <a:lstStyle/>
          <a:p>
            <a:r>
              <a:rPr lang="en-US" b="1" dirty="0"/>
              <a:t>Thank You !</a:t>
            </a:r>
          </a:p>
        </p:txBody>
      </p:sp>
    </p:spTree>
    <p:extLst>
      <p:ext uri="{BB962C8B-B14F-4D97-AF65-F5344CB8AC3E}">
        <p14:creationId xmlns:p14="http://schemas.microsoft.com/office/powerpoint/2010/main" val="269803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AE5F-B2E2-83B7-4A2A-8CFAAA7E9488}"/>
              </a:ext>
            </a:extLst>
          </p:cNvPr>
          <p:cNvSpPr>
            <a:spLocks noGrp="1"/>
          </p:cNvSpPr>
          <p:nvPr>
            <p:ph type="title"/>
          </p:nvPr>
        </p:nvSpPr>
        <p:spPr>
          <a:xfrm>
            <a:off x="838200" y="325368"/>
            <a:ext cx="10515600" cy="1325563"/>
          </a:xfrm>
        </p:spPr>
        <p:txBody>
          <a:bodyPr/>
          <a:lstStyle/>
          <a:p>
            <a:r>
              <a:rPr lang="en-US" b="1" dirty="0"/>
              <a:t>Overview</a:t>
            </a:r>
            <a:r>
              <a:rPr lang="en-US" dirty="0"/>
              <a:t>	</a:t>
            </a:r>
          </a:p>
        </p:txBody>
      </p:sp>
      <p:sp>
        <p:nvSpPr>
          <p:cNvPr id="3" name="Content Placeholder 2">
            <a:extLst>
              <a:ext uri="{FF2B5EF4-FFF2-40B4-BE49-F238E27FC236}">
                <a16:creationId xmlns:a16="http://schemas.microsoft.com/office/drawing/2014/main" id="{235F37DF-6EBB-A599-3C1D-B95402F7F5DC}"/>
              </a:ext>
            </a:extLst>
          </p:cNvPr>
          <p:cNvSpPr>
            <a:spLocks noGrp="1"/>
          </p:cNvSpPr>
          <p:nvPr>
            <p:ph idx="1"/>
          </p:nvPr>
        </p:nvSpPr>
        <p:spPr>
          <a:xfrm>
            <a:off x="838200" y="1417983"/>
            <a:ext cx="10515600" cy="4758980"/>
          </a:xfrm>
        </p:spPr>
        <p:txBody>
          <a:bodyPr>
            <a:normAutofit/>
          </a:bodyPr>
          <a:lstStyle/>
          <a:p>
            <a:r>
              <a:rPr lang="en-US" dirty="0"/>
              <a:t>Bitcoin is digital currency with distributed ledger, where transactions are processed in multiple steps, </a:t>
            </a:r>
            <a:r>
              <a:rPr lang="en-US" dirty="0" err="1"/>
              <a:t>i.e</a:t>
            </a:r>
            <a:r>
              <a:rPr lang="en-US" dirty="0"/>
              <a:t> un-confirmed transaction of which resides in </a:t>
            </a:r>
            <a:r>
              <a:rPr lang="en-US" dirty="0" err="1"/>
              <a:t>mempool</a:t>
            </a:r>
            <a:r>
              <a:rPr lang="en-US" dirty="0"/>
              <a:t> temporarily and added to ledger after confirmations.</a:t>
            </a:r>
          </a:p>
          <a:p>
            <a:r>
              <a:rPr lang="en-US" dirty="0"/>
              <a:t>Distributed Network comprised of :</a:t>
            </a:r>
          </a:p>
          <a:p>
            <a:pPr lvl="1"/>
            <a:r>
              <a:rPr lang="en-US" dirty="0"/>
              <a:t>Nodes,</a:t>
            </a:r>
          </a:p>
          <a:p>
            <a:pPr lvl="2"/>
            <a:r>
              <a:rPr lang="en-US" dirty="0"/>
              <a:t>Stores and validates bitcoin transaction ledger. </a:t>
            </a:r>
          </a:p>
          <a:p>
            <a:pPr lvl="2"/>
            <a:r>
              <a:rPr lang="en-US" dirty="0"/>
              <a:t>There are 1000’s of nodes over the world, </a:t>
            </a:r>
          </a:p>
          <a:p>
            <a:pPr lvl="1"/>
            <a:r>
              <a:rPr lang="en-US" dirty="0"/>
              <a:t>Miners,</a:t>
            </a:r>
          </a:p>
          <a:p>
            <a:pPr lvl="2"/>
            <a:r>
              <a:rPr lang="en-US" dirty="0"/>
              <a:t> Higher Configurations machines responsible taking transaction from </a:t>
            </a:r>
            <a:r>
              <a:rPr lang="en-US" dirty="0" err="1"/>
              <a:t>mempool</a:t>
            </a:r>
            <a:r>
              <a:rPr lang="en-US" dirty="0"/>
              <a:t>, confirming, verifying, and adding to ledger after 6 confirmations.</a:t>
            </a:r>
          </a:p>
          <a:p>
            <a:pPr lvl="2"/>
            <a:r>
              <a:rPr lang="en-US" dirty="0"/>
              <a:t>Confirmation time depends on transaction size and miner capability</a:t>
            </a:r>
          </a:p>
        </p:txBody>
      </p:sp>
    </p:spTree>
    <p:extLst>
      <p:ext uri="{BB962C8B-B14F-4D97-AF65-F5344CB8AC3E}">
        <p14:creationId xmlns:p14="http://schemas.microsoft.com/office/powerpoint/2010/main" val="223782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3198-7C66-1CF6-919B-556551C92134}"/>
              </a:ext>
            </a:extLst>
          </p:cNvPr>
          <p:cNvSpPr>
            <a:spLocks noGrp="1"/>
          </p:cNvSpPr>
          <p:nvPr>
            <p:ph type="title"/>
          </p:nvPr>
        </p:nvSpPr>
        <p:spPr/>
        <p:txBody>
          <a:bodyPr/>
          <a:lstStyle/>
          <a:p>
            <a:r>
              <a:rPr lang="en-US" dirty="0"/>
              <a:t>Cont..</a:t>
            </a:r>
          </a:p>
        </p:txBody>
      </p:sp>
      <p:pic>
        <p:nvPicPr>
          <p:cNvPr id="7" name="Content Placeholder 6">
            <a:extLst>
              <a:ext uri="{FF2B5EF4-FFF2-40B4-BE49-F238E27FC236}">
                <a16:creationId xmlns:a16="http://schemas.microsoft.com/office/drawing/2014/main" id="{0613C391-7E0A-F7E3-7FDC-D6C8EBF50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443" y="1825625"/>
            <a:ext cx="9647583" cy="4351338"/>
          </a:xfrm>
        </p:spPr>
      </p:pic>
    </p:spTree>
    <p:extLst>
      <p:ext uri="{BB962C8B-B14F-4D97-AF65-F5344CB8AC3E}">
        <p14:creationId xmlns:p14="http://schemas.microsoft.com/office/powerpoint/2010/main" val="250991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7CAB-285A-3053-981C-11DC70B3A4BE}"/>
              </a:ext>
            </a:extLst>
          </p:cNvPr>
          <p:cNvSpPr>
            <a:spLocks noGrp="1"/>
          </p:cNvSpPr>
          <p:nvPr>
            <p:ph type="title"/>
          </p:nvPr>
        </p:nvSpPr>
        <p:spPr/>
        <p:txBody>
          <a:bodyPr/>
          <a:lstStyle/>
          <a:p>
            <a:r>
              <a:rPr lang="en-US" b="1" dirty="0"/>
              <a:t>So What?</a:t>
            </a:r>
          </a:p>
        </p:txBody>
      </p:sp>
      <p:sp>
        <p:nvSpPr>
          <p:cNvPr id="3" name="Content Placeholder 2">
            <a:extLst>
              <a:ext uri="{FF2B5EF4-FFF2-40B4-BE49-F238E27FC236}">
                <a16:creationId xmlns:a16="http://schemas.microsoft.com/office/drawing/2014/main" id="{22D00FF1-5AC5-1AB6-C808-0C8BD3EB803A}"/>
              </a:ext>
            </a:extLst>
          </p:cNvPr>
          <p:cNvSpPr>
            <a:spLocks noGrp="1"/>
          </p:cNvSpPr>
          <p:nvPr>
            <p:ph idx="1"/>
          </p:nvPr>
        </p:nvSpPr>
        <p:spPr/>
        <p:txBody>
          <a:bodyPr>
            <a:normAutofit/>
          </a:bodyPr>
          <a:lstStyle/>
          <a:p>
            <a:r>
              <a:rPr lang="en-US" dirty="0"/>
              <a:t>Transactions are not instant.</a:t>
            </a:r>
          </a:p>
          <a:p>
            <a:r>
              <a:rPr lang="en-US" dirty="0"/>
              <a:t>Confirmation and addition of transaction to ledger takes different time, varying with transaction size and miner capability.</a:t>
            </a:r>
          </a:p>
          <a:p>
            <a:r>
              <a:rPr lang="en-US" dirty="0"/>
              <a:t>Hence, transaction in </a:t>
            </a:r>
            <a:r>
              <a:rPr lang="en-US" dirty="0" err="1"/>
              <a:t>Mempool</a:t>
            </a:r>
            <a:r>
              <a:rPr lang="en-US" dirty="0"/>
              <a:t>, before being placed in ledger, shall rise the possibility of :</a:t>
            </a:r>
          </a:p>
          <a:p>
            <a:endParaRPr lang="en-US" dirty="0"/>
          </a:p>
          <a:p>
            <a:pPr lvl="1"/>
            <a:r>
              <a:rPr lang="en-US" dirty="0"/>
              <a:t>Flooding of </a:t>
            </a:r>
            <a:r>
              <a:rPr lang="en-US" dirty="0" err="1"/>
              <a:t>Mempool</a:t>
            </a:r>
            <a:endParaRPr lang="en-US" dirty="0"/>
          </a:p>
          <a:p>
            <a:pPr lvl="2"/>
            <a:r>
              <a:rPr lang="en-US" dirty="0"/>
              <a:t>Due to large size transactions taking more time for confirmations, incoming transactions are more, leading to</a:t>
            </a:r>
          </a:p>
          <a:p>
            <a:pPr lvl="2"/>
            <a:r>
              <a:rPr lang="en-US" dirty="0"/>
              <a:t>Network Congestion</a:t>
            </a:r>
          </a:p>
          <a:p>
            <a:pPr lvl="2"/>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47706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B2CC-71E8-CB3A-BB84-5EEB3237CD18}"/>
              </a:ext>
            </a:extLst>
          </p:cNvPr>
          <p:cNvSpPr>
            <a:spLocks noGrp="1"/>
          </p:cNvSpPr>
          <p:nvPr>
            <p:ph type="title"/>
          </p:nvPr>
        </p:nvSpPr>
        <p:spPr/>
        <p:txBody>
          <a:bodyPr/>
          <a:lstStyle/>
          <a:p>
            <a:r>
              <a:rPr lang="en-US" b="1" dirty="0"/>
              <a:t>What to analyze ?</a:t>
            </a:r>
          </a:p>
        </p:txBody>
      </p:sp>
      <p:sp>
        <p:nvSpPr>
          <p:cNvPr id="3" name="Content Placeholder 2">
            <a:extLst>
              <a:ext uri="{FF2B5EF4-FFF2-40B4-BE49-F238E27FC236}">
                <a16:creationId xmlns:a16="http://schemas.microsoft.com/office/drawing/2014/main" id="{9A1D6253-D34F-BFAC-CE3E-61E31EDDF251}"/>
              </a:ext>
            </a:extLst>
          </p:cNvPr>
          <p:cNvSpPr>
            <a:spLocks noGrp="1"/>
          </p:cNvSpPr>
          <p:nvPr>
            <p:ph idx="1"/>
          </p:nvPr>
        </p:nvSpPr>
        <p:spPr/>
        <p:txBody>
          <a:bodyPr>
            <a:normAutofit/>
          </a:bodyPr>
          <a:lstStyle/>
          <a:p>
            <a:r>
              <a:rPr lang="en-US" dirty="0"/>
              <a:t>Network Congestion Analysis</a:t>
            </a:r>
          </a:p>
          <a:p>
            <a:endParaRPr lang="en-US" dirty="0"/>
          </a:p>
          <a:p>
            <a:pPr lvl="1"/>
            <a:r>
              <a:rPr lang="en-US" dirty="0"/>
              <a:t>Transaction fees are paid by users to incentivize miners to include their transactions in the next block. </a:t>
            </a:r>
          </a:p>
          <a:p>
            <a:pPr lvl="1"/>
            <a:r>
              <a:rPr lang="en-US" dirty="0"/>
              <a:t>If the number of transactions is too high, and the transaction fees are too low, miners may not include the transaction in the next block they mine, resulting in delays in transaction confirmations </a:t>
            </a:r>
            <a:r>
              <a:rPr lang="en-US" dirty="0" err="1"/>
              <a:t>i.e</a:t>
            </a:r>
            <a:r>
              <a:rPr lang="en-US" dirty="0"/>
              <a:t> Network Congestion</a:t>
            </a:r>
          </a:p>
          <a:p>
            <a:pPr lvl="1"/>
            <a:r>
              <a:rPr lang="en-US" dirty="0"/>
              <a:t>When there are a large number of transactions waiting to be added to the blockchain, miners prioritize transactions based on the transaction fees that users are willing to pay.</a:t>
            </a:r>
          </a:p>
          <a:p>
            <a:pPr marL="457200" lvl="1" indent="0">
              <a:buNone/>
            </a:pPr>
            <a:endParaRPr lang="en-US" dirty="0"/>
          </a:p>
          <a:p>
            <a:pPr lvl="1"/>
            <a:endParaRPr lang="en-US" dirty="0"/>
          </a:p>
        </p:txBody>
      </p:sp>
    </p:spTree>
    <p:extLst>
      <p:ext uri="{BB962C8B-B14F-4D97-AF65-F5344CB8AC3E}">
        <p14:creationId xmlns:p14="http://schemas.microsoft.com/office/powerpoint/2010/main" val="404714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864D-4DDC-DDAA-ACA0-EB75789250CD}"/>
              </a:ext>
            </a:extLst>
          </p:cNvPr>
          <p:cNvSpPr>
            <a:spLocks noGrp="1"/>
          </p:cNvSpPr>
          <p:nvPr>
            <p:ph type="title"/>
          </p:nvPr>
        </p:nvSpPr>
        <p:spPr/>
        <p:txBody>
          <a:bodyPr/>
          <a:lstStyle/>
          <a:p>
            <a:r>
              <a:rPr lang="en-US" b="1" dirty="0"/>
              <a:t>How ?</a:t>
            </a:r>
          </a:p>
        </p:txBody>
      </p:sp>
      <p:sp>
        <p:nvSpPr>
          <p:cNvPr id="3" name="Content Placeholder 2">
            <a:extLst>
              <a:ext uri="{FF2B5EF4-FFF2-40B4-BE49-F238E27FC236}">
                <a16:creationId xmlns:a16="http://schemas.microsoft.com/office/drawing/2014/main" id="{AE552135-B2B1-2629-55E7-A51C01E375AC}"/>
              </a:ext>
            </a:extLst>
          </p:cNvPr>
          <p:cNvSpPr>
            <a:spLocks noGrp="1"/>
          </p:cNvSpPr>
          <p:nvPr>
            <p:ph idx="1"/>
          </p:nvPr>
        </p:nvSpPr>
        <p:spPr/>
        <p:txBody>
          <a:bodyPr/>
          <a:lstStyle/>
          <a:p>
            <a:r>
              <a:rPr lang="en-US" dirty="0"/>
              <a:t>Analyzing transaction fees</a:t>
            </a:r>
          </a:p>
          <a:p>
            <a:pPr marL="0" indent="0">
              <a:buNone/>
            </a:pPr>
            <a:endParaRPr lang="en-US" dirty="0"/>
          </a:p>
          <a:p>
            <a:pPr lvl="1"/>
            <a:r>
              <a:rPr lang="en-US" dirty="0"/>
              <a:t>During times of network congestion, transaction fees tend to increase as users compete to have their transactions processed quickly.</a:t>
            </a:r>
          </a:p>
          <a:p>
            <a:pPr lvl="1"/>
            <a:r>
              <a:rPr lang="en-US" dirty="0"/>
              <a:t>By analyzing the trends in transaction fees, we can gain insights into the level of network congestion.</a:t>
            </a:r>
          </a:p>
          <a:p>
            <a:pPr lvl="1"/>
            <a:r>
              <a:rPr lang="en-US" dirty="0"/>
              <a:t>In sum, Higher fees </a:t>
            </a:r>
            <a:r>
              <a:rPr lang="en-US" dirty="0">
                <a:sym typeface="Wingdings" panose="05000000000000000000" pitchFamily="2" charset="2"/>
              </a:rPr>
              <a:t> Network Congestion state</a:t>
            </a:r>
            <a:endParaRPr lang="en-US" dirty="0"/>
          </a:p>
          <a:p>
            <a:pPr lvl="1"/>
            <a:r>
              <a:rPr lang="en-US" dirty="0"/>
              <a:t>For ex :</a:t>
            </a:r>
          </a:p>
          <a:p>
            <a:pPr lvl="2"/>
            <a:r>
              <a:rPr lang="en-US" dirty="0"/>
              <a:t>4 sat /bytes    - Low Priority Transaction   - Normal Health</a:t>
            </a:r>
          </a:p>
          <a:p>
            <a:pPr lvl="2"/>
            <a:r>
              <a:rPr lang="en-US" dirty="0"/>
              <a:t>6 sat /bytes    - High Priority Transaction  - Congestion Health </a:t>
            </a:r>
          </a:p>
          <a:p>
            <a:pPr lvl="2"/>
            <a:endParaRPr lang="en-US" dirty="0"/>
          </a:p>
          <a:p>
            <a:pPr lvl="1"/>
            <a:endParaRPr lang="en-US" dirty="0"/>
          </a:p>
        </p:txBody>
      </p:sp>
    </p:spTree>
    <p:extLst>
      <p:ext uri="{BB962C8B-B14F-4D97-AF65-F5344CB8AC3E}">
        <p14:creationId xmlns:p14="http://schemas.microsoft.com/office/powerpoint/2010/main" val="129583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469B-379A-5C2C-ED70-721C476C73E2}"/>
              </a:ext>
            </a:extLst>
          </p:cNvPr>
          <p:cNvSpPr>
            <a:spLocks noGrp="1"/>
          </p:cNvSpPr>
          <p:nvPr>
            <p:ph type="title"/>
          </p:nvPr>
        </p:nvSpPr>
        <p:spPr/>
        <p:txBody>
          <a:bodyPr/>
          <a:lstStyle/>
          <a:p>
            <a:r>
              <a:rPr lang="en-US" b="1" dirty="0"/>
              <a:t>Technically ?</a:t>
            </a:r>
          </a:p>
        </p:txBody>
      </p:sp>
      <p:sp>
        <p:nvSpPr>
          <p:cNvPr id="3" name="Content Placeholder 2">
            <a:extLst>
              <a:ext uri="{FF2B5EF4-FFF2-40B4-BE49-F238E27FC236}">
                <a16:creationId xmlns:a16="http://schemas.microsoft.com/office/drawing/2014/main" id="{AF59E112-70CD-D1D0-6CF0-52322CD3808F}"/>
              </a:ext>
            </a:extLst>
          </p:cNvPr>
          <p:cNvSpPr>
            <a:spLocks noGrp="1"/>
          </p:cNvSpPr>
          <p:nvPr>
            <p:ph idx="1"/>
          </p:nvPr>
        </p:nvSpPr>
        <p:spPr/>
        <p:txBody>
          <a:bodyPr>
            <a:normAutofit/>
          </a:bodyPr>
          <a:lstStyle/>
          <a:p>
            <a:r>
              <a:rPr lang="en-US" dirty="0"/>
              <a:t>Getting the real-time un-confirmed transaction data, having relevant transactional details.</a:t>
            </a:r>
          </a:p>
          <a:p>
            <a:pPr lvl="1"/>
            <a:r>
              <a:rPr lang="en-US" dirty="0"/>
              <a:t>Data Source : </a:t>
            </a:r>
            <a:r>
              <a:rPr lang="en-US" dirty="0">
                <a:hlinkClick r:id="rId2"/>
              </a:rPr>
              <a:t>https://www.blockchain.com/explorer/api/api_websocket</a:t>
            </a:r>
            <a:endParaRPr lang="en-US" dirty="0"/>
          </a:p>
          <a:p>
            <a:pPr lvl="1"/>
            <a:endParaRPr lang="en-US" dirty="0"/>
          </a:p>
          <a:p>
            <a:r>
              <a:rPr lang="en-US" dirty="0"/>
              <a:t>Processing, with large scale data processing and analytics engine</a:t>
            </a:r>
          </a:p>
          <a:p>
            <a:pPr lvl="1"/>
            <a:r>
              <a:rPr lang="en-US" dirty="0"/>
              <a:t>Data Structuring </a:t>
            </a:r>
          </a:p>
          <a:p>
            <a:pPr lvl="1"/>
            <a:r>
              <a:rPr lang="en-US" dirty="0"/>
              <a:t>Calculate Run-time volume </a:t>
            </a:r>
            <a:r>
              <a:rPr lang="en-US"/>
              <a:t>and fees of </a:t>
            </a:r>
            <a:r>
              <a:rPr lang="en-US" dirty="0"/>
              <a:t>total BTC</a:t>
            </a:r>
          </a:p>
          <a:p>
            <a:pPr marL="457200" lvl="1" indent="0">
              <a:buNone/>
            </a:pPr>
            <a:endParaRPr lang="en-US" dirty="0"/>
          </a:p>
          <a:p>
            <a:r>
              <a:rPr lang="en-US" dirty="0"/>
              <a:t>Visualization, categorize the fees within Bitcoin Network, while analyzing network congestion</a:t>
            </a:r>
          </a:p>
        </p:txBody>
      </p:sp>
    </p:spTree>
    <p:extLst>
      <p:ext uri="{BB962C8B-B14F-4D97-AF65-F5344CB8AC3E}">
        <p14:creationId xmlns:p14="http://schemas.microsoft.com/office/powerpoint/2010/main" val="333793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31AD-449B-2834-4FD2-D2C115DA1E83}"/>
              </a:ext>
            </a:extLst>
          </p:cNvPr>
          <p:cNvSpPr>
            <a:spLocks noGrp="1"/>
          </p:cNvSpPr>
          <p:nvPr>
            <p:ph type="title"/>
          </p:nvPr>
        </p:nvSpPr>
        <p:spPr/>
        <p:txBody>
          <a:bodyPr/>
          <a:lstStyle/>
          <a:p>
            <a:r>
              <a:rPr lang="en-US" b="1" dirty="0"/>
              <a:t>Flow</a:t>
            </a:r>
          </a:p>
        </p:txBody>
      </p:sp>
      <p:pic>
        <p:nvPicPr>
          <p:cNvPr id="5" name="Content Placeholder 4">
            <a:extLst>
              <a:ext uri="{FF2B5EF4-FFF2-40B4-BE49-F238E27FC236}">
                <a16:creationId xmlns:a16="http://schemas.microsoft.com/office/drawing/2014/main" id="{A11A6918-1854-2B1E-D951-D31A3F031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652" y="2027341"/>
            <a:ext cx="8548688" cy="4094958"/>
          </a:xfrm>
        </p:spPr>
      </p:pic>
    </p:spTree>
    <p:extLst>
      <p:ext uri="{BB962C8B-B14F-4D97-AF65-F5344CB8AC3E}">
        <p14:creationId xmlns:p14="http://schemas.microsoft.com/office/powerpoint/2010/main" val="133812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EEA0-62FE-0BDB-B879-B0F01299DE0E}"/>
              </a:ext>
            </a:extLst>
          </p:cNvPr>
          <p:cNvSpPr>
            <a:spLocks noGrp="1"/>
          </p:cNvSpPr>
          <p:nvPr>
            <p:ph type="title"/>
          </p:nvPr>
        </p:nvSpPr>
        <p:spPr/>
        <p:txBody>
          <a:bodyPr/>
          <a:lstStyle/>
          <a:p>
            <a:r>
              <a:rPr lang="en-US" b="1" dirty="0"/>
              <a:t>Tools And Techs</a:t>
            </a:r>
          </a:p>
        </p:txBody>
      </p:sp>
      <p:sp>
        <p:nvSpPr>
          <p:cNvPr id="3" name="Content Placeholder 2">
            <a:extLst>
              <a:ext uri="{FF2B5EF4-FFF2-40B4-BE49-F238E27FC236}">
                <a16:creationId xmlns:a16="http://schemas.microsoft.com/office/drawing/2014/main" id="{6078B091-879F-0C45-F95F-AE8B74EE9E8B}"/>
              </a:ext>
            </a:extLst>
          </p:cNvPr>
          <p:cNvSpPr>
            <a:spLocks noGrp="1"/>
          </p:cNvSpPr>
          <p:nvPr>
            <p:ph idx="1"/>
          </p:nvPr>
        </p:nvSpPr>
        <p:spPr/>
        <p:txBody>
          <a:bodyPr/>
          <a:lstStyle/>
          <a:p>
            <a:pPr>
              <a:buFontTx/>
              <a:buChar char="-"/>
            </a:pPr>
            <a:r>
              <a:rPr lang="en-US" dirty="0"/>
              <a:t>WebSocket IO</a:t>
            </a:r>
          </a:p>
          <a:p>
            <a:pPr lvl="1">
              <a:buFontTx/>
              <a:buChar char="-"/>
            </a:pPr>
            <a:r>
              <a:rPr lang="en-US" dirty="0"/>
              <a:t>Retrieve real-time transaction data</a:t>
            </a:r>
          </a:p>
          <a:p>
            <a:pPr>
              <a:buFontTx/>
              <a:buChar char="-"/>
            </a:pPr>
            <a:r>
              <a:rPr lang="en-US" dirty="0"/>
              <a:t>Apache Kafka</a:t>
            </a:r>
          </a:p>
          <a:p>
            <a:pPr lvl="1">
              <a:buFontTx/>
              <a:buChar char="-"/>
            </a:pPr>
            <a:r>
              <a:rPr lang="en-US" dirty="0"/>
              <a:t>Publish the data for processing</a:t>
            </a:r>
          </a:p>
          <a:p>
            <a:pPr>
              <a:buFontTx/>
              <a:buChar char="-"/>
            </a:pPr>
            <a:r>
              <a:rPr lang="en-US" dirty="0"/>
              <a:t>Apache Spark</a:t>
            </a:r>
          </a:p>
          <a:p>
            <a:pPr lvl="1">
              <a:buFontTx/>
              <a:buChar char="-"/>
            </a:pPr>
            <a:r>
              <a:rPr lang="en-US" dirty="0"/>
              <a:t>Spark Structured Streaming </a:t>
            </a:r>
          </a:p>
          <a:p>
            <a:pPr lvl="2">
              <a:buFontTx/>
              <a:buChar char="-"/>
            </a:pPr>
            <a:r>
              <a:rPr lang="en-US" dirty="0"/>
              <a:t>Streaming processing engine for real-time processing</a:t>
            </a:r>
          </a:p>
          <a:p>
            <a:pPr>
              <a:buFontTx/>
              <a:buChar char="-"/>
            </a:pPr>
            <a:r>
              <a:rPr lang="en-US" dirty="0"/>
              <a:t>Flask</a:t>
            </a:r>
          </a:p>
          <a:p>
            <a:pPr lvl="1">
              <a:buFontTx/>
              <a:buChar char="-"/>
            </a:pPr>
            <a:r>
              <a:rPr lang="en-US" dirty="0"/>
              <a:t>Output sink for analysis</a:t>
            </a:r>
          </a:p>
          <a:p>
            <a:pPr>
              <a:buFontTx/>
              <a:buChar char="-"/>
            </a:pPr>
            <a:endParaRPr lang="en-US" dirty="0"/>
          </a:p>
          <a:p>
            <a:pPr lvl="1">
              <a:buFontTx/>
              <a:buChar char="-"/>
            </a:pPr>
            <a:endParaRPr lang="en-US" dirty="0"/>
          </a:p>
          <a:p>
            <a:pPr lvl="2">
              <a:buFontTx/>
              <a:buChar char="-"/>
            </a:pPr>
            <a:endParaRPr lang="en-US" dirty="0"/>
          </a:p>
          <a:p>
            <a:pPr lvl="2">
              <a:buFontTx/>
              <a:buChar char="-"/>
            </a:pPr>
            <a:endParaRPr lang="en-US" dirty="0"/>
          </a:p>
        </p:txBody>
      </p:sp>
    </p:spTree>
    <p:extLst>
      <p:ext uri="{BB962C8B-B14F-4D97-AF65-F5344CB8AC3E}">
        <p14:creationId xmlns:p14="http://schemas.microsoft.com/office/powerpoint/2010/main" val="2239633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456</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Bitcoin Network Analysis</vt:lpstr>
      <vt:lpstr>Overview </vt:lpstr>
      <vt:lpstr>Cont..</vt:lpstr>
      <vt:lpstr>So What?</vt:lpstr>
      <vt:lpstr>What to analyze ?</vt:lpstr>
      <vt:lpstr>How ?</vt:lpstr>
      <vt:lpstr>Technically ?</vt:lpstr>
      <vt:lpstr>Flow</vt:lpstr>
      <vt:lpstr>Tools And Techs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531 - Project</dc:title>
  <dc:creator>Tejaskumar Pareshbhai PATEL</dc:creator>
  <cp:lastModifiedBy>PATEL, Tejaskumar Pareshbhai</cp:lastModifiedBy>
  <cp:revision>9</cp:revision>
  <dcterms:created xsi:type="dcterms:W3CDTF">2023-03-15T06:54:52Z</dcterms:created>
  <dcterms:modified xsi:type="dcterms:W3CDTF">2023-03-17T23:30:10Z</dcterms:modified>
</cp:coreProperties>
</file>