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70" r:id="rId9"/>
    <p:sldId id="263" r:id="rId10"/>
    <p:sldId id="262" r:id="rId11"/>
    <p:sldId id="265" r:id="rId12"/>
    <p:sldId id="264" r:id="rId13"/>
    <p:sldId id="271" r:id="rId14"/>
    <p:sldId id="266" r:id="rId15"/>
    <p:sldId id="268" r:id="rId16"/>
    <p:sldId id="267"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1C6C9A-923E-4319-A63E-FA4365B0C67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133799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6C9A-923E-4319-A63E-FA4365B0C67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58847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6C9A-923E-4319-A63E-FA4365B0C67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36250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6C9A-923E-4319-A63E-FA4365B0C67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7734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C6C9A-923E-4319-A63E-FA4365B0C67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44480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1C6C9A-923E-4319-A63E-FA4365B0C67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86168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1C6C9A-923E-4319-A63E-FA4365B0C67C}"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58920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1C6C9A-923E-4319-A63E-FA4365B0C67C}"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318588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C6C9A-923E-4319-A63E-FA4365B0C67C}"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216466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C6C9A-923E-4319-A63E-FA4365B0C67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295139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C6C9A-923E-4319-A63E-FA4365B0C67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7F9E-2383-4641-9E10-028C9F246B93}" type="slidenum">
              <a:rPr lang="en-US" smtClean="0"/>
              <a:t>‹#›</a:t>
            </a:fld>
            <a:endParaRPr lang="en-US"/>
          </a:p>
        </p:txBody>
      </p:sp>
    </p:spTree>
    <p:extLst>
      <p:ext uri="{BB962C8B-B14F-4D97-AF65-F5344CB8AC3E}">
        <p14:creationId xmlns:p14="http://schemas.microsoft.com/office/powerpoint/2010/main" val="294728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C6C9A-923E-4319-A63E-FA4365B0C67C}" type="datetimeFigureOut">
              <a:rPr lang="en-US" smtClean="0"/>
              <a:t>5/4/2016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77F9E-2383-4641-9E10-028C9F246B93}" type="slidenum">
              <a:rPr lang="en-US" smtClean="0"/>
              <a:t>‹#›</a:t>
            </a:fld>
            <a:endParaRPr lang="en-US"/>
          </a:p>
        </p:txBody>
      </p:sp>
    </p:spTree>
    <p:extLst>
      <p:ext uri="{BB962C8B-B14F-4D97-AF65-F5344CB8AC3E}">
        <p14:creationId xmlns:p14="http://schemas.microsoft.com/office/powerpoint/2010/main" val="173923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u="sng" dirty="0" smtClean="0">
                <a:solidFill>
                  <a:srgbClr val="92D050"/>
                </a:solidFill>
              </a:rPr>
              <a:t>“</a:t>
            </a:r>
            <a:r>
              <a:rPr lang="en-US" b="1" u="sng" dirty="0" smtClean="0">
                <a:solidFill>
                  <a:srgbClr val="92D050"/>
                </a:solidFill>
              </a:rPr>
              <a:t>Phoenix Data warehouse Solution</a:t>
            </a:r>
            <a:r>
              <a:rPr lang="en-US" u="sng" dirty="0" smtClean="0">
                <a:solidFill>
                  <a:srgbClr val="92D050"/>
                </a:solidFill>
              </a:rPr>
              <a:t>”</a:t>
            </a:r>
            <a:endParaRPr lang="en-US" dirty="0" smtClean="0">
              <a:solidFill>
                <a:srgbClr val="92D050"/>
              </a:solidFill>
            </a:endParaRPr>
          </a:p>
        </p:txBody>
      </p:sp>
      <p:sp>
        <p:nvSpPr>
          <p:cNvPr id="3" name="Subtitle 2"/>
          <p:cNvSpPr>
            <a:spLocks noGrp="1"/>
          </p:cNvSpPr>
          <p:nvPr>
            <p:ph type="subTitle" idx="1"/>
          </p:nvPr>
        </p:nvSpPr>
        <p:spPr/>
        <p:txBody>
          <a:bodyPr>
            <a:normAutofit/>
          </a:bodyPr>
          <a:lstStyle/>
          <a:p>
            <a:r>
              <a:rPr lang="en-US" dirty="0" smtClean="0"/>
              <a:t>Submitted By:- SURAJ KUMAR</a:t>
            </a:r>
          </a:p>
          <a:p>
            <a:r>
              <a:rPr lang="en-US" dirty="0" smtClean="0"/>
              <a:t>Roll No:-13/CA/614</a:t>
            </a:r>
          </a:p>
          <a:p>
            <a:r>
              <a:rPr lang="en-US" dirty="0" smtClean="0"/>
              <a:t>Reg. No:-20138402</a:t>
            </a:r>
          </a:p>
        </p:txBody>
      </p:sp>
    </p:spTree>
    <p:extLst>
      <p:ext uri="{BB962C8B-B14F-4D97-AF65-F5344CB8AC3E}">
        <p14:creationId xmlns:p14="http://schemas.microsoft.com/office/powerpoint/2010/main" val="68277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
            </a:pPr>
            <a:r>
              <a:rPr lang="en-US" dirty="0" smtClean="0">
                <a:solidFill>
                  <a:schemeClr val="accent6">
                    <a:lumMod val="75000"/>
                  </a:schemeClr>
                </a:solidFill>
              </a:rPr>
              <a:t>Fig. Illustrating the </a:t>
            </a:r>
            <a:r>
              <a:rPr lang="en-US" dirty="0" err="1" smtClean="0">
                <a:solidFill>
                  <a:schemeClr val="accent6">
                    <a:lumMod val="75000"/>
                  </a:schemeClr>
                </a:solidFill>
              </a:rPr>
              <a:t>Informatica</a:t>
            </a:r>
            <a:r>
              <a:rPr lang="en-US" dirty="0" smtClean="0">
                <a:solidFill>
                  <a:schemeClr val="accent6">
                    <a:lumMod val="75000"/>
                  </a:schemeClr>
                </a:solidFill>
              </a:rPr>
              <a:t> Designer</a:t>
            </a:r>
            <a:endParaRPr lang="en-US" dirty="0">
              <a:solidFill>
                <a:schemeClr val="accent6">
                  <a:lumMod val="7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907511"/>
            <a:ext cx="7739489" cy="4351338"/>
          </a:xfrm>
        </p:spPr>
      </p:pic>
    </p:spTree>
    <p:extLst>
      <p:ext uri="{BB962C8B-B14F-4D97-AF65-F5344CB8AC3E}">
        <p14:creationId xmlns:p14="http://schemas.microsoft.com/office/powerpoint/2010/main" val="315904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rgbClr val="00B0F0"/>
                </a:solidFill>
              </a:rPr>
              <a:t>Steps 2</a:t>
            </a:r>
            <a:endParaRPr lang="en-US" dirty="0">
              <a:solidFill>
                <a:srgbClr val="00B0F0"/>
              </a:solidFill>
            </a:endParaRPr>
          </a:p>
        </p:txBody>
      </p:sp>
      <p:sp>
        <p:nvSpPr>
          <p:cNvPr id="3" name="Content Placeholder 2"/>
          <p:cNvSpPr>
            <a:spLocks noGrp="1"/>
          </p:cNvSpPr>
          <p:nvPr>
            <p:ph idx="1"/>
          </p:nvPr>
        </p:nvSpPr>
        <p:spPr>
          <a:xfrm>
            <a:off x="838200" y="1825624"/>
            <a:ext cx="10515600" cy="4847891"/>
          </a:xfrm>
        </p:spPr>
        <p:txBody>
          <a:bodyPr>
            <a:normAutofit lnSpcReduction="10000"/>
          </a:bodyPr>
          <a:lstStyle/>
          <a:p>
            <a:r>
              <a:rPr lang="en-US" dirty="0" smtClean="0"/>
              <a:t>After completion of the mapping we need to create session  in Workflow Manager.</a:t>
            </a:r>
          </a:p>
          <a:p>
            <a:r>
              <a:rPr lang="en-US" dirty="0" smtClean="0"/>
              <a:t>While creating session we have to also provide the source and Target Path from where the tables had been extracted respectively .</a:t>
            </a:r>
          </a:p>
          <a:p>
            <a:r>
              <a:rPr lang="en-US" dirty="0" smtClean="0"/>
              <a:t>In this case we have appended all the sessions sequentially  from beginning to end according to the project requirement .</a:t>
            </a:r>
          </a:p>
          <a:p>
            <a:r>
              <a:rPr lang="en-US" dirty="0" smtClean="0"/>
              <a:t>Next We have to run the Workflow in workflow manager so that we can check weather the created session for the respective mapping is valid or Not .</a:t>
            </a:r>
          </a:p>
          <a:p>
            <a:r>
              <a:rPr lang="en-US" dirty="0" smtClean="0"/>
              <a:t>If the session is valid then it will Run successfully .</a:t>
            </a:r>
          </a:p>
          <a:p>
            <a:r>
              <a:rPr lang="en-US" dirty="0" smtClean="0"/>
              <a:t>The fig. Describes  Workflow Manager </a:t>
            </a:r>
          </a:p>
        </p:txBody>
      </p:sp>
    </p:spTree>
    <p:extLst>
      <p:ext uri="{BB962C8B-B14F-4D97-AF65-F5344CB8AC3E}">
        <p14:creationId xmlns:p14="http://schemas.microsoft.com/office/powerpoint/2010/main" val="31488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
            </a:pPr>
            <a:r>
              <a:rPr lang="en-US" dirty="0" smtClean="0">
                <a:solidFill>
                  <a:schemeClr val="accent6">
                    <a:lumMod val="50000"/>
                  </a:schemeClr>
                </a:solidFill>
              </a:rPr>
              <a:t>Fig. illustrating the Workflow manager</a:t>
            </a:r>
            <a:endParaRPr lang="en-US" dirty="0">
              <a:solidFill>
                <a:schemeClr val="accent6">
                  <a:lumMod val="50000"/>
                </a:schemeClr>
              </a:solidFill>
            </a:endParaRPr>
          </a:p>
        </p:txBody>
      </p:sp>
      <p:sp>
        <p:nvSpPr>
          <p:cNvPr id="3" name="Content Placeholder 2"/>
          <p:cNvSpPr>
            <a:spLocks noGrp="1"/>
          </p:cNvSpPr>
          <p:nvPr>
            <p:ph idx="1"/>
          </p:nvPr>
        </p:nvSpPr>
        <p:spPr>
          <a:xfrm>
            <a:off x="838200" y="1690689"/>
            <a:ext cx="9902588" cy="5205206"/>
          </a:xfrm>
        </p:spPr>
        <p:txBody>
          <a:bodyPr/>
          <a:lstStyle/>
          <a:p>
            <a:endParaRPr lang="en-US" dirty="0"/>
          </a:p>
        </p:txBody>
      </p:sp>
      <p:sp>
        <p:nvSpPr>
          <p:cNvPr id="4" name="Rectangle 2"/>
          <p:cNvSpPr>
            <a:spLocks noChangeArrowheads="1"/>
          </p:cNvSpPr>
          <p:nvPr/>
        </p:nvSpPr>
        <p:spPr bwMode="auto">
          <a:xfrm>
            <a:off x="941696" y="14586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9902588" cy="52052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41696" y="50400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1217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rgbClr val="00B0F0"/>
                </a:solidFill>
              </a:rPr>
              <a:t>Step 3</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t>After the successfully execution of workflow Manager Now we can observe the results in Workflow Monitor .</a:t>
            </a:r>
          </a:p>
          <a:p>
            <a:r>
              <a:rPr lang="en-US" dirty="0" smtClean="0"/>
              <a:t>The status indicates weather the session is valid or invalid .. </a:t>
            </a:r>
            <a:r>
              <a:rPr lang="en-US" dirty="0" err="1" smtClean="0"/>
              <a:t>i.e</a:t>
            </a:r>
            <a:r>
              <a:rPr lang="en-US" dirty="0" smtClean="0"/>
              <a:t> if the status is successful then it is valid otherwise it is invalid.</a:t>
            </a:r>
          </a:p>
          <a:p>
            <a:r>
              <a:rPr lang="en-US" dirty="0" smtClean="0"/>
              <a:t>If it is Invalid then we can Roll Back our entire process to see where we have done mistakes , and for this we can see the session log and directly go to the faulty part of execution.</a:t>
            </a:r>
          </a:p>
          <a:p>
            <a:r>
              <a:rPr lang="en-US" dirty="0" smtClean="0"/>
              <a:t>The Fig. displays as below.</a:t>
            </a:r>
            <a:endParaRPr lang="en-US" dirty="0"/>
          </a:p>
        </p:txBody>
      </p:sp>
    </p:spTree>
    <p:extLst>
      <p:ext uri="{BB962C8B-B14F-4D97-AF65-F5344CB8AC3E}">
        <p14:creationId xmlns:p14="http://schemas.microsoft.com/office/powerpoint/2010/main" val="112027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chemeClr val="accent6">
                    <a:lumMod val="75000"/>
                  </a:schemeClr>
                </a:solidFill>
              </a:rPr>
              <a:t>Fig. Illustrating Workflow Monitor</a:t>
            </a:r>
            <a:endParaRPr lang="en-US" dirty="0">
              <a:solidFill>
                <a:schemeClr val="accent6">
                  <a:lumMod val="75000"/>
                </a:schemeClr>
              </a:solidFill>
            </a:endParaRPr>
          </a:p>
        </p:txBody>
      </p:sp>
      <p:sp>
        <p:nvSpPr>
          <p:cNvPr id="3" name="Content Placeholder 2"/>
          <p:cNvSpPr>
            <a:spLocks noGrp="1"/>
          </p:cNvSpPr>
          <p:nvPr>
            <p:ph idx="1"/>
          </p:nvPr>
        </p:nvSpPr>
        <p:spPr>
          <a:xfrm>
            <a:off x="933735" y="1690688"/>
            <a:ext cx="10515600" cy="4351338"/>
          </a:xfrm>
        </p:spPr>
        <p:txBody>
          <a:bodyPr/>
          <a:lstStyle/>
          <a:p>
            <a:endParaRPr lang="en-US" dirty="0"/>
          </a:p>
        </p:txBody>
      </p:sp>
      <p:sp>
        <p:nvSpPr>
          <p:cNvPr id="4" name="Rectangle 2"/>
          <p:cNvSpPr>
            <a:spLocks noChangeArrowheads="1"/>
          </p:cNvSpPr>
          <p:nvPr/>
        </p:nvSpPr>
        <p:spPr bwMode="auto">
          <a:xfrm>
            <a:off x="2238233" y="1526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35" y="1690689"/>
            <a:ext cx="9315734"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238233" y="5384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0123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rgbClr val="00B0F0"/>
                </a:solidFill>
              </a:rPr>
              <a:t>Step 4</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t>After the successful Execution of the Workflow Monitor the target table of our expected Business requirement is  now available in the SQL SERVER .</a:t>
            </a:r>
          </a:p>
          <a:p>
            <a:r>
              <a:rPr lang="en-US" dirty="0" smtClean="0"/>
              <a:t>We can check out all the rows and columns and observe the requirement that we had to arrive .</a:t>
            </a:r>
          </a:p>
          <a:p>
            <a:r>
              <a:rPr lang="en-US" dirty="0" smtClean="0"/>
              <a:t>It provides us a feature of Roll-Back so that if any Requirement is not met then we can again do the similar operation to produce the required output .</a:t>
            </a:r>
          </a:p>
          <a:p>
            <a:r>
              <a:rPr lang="en-US" dirty="0" smtClean="0"/>
              <a:t>The Fig. describes the Target Table produced in MS SQL SERVER.</a:t>
            </a:r>
          </a:p>
          <a:p>
            <a:endParaRPr lang="en-US" dirty="0"/>
          </a:p>
        </p:txBody>
      </p:sp>
    </p:spTree>
    <p:extLst>
      <p:ext uri="{BB962C8B-B14F-4D97-AF65-F5344CB8AC3E}">
        <p14:creationId xmlns:p14="http://schemas.microsoft.com/office/powerpoint/2010/main" val="57062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chemeClr val="accent6">
                    <a:lumMod val="75000"/>
                  </a:schemeClr>
                </a:solidFill>
              </a:rPr>
              <a:t>Fig. Illustrating Target Table In MS SQL SERVER</a:t>
            </a:r>
            <a:endParaRPr lang="en-US" dirty="0">
              <a:solidFill>
                <a:schemeClr val="accent6">
                  <a:lumMod val="75000"/>
                </a:schemeClr>
              </a:solidFill>
            </a:endParaRPr>
          </a:p>
        </p:txBody>
      </p:sp>
      <p:pic>
        <p:nvPicPr>
          <p:cNvPr id="4" name="Content Placeholder 3"/>
          <p:cNvPicPr>
            <a:picLocks noGrp="1"/>
          </p:cNvPicPr>
          <p:nvPr>
            <p:ph idx="1"/>
          </p:nvPr>
        </p:nvPicPr>
        <p:blipFill>
          <a:blip r:embed="rId2"/>
          <a:stretch>
            <a:fillRect/>
          </a:stretch>
        </p:blipFill>
        <p:spPr>
          <a:xfrm>
            <a:off x="1216226" y="1825625"/>
            <a:ext cx="9759547" cy="4351338"/>
          </a:xfrm>
          <a:prstGeom prst="rect">
            <a:avLst/>
          </a:prstGeom>
        </p:spPr>
      </p:pic>
    </p:spTree>
    <p:extLst>
      <p:ext uri="{BB962C8B-B14F-4D97-AF65-F5344CB8AC3E}">
        <p14:creationId xmlns:p14="http://schemas.microsoft.com/office/powerpoint/2010/main" val="379068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rgbClr val="00B0F0"/>
                </a:solidFill>
              </a:rPr>
              <a:t>Step 5</a:t>
            </a:r>
            <a:endParaRPr lang="en-US" dirty="0">
              <a:solidFill>
                <a:srgbClr val="00B0F0"/>
              </a:solidFill>
            </a:endParaRPr>
          </a:p>
        </p:txBody>
      </p:sp>
      <p:sp>
        <p:nvSpPr>
          <p:cNvPr id="3" name="Content Placeholder 2"/>
          <p:cNvSpPr>
            <a:spLocks noGrp="1"/>
          </p:cNvSpPr>
          <p:nvPr>
            <p:ph idx="1"/>
          </p:nvPr>
        </p:nvSpPr>
        <p:spPr>
          <a:xfrm>
            <a:off x="838200" y="1825624"/>
            <a:ext cx="10515600" cy="5032375"/>
          </a:xfrm>
        </p:spPr>
        <p:txBody>
          <a:bodyPr/>
          <a:lstStyle/>
          <a:p>
            <a:r>
              <a:rPr lang="en-US" dirty="0" smtClean="0"/>
              <a:t>Now we have already created a Data warehouse and  Need to load it in to Framework Manager to create a Package .</a:t>
            </a:r>
          </a:p>
          <a:p>
            <a:r>
              <a:rPr lang="en-US" dirty="0" smtClean="0"/>
              <a:t>In order to doing so we have to eliminate three Anomalies which includes 1. self Loop 2. Role Playing Dimension 3. Loop these things are to be done in Physical view</a:t>
            </a:r>
          </a:p>
          <a:p>
            <a:r>
              <a:rPr lang="en-US" dirty="0" smtClean="0"/>
              <a:t>In Business View we have to undergo the business requirements .</a:t>
            </a:r>
          </a:p>
          <a:p>
            <a:r>
              <a:rPr lang="en-US" dirty="0" smtClean="0"/>
              <a:t>In Presentation view we have to classify Dimension and Fact in separate folder .</a:t>
            </a:r>
          </a:p>
          <a:p>
            <a:r>
              <a:rPr lang="en-US" dirty="0" smtClean="0"/>
              <a:t>After completion of all the three views we have to Publish the package so that we can create a Report based on the created Package.</a:t>
            </a:r>
          </a:p>
          <a:p>
            <a:endParaRPr lang="en-US" dirty="0"/>
          </a:p>
        </p:txBody>
      </p:sp>
    </p:spTree>
    <p:extLst>
      <p:ext uri="{BB962C8B-B14F-4D97-AF65-F5344CB8AC3E}">
        <p14:creationId xmlns:p14="http://schemas.microsoft.com/office/powerpoint/2010/main" val="63377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chemeClr val="accent6">
                    <a:lumMod val="75000"/>
                  </a:schemeClr>
                </a:solidFill>
              </a:rPr>
              <a:t>Fig Illustrating Framework Manager</a:t>
            </a:r>
            <a:endParaRPr lang="en-US" dirty="0">
              <a:solidFill>
                <a:schemeClr val="accent6">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977" y="1690688"/>
            <a:ext cx="8793767" cy="5167311"/>
          </a:xfrm>
        </p:spPr>
      </p:pic>
    </p:spTree>
    <p:extLst>
      <p:ext uri="{BB962C8B-B14F-4D97-AF65-F5344CB8AC3E}">
        <p14:creationId xmlns:p14="http://schemas.microsoft.com/office/powerpoint/2010/main" val="418100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rgbClr val="00B0F0"/>
                </a:solidFill>
              </a:rPr>
              <a:t>Step 6</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t>Once we Published the package we have to create report based on this Package .</a:t>
            </a:r>
          </a:p>
          <a:p>
            <a:r>
              <a:rPr lang="en-US" dirty="0" smtClean="0"/>
              <a:t>For creating Dashboard we are using IBM </a:t>
            </a:r>
            <a:r>
              <a:rPr lang="en-US" dirty="0" err="1" smtClean="0"/>
              <a:t>Cognos</a:t>
            </a:r>
            <a:r>
              <a:rPr lang="en-US" dirty="0" smtClean="0"/>
              <a:t> Reporting Studio where we can apply Pie-Charts , Crosstabs, Tables and many more functionality according to the requirement of Client to make it Visible in an attractive manner so that easily the decisions can be taken by looking at the Reports .</a:t>
            </a:r>
          </a:p>
          <a:p>
            <a:r>
              <a:rPr lang="en-US" dirty="0" smtClean="0"/>
              <a:t>A sample Report is Given here for the Published Package  .</a:t>
            </a:r>
            <a:endParaRPr lang="en-US" dirty="0"/>
          </a:p>
        </p:txBody>
      </p:sp>
    </p:spTree>
    <p:extLst>
      <p:ext uri="{BB962C8B-B14F-4D97-AF65-F5344CB8AC3E}">
        <p14:creationId xmlns:p14="http://schemas.microsoft.com/office/powerpoint/2010/main" val="86657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Overview</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Business Of The Customer</a:t>
            </a:r>
          </a:p>
          <a:p>
            <a:pPr>
              <a:buFont typeface="Wingdings" panose="05000000000000000000" pitchFamily="2" charset="2"/>
              <a:buChar char="Ø"/>
            </a:pPr>
            <a:r>
              <a:rPr lang="en-US" dirty="0" smtClean="0"/>
              <a:t>Problem And Issues facing by the Customer</a:t>
            </a:r>
          </a:p>
          <a:p>
            <a:pPr>
              <a:buFont typeface="Wingdings" panose="05000000000000000000" pitchFamily="2" charset="2"/>
              <a:buChar char="Ø"/>
            </a:pPr>
            <a:r>
              <a:rPr lang="en-US" dirty="0" smtClean="0"/>
              <a:t>Requirement Of The Customer</a:t>
            </a:r>
          </a:p>
          <a:p>
            <a:pPr>
              <a:buFont typeface="Wingdings" panose="05000000000000000000" pitchFamily="2" charset="2"/>
              <a:buChar char="Ø"/>
            </a:pPr>
            <a:r>
              <a:rPr lang="en-US" dirty="0" smtClean="0"/>
              <a:t>Abstract Description Of The complete Process</a:t>
            </a:r>
          </a:p>
          <a:p>
            <a:pPr>
              <a:buFont typeface="Wingdings" panose="05000000000000000000" pitchFamily="2" charset="2"/>
              <a:buChar char="Ø"/>
            </a:pPr>
            <a:r>
              <a:rPr lang="en-US" dirty="0" smtClean="0"/>
              <a:t>Database Diagram and E-R Diagram</a:t>
            </a:r>
          </a:p>
          <a:p>
            <a:pPr>
              <a:buFont typeface="Wingdings" panose="05000000000000000000" pitchFamily="2" charset="2"/>
              <a:buChar char="Ø"/>
            </a:pPr>
            <a:r>
              <a:rPr lang="en-US" dirty="0" smtClean="0"/>
              <a:t>A sequential step to complete the Process</a:t>
            </a:r>
          </a:p>
          <a:p>
            <a:pPr>
              <a:buFont typeface="Wingdings" panose="05000000000000000000" pitchFamily="2" charset="2"/>
              <a:buChar char="Ø"/>
            </a:pPr>
            <a:r>
              <a:rPr lang="en-US" dirty="0" smtClean="0"/>
              <a:t>Future Enhancement Of The Project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83608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chemeClr val="accent6">
                    <a:lumMod val="75000"/>
                  </a:schemeClr>
                </a:solidFill>
              </a:rPr>
              <a:t>Fig Illustrating The Reporting Studio</a:t>
            </a:r>
            <a:endParaRPr lang="en-US" dirty="0">
              <a:solidFill>
                <a:schemeClr val="accent6">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90020"/>
            <a:ext cx="6260922" cy="496798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6989"/>
            <a:ext cx="6096000" cy="5382038"/>
          </a:xfrm>
          <a:prstGeom prst="rect">
            <a:avLst/>
          </a:prstGeom>
        </p:spPr>
      </p:pic>
    </p:spTree>
    <p:extLst>
      <p:ext uri="{BB962C8B-B14F-4D97-AF65-F5344CB8AC3E}">
        <p14:creationId xmlns:p14="http://schemas.microsoft.com/office/powerpoint/2010/main" val="1968226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solidFill>
                  <a:srgbClr val="FF0000"/>
                </a:solidFill>
              </a:rPr>
              <a:t>Future </a:t>
            </a:r>
            <a:r>
              <a:rPr lang="en-US" dirty="0">
                <a:solidFill>
                  <a:srgbClr val="FF0000"/>
                </a:solidFill>
              </a:rPr>
              <a:t>e</a:t>
            </a:r>
            <a:r>
              <a:rPr lang="en-US" dirty="0" smtClean="0">
                <a:solidFill>
                  <a:srgbClr val="FF0000"/>
                </a:solidFill>
              </a:rPr>
              <a:t>nhancement Of The Project</a:t>
            </a:r>
            <a:endParaRPr lang="en-US" dirty="0">
              <a:solidFill>
                <a:srgbClr val="FF0000"/>
              </a:solidFill>
            </a:endParaRPr>
          </a:p>
        </p:txBody>
      </p:sp>
      <p:sp>
        <p:nvSpPr>
          <p:cNvPr id="3" name="Content Placeholder 2"/>
          <p:cNvSpPr>
            <a:spLocks noGrp="1"/>
          </p:cNvSpPr>
          <p:nvPr>
            <p:ph idx="1"/>
          </p:nvPr>
        </p:nvSpPr>
        <p:spPr>
          <a:xfrm>
            <a:off x="838200" y="1825624"/>
            <a:ext cx="10515600" cy="5032375"/>
          </a:xfrm>
        </p:spPr>
        <p:txBody>
          <a:bodyPr/>
          <a:lstStyle/>
          <a:p>
            <a:pPr>
              <a:buFont typeface="Wingdings" panose="05000000000000000000" pitchFamily="2" charset="2"/>
              <a:buChar char="Ø"/>
            </a:pPr>
            <a:r>
              <a:rPr lang="en-US" dirty="0" smtClean="0"/>
              <a:t> Data Mining </a:t>
            </a:r>
          </a:p>
          <a:p>
            <a:pPr>
              <a:buFont typeface="Wingdings" panose="05000000000000000000" pitchFamily="2" charset="2"/>
              <a:buChar char="Ø"/>
            </a:pPr>
            <a:r>
              <a:rPr lang="en-US" dirty="0" smtClean="0"/>
              <a:t>Data Cubes</a:t>
            </a:r>
          </a:p>
          <a:p>
            <a:pPr>
              <a:buFont typeface="Wingdings" panose="05000000000000000000" pitchFamily="2" charset="2"/>
              <a:buChar char="Ø"/>
            </a:pPr>
            <a:r>
              <a:rPr lang="en-US" dirty="0" smtClean="0"/>
              <a:t>Analyzing    </a:t>
            </a:r>
          </a:p>
          <a:p>
            <a:pPr marL="0" indent="0">
              <a:buNone/>
            </a:pPr>
            <a:r>
              <a:rPr lang="en-US" dirty="0"/>
              <a:t> </a:t>
            </a:r>
            <a:r>
              <a:rPr lang="en-US" dirty="0" smtClean="0"/>
              <a:t>				</a:t>
            </a:r>
          </a:p>
          <a:p>
            <a:pPr marL="0" indent="0">
              <a:buNone/>
            </a:pPr>
            <a:r>
              <a:rPr lang="en-US" dirty="0"/>
              <a:t>	</a:t>
            </a:r>
            <a:r>
              <a:rPr lang="en-US" dirty="0" smtClean="0"/>
              <a:t>		</a:t>
            </a:r>
          </a:p>
          <a:p>
            <a:pPr marL="0" indent="0" algn="just">
              <a:buNone/>
            </a:pPr>
            <a:r>
              <a:rPr lang="en-US" dirty="0"/>
              <a:t>	</a:t>
            </a:r>
            <a:r>
              <a:rPr lang="en-US" dirty="0" smtClean="0"/>
              <a:t>				</a:t>
            </a:r>
            <a:r>
              <a:rPr lang="en-US" sz="4000" dirty="0" smtClean="0">
                <a:solidFill>
                  <a:srgbClr val="0070C0"/>
                </a:solidFill>
              </a:rPr>
              <a:t>THANK YOU</a:t>
            </a:r>
            <a:endParaRPr lang="en-US" dirty="0">
              <a:solidFill>
                <a:srgbClr val="0070C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126" y="4315326"/>
            <a:ext cx="2542674" cy="2542674"/>
          </a:xfrm>
          <a:prstGeom prst="rect">
            <a:avLst/>
          </a:prstGeom>
        </p:spPr>
      </p:pic>
    </p:spTree>
    <p:extLst>
      <p:ext uri="{BB962C8B-B14F-4D97-AF65-F5344CB8AC3E}">
        <p14:creationId xmlns:p14="http://schemas.microsoft.com/office/powerpoint/2010/main" val="65795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solidFill>
                  <a:srgbClr val="C00000"/>
                </a:solidFill>
              </a:rPr>
              <a:t>Business Of The Customer </a:t>
            </a:r>
            <a:endParaRPr lang="en-US" dirty="0">
              <a:solidFill>
                <a:srgbClr val="C00000"/>
              </a:solidFill>
            </a:endParaRPr>
          </a:p>
        </p:txBody>
      </p:sp>
      <p:sp>
        <p:nvSpPr>
          <p:cNvPr id="3" name="Content Placeholder 2"/>
          <p:cNvSpPr>
            <a:spLocks noGrp="1"/>
          </p:cNvSpPr>
          <p:nvPr>
            <p:ph idx="1"/>
          </p:nvPr>
        </p:nvSpPr>
        <p:spPr>
          <a:xfrm>
            <a:off x="838200" y="1825624"/>
            <a:ext cx="10611118" cy="4665327"/>
          </a:xfrm>
        </p:spPr>
        <p:txBody>
          <a:bodyPr/>
          <a:lstStyle/>
          <a:p>
            <a:pPr algn="just"/>
            <a:r>
              <a:rPr lang="en-AU" dirty="0"/>
              <a:t>Phoenix is a leading multinational medical instruments and consumer care producing company . With the increasing number of Clients and supplier they aim to monitor their sales , </a:t>
            </a:r>
            <a:r>
              <a:rPr lang="en-AU" dirty="0" smtClean="0"/>
              <a:t>marketing, </a:t>
            </a:r>
            <a:r>
              <a:rPr lang="en-AU" dirty="0"/>
              <a:t>finance and budgeting decision </a:t>
            </a:r>
            <a:r>
              <a:rPr lang="en-AU" dirty="0" smtClean="0"/>
              <a:t>.</a:t>
            </a:r>
          </a:p>
          <a:p>
            <a:pPr algn="just"/>
            <a:r>
              <a:rPr lang="en-GB" dirty="0"/>
              <a:t>Phoenix Medical Systems was created in 1989 with the goal of providing cost-effective and innovative solutions for the care of neonates. Phoenix is pioneer in India in the manufacture of products devoted to infant health care, the first product being an infant incubator. The mission of Phoenix continues to be to provide solutions that match the best in the world at very affordable prices.</a:t>
            </a:r>
            <a:endParaRPr lang="en-US" dirty="0"/>
          </a:p>
          <a:p>
            <a:pPr algn="just"/>
            <a:endParaRPr lang="en-US" dirty="0"/>
          </a:p>
        </p:txBody>
      </p:sp>
    </p:spTree>
    <p:extLst>
      <p:ext uri="{BB962C8B-B14F-4D97-AF65-F5344CB8AC3E}">
        <p14:creationId xmlns:p14="http://schemas.microsoft.com/office/powerpoint/2010/main" val="6480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solidFill>
                  <a:srgbClr val="C00000"/>
                </a:solidFill>
              </a:rPr>
              <a:t>Problem And Issues facing by Phoenix</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Its very Difficult to Monitor the entire Business including Budgeting decisions, financial strategies , sales , Marketing in a very traditional approach  .</a:t>
            </a:r>
          </a:p>
          <a:p>
            <a:r>
              <a:rPr lang="en-US" dirty="0" smtClean="0"/>
              <a:t>As per the market Standard all the competitors are using </a:t>
            </a:r>
            <a:r>
              <a:rPr lang="en-US" dirty="0" smtClean="0">
                <a:solidFill>
                  <a:srgbClr val="7030A0"/>
                </a:solidFill>
              </a:rPr>
              <a:t>Business –Intelligence .</a:t>
            </a:r>
          </a:p>
          <a:p>
            <a:r>
              <a:rPr lang="en-US" dirty="0" smtClean="0"/>
              <a:t>Based on the Past reports using Reporting Tools it can </a:t>
            </a:r>
            <a:r>
              <a:rPr lang="en-US" dirty="0" err="1" smtClean="0"/>
              <a:t>analyse</a:t>
            </a:r>
            <a:r>
              <a:rPr lang="en-US" dirty="0" smtClean="0"/>
              <a:t> the current trend  and predict the future in a profitable manner , which was not possible earlier .</a:t>
            </a:r>
          </a:p>
          <a:p>
            <a:r>
              <a:rPr lang="en-US" dirty="0" smtClean="0"/>
              <a:t>Data is centrally loaded in a warehouse using which all the information can be fetched at 360 Rotation .</a:t>
            </a:r>
          </a:p>
          <a:p>
            <a:r>
              <a:rPr lang="en-US" dirty="0" smtClean="0"/>
              <a:t>Unable to identify the product areas in which the strategies can be applied </a:t>
            </a:r>
            <a:endParaRPr lang="en-US" dirty="0"/>
          </a:p>
        </p:txBody>
      </p:sp>
    </p:spTree>
    <p:extLst>
      <p:ext uri="{BB962C8B-B14F-4D97-AF65-F5344CB8AC3E}">
        <p14:creationId xmlns:p14="http://schemas.microsoft.com/office/powerpoint/2010/main" val="222701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solidFill>
                  <a:srgbClr val="C00000"/>
                </a:solidFill>
              </a:rPr>
              <a:t>Requirement Of The Customer</a:t>
            </a:r>
          </a:p>
        </p:txBody>
      </p:sp>
      <p:sp>
        <p:nvSpPr>
          <p:cNvPr id="3" name="Content Placeholder 2"/>
          <p:cNvSpPr>
            <a:spLocks noGrp="1"/>
          </p:cNvSpPr>
          <p:nvPr>
            <p:ph idx="1"/>
          </p:nvPr>
        </p:nvSpPr>
        <p:spPr/>
        <p:txBody>
          <a:bodyPr>
            <a:normAutofit fontScale="77500" lnSpcReduction="20000"/>
          </a:bodyPr>
          <a:lstStyle/>
          <a:p>
            <a:r>
              <a:rPr lang="en-US" dirty="0" smtClean="0"/>
              <a:t>Data (Flat-Files/DB Files) from the multiple sources must be extracted ,Cleansed and Loaded into the warehouse with the use of </a:t>
            </a:r>
            <a:r>
              <a:rPr lang="en-US" dirty="0" smtClean="0">
                <a:solidFill>
                  <a:srgbClr val="0070C0"/>
                </a:solidFill>
              </a:rPr>
              <a:t>ETL-Tool .</a:t>
            </a:r>
          </a:p>
          <a:p>
            <a:pPr lvl="0"/>
            <a:r>
              <a:rPr lang="en-AU" dirty="0" smtClean="0"/>
              <a:t>Identify </a:t>
            </a:r>
            <a:r>
              <a:rPr lang="en-AU" dirty="0"/>
              <a:t>incomplete, incorrect, inaccurate, irrelevant, etc. parts of the data and then replace, modify, or delete this dirty data or coarse data</a:t>
            </a:r>
            <a:r>
              <a:rPr lang="en-AU" dirty="0" smtClean="0"/>
              <a:t>.</a:t>
            </a:r>
          </a:p>
          <a:p>
            <a:r>
              <a:rPr lang="en-US" dirty="0" smtClean="0"/>
              <a:t>Transformations must be applied in order to make the necessary changes in the product . Ex- Supplier Id should be started by concatenating ‘S’ and auto incremented by 1 starting from 1001 </a:t>
            </a:r>
            <a:r>
              <a:rPr lang="en-US" dirty="0" err="1" smtClean="0"/>
              <a:t>i.e</a:t>
            </a:r>
            <a:r>
              <a:rPr lang="en-US" dirty="0" smtClean="0"/>
              <a:t> resulted as ‘S1001, S1002, S1003…..’ .</a:t>
            </a:r>
            <a:endParaRPr lang="en-US" dirty="0"/>
          </a:p>
          <a:p>
            <a:pPr lvl="0"/>
            <a:r>
              <a:rPr lang="en-AU" dirty="0"/>
              <a:t>After the data has been cleansed and transformed into a structure consistent with the requirements, data is ready for loading into the data warehouse. </a:t>
            </a:r>
            <a:endParaRPr lang="en-US" dirty="0"/>
          </a:p>
          <a:p>
            <a:pPr lvl="0"/>
            <a:r>
              <a:rPr lang="en-AU" dirty="0"/>
              <a:t>The data warehouse is used to </a:t>
            </a:r>
            <a:r>
              <a:rPr lang="en-AU" dirty="0" smtClean="0"/>
              <a:t>analyse </a:t>
            </a:r>
            <a:r>
              <a:rPr lang="en-AU" dirty="0"/>
              <a:t>the data and create various reports based on the business requirements.</a:t>
            </a:r>
            <a:endParaRPr lang="en-US" dirty="0"/>
          </a:p>
          <a:p>
            <a:pPr lvl="0"/>
            <a:r>
              <a:rPr lang="en-AU" dirty="0"/>
              <a:t>The reports are represented as per the business requirement </a:t>
            </a:r>
            <a:r>
              <a:rPr lang="en-AU" dirty="0" err="1"/>
              <a:t>i.e</a:t>
            </a:r>
            <a:r>
              <a:rPr lang="en-AU" dirty="0"/>
              <a:t> dashboards, visual displays- chart, list, crosstabs.</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16148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solidFill>
                  <a:srgbClr val="C00000"/>
                </a:solidFill>
              </a:rPr>
              <a:t> Abstract Procedures To Complete the Requirement</a:t>
            </a:r>
            <a:endParaRPr lang="en-US" dirty="0">
              <a:solidFill>
                <a:srgbClr val="C00000"/>
              </a:solidFill>
            </a:endParaRPr>
          </a:p>
        </p:txBody>
      </p:sp>
      <p:sp>
        <p:nvSpPr>
          <p:cNvPr id="3" name="Content Placeholder 2"/>
          <p:cNvSpPr>
            <a:spLocks noGrp="1"/>
          </p:cNvSpPr>
          <p:nvPr>
            <p:ph idx="1"/>
          </p:nvPr>
        </p:nvSpPr>
        <p:spPr>
          <a:xfrm>
            <a:off x="838200" y="1825624"/>
            <a:ext cx="10515600" cy="4847891"/>
          </a:xfrm>
        </p:spPr>
        <p:txBody>
          <a:bodyPr>
            <a:normAutofit lnSpcReduction="10000"/>
          </a:bodyPr>
          <a:lstStyle/>
          <a:p>
            <a:pPr marL="514350" indent="-514350">
              <a:buFont typeface="+mj-lt"/>
              <a:buAutoNum type="arabicPeriod"/>
            </a:pPr>
            <a:r>
              <a:rPr lang="en-US" dirty="0" smtClean="0"/>
              <a:t>We have to create the tables as per needed by the client , in this case we are using total 12 tables . Location,Supplier,Employee,Product,ProductStock,Component,ComponentStock,SupplyType,Store ,</a:t>
            </a:r>
            <a:r>
              <a:rPr lang="en-US" dirty="0" err="1" smtClean="0"/>
              <a:t>Order,Sales</a:t>
            </a:r>
            <a:r>
              <a:rPr lang="en-US" dirty="0" smtClean="0"/>
              <a:t>….</a:t>
            </a:r>
          </a:p>
          <a:p>
            <a:pPr marL="514350" indent="-514350">
              <a:buFont typeface="+mj-lt"/>
              <a:buAutoNum type="arabicPeriod"/>
            </a:pPr>
            <a:r>
              <a:rPr lang="en-US" dirty="0" smtClean="0"/>
              <a:t>The data will be contained in flat files and DB .</a:t>
            </a:r>
          </a:p>
          <a:p>
            <a:pPr marL="514350" indent="-514350">
              <a:buFont typeface="+mj-lt"/>
              <a:buAutoNum type="arabicPeriod"/>
            </a:pPr>
            <a:r>
              <a:rPr lang="en-US" dirty="0" smtClean="0"/>
              <a:t>After creation of table it needs to be Extracted from the sources and after Cleansing and formatting Proper Transformation must be applied to the extracted source in order to meet the Business Requirement.</a:t>
            </a:r>
          </a:p>
          <a:p>
            <a:pPr marL="514350" indent="-514350">
              <a:buFont typeface="+mj-lt"/>
              <a:buAutoNum type="arabicPeriod"/>
            </a:pPr>
            <a:r>
              <a:rPr lang="en-US" dirty="0" smtClean="0"/>
              <a:t>For Extraction we are using </a:t>
            </a:r>
            <a:r>
              <a:rPr lang="en-US" dirty="0" err="1" smtClean="0"/>
              <a:t>Informatica</a:t>
            </a:r>
            <a:r>
              <a:rPr lang="en-US" dirty="0" smtClean="0"/>
              <a:t> 9.5.1, for Reporting IBM </a:t>
            </a:r>
            <a:r>
              <a:rPr lang="en-US" dirty="0" err="1" smtClean="0"/>
              <a:t>Cognos</a:t>
            </a:r>
            <a:r>
              <a:rPr lang="en-US" dirty="0" smtClean="0"/>
              <a:t> 10.1  and for backend we are using MS SQL SERVER 2008 .</a:t>
            </a:r>
          </a:p>
          <a:p>
            <a:pPr marL="514350" indent="-514350">
              <a:buFont typeface="+mj-lt"/>
              <a:buAutoNum type="arabicPeriod"/>
            </a:pPr>
            <a:r>
              <a:rPr lang="en-US" dirty="0" smtClean="0"/>
              <a:t>A sample fig. illustrating E-R AND Database Diagram.</a:t>
            </a:r>
            <a:endParaRPr lang="en-US" dirty="0"/>
          </a:p>
        </p:txBody>
      </p:sp>
    </p:spTree>
    <p:extLst>
      <p:ext uri="{BB962C8B-B14F-4D97-AF65-F5344CB8AC3E}">
        <p14:creationId xmlns:p14="http://schemas.microsoft.com/office/powerpoint/2010/main" val="349430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chemeClr val="accent6">
                    <a:lumMod val="75000"/>
                  </a:schemeClr>
                </a:solidFill>
              </a:rPr>
              <a:t>Fig. Illustrating E-R Diagram </a:t>
            </a:r>
            <a:endParaRPr lang="en-US" dirty="0">
              <a:solidFill>
                <a:schemeClr val="accent6">
                  <a:lumMod val="75000"/>
                </a:schemeClr>
              </a:solidFill>
            </a:endParaRPr>
          </a:p>
        </p:txBody>
      </p:sp>
      <p:pic>
        <p:nvPicPr>
          <p:cNvPr id="4097" name="Picture 1" descr="Inline imag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27747"/>
            <a:ext cx="10102515" cy="543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6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chemeClr val="accent6">
                    <a:lumMod val="75000"/>
                  </a:schemeClr>
                </a:solidFill>
              </a:rPr>
              <a:t>Fig. Illustrating Database Diagram</a:t>
            </a:r>
            <a:endParaRPr lang="en-US" dirty="0">
              <a:solidFill>
                <a:schemeClr val="accent6">
                  <a:lumMod val="75000"/>
                </a:schemeClr>
              </a:solidFill>
            </a:endParaRPr>
          </a:p>
        </p:txBody>
      </p:sp>
      <p:sp>
        <p:nvSpPr>
          <p:cNvPr id="3" name="Content Placeholder 2"/>
          <p:cNvSpPr>
            <a:spLocks noGrp="1"/>
          </p:cNvSpPr>
          <p:nvPr>
            <p:ph idx="1"/>
          </p:nvPr>
        </p:nvSpPr>
        <p:spPr>
          <a:xfrm>
            <a:off x="3116180" y="3333583"/>
            <a:ext cx="10515600" cy="4351338"/>
          </a:xfrm>
        </p:spPr>
        <p:txBody>
          <a:bodyPr/>
          <a:lstStyle/>
          <a:p>
            <a:r>
              <a:rPr lang="en-US" dirty="0" smtClean="0">
                <a:effectLst/>
              </a:rPr>
              <a:t/>
            </a:r>
            <a:br>
              <a:rPr lang="en-US" dirty="0" smtClean="0">
                <a:effectLst/>
              </a:rPr>
            </a:br>
            <a:endParaRPr lang="en-US" dirty="0" smtClean="0">
              <a:effectLst/>
            </a:endParaRPr>
          </a:p>
          <a:p>
            <a:endParaRPr lang="en-US" dirty="0"/>
          </a:p>
        </p:txBody>
      </p:sp>
      <p:pic>
        <p:nvPicPr>
          <p:cNvPr id="5122" name="Picture 2" descr="Inline 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37" y="1331495"/>
            <a:ext cx="11486147" cy="552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9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dirty="0" smtClean="0">
                <a:solidFill>
                  <a:srgbClr val="00B0F0"/>
                </a:solidFill>
              </a:rPr>
              <a:t>Step </a:t>
            </a:r>
            <a:r>
              <a:rPr lang="en-US" dirty="0">
                <a:solidFill>
                  <a:srgbClr val="00B0F0"/>
                </a:solidFill>
              </a:rPr>
              <a:t>1</a:t>
            </a:r>
          </a:p>
        </p:txBody>
      </p:sp>
      <p:sp>
        <p:nvSpPr>
          <p:cNvPr id="3" name="Content Placeholder 2"/>
          <p:cNvSpPr>
            <a:spLocks noGrp="1"/>
          </p:cNvSpPr>
          <p:nvPr>
            <p:ph idx="1"/>
          </p:nvPr>
        </p:nvSpPr>
        <p:spPr/>
        <p:txBody>
          <a:bodyPr>
            <a:normAutofit/>
          </a:bodyPr>
          <a:lstStyle/>
          <a:p>
            <a:r>
              <a:rPr lang="en-US" dirty="0" smtClean="0"/>
              <a:t>Hence now we are done with all the tables and schemas  , so we will start working with </a:t>
            </a:r>
            <a:r>
              <a:rPr lang="en-US" dirty="0" err="1" smtClean="0"/>
              <a:t>Informatica</a:t>
            </a:r>
            <a:r>
              <a:rPr lang="en-US" dirty="0" smtClean="0"/>
              <a:t> .</a:t>
            </a:r>
          </a:p>
          <a:p>
            <a:r>
              <a:rPr lang="en-US" dirty="0" smtClean="0"/>
              <a:t>The Below Diagram illustrates the designer part of </a:t>
            </a:r>
            <a:r>
              <a:rPr lang="en-US" dirty="0" err="1" smtClean="0"/>
              <a:t>Informatica</a:t>
            </a:r>
            <a:r>
              <a:rPr lang="en-US" dirty="0" smtClean="0"/>
              <a:t> Tool where a table is extracted and Proper Transformation Is applied .</a:t>
            </a:r>
          </a:p>
          <a:p>
            <a:r>
              <a:rPr lang="en-US" dirty="0" smtClean="0"/>
              <a:t>In order to complete the Transformation according to the Business contrast we have to use some Transformation which will lead it towards the expected result.</a:t>
            </a:r>
          </a:p>
          <a:p>
            <a:r>
              <a:rPr lang="en-US" dirty="0" smtClean="0"/>
              <a:t>The Fig. displays the Mapping of </a:t>
            </a:r>
            <a:r>
              <a:rPr lang="en-US" dirty="0" err="1" smtClean="0"/>
              <a:t>informatica</a:t>
            </a:r>
            <a:r>
              <a:rPr lang="en-US" dirty="0" smtClean="0"/>
              <a:t> where we have used Joiner ,Sequence </a:t>
            </a:r>
            <a:r>
              <a:rPr lang="en-US" dirty="0" err="1" smtClean="0"/>
              <a:t>generator,Filter</a:t>
            </a:r>
            <a:r>
              <a:rPr lang="en-US" dirty="0" smtClean="0"/>
              <a:t> SQ, Expression Transformation and connected it with the Target Table   .</a:t>
            </a:r>
            <a:endParaRPr lang="en-US" dirty="0"/>
          </a:p>
        </p:txBody>
      </p:sp>
    </p:spTree>
    <p:extLst>
      <p:ext uri="{BB962C8B-B14F-4D97-AF65-F5344CB8AC3E}">
        <p14:creationId xmlns:p14="http://schemas.microsoft.com/office/powerpoint/2010/main" val="151490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1060</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“Phoenix Data warehouse Solution”</vt:lpstr>
      <vt:lpstr>Overview</vt:lpstr>
      <vt:lpstr>Business Of The Customer </vt:lpstr>
      <vt:lpstr>Problem And Issues facing by Phoenix </vt:lpstr>
      <vt:lpstr>Requirement Of The Customer</vt:lpstr>
      <vt:lpstr> Abstract Procedures To Complete the Requirement</vt:lpstr>
      <vt:lpstr>Fig. Illustrating E-R Diagram </vt:lpstr>
      <vt:lpstr>Fig. Illustrating Database Diagram</vt:lpstr>
      <vt:lpstr>Step 1</vt:lpstr>
      <vt:lpstr>Fig. Illustrating the Informatica Designer</vt:lpstr>
      <vt:lpstr>Steps 2</vt:lpstr>
      <vt:lpstr>Fig. illustrating the Workflow manager</vt:lpstr>
      <vt:lpstr>Step 3</vt:lpstr>
      <vt:lpstr>Fig. Illustrating Workflow Monitor</vt:lpstr>
      <vt:lpstr>Step 4</vt:lpstr>
      <vt:lpstr>Fig. Illustrating Target Table In MS SQL SERVER</vt:lpstr>
      <vt:lpstr>Step 5</vt:lpstr>
      <vt:lpstr>Fig Illustrating Framework Manager</vt:lpstr>
      <vt:lpstr>Step 6</vt:lpstr>
      <vt:lpstr>Fig Illustrating The Reporting Studio</vt:lpstr>
      <vt:lpstr>Future enhancement Of The Project</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“Phoenix Datawarehouse Solution”</dc:title>
  <dc:creator>Suraj Kumar</dc:creator>
  <cp:lastModifiedBy>Suraj Kumar</cp:lastModifiedBy>
  <cp:revision>28</cp:revision>
  <dcterms:created xsi:type="dcterms:W3CDTF">2016-05-03T06:01:04Z</dcterms:created>
  <dcterms:modified xsi:type="dcterms:W3CDTF">2016-05-04T07:54:13Z</dcterms:modified>
</cp:coreProperties>
</file>