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6"/>
  </p:notesMasterIdLst>
  <p:sldIdLst>
    <p:sldId id="256" r:id="rId2"/>
    <p:sldId id="257" r:id="rId3"/>
    <p:sldId id="258" r:id="rId4"/>
    <p:sldId id="272" r:id="rId5"/>
    <p:sldId id="264" r:id="rId6"/>
    <p:sldId id="261" r:id="rId7"/>
    <p:sldId id="265" r:id="rId8"/>
    <p:sldId id="268" r:id="rId9"/>
    <p:sldId id="266" r:id="rId10"/>
    <p:sldId id="269" r:id="rId11"/>
    <p:sldId id="270" r:id="rId12"/>
    <p:sldId id="262" r:id="rId13"/>
    <p:sldId id="263" r:id="rId14"/>
    <p:sldId id="271" r:id="rId15"/>
  </p:sldIdLst>
  <p:sldSz cx="9144000" cy="5143500" type="screen16x9"/>
  <p:notesSz cx="6858000" cy="9144000"/>
  <p:embeddedFontLst>
    <p:embeddedFont>
      <p:font typeface="Maven Pro" panose="020B0604020202020204" charset="0"/>
      <p:regular r:id="rId17"/>
      <p:bold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C0061-2C7A-44D2-A1FF-ABF8CC2CBAE7}" v="179" dt="2019-10-03T22:53:43.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80"/>
  </p:normalViewPr>
  <p:slideViewPr>
    <p:cSldViewPr snapToGrid="0">
      <p:cViewPr varScale="1">
        <p:scale>
          <a:sx n="190" d="100"/>
          <a:sy n="190" d="100"/>
        </p:scale>
        <p:origin x="208"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58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ede46bb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ede46bb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1edaec495_1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1edaec495_1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01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1ede46bb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1ede46bb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1ede46b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1ede46b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1ede46b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1ede46b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3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44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00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78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15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56765" y="1129719"/>
            <a:ext cx="6141576"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Identifying Health Care Provider Fraud With Machine Learning</a:t>
            </a:r>
            <a:endParaRPr dirty="0"/>
          </a:p>
        </p:txBody>
      </p:sp>
      <p:sp>
        <p:nvSpPr>
          <p:cNvPr id="278" name="Google Shape;278;p13"/>
          <p:cNvSpPr txBox="1">
            <a:spLocks noGrp="1"/>
          </p:cNvSpPr>
          <p:nvPr>
            <p:ph type="subTitle" idx="1"/>
          </p:nvPr>
        </p:nvSpPr>
        <p:spPr>
          <a:xfrm>
            <a:off x="756765" y="3475276"/>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Anand Rajan, Ben Wilke, Tej Tenmattam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Knowledge</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The team will need to gain an intimate understanding of health care provider patient profiles, procedural/narrative coding, insurance, and billing standards.</a:t>
            </a:r>
          </a:p>
          <a:p>
            <a:pPr lvl="0" algn="just"/>
            <a:r>
              <a:rPr lang="en-US" dirty="0"/>
              <a:t>The team will also investigate existing approaches for algorithmically identifying common fraud schemes in health care provider datasets, through peer reviewed research and industry journals.</a:t>
            </a:r>
          </a:p>
          <a:p>
            <a:pPr lvl="0" algn="just"/>
            <a:r>
              <a:rPr lang="en-US" dirty="0"/>
              <a:t>This information will be gathered through our research as well as through our consultation with MITRE.</a:t>
            </a:r>
          </a:p>
          <a:p>
            <a:pPr lvl="0" algn="just"/>
            <a:endParaRPr lang="en" dirty="0"/>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35168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and Algorithms</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The team will utilize common libraries and algorithms in innovative ways to provide the most accurate prediction of health care provider fraud schemes (applied by scheme as schemes may vary)</a:t>
            </a:r>
          </a:p>
          <a:p>
            <a:pPr lvl="0" algn="just"/>
            <a:r>
              <a:rPr lang="en-US" dirty="0"/>
              <a:t>These methods may include ensemble methods, shallow/deep neural networks, and time series analysis - since our data includes events in time from patient’s lives.</a:t>
            </a:r>
          </a:p>
          <a:p>
            <a:pPr lvl="0" algn="just"/>
            <a:r>
              <a:rPr lang="en-US" dirty="0"/>
              <a:t>It’s also our goal to provide informative (perhaps navigable) data visualizations to support our analysis and research.</a:t>
            </a:r>
          </a:p>
          <a:p>
            <a:pPr lvl="0" algn="just"/>
            <a:endParaRPr lang="en-US" dirty="0"/>
          </a:p>
          <a:p>
            <a:pPr lvl="0" algn="just"/>
            <a:endParaRPr lang="en" dirty="0"/>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207689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Plan (Key Milestones)</a:t>
            </a:r>
            <a:endParaRPr dirty="0"/>
          </a:p>
        </p:txBody>
      </p:sp>
      <p:sp>
        <p:nvSpPr>
          <p:cNvPr id="315" name="Google Shape;315;p19"/>
          <p:cNvSpPr txBox="1">
            <a:spLocks noGrp="1"/>
          </p:cNvSpPr>
          <p:nvPr>
            <p:ph type="body" idx="1"/>
          </p:nvPr>
        </p:nvSpPr>
        <p:spPr>
          <a:xfrm>
            <a:off x="0" y="1689125"/>
            <a:ext cx="8574900" cy="34167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b="1" dirty="0"/>
              <a:t>October 2019 </a:t>
            </a:r>
            <a:r>
              <a:rPr lang="en" dirty="0"/>
              <a:t>- Draft Zero due (includes Abstract and Introduction). The project team will primarily focus on researching the health care provider fraud domain, academic publications, and known approaches on our topic. We will also have consultation sessions/tutorials with MITRE on interpreting standard health care provider data formats.</a:t>
            </a:r>
            <a:endParaRPr dirty="0"/>
          </a:p>
          <a:p>
            <a:pPr marL="457200" lvl="0" indent="-311150" algn="just" rtl="0">
              <a:spcBef>
                <a:spcPts val="0"/>
              </a:spcBef>
              <a:spcAft>
                <a:spcPts val="0"/>
              </a:spcAft>
              <a:buSzPts val="1300"/>
              <a:buChar char="●"/>
            </a:pPr>
            <a:r>
              <a:rPr lang="en" b="1" dirty="0"/>
              <a:t>November 2019</a:t>
            </a:r>
            <a:r>
              <a:rPr lang="en" dirty="0"/>
              <a:t> - Our group will primarily focus on exploratory data analysis, modeling, and algorithms for identifying various health care provider schemes.</a:t>
            </a:r>
            <a:endParaRPr dirty="0"/>
          </a:p>
          <a:p>
            <a:pPr marL="457200" lvl="0" indent="-311150" algn="just" rtl="0">
              <a:spcBef>
                <a:spcPts val="0"/>
              </a:spcBef>
              <a:spcAft>
                <a:spcPts val="0"/>
              </a:spcAft>
              <a:buSzPts val="1300"/>
              <a:buChar char="●"/>
            </a:pPr>
            <a:r>
              <a:rPr lang="en" b="1" dirty="0"/>
              <a:t>December 2019</a:t>
            </a:r>
            <a:r>
              <a:rPr lang="en" dirty="0"/>
              <a:t> - Investigation Recommendation Plan due to MITRE. The project team will focus on completion of Draft One (~8 pages) due at end of Fall 2019 term.</a:t>
            </a:r>
            <a:endParaRPr dirty="0"/>
          </a:p>
          <a:p>
            <a:pPr marL="457200" lvl="0" indent="-311150" algn="just" rtl="0">
              <a:spcBef>
                <a:spcPts val="0"/>
              </a:spcBef>
              <a:spcAft>
                <a:spcPts val="0"/>
              </a:spcAft>
              <a:buSzPts val="1300"/>
              <a:buChar char="●"/>
            </a:pPr>
            <a:r>
              <a:rPr lang="en" b="1" dirty="0"/>
              <a:t>January 2020 </a:t>
            </a:r>
            <a:r>
              <a:rPr lang="en" dirty="0"/>
              <a:t>- Draft Two (~12 pages) due at beginning of Spring 2019 term.</a:t>
            </a:r>
            <a:endParaRPr dirty="0"/>
          </a:p>
          <a:p>
            <a:pPr marL="457200" lvl="0" indent="-311150" algn="just" rtl="0">
              <a:spcBef>
                <a:spcPts val="0"/>
              </a:spcBef>
              <a:spcAft>
                <a:spcPts val="0"/>
              </a:spcAft>
              <a:buSzPts val="1300"/>
              <a:buChar char="●"/>
            </a:pPr>
            <a:r>
              <a:rPr lang="en" b="1" dirty="0"/>
              <a:t>March 2020</a:t>
            </a:r>
            <a:r>
              <a:rPr lang="en" dirty="0"/>
              <a:t> - Capstone presentations at </a:t>
            </a:r>
            <a:r>
              <a:rPr lang="en" dirty="0" err="1"/>
              <a:t>DataScience@SMU</a:t>
            </a:r>
            <a:r>
              <a:rPr lang="en" dirty="0"/>
              <a:t> Spring 2019 Immersion.</a:t>
            </a:r>
            <a:endParaRPr dirty="0"/>
          </a:p>
          <a:p>
            <a:pPr marL="457200" lvl="0" indent="-311150" algn="just" rtl="0">
              <a:spcBef>
                <a:spcPts val="0"/>
              </a:spcBef>
              <a:spcAft>
                <a:spcPts val="0"/>
              </a:spcAft>
              <a:buSzPts val="1300"/>
              <a:buChar char="●"/>
            </a:pPr>
            <a:r>
              <a:rPr lang="en" b="1" dirty="0"/>
              <a:t>May 2020</a:t>
            </a:r>
            <a:r>
              <a:rPr lang="en" dirty="0"/>
              <a:t> - Final paper submitted.</a:t>
            </a:r>
            <a:endParaRPr dirty="0"/>
          </a:p>
          <a:p>
            <a:pPr marL="457200" lvl="0" indent="0" algn="just" rtl="0">
              <a:spcBef>
                <a:spcPts val="1600"/>
              </a:spcBef>
              <a:spcAft>
                <a:spcPts val="0"/>
              </a:spcAft>
              <a:buNone/>
            </a:pPr>
            <a:endParaRPr dirty="0"/>
          </a:p>
          <a:p>
            <a:pPr marL="457200" lvl="0" indent="0" algn="just" rtl="0">
              <a:spcBef>
                <a:spcPts val="1600"/>
              </a:spcBef>
              <a:spcAft>
                <a:spcPts val="0"/>
              </a:spcAft>
              <a:buNone/>
            </a:pPr>
            <a:endParaRPr dirty="0"/>
          </a:p>
          <a:p>
            <a:pPr marL="0" lvl="0" indent="0" algn="just"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Results</a:t>
            </a:r>
            <a:endParaRPr/>
          </a:p>
        </p:txBody>
      </p:sp>
      <p:sp>
        <p:nvSpPr>
          <p:cNvPr id="321" name="Google Shape;321;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Gain a deep understanding of the health care provider industry billing and insurance standards as they relate to formats of record collection for insurance billing.</a:t>
            </a:r>
          </a:p>
          <a:p>
            <a:pPr marL="457200" lvl="0" indent="-311150" algn="just" rtl="0">
              <a:spcBef>
                <a:spcPts val="0"/>
              </a:spcBef>
              <a:spcAft>
                <a:spcPts val="0"/>
              </a:spcAft>
              <a:buSzPts val="1300"/>
              <a:buChar char="●"/>
            </a:pPr>
            <a:r>
              <a:rPr lang="en" dirty="0"/>
              <a:t>Discover unique and innovative approaches for identifying specific health care provider fraud schemes and other issues of concern for specific provider types and procedures.</a:t>
            </a:r>
            <a:endParaRPr dirty="0"/>
          </a:p>
          <a:p>
            <a:pPr marL="457200" lvl="0" indent="-311150" algn="just" rtl="0">
              <a:spcBef>
                <a:spcPts val="0"/>
              </a:spcBef>
              <a:spcAft>
                <a:spcPts val="0"/>
              </a:spcAft>
              <a:buSzPts val="1300"/>
              <a:buChar char="●"/>
            </a:pPr>
            <a:r>
              <a:rPr lang="en" dirty="0"/>
              <a:t>Provide recommendations for implementing our findings to discover early warning signs and areas for near term investigation by </a:t>
            </a:r>
            <a:r>
              <a:rPr lang="en" dirty="0" err="1"/>
              <a:t>insu</a:t>
            </a:r>
            <a:r>
              <a:rPr lang="en-US" dirty="0" err="1"/>
              <a:t>ra</a:t>
            </a:r>
            <a:r>
              <a:rPr lang="en" dirty="0" err="1"/>
              <a:t>nce</a:t>
            </a:r>
            <a:r>
              <a:rPr lang="en" dirty="0"/>
              <a:t> company auditors.</a:t>
            </a:r>
          </a:p>
          <a:p>
            <a:pPr marL="457200" lvl="0" indent="-311150" algn="just" rtl="0">
              <a:spcBef>
                <a:spcPts val="0"/>
              </a:spcBef>
              <a:spcAft>
                <a:spcPts val="0"/>
              </a:spcAft>
              <a:buSzPts val="130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56765" y="1129719"/>
            <a:ext cx="6141576"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392086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&amp; Advisor</a:t>
            </a:r>
            <a:endParaRPr/>
          </a:p>
        </p:txBody>
      </p:sp>
      <p:sp>
        <p:nvSpPr>
          <p:cNvPr id="284" name="Google Shape;284;p14"/>
          <p:cNvSpPr txBox="1">
            <a:spLocks noGrp="1"/>
          </p:cNvSpPr>
          <p:nvPr>
            <p:ph type="body" idx="1"/>
          </p:nvPr>
        </p:nvSpPr>
        <p:spPr>
          <a:xfrm>
            <a:off x="389399" y="1920604"/>
            <a:ext cx="8485659"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t>Anand </a:t>
            </a:r>
            <a:r>
              <a:rPr lang="en" sz="1800" dirty="0" err="1"/>
              <a:t>Rajan</a:t>
            </a:r>
            <a:r>
              <a:rPr lang="en" sz="1800" dirty="0"/>
              <a:t>, Benjamin Wilke, Tej Tenmattam - Graduate Students, SMU</a:t>
            </a:r>
            <a:endParaRPr sz="1800" dirty="0"/>
          </a:p>
          <a:p>
            <a:pPr marL="457200" lvl="0" indent="-311150" algn="l" rtl="0">
              <a:spcBef>
                <a:spcPts val="0"/>
              </a:spcBef>
              <a:spcAft>
                <a:spcPts val="0"/>
              </a:spcAft>
              <a:buSzPts val="1300"/>
              <a:buChar char="●"/>
            </a:pPr>
            <a:r>
              <a:rPr lang="en" sz="1800" dirty="0"/>
              <a:t>Prof. Joel Lindsey - Adjunct Professor, Machine Learning, SMU</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Health Care Industry</a:t>
            </a:r>
            <a:br>
              <a:rPr lang="en" dirty="0"/>
            </a:br>
            <a:r>
              <a:rPr lang="en" dirty="0"/>
              <a:t>Opportunities and Problems</a:t>
            </a:r>
            <a:endParaRPr dirty="0"/>
          </a:p>
        </p:txBody>
      </p:sp>
      <p:sp>
        <p:nvSpPr>
          <p:cNvPr id="290" name="Google Shape;290;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3.4 trillion dollars are spent on health care every year in the U.S., representing 17.9% of GDP as of 2018</a:t>
            </a:r>
          </a:p>
          <a:p>
            <a:pPr marL="457200" lvl="0" indent="-311150" algn="just" rtl="0">
              <a:spcBef>
                <a:spcPts val="0"/>
              </a:spcBef>
              <a:spcAft>
                <a:spcPts val="0"/>
              </a:spcAft>
              <a:buSzPts val="1300"/>
              <a:buChar char="●"/>
            </a:pPr>
            <a:r>
              <a:rPr lang="en" dirty="0"/>
              <a:t>The National Health Care Anti-Fraud Association estimates that tens of billions of dollars a year are lost to health care provider fraud. </a:t>
            </a:r>
            <a:endParaRPr dirty="0"/>
          </a:p>
          <a:p>
            <a:pPr marL="457200" lvl="0" indent="-311150" algn="just" rtl="0">
              <a:spcBef>
                <a:spcPts val="0"/>
              </a:spcBef>
              <a:spcAft>
                <a:spcPts val="0"/>
              </a:spcAft>
              <a:buSzPts val="1300"/>
              <a:buChar char="●"/>
            </a:pPr>
            <a:r>
              <a:rPr lang="en" dirty="0"/>
              <a:t>The loss directly impacts patients, taxpayers, and the government through higher health care costs, insurance premiums, and taxes. </a:t>
            </a:r>
          </a:p>
          <a:p>
            <a:pPr marL="457200" lvl="0" indent="-311150" algn="just" rtl="0">
              <a:spcBef>
                <a:spcPts val="0"/>
              </a:spcBef>
              <a:spcAft>
                <a:spcPts val="0"/>
              </a:spcAft>
              <a:buSzPts val="1300"/>
              <a:buChar char="●"/>
            </a:pPr>
            <a:r>
              <a:rPr lang="en" dirty="0"/>
              <a:t>As a result - individuals may be exploited and subjected to unnecessary or unsafe medical procedures.</a:t>
            </a:r>
          </a:p>
          <a:p>
            <a:pPr marL="457200" lvl="0" indent="-311150" algn="just" rtl="0">
              <a:spcBef>
                <a:spcPts val="0"/>
              </a:spcBef>
              <a:spcAft>
                <a:spcPts val="0"/>
              </a:spcAft>
              <a:buSzPts val="1300"/>
              <a:buChar char="●"/>
            </a:pPr>
            <a:r>
              <a:rPr lang="en" dirty="0"/>
              <a:t>Individuals medical records are compromised, and healthcare organizations are spending vast amount of resources in training to curtail fraud, waste and abuse.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8632-1E0C-4468-AFB0-72164DAC8A8C}"/>
              </a:ext>
            </a:extLst>
          </p:cNvPr>
          <p:cNvSpPr>
            <a:spLocks noGrp="1"/>
          </p:cNvSpPr>
          <p:nvPr>
            <p:ph type="title"/>
          </p:nvPr>
        </p:nvSpPr>
        <p:spPr>
          <a:xfrm>
            <a:off x="1461455" y="243851"/>
            <a:ext cx="7247276" cy="1058421"/>
          </a:xfrm>
        </p:spPr>
        <p:txBody>
          <a:bodyPr/>
          <a:lstStyle/>
          <a:p>
            <a:r>
              <a:rPr lang="en-US" dirty="0"/>
              <a:t>Components Contributing to High Healthcare Costs</a:t>
            </a:r>
          </a:p>
        </p:txBody>
      </p:sp>
      <p:sp>
        <p:nvSpPr>
          <p:cNvPr id="3" name="Text Placeholder 2">
            <a:extLst>
              <a:ext uri="{FF2B5EF4-FFF2-40B4-BE49-F238E27FC236}">
                <a16:creationId xmlns:a16="http://schemas.microsoft.com/office/drawing/2014/main" id="{87B0E1B9-545A-492A-A3D2-8C2702D62CDF}"/>
              </a:ext>
            </a:extLst>
          </p:cNvPr>
          <p:cNvSpPr>
            <a:spLocks noGrp="1"/>
          </p:cNvSpPr>
          <p:nvPr>
            <p:ph type="body" idx="1"/>
          </p:nvPr>
        </p:nvSpPr>
        <p:spPr>
          <a:xfrm>
            <a:off x="1018050" y="1310163"/>
            <a:ext cx="7316250" cy="3221487"/>
          </a:xfrm>
        </p:spPr>
        <p:txBody>
          <a:bodyPr/>
          <a:lstStyle/>
          <a:p>
            <a:r>
              <a:rPr lang="en-US" sz="1800" dirty="0"/>
              <a:t>Administrative Cost </a:t>
            </a:r>
            <a:endParaRPr lang="en-US" dirty="0"/>
          </a:p>
          <a:p>
            <a:pPr>
              <a:lnSpc>
                <a:spcPct val="114999"/>
              </a:lnSpc>
            </a:pPr>
            <a:r>
              <a:rPr lang="en-US" sz="1800" dirty="0"/>
              <a:t>High and disparate Drug Cost</a:t>
            </a:r>
            <a:endParaRPr lang="en-US" dirty="0"/>
          </a:p>
          <a:p>
            <a:pPr>
              <a:lnSpc>
                <a:spcPct val="114999"/>
              </a:lnSpc>
            </a:pPr>
            <a:r>
              <a:rPr lang="en-US" sz="1800" dirty="0"/>
              <a:t>Defensive Medicine for fear of law-suit</a:t>
            </a:r>
          </a:p>
          <a:p>
            <a:pPr>
              <a:lnSpc>
                <a:spcPct val="114999"/>
              </a:lnSpc>
            </a:pPr>
            <a:r>
              <a:rPr lang="en-US" sz="1800" dirty="0"/>
              <a:t>Co pays, Out of pocket expenses, taxes and Government Healthcare programs (Medicare and Medicaid)</a:t>
            </a:r>
          </a:p>
          <a:p>
            <a:pPr>
              <a:lnSpc>
                <a:spcPct val="114999"/>
              </a:lnSpc>
            </a:pPr>
            <a:r>
              <a:rPr lang="en-US" sz="1800" dirty="0"/>
              <a:t>Expensive mix of treatments</a:t>
            </a:r>
          </a:p>
          <a:p>
            <a:pPr>
              <a:lnSpc>
                <a:spcPct val="114999"/>
              </a:lnSpc>
            </a:pPr>
            <a:r>
              <a:rPr lang="en-US" sz="1800" dirty="0"/>
              <a:t>Wages and work rules of specialists employed</a:t>
            </a:r>
          </a:p>
          <a:p>
            <a:pPr>
              <a:lnSpc>
                <a:spcPct val="114999"/>
              </a:lnSpc>
            </a:pPr>
            <a:r>
              <a:rPr lang="en-US" sz="1800" dirty="0"/>
              <a:t>Branding providers</a:t>
            </a:r>
          </a:p>
          <a:p>
            <a:pPr>
              <a:lnSpc>
                <a:spcPct val="114999"/>
              </a:lnSpc>
            </a:pPr>
            <a:endParaRPr lang="en-US" dirty="0"/>
          </a:p>
        </p:txBody>
      </p:sp>
    </p:spTree>
    <p:extLst>
      <p:ext uri="{BB962C8B-B14F-4D97-AF65-F5344CB8AC3E}">
        <p14:creationId xmlns:p14="http://schemas.microsoft.com/office/powerpoint/2010/main" val="280424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Healthcare Provider Fraud?</a:t>
            </a:r>
            <a:endParaRPr dirty="0"/>
          </a:p>
        </p:txBody>
      </p:sp>
      <p:sp>
        <p:nvSpPr>
          <p:cNvPr id="290" name="Google Shape;290;p15"/>
          <p:cNvSpPr txBox="1">
            <a:spLocks noGrp="1"/>
          </p:cNvSpPr>
          <p:nvPr>
            <p:ph type="body" idx="1"/>
          </p:nvPr>
        </p:nvSpPr>
        <p:spPr>
          <a:xfrm>
            <a:off x="1303800" y="1431997"/>
            <a:ext cx="7030500" cy="2541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US" dirty="0"/>
              <a:t>Like fraud in other industries - fraud in the healthcare provider industry is enabled by entities with means and opportunities to take advantage of an unjustly profit.</a:t>
            </a:r>
          </a:p>
          <a:p>
            <a:pPr marL="457200" lvl="0" indent="-311150" algn="just" rtl="0">
              <a:spcBef>
                <a:spcPts val="0"/>
              </a:spcBef>
              <a:spcAft>
                <a:spcPts val="0"/>
              </a:spcAft>
              <a:buSzPts val="1300"/>
              <a:buChar char="●"/>
            </a:pPr>
            <a:r>
              <a:rPr lang="en-US" dirty="0"/>
              <a:t>These entities include: clinics, hospitals, labs, urgent care, and other facilities who submit claims to insurance providers.</a:t>
            </a:r>
          </a:p>
          <a:p>
            <a:pPr marL="457200" lvl="0" indent="-311150" algn="just" rtl="0">
              <a:spcBef>
                <a:spcPts val="0"/>
              </a:spcBef>
              <a:spcAft>
                <a:spcPts val="0"/>
              </a:spcAft>
              <a:buSzPts val="1300"/>
              <a:buChar char="●"/>
            </a:pPr>
            <a:r>
              <a:rPr lang="en-US" dirty="0"/>
              <a:t>Common health care provider fraud schemes include:</a:t>
            </a:r>
          </a:p>
          <a:p>
            <a:pPr lvl="1" indent="-311150" algn="just">
              <a:spcBef>
                <a:spcPts val="0"/>
              </a:spcBef>
              <a:buSzPts val="1300"/>
              <a:buFont typeface="Wingdings" pitchFamily="2" charset="2"/>
              <a:buChar char="Ø"/>
            </a:pPr>
            <a:r>
              <a:rPr lang="en-US" sz="1200" dirty="0"/>
              <a:t>Billing for services not rendered</a:t>
            </a:r>
          </a:p>
          <a:p>
            <a:pPr lvl="1" indent="-311150" algn="just">
              <a:spcBef>
                <a:spcPts val="0"/>
              </a:spcBef>
              <a:buSzPts val="1300"/>
              <a:buFont typeface="Wingdings" pitchFamily="2" charset="2"/>
              <a:buChar char="Ø"/>
            </a:pPr>
            <a:r>
              <a:rPr lang="en-US" sz="1200" dirty="0"/>
              <a:t>Billing for a non-covered services as a covered service</a:t>
            </a:r>
          </a:p>
          <a:p>
            <a:pPr lvl="1" indent="-311150" algn="just">
              <a:spcBef>
                <a:spcPts val="0"/>
              </a:spcBef>
              <a:buSzPts val="1300"/>
              <a:buFont typeface="Wingdings" pitchFamily="2" charset="2"/>
              <a:buChar char="Ø"/>
            </a:pPr>
            <a:r>
              <a:rPr lang="en-US" sz="1200" dirty="0"/>
              <a:t>Intentionally misrepresenting dates, locations, or providers of a service</a:t>
            </a:r>
          </a:p>
          <a:p>
            <a:pPr lvl="1" indent="-311150" algn="just">
              <a:spcBef>
                <a:spcPts val="0"/>
              </a:spcBef>
              <a:buSzPts val="1300"/>
              <a:buFont typeface="Wingdings" pitchFamily="2" charset="2"/>
              <a:buChar char="Ø"/>
            </a:pPr>
            <a:r>
              <a:rPr lang="en-US" sz="1200" dirty="0"/>
              <a:t>Waiving deductibles and/or co-payments</a:t>
            </a:r>
          </a:p>
          <a:p>
            <a:pPr lvl="1" indent="-311150" algn="just">
              <a:spcBef>
                <a:spcPts val="0"/>
              </a:spcBef>
              <a:buSzPts val="1300"/>
              <a:buFont typeface="Wingdings" pitchFamily="2" charset="2"/>
              <a:buChar char="Ø"/>
            </a:pPr>
            <a:r>
              <a:rPr lang="en-US" sz="1200" dirty="0"/>
              <a:t>Incorrect reporting of diagnoses or procedures</a:t>
            </a:r>
          </a:p>
          <a:p>
            <a:pPr lvl="1" indent="-311150" algn="just">
              <a:spcBef>
                <a:spcPts val="0"/>
              </a:spcBef>
              <a:buSzPts val="1300"/>
              <a:buFont typeface="Wingdings" pitchFamily="2" charset="2"/>
              <a:buChar char="Ø"/>
            </a:pPr>
            <a:r>
              <a:rPr lang="en-US" sz="1200" dirty="0"/>
              <a:t>Overutilization of services</a:t>
            </a:r>
          </a:p>
          <a:p>
            <a:pPr lvl="1" indent="-311150" algn="just">
              <a:spcBef>
                <a:spcPts val="0"/>
              </a:spcBef>
              <a:buSzPts val="1300"/>
              <a:buFont typeface="Wingdings" pitchFamily="2" charset="2"/>
              <a:buChar char="Ø"/>
            </a:pPr>
            <a:r>
              <a:rPr lang="en-US" sz="1200" dirty="0"/>
              <a:t>Corruption, kickbacks, and bribery</a:t>
            </a:r>
          </a:p>
          <a:p>
            <a:pPr lvl="1" indent="-311150" algn="just">
              <a:spcBef>
                <a:spcPts val="0"/>
              </a:spcBef>
              <a:buSzPts val="1300"/>
              <a:buFont typeface="Wingdings" pitchFamily="2" charset="2"/>
              <a:buChar char="Ø"/>
            </a:pPr>
            <a:r>
              <a:rPr lang="en-US" sz="1200" dirty="0"/>
              <a:t>Unnecessary issuance of prescription drugs</a:t>
            </a:r>
            <a:endParaRPr sz="1200" dirty="0"/>
          </a:p>
        </p:txBody>
      </p:sp>
    </p:spTree>
    <p:extLst>
      <p:ext uri="{BB962C8B-B14F-4D97-AF65-F5344CB8AC3E}">
        <p14:creationId xmlns:p14="http://schemas.microsoft.com/office/powerpoint/2010/main" val="2512588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MITRE Sponsorship</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xfrm>
            <a:off x="1303800" y="1660597"/>
            <a:ext cx="7030500" cy="2541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MITRE is an American not-for-profit organization based in Bedford, Massachusetts, and McLean, Virginia.</a:t>
            </a:r>
          </a:p>
          <a:p>
            <a:pPr marL="457200" lvl="0" indent="-311150" algn="just" rtl="0">
              <a:spcBef>
                <a:spcPts val="0"/>
              </a:spcBef>
              <a:spcAft>
                <a:spcPts val="0"/>
              </a:spcAft>
              <a:buSzPts val="1300"/>
              <a:buChar char="●"/>
            </a:pPr>
            <a:r>
              <a:rPr lang="en" dirty="0"/>
              <a:t>It manages federally funded research and development centers (FFRDCs) supporting several U.S. government agencies.</a:t>
            </a:r>
            <a:endParaRPr dirty="0"/>
          </a:p>
          <a:p>
            <a:pPr marL="457200" lvl="0" indent="-311150" algn="just" rtl="0">
              <a:spcBef>
                <a:spcPts val="0"/>
              </a:spcBef>
              <a:spcAft>
                <a:spcPts val="0"/>
              </a:spcAft>
              <a:buSzPts val="1300"/>
              <a:buChar char="●"/>
            </a:pPr>
            <a:r>
              <a:rPr lang="en" dirty="0"/>
              <a:t>MITRE is sponsoring our project and working with our team to explore innovative approaches for identifying health care provider fraud using a dataset generated by their technology </a:t>
            </a:r>
            <a:r>
              <a:rPr lang="en" dirty="0" err="1"/>
              <a:t>Synthea</a:t>
            </a:r>
            <a:r>
              <a:rPr lang="en" dirty="0"/>
              <a:t>.</a:t>
            </a:r>
            <a:endParaRPr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pic>
        <p:nvPicPr>
          <p:cNvPr id="4" name="Google Shape;303;p17">
            <a:extLst>
              <a:ext uri="{FF2B5EF4-FFF2-40B4-BE49-F238E27FC236}">
                <a16:creationId xmlns:a16="http://schemas.microsoft.com/office/drawing/2014/main" id="{796D0827-A931-BC40-8CC6-872C8A524B76}"/>
              </a:ext>
            </a:extLst>
          </p:cNvPr>
          <p:cNvPicPr preferRelativeResize="0"/>
          <p:nvPr/>
        </p:nvPicPr>
        <p:blipFill>
          <a:blip r:embed="rId3">
            <a:alphaModFix/>
          </a:blip>
          <a:stretch>
            <a:fillRect/>
          </a:stretch>
        </p:blipFill>
        <p:spPr>
          <a:xfrm>
            <a:off x="6258549" y="72699"/>
            <a:ext cx="2885451" cy="1187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US" dirty="0"/>
              <a:t>Health care lags other industries in information technology, data exchange, and interoperability.</a:t>
            </a:r>
          </a:p>
          <a:p>
            <a:pPr marL="457200" lvl="0" indent="-311150" algn="just" rtl="0">
              <a:spcBef>
                <a:spcPts val="0"/>
              </a:spcBef>
              <a:spcAft>
                <a:spcPts val="0"/>
              </a:spcAft>
              <a:buSzPts val="1300"/>
              <a:buChar char="●"/>
            </a:pPr>
            <a:r>
              <a:rPr lang="en-US" dirty="0"/>
              <a:t>Privacy regulation has prevented freely distributed personal health records and health care provider transactions, which has hindered innovation in health care and encouraged sophisticated fraudsters from being detected.</a:t>
            </a:r>
          </a:p>
          <a:p>
            <a:pPr marL="457200" lvl="0" indent="-311150" algn="just" rtl="0">
              <a:spcBef>
                <a:spcPts val="0"/>
              </a:spcBef>
              <a:spcAft>
                <a:spcPts val="0"/>
              </a:spcAft>
              <a:buSzPts val="1300"/>
              <a:buChar char="●"/>
            </a:pPr>
            <a:r>
              <a:rPr lang="en-US" dirty="0" err="1"/>
              <a:t>Synthea</a:t>
            </a:r>
            <a:r>
              <a:rPr lang="en-US" dirty="0"/>
              <a:t> is an open-source software packages that simulates the lifespans of synthetic patients, modeling the 10 most frequent reasons for primary care encounters and the 10 most chronic conditions with the highest morbidity in the United States.</a:t>
            </a:r>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261009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276905" y="302739"/>
            <a:ext cx="7517471"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br>
              <a:rPr lang="en-US" dirty="0"/>
            </a:br>
            <a:r>
              <a:rPr lang="en-US" sz="2000" dirty="0"/>
              <a:t>Top 10 Primary Care and Chronic Conditions </a:t>
            </a:r>
            <a:endParaRPr sz="2000" dirty="0"/>
          </a:p>
        </p:txBody>
      </p:sp>
      <p:pic>
        <p:nvPicPr>
          <p:cNvPr id="4" name="Picture 3">
            <a:extLst>
              <a:ext uri="{FF2B5EF4-FFF2-40B4-BE49-F238E27FC236}">
                <a16:creationId xmlns:a16="http://schemas.microsoft.com/office/drawing/2014/main" id="{F05F81CB-3B03-3C4A-8282-676050DA34D5}"/>
              </a:ext>
            </a:extLst>
          </p:cNvPr>
          <p:cNvPicPr>
            <a:picLocks noChangeAspect="1"/>
          </p:cNvPicPr>
          <p:nvPr/>
        </p:nvPicPr>
        <p:blipFill>
          <a:blip r:embed="rId3"/>
          <a:stretch>
            <a:fillRect/>
          </a:stretch>
        </p:blipFill>
        <p:spPr>
          <a:xfrm>
            <a:off x="2225313" y="1458274"/>
            <a:ext cx="4478045" cy="3590691"/>
          </a:xfrm>
          <a:prstGeom prst="rect">
            <a:avLst/>
          </a:prstGeom>
        </p:spPr>
      </p:pic>
    </p:spTree>
    <p:extLst>
      <p:ext uri="{BB962C8B-B14F-4D97-AF65-F5344CB8AC3E}">
        <p14:creationId xmlns:p14="http://schemas.microsoft.com/office/powerpoint/2010/main" val="259954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Synthetic patients are simulated with models of realistic disease progression and the corresponding standard of care provided by health care providers.</a:t>
            </a:r>
          </a:p>
          <a:p>
            <a:pPr lvl="0" algn="just"/>
            <a:r>
              <a:rPr lang="en-US" dirty="0"/>
              <a:t>Mirroring the realities of the health care industry – </a:t>
            </a:r>
            <a:r>
              <a:rPr lang="en-US" dirty="0" err="1"/>
              <a:t>Synthea</a:t>
            </a:r>
            <a:r>
              <a:rPr lang="en-US" dirty="0"/>
              <a:t> is also able to accurately and subtly model health care provider fraud schemes.</a:t>
            </a:r>
          </a:p>
          <a:p>
            <a:pPr lvl="0" algn="just"/>
            <a:r>
              <a:rPr lang="en-US" dirty="0"/>
              <a:t>MITRE will provide our team with 2MM </a:t>
            </a:r>
            <a:r>
              <a:rPr lang="en-US" dirty="0" err="1"/>
              <a:t>Synthea</a:t>
            </a:r>
            <a:r>
              <a:rPr lang="en-US" dirty="0"/>
              <a:t> generated health care provider transactions associated with synthetic patients throughout their lives.</a:t>
            </a:r>
          </a:p>
          <a:p>
            <a:pPr lvl="0" algn="just"/>
            <a:r>
              <a:rPr lang="en-US" dirty="0"/>
              <a:t>This data is encoded as standard health care provider formats, including:</a:t>
            </a:r>
          </a:p>
          <a:p>
            <a:pPr lvl="1" algn="just"/>
            <a:r>
              <a:rPr lang="en-US" dirty="0"/>
              <a:t>Health Level-7 [HL7] Fast Healthcare Interoperability Resources [FHIR]</a:t>
            </a:r>
          </a:p>
          <a:p>
            <a:pPr lvl="1" algn="just"/>
            <a:r>
              <a:rPr lang="en-US" dirty="0"/>
              <a:t>Consolidated-Clinical Document Architecture</a:t>
            </a:r>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321542928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926</Words>
  <Application>Microsoft Office PowerPoint</Application>
  <PresentationFormat>On-screen Show (16:9)</PresentationFormat>
  <Paragraphs>73</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Momentum</vt:lpstr>
      <vt:lpstr>Identifying Health Care Provider Fraud With Machine Learning</vt:lpstr>
      <vt:lpstr>Team &amp; Advisor</vt:lpstr>
      <vt:lpstr>Health Care Industry Opportunities and Problems</vt:lpstr>
      <vt:lpstr>Components Contributing to High Healthcare Costs</vt:lpstr>
      <vt:lpstr>What is Healthcare Provider Fraud?</vt:lpstr>
      <vt:lpstr>MITRE Sponsorship</vt:lpstr>
      <vt:lpstr>Synthea &amp; Capstone Dataset</vt:lpstr>
      <vt:lpstr>Synthea &amp; Capstone Dataset Top 10 Primary Care and Chronic Conditions </vt:lpstr>
      <vt:lpstr>Synthea &amp; Capstone Dataset</vt:lpstr>
      <vt:lpstr>Domain Knowledge</vt:lpstr>
      <vt:lpstr>Tools and Algorithms</vt:lpstr>
      <vt:lpstr>Project Plan (Key Milestones)</vt:lpstr>
      <vt:lpstr>Expected Results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Fraud Detection</dc:title>
  <cp:lastModifiedBy>Microsoft Office User</cp:lastModifiedBy>
  <cp:revision>80</cp:revision>
  <dcterms:modified xsi:type="dcterms:W3CDTF">2019-10-03T22:58:32Z</dcterms:modified>
</cp:coreProperties>
</file>