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283" r:id="rId3"/>
    <p:sldId id="293" r:id="rId4"/>
    <p:sldId id="284" r:id="rId5"/>
    <p:sldId id="291" r:id="rId6"/>
    <p:sldId id="297" r:id="rId7"/>
    <p:sldId id="294" r:id="rId8"/>
    <p:sldId id="299" r:id="rId9"/>
    <p:sldId id="295" r:id="rId10"/>
    <p:sldId id="285" r:id="rId11"/>
    <p:sldId id="296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90E44-3E77-FC63-B6D3-0275277F98AA}" v="1" dt="2018-11-30T19:35:59.896"/>
  </p1510:revLst>
</p1510:revInfo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9" autoAdjust="0"/>
    <p:restoredTop sz="94631" autoAdjust="0"/>
  </p:normalViewPr>
  <p:slideViewPr>
    <p:cSldViewPr snapToGrid="0">
      <p:cViewPr>
        <p:scale>
          <a:sx n="90" d="100"/>
          <a:sy n="90" d="100"/>
        </p:scale>
        <p:origin x="69" y="4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2018/11/30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2018/11/30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close up of a bridge&#10;&#10;Description generated with high confidenc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752648" y="0"/>
            <a:ext cx="9150161" cy="6858000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/>
              <a:t>DDS Analytics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ZA"/>
              <a:t>Your source for unraveling the</a:t>
            </a:r>
            <a:r>
              <a:rPr lang="en-ZA">
                <a:cs typeface="Calibri Light"/>
              </a:rPr>
              <a:t> signal within the noise</a:t>
            </a:r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6" name="TextBox 15" descr="Accent design to caption block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7" name="Isosceles Triangle 16" descr="Shadow accent to title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19" name="Isosceles Triangle 18" descr="To shadow accent to title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59052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ZA" dirty="0"/>
              <a:t>We are a team of 3 diligent data scientists who are focused on accurate, timely</a:t>
            </a:r>
            <a:r>
              <a:rPr lang="en-ZA" dirty="0">
                <a:cs typeface="Calibri Light"/>
              </a:rPr>
              <a:t>, and precise analysis of your desired subject matter.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ZA" sz="2800" dirty="0"/>
              <a:t>Our Team</a:t>
            </a:r>
            <a:r>
              <a:rPr lang="en-ZA" sz="2800" dirty="0">
                <a:cs typeface="Calibri Light"/>
              </a:rPr>
              <a:t> TAM:</a:t>
            </a:r>
          </a:p>
          <a:p>
            <a:r>
              <a:rPr lang="en-ZA" dirty="0"/>
              <a:t>Andy</a:t>
            </a:r>
            <a:r>
              <a:rPr lang="en-ZA" dirty="0">
                <a:cs typeface="Calibri Light"/>
              </a:rPr>
              <a:t> </a:t>
            </a:r>
            <a:r>
              <a:rPr lang="en-ZA" dirty="0" err="1">
                <a:cs typeface="Calibri Light"/>
              </a:rPr>
              <a:t>Heroy</a:t>
            </a:r>
            <a:r>
              <a:rPr lang="en-ZA" dirty="0">
                <a:cs typeface="Calibri Light"/>
              </a:rPr>
              <a:t> – Graduate Student specializing in Ted Nugent bow hunting videos and </a:t>
            </a:r>
            <a:r>
              <a:rPr lang="en-ZA" dirty="0" err="1">
                <a:cs typeface="Calibri Light"/>
              </a:rPr>
              <a:t>accapella</a:t>
            </a:r>
            <a:r>
              <a:rPr lang="en-ZA" dirty="0">
                <a:cs typeface="Calibri Light"/>
              </a:rPr>
              <a:t> singing.</a:t>
            </a:r>
          </a:p>
          <a:p>
            <a:r>
              <a:rPr lang="en-ZA" dirty="0"/>
              <a:t>Martin Garcia</a:t>
            </a:r>
            <a:endParaRPr lang="en-ZA" dirty="0">
              <a:cs typeface="Calibri Light"/>
            </a:endParaRPr>
          </a:p>
          <a:p>
            <a:r>
              <a:rPr lang="en-ZA" dirty="0"/>
              <a:t>Tej </a:t>
            </a:r>
            <a:r>
              <a:rPr lang="en-ZA" dirty="0" err="1"/>
              <a:t>Tenmattam</a:t>
            </a:r>
            <a:endParaRPr lang="en-ZA" dirty="0" err="1">
              <a:cs typeface="Calibri Light"/>
            </a:endParaRPr>
          </a:p>
          <a:p>
            <a:r>
              <a:rPr lang="en-ZA" dirty="0">
                <a:cs typeface="Calibri Light"/>
              </a:rPr>
              <a:t>(</a:t>
            </a:r>
            <a:r>
              <a:rPr lang="en-ZA" dirty="0" err="1">
                <a:cs typeface="Calibri Light"/>
              </a:rPr>
              <a:t>Fillout</a:t>
            </a:r>
            <a:r>
              <a:rPr lang="en-ZA" dirty="0">
                <a:cs typeface="Calibri Light"/>
              </a:rPr>
              <a:t> a small sentence about yourself in the above bullets)</a:t>
            </a:r>
            <a:endParaRPr lang="en-ZA" dirty="0"/>
          </a:p>
        </p:txBody>
      </p:sp>
      <p:pic>
        <p:nvPicPr>
          <p:cNvPr id="9" name="Picture Placeholder 8" descr="A group of clouds in the sky with a mountain in the background&#10;&#10;Description generated with very high confidence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6481149" y="2464797"/>
            <a:ext cx="4904790" cy="2773658"/>
          </a:xfrm>
        </p:spPr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5" name="Picture 6" descr="A person wearing a white shirt and smiling at the camera&#10;&#10;Description generated with high confidence">
            <a:extLst>
              <a:ext uri="{FF2B5EF4-FFF2-40B4-BE49-F238E27FC236}">
                <a16:creationId xmlns:a16="http://schemas.microsoft.com/office/drawing/2014/main" id="{8A33C424-9029-4BE4-B159-5A54C1DB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204" y="2307330"/>
            <a:ext cx="2192111" cy="2192111"/>
          </a:xfrm>
          <a:prstGeom prst="rect">
            <a:avLst/>
          </a:prstGeom>
        </p:spPr>
      </p:pic>
      <p:pic>
        <p:nvPicPr>
          <p:cNvPr id="8" name="Picture 9" descr="A close up of a person who is smiling and looking at the camera&#10;&#10;Description generated with very high confidence">
            <a:extLst>
              <a:ext uri="{FF2B5EF4-FFF2-40B4-BE49-F238E27FC236}">
                <a16:creationId xmlns:a16="http://schemas.microsoft.com/office/drawing/2014/main" id="{43ECB3DB-6B60-4B9E-8DD5-38E70F0A3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625" y="4708591"/>
            <a:ext cx="2192111" cy="2192111"/>
          </a:xfrm>
          <a:prstGeom prst="rect">
            <a:avLst/>
          </a:prstGeom>
        </p:spPr>
      </p:pic>
      <p:pic>
        <p:nvPicPr>
          <p:cNvPr id="13" name="Picture 13" descr="A person standing in front of a mirror posing for the camera&#10;&#10;Description generated with high confidence">
            <a:extLst>
              <a:ext uri="{FF2B5EF4-FFF2-40B4-BE49-F238E27FC236}">
                <a16:creationId xmlns:a16="http://schemas.microsoft.com/office/drawing/2014/main" id="{16F539C8-3354-4EFA-AEA9-0B8DF07FC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7205" y="-42702"/>
            <a:ext cx="2192111" cy="21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large waterfall over a body of water&#10;&#10;Description generated with very high confidence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1325561" y="0"/>
            <a:ext cx="9144000" cy="6858000"/>
          </a:xfrm>
        </p:spPr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Exploratory Data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328" y="3431104"/>
            <a:ext cx="4000500" cy="9979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ZA" dirty="0">
                <a:cs typeface="Calibri Light"/>
              </a:rPr>
              <a:t>What are the main factors leading to attrition from your company.  Our findings revolve around Overtime, </a:t>
            </a:r>
            <a:r>
              <a:rPr lang="en-ZA">
                <a:cs typeface="Calibri Light"/>
              </a:rPr>
              <a:t>Monthly Income and Hourly Rate. </a:t>
            </a:r>
            <a:endParaRPr lang="en-ZA" dirty="0"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dirty="0" err="1"/>
              <a:t>Statical</a:t>
            </a:r>
            <a:r>
              <a:rPr lang="en-ZA" sz="3600" dirty="0"/>
              <a:t> Battle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ZA" dirty="0">
                <a:cs typeface="Calibri Light"/>
              </a:rPr>
              <a:t>Confirm most important variables within the given datasets through multiple avenues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639372"/>
            <a:ext cx="5472000" cy="360000"/>
          </a:xfrm>
        </p:spPr>
        <p:txBody>
          <a:bodyPr/>
          <a:lstStyle/>
          <a:p>
            <a:r>
              <a:rPr lang="en-ZA" sz="3600" dirty="0"/>
              <a:t>Approaches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3285751"/>
            <a:ext cx="5465073" cy="334448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ZA" sz="3200" dirty="0"/>
              <a:t>Correlation Matrix to find </a:t>
            </a:r>
            <a:r>
              <a:rPr lang="en-ZA" sz="3200" dirty="0">
                <a:cs typeface="Calibri Light"/>
              </a:rPr>
              <a:t>significant variables</a:t>
            </a:r>
          </a:p>
          <a:p>
            <a:r>
              <a:rPr lang="en-ZA" sz="3200" dirty="0">
                <a:cs typeface="Calibri Light"/>
              </a:rPr>
              <a:t>Decision Tree Analysis</a:t>
            </a:r>
          </a:p>
          <a:p>
            <a:r>
              <a:rPr lang="en-ZA" sz="3200" dirty="0"/>
              <a:t>Stepwise Regression</a:t>
            </a:r>
            <a:endParaRPr lang="en-ZA" sz="3200" dirty="0">
              <a:cs typeface="Calibri Light"/>
            </a:endParaRPr>
          </a:p>
          <a:p>
            <a:endParaRPr lang="en-ZA" dirty="0">
              <a:cs typeface="Calibri Ligh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pic>
        <p:nvPicPr>
          <p:cNvPr id="8" name="Picture Placeholder 7" descr="A view of a snow covered mountain&#10;&#10;Description generated with very high confidenc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>
            <a:fillRect/>
          </a:stretch>
        </p:blipFill>
        <p:spPr>
          <a:xfrm>
            <a:off x="6282692" y="1245075"/>
            <a:ext cx="5511800" cy="4133850"/>
          </a:xfrm>
        </p:spPr>
      </p:pic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Correlation Matrix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ZA"/>
              <a:t>LLooking at the correlation between variables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965802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839349922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7BD35-C6F6-42E7-8432-0BC0DD9783ED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Scatter Plot Matrices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ZA"/>
              <a:t>LGetting an Intial Look at the Data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/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/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173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482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DDS Analytics</vt:lpstr>
      <vt:lpstr>About Us</vt:lpstr>
      <vt:lpstr>Exploratory Data Analysis</vt:lpstr>
      <vt:lpstr>Statical Battle plan</vt:lpstr>
      <vt:lpstr>Our Promise</vt:lpstr>
      <vt:lpstr>Our Product</vt:lpstr>
      <vt:lpstr>Correlation Matrix</vt:lpstr>
      <vt:lpstr>Scatter Plot Matrices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</dc:title>
  <dc:creator/>
  <cp:lastModifiedBy/>
  <cp:revision>156</cp:revision>
  <dcterms:created xsi:type="dcterms:W3CDTF">2018-11-28T21:58:32Z</dcterms:created>
  <dcterms:modified xsi:type="dcterms:W3CDTF">2018-11-30T19:57:10Z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