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9" r:id="rId4"/>
    <p:sldId id="267" r:id="rId5"/>
    <p:sldId id="258" r:id="rId6"/>
    <p:sldId id="268" r:id="rId7"/>
    <p:sldId id="257"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2" autoAdjust="0"/>
    <p:restoredTop sz="94660"/>
  </p:normalViewPr>
  <p:slideViewPr>
    <p:cSldViewPr snapToGrid="0">
      <p:cViewPr varScale="1">
        <p:scale>
          <a:sx n="66" d="100"/>
          <a:sy n="66" d="100"/>
        </p:scale>
        <p:origin x="6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38388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19660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442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62629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4274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679608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3141305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87705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88244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4A124-4202-4CA6-9825-423C7E9F7B36}"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342951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4A124-4202-4CA6-9825-423C7E9F7B3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8641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4A124-4202-4CA6-9825-423C7E9F7B36}"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9498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4A124-4202-4CA6-9825-423C7E9F7B36}"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3172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4A124-4202-4CA6-9825-423C7E9F7B36}"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160704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4A124-4202-4CA6-9825-423C7E9F7B3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298756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4A124-4202-4CA6-9825-423C7E9F7B36}"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89D7-FA0C-4263-A7D7-3CC44E0566E4}" type="slidenum">
              <a:rPr lang="en-US" smtClean="0"/>
              <a:t>‹#›</a:t>
            </a:fld>
            <a:endParaRPr lang="en-US"/>
          </a:p>
        </p:txBody>
      </p:sp>
    </p:spTree>
    <p:extLst>
      <p:ext uri="{BB962C8B-B14F-4D97-AF65-F5344CB8AC3E}">
        <p14:creationId xmlns:p14="http://schemas.microsoft.com/office/powerpoint/2010/main" val="428157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54A124-4202-4CA6-9825-423C7E9F7B36}" type="datetimeFigureOut">
              <a:rPr lang="en-US" smtClean="0"/>
              <a:t>4/25/2023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7B89D7-FA0C-4263-A7D7-3CC44E0566E4}" type="slidenum">
              <a:rPr lang="en-US" smtClean="0"/>
              <a:t>‹#›</a:t>
            </a:fld>
            <a:endParaRPr lang="en-US"/>
          </a:p>
        </p:txBody>
      </p:sp>
    </p:spTree>
    <p:extLst>
      <p:ext uri="{BB962C8B-B14F-4D97-AF65-F5344CB8AC3E}">
        <p14:creationId xmlns:p14="http://schemas.microsoft.com/office/powerpoint/2010/main" val="3637005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276B-5E83-6E17-B48C-7CD7FC10CC90}"/>
              </a:ext>
            </a:extLst>
          </p:cNvPr>
          <p:cNvSpPr>
            <a:spLocks noGrp="1"/>
          </p:cNvSpPr>
          <p:nvPr>
            <p:ph type="title"/>
          </p:nvPr>
        </p:nvSpPr>
        <p:spPr>
          <a:xfrm>
            <a:off x="752324" y="2015412"/>
            <a:ext cx="10687352" cy="3648269"/>
          </a:xfrm>
        </p:spPr>
        <p:txBody>
          <a:bodyPr>
            <a:normAutofit/>
          </a:bodyPr>
          <a:lstStyle/>
          <a:p>
            <a:pPr algn="ctr"/>
            <a:r>
              <a:rPr lang="en-US"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dirty="0">
                <a:solidFill>
                  <a:srgbClr val="000000"/>
                </a:solidFill>
                <a:effectLst/>
                <a:latin typeface="Arial" panose="020B0604020202020204" pitchFamily="34" charset="0"/>
                <a:ea typeface="Calibri" panose="020F0502020204030204" pitchFamily="34" charset="0"/>
              </a:rPr>
            </a:br>
            <a:endParaRPr lang="en-US" dirty="0"/>
          </a:p>
        </p:txBody>
      </p:sp>
    </p:spTree>
    <p:extLst>
      <p:ext uri="{BB962C8B-B14F-4D97-AF65-F5344CB8AC3E}">
        <p14:creationId xmlns:p14="http://schemas.microsoft.com/office/powerpoint/2010/main" val="9489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273A-9E00-CB22-294E-E2F11E09ACEA}"/>
              </a:ext>
            </a:extLst>
          </p:cNvPr>
          <p:cNvSpPr>
            <a:spLocks noGrp="1"/>
          </p:cNvSpPr>
          <p:nvPr>
            <p:ph type="title"/>
          </p:nvPr>
        </p:nvSpPr>
        <p:spPr>
          <a:xfrm>
            <a:off x="677334" y="609600"/>
            <a:ext cx="11293842"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8055D4C8-20CD-F2CA-202B-DB21C3C1598C}"/>
              </a:ext>
            </a:extLst>
          </p:cNvPr>
          <p:cNvSpPr>
            <a:spLocks noGrp="1"/>
          </p:cNvSpPr>
          <p:nvPr>
            <p:ph idx="1"/>
          </p:nvPr>
        </p:nvSpPr>
        <p:spPr>
          <a:xfrm>
            <a:off x="677334" y="1617044"/>
            <a:ext cx="11293841" cy="4084349"/>
          </a:xfrm>
        </p:spPr>
        <p:txBody>
          <a:bodyPr>
            <a:normAutofit fontScale="55000" lnSpcReduction="20000"/>
          </a:bodyPr>
          <a:lstStyle/>
          <a:p>
            <a:r>
              <a:rPr lang="en-US" sz="3200" b="1" dirty="0">
                <a:latin typeface="Times New Roman" panose="02020603050405020304" pitchFamily="18" charset="0"/>
                <a:cs typeface="Times New Roman" panose="02020603050405020304" pitchFamily="18" charset="0"/>
              </a:rPr>
              <a:t>References :</a:t>
            </a:r>
          </a:p>
          <a:p>
            <a:pPr>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Noor, K., Jan, S. (2017). Vehicle Price Prediction System using Machine Learning Techniques. International Journal of Computer Applications, 167(9), 27-31.</a:t>
            </a:r>
          </a:p>
          <a:p>
            <a:pPr marL="342900" marR="0" lvl="0" indent="-342900">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Nugroho, A., </a:t>
            </a: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Hidayanto</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 N., &amp; Prabowo, H. (2020). Decision Support System with Fuzzy Multi-Attribute Decision Making (FMADM) and Simple Additive Weighting (SAW) In Laptop Vendor Selection. Journal of Physics: Conference Series, 1467(1), 012013.</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Ho, T. K. (1995, August). Random decision forests. In Document analysis and recognition, 1995., proceedings of the third international conference on (Vol. 1, pp. 278-282).</a:t>
            </a:r>
          </a:p>
          <a:p>
            <a:pPr marL="342900" marR="0" lvl="0" indent="-342900">
              <a:spcBef>
                <a:spcPts val="1500"/>
              </a:spcBef>
              <a:spcAft>
                <a:spcPts val="1500"/>
              </a:spcAft>
              <a:buFont typeface="Wingdings" panose="05000000000000000000" pitchFamily="2" charset="2"/>
              <a:buChar char=""/>
            </a:pP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Pudaruth, S. (2014). Predicting the price of used cars using machine learning techniques. Int. J. Inf.Comput. Technol, 4(7), 753-764.</a:t>
            </a:r>
          </a:p>
          <a:p>
            <a:pPr marL="342900" marR="0" lvl="0" indent="-342900">
              <a:spcBef>
                <a:spcPts val="1500"/>
              </a:spcBef>
              <a:spcAft>
                <a:spcPts val="1500"/>
              </a:spcAft>
              <a:buFont typeface="Wingdings" panose="05000000000000000000" pitchFamily="2" charset="2"/>
              <a:buChar char=""/>
            </a:pP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Utku</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Hacer</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(Uke) Karacan, </a:t>
            </a: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Yildiz</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O, </a:t>
            </a:r>
            <a:r>
              <a:rPr lang="en-US" sz="28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Akcayol</a:t>
            </a:r>
            <a:r>
              <a:rPr lang="en-US" sz="28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MA. Implementation of a New Recommendation System Based on Decision Tree Using Implicit Relevance Feedback. JSW. 2015 Dec.</a:t>
            </a:r>
          </a:p>
          <a:p>
            <a:pPr marL="342900" marR="0" lvl="0" indent="-342900">
              <a:spcBef>
                <a:spcPts val="1500"/>
              </a:spcBef>
              <a:spcAft>
                <a:spcPts val="1500"/>
              </a:spcAft>
              <a:buFont typeface="Wingdings" panose="05000000000000000000" pitchFamily="2" charset="2"/>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82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1EA6-F43F-FA50-DCC0-D4BE0F364D19}"/>
              </a:ext>
            </a:extLst>
          </p:cNvPr>
          <p:cNvSpPr>
            <a:spLocks noGrp="1"/>
          </p:cNvSpPr>
          <p:nvPr>
            <p:ph type="title"/>
          </p:nvPr>
        </p:nvSpPr>
        <p:spPr>
          <a:xfrm>
            <a:off x="677334" y="609600"/>
            <a:ext cx="11265850"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816CC2AD-25E7-EAD5-E398-98B5AB70EFC3}"/>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Group Members </a:t>
            </a:r>
          </a:p>
          <a:p>
            <a:pPr marL="0" indent="0">
              <a:buNone/>
            </a:pPr>
            <a:r>
              <a:rPr lang="en-US" dirty="0">
                <a:latin typeface="Times New Roman" panose="02020603050405020304" pitchFamily="18" charset="0"/>
                <a:cs typeface="Times New Roman" panose="02020603050405020304" pitchFamily="18" charset="0"/>
              </a:rPr>
              <a:t>       Thejashwini Devendra - 700726449</a:t>
            </a:r>
          </a:p>
          <a:p>
            <a:pPr marL="0" indent="0" algn="just">
              <a:buNone/>
            </a:pPr>
            <a:r>
              <a:rPr lang="en-US" dirty="0">
                <a:latin typeface="Times New Roman" panose="02020603050405020304" pitchFamily="18" charset="0"/>
                <a:cs typeface="Times New Roman" panose="02020603050405020304" pitchFamily="18" charset="0"/>
              </a:rPr>
              <a:t>        Kamsani Vijay Kumar – 700737910</a:t>
            </a:r>
          </a:p>
          <a:p>
            <a:pPr marL="0" indent="0" algn="just">
              <a:buNone/>
            </a:pPr>
            <a:r>
              <a:rPr lang="en-US" dirty="0">
                <a:latin typeface="Times New Roman" panose="02020603050405020304" pitchFamily="18" charset="0"/>
                <a:cs typeface="Times New Roman" panose="02020603050405020304" pitchFamily="18" charset="0"/>
              </a:rPr>
              <a:t>        Maheshwar Reddy Upputuri – 700741748</a:t>
            </a:r>
          </a:p>
          <a:p>
            <a:pPr marL="0" indent="0" algn="just">
              <a:buNone/>
            </a:pPr>
            <a:r>
              <a:rPr lang="en-US" dirty="0">
                <a:latin typeface="Times New Roman" panose="02020603050405020304" pitchFamily="18" charset="0"/>
                <a:cs typeface="Times New Roman" panose="02020603050405020304" pitchFamily="18" charset="0"/>
              </a:rPr>
              <a:t>        Amey Ashok Sawant 700740611</a:t>
            </a:r>
          </a:p>
        </p:txBody>
      </p:sp>
    </p:spTree>
    <p:extLst>
      <p:ext uri="{BB962C8B-B14F-4D97-AF65-F5344CB8AC3E}">
        <p14:creationId xmlns:p14="http://schemas.microsoft.com/office/powerpoint/2010/main" val="156421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451F-D9F6-2BED-B5AE-242B64968614}"/>
              </a:ext>
            </a:extLst>
          </p:cNvPr>
          <p:cNvSpPr>
            <a:spLocks noGrp="1"/>
          </p:cNvSpPr>
          <p:nvPr>
            <p:ph type="title"/>
          </p:nvPr>
        </p:nvSpPr>
        <p:spPr>
          <a:xfrm>
            <a:off x="677334" y="609600"/>
            <a:ext cx="11181874"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7C5EF455-C8ED-F3DB-F4F1-BAEBE583E992}"/>
              </a:ext>
            </a:extLst>
          </p:cNvPr>
          <p:cNvSpPr>
            <a:spLocks noGrp="1"/>
          </p:cNvSpPr>
          <p:nvPr>
            <p:ph idx="1"/>
          </p:nvPr>
        </p:nvSpPr>
        <p:spPr>
          <a:xfrm>
            <a:off x="677333" y="2160589"/>
            <a:ext cx="10957939" cy="3880773"/>
          </a:xfrm>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Contribution in Project :</a:t>
            </a:r>
          </a:p>
          <a:p>
            <a:pPr algn="l">
              <a:buFont typeface="+mj-lt"/>
              <a:buAutoNum type="arabicPeriod"/>
            </a:pPr>
            <a:r>
              <a:rPr lang="en-US" b="1" u="sng" dirty="0">
                <a:latin typeface="Times New Roman" panose="02020603050405020304" pitchFamily="18" charset="0"/>
                <a:cs typeface="Times New Roman" panose="02020603050405020304" pitchFamily="18" charset="0"/>
              </a:rPr>
              <a:t>Thejashwini </a:t>
            </a:r>
            <a:r>
              <a:rPr lang="en-US" b="1" dirty="0">
                <a:latin typeface="Times New Roman" panose="02020603050405020304" pitchFamily="18" charset="0"/>
                <a:cs typeface="Times New Roman" panose="02020603050405020304" pitchFamily="18" charset="0"/>
              </a:rPr>
              <a:t>:</a:t>
            </a:r>
            <a:r>
              <a:rPr lang="en-US" b="0" i="0" dirty="0">
                <a:solidFill>
                  <a:srgbClr val="374151"/>
                </a:solidFill>
                <a:effectLst/>
                <a:latin typeface="Söhne"/>
              </a:rPr>
              <a:t> </a:t>
            </a:r>
            <a:r>
              <a:rPr lang="en-US" dirty="0">
                <a:solidFill>
                  <a:srgbClr val="374151"/>
                </a:solidFill>
                <a:latin typeface="Söhne"/>
              </a:rPr>
              <a:t>C</a:t>
            </a:r>
            <a:r>
              <a:rPr lang="en-US" b="0" i="0" dirty="0">
                <a:solidFill>
                  <a:srgbClr val="374151"/>
                </a:solidFill>
                <a:effectLst/>
                <a:latin typeface="Söhne"/>
              </a:rPr>
              <a:t>ollected data on various laptop features such as CPU, GPU, RAM, storage, screen size, and battery life. She also collected some data on the performance metrics of the laptops such as boot time, application launch time, and benchmark scores.</a:t>
            </a:r>
          </a:p>
          <a:p>
            <a:pPr algn="l">
              <a:buFont typeface="+mj-lt"/>
              <a:buAutoNum type="arabicPeriod"/>
            </a:pPr>
            <a:r>
              <a:rPr lang="en-US" b="1" u="sng" dirty="0">
                <a:solidFill>
                  <a:srgbClr val="374151"/>
                </a:solidFill>
                <a:latin typeface="Söhne"/>
              </a:rPr>
              <a:t>Maheshwar</a:t>
            </a:r>
            <a:r>
              <a:rPr lang="en-US" dirty="0">
                <a:solidFill>
                  <a:srgbClr val="374151"/>
                </a:solidFill>
                <a:latin typeface="Söhne"/>
              </a:rPr>
              <a:t> : F</a:t>
            </a:r>
            <a:r>
              <a:rPr lang="en-US" b="0" i="0" dirty="0">
                <a:solidFill>
                  <a:srgbClr val="374151"/>
                </a:solidFill>
                <a:effectLst/>
                <a:latin typeface="Söhne"/>
              </a:rPr>
              <a:t>ocus on preprocessing the collected data by cleaning, formatting, and transforming it into a usable format for machine learning algorithms.</a:t>
            </a:r>
          </a:p>
          <a:p>
            <a:pPr algn="l">
              <a:buFont typeface="+mj-lt"/>
              <a:buAutoNum type="arabicPeriod"/>
            </a:pPr>
            <a:r>
              <a:rPr lang="en-US" b="1" i="0" u="sng" dirty="0">
                <a:solidFill>
                  <a:srgbClr val="374151"/>
                </a:solidFill>
                <a:effectLst/>
                <a:latin typeface="Söhne"/>
              </a:rPr>
              <a:t>Vijay </a:t>
            </a:r>
            <a:r>
              <a:rPr lang="en-US" b="1" i="0" dirty="0">
                <a:solidFill>
                  <a:srgbClr val="374151"/>
                </a:solidFill>
                <a:effectLst/>
                <a:latin typeface="Söhne"/>
              </a:rPr>
              <a:t>:</a:t>
            </a:r>
            <a:r>
              <a:rPr lang="en-US" b="0" i="0" dirty="0">
                <a:solidFill>
                  <a:srgbClr val="374151"/>
                </a:solidFill>
                <a:effectLst/>
                <a:latin typeface="Söhne"/>
              </a:rPr>
              <a:t> Worked on developing machine learning models to predict laptop performance based on the collected and preprocessed data. A</a:t>
            </a:r>
            <a:r>
              <a:rPr lang="en-US" dirty="0">
                <a:solidFill>
                  <a:srgbClr val="374151"/>
                </a:solidFill>
                <a:latin typeface="Söhne"/>
              </a:rPr>
              <a:t>lso</a:t>
            </a:r>
            <a:r>
              <a:rPr lang="en-US" b="0" i="0" dirty="0">
                <a:solidFill>
                  <a:srgbClr val="374151"/>
                </a:solidFill>
                <a:effectLst/>
                <a:latin typeface="Söhne"/>
              </a:rPr>
              <a:t> experimented with different models such as Regression models, </a:t>
            </a:r>
            <a:r>
              <a:rPr lang="en-US" b="0" i="0" dirty="0" err="1">
                <a:solidFill>
                  <a:srgbClr val="374151"/>
                </a:solidFill>
                <a:effectLst/>
                <a:latin typeface="Söhne"/>
              </a:rPr>
              <a:t>ecision</a:t>
            </a:r>
            <a:r>
              <a:rPr lang="en-US" b="0" i="0" dirty="0">
                <a:solidFill>
                  <a:srgbClr val="374151"/>
                </a:solidFill>
                <a:effectLst/>
                <a:latin typeface="Söhne"/>
              </a:rPr>
              <a:t> trees, </a:t>
            </a:r>
            <a:r>
              <a:rPr lang="en-US" dirty="0">
                <a:solidFill>
                  <a:srgbClr val="374151"/>
                </a:solidFill>
                <a:latin typeface="Söhne"/>
              </a:rPr>
              <a:t>Naïve Bayes. </a:t>
            </a:r>
            <a:endParaRPr lang="en-US" b="0" i="0" dirty="0">
              <a:solidFill>
                <a:srgbClr val="374151"/>
              </a:solidFill>
              <a:effectLst/>
              <a:latin typeface="Söhne"/>
            </a:endParaRPr>
          </a:p>
          <a:p>
            <a:pPr algn="l">
              <a:buFont typeface="+mj-lt"/>
              <a:buAutoNum type="arabicPeriod"/>
            </a:pPr>
            <a:r>
              <a:rPr lang="en-US" b="1" u="sng" dirty="0">
                <a:solidFill>
                  <a:srgbClr val="374151"/>
                </a:solidFill>
                <a:latin typeface="Söhne"/>
              </a:rPr>
              <a:t>A</a:t>
            </a:r>
            <a:r>
              <a:rPr lang="en-US" b="1" i="0" u="sng" dirty="0">
                <a:solidFill>
                  <a:srgbClr val="374151"/>
                </a:solidFill>
                <a:effectLst/>
                <a:latin typeface="Söhne"/>
              </a:rPr>
              <a:t>mey </a:t>
            </a:r>
            <a:r>
              <a:rPr lang="en-US" i="0" dirty="0">
                <a:solidFill>
                  <a:srgbClr val="374151"/>
                </a:solidFill>
                <a:effectLst/>
                <a:latin typeface="Söhne"/>
              </a:rPr>
              <a:t>:</a:t>
            </a:r>
            <a:r>
              <a:rPr lang="en-US" b="0" i="0" dirty="0">
                <a:solidFill>
                  <a:srgbClr val="374151"/>
                </a:solidFill>
                <a:effectLst/>
                <a:latin typeface="Söhne"/>
              </a:rPr>
              <a:t> Worked on optimizing the models to improve their accuracy by tweaking the hyperparameters and using more advanced techniques such as ensemble learning.</a:t>
            </a:r>
            <a:endParaRPr lang="en-US" b="1" i="0" u="sng" dirty="0">
              <a:solidFill>
                <a:srgbClr val="374151"/>
              </a:solidFill>
              <a:effectLst/>
              <a:latin typeface="Söhne"/>
            </a:endParaRPr>
          </a:p>
          <a:p>
            <a:pPr marL="0" indent="0">
              <a:buNone/>
            </a:pPr>
            <a:br>
              <a:rPr lang="en-US" dirty="0"/>
            </a:br>
            <a:endParaRPr lang="en-US" b="1" i="0" u="sng"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87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39B8-2A3A-9084-AAF5-7B7C94FC6A0A}"/>
              </a:ext>
            </a:extLst>
          </p:cNvPr>
          <p:cNvSpPr>
            <a:spLocks noGrp="1"/>
          </p:cNvSpPr>
          <p:nvPr>
            <p:ph type="title"/>
          </p:nvPr>
        </p:nvSpPr>
        <p:spPr>
          <a:xfrm>
            <a:off x="677334" y="609600"/>
            <a:ext cx="11172544"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D4D3E84E-4D37-2B45-1747-709FDDAFF0B7}"/>
              </a:ext>
            </a:extLst>
          </p:cNvPr>
          <p:cNvSpPr>
            <a:spLocks noGrp="1"/>
          </p:cNvSpPr>
          <p:nvPr>
            <p:ph idx="1"/>
          </p:nvPr>
        </p:nvSpPr>
        <p:spPr>
          <a:xfrm>
            <a:off x="520861" y="1805651"/>
            <a:ext cx="11172544" cy="4442749"/>
          </a:xfrm>
        </p:spPr>
        <p:txBody>
          <a:bodyPr>
            <a:normAutofit/>
          </a:bodyPr>
          <a:lstStyle/>
          <a:p>
            <a:r>
              <a:rPr lang="en-US" sz="2400" b="1" dirty="0">
                <a:latin typeface="Times New Roman" panose="02020603050405020304" pitchFamily="18" charset="0"/>
                <a:cs typeface="Times New Roman" panose="02020603050405020304" pitchFamily="18" charset="0"/>
              </a:rPr>
              <a:t>MOTIVATION</a:t>
            </a:r>
            <a:r>
              <a:rPr lang="en-US" sz="1800" b="1"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
            </a:pPr>
            <a:r>
              <a:rPr lang="en-US" sz="1800" dirty="0">
                <a:latin typeface="Times New Roman" panose="02020603050405020304" pitchFamily="18" charset="0"/>
                <a:cs typeface="Times New Roman" panose="02020603050405020304" pitchFamily="18" charset="0"/>
              </a:rPr>
              <a:t>The motivation behind "Laptop performance prediction with machine learning with an increase in technology" is to help consumers, businesses, and manufacturers make more informed decisions about laptops by using machine learning to analyze large amounts of data on laptop performance and predict future performance based on advancements in technology. </a:t>
            </a:r>
          </a:p>
          <a:p>
            <a:pPr>
              <a:buFont typeface="Wingdings" pitchFamily="2" charset="2"/>
              <a:buChar char="§"/>
            </a:pPr>
            <a:r>
              <a:rPr lang="en-US" sz="1800" dirty="0">
                <a:latin typeface="Times New Roman" panose="02020603050405020304" pitchFamily="18" charset="0"/>
                <a:cs typeface="Times New Roman" panose="02020603050405020304" pitchFamily="18" charset="0"/>
              </a:rPr>
              <a:t>The goal is to provide better information to enable more effective purchasing, marketing, and product design decisions.</a:t>
            </a:r>
          </a:p>
          <a:p>
            <a:pPr>
              <a:buFont typeface="Wingdings" pitchFamily="2" charset="2"/>
              <a:buChar char="§"/>
            </a:pPr>
            <a:r>
              <a:rPr lang="en-US" dirty="0">
                <a:latin typeface="Times New Roman" panose="02020603050405020304" pitchFamily="18" charset="0"/>
                <a:cs typeface="Times New Roman" panose="02020603050405020304" pitchFamily="18" charset="0"/>
              </a:rPr>
              <a:t>Accurate Laptop performance prediction involves expert knowledge, because performance usually depends on many distinctive features and factors. </a:t>
            </a:r>
          </a:p>
          <a:p>
            <a:pPr>
              <a:buFont typeface="Wingdings" pitchFamily="2" charset="2"/>
              <a:buChar char="§"/>
            </a:pPr>
            <a:r>
              <a:rPr lang="en-US" dirty="0">
                <a:latin typeface="Times New Roman" panose="02020603050405020304" pitchFamily="18" charset="0"/>
                <a:cs typeface="Times New Roman" panose="02020603050405020304" pitchFamily="18" charset="0"/>
              </a:rPr>
              <a:t>Typically, most significant ones are brand and model, RAM, ROM, GPU, CPU, etc. In this work , different methods and techniques in order to achieve higher precision of the used Laptop performance prediction  is analyzed.</a:t>
            </a:r>
          </a:p>
        </p:txBody>
      </p:sp>
    </p:spTree>
    <p:extLst>
      <p:ext uri="{BB962C8B-B14F-4D97-AF65-F5344CB8AC3E}">
        <p14:creationId xmlns:p14="http://schemas.microsoft.com/office/powerpoint/2010/main" val="215258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4205-AC47-682F-0EAF-BD9CD86BC5A0}"/>
              </a:ext>
            </a:extLst>
          </p:cNvPr>
          <p:cNvSpPr>
            <a:spLocks noGrp="1"/>
          </p:cNvSpPr>
          <p:nvPr>
            <p:ph type="title"/>
          </p:nvPr>
        </p:nvSpPr>
        <p:spPr>
          <a:xfrm>
            <a:off x="344245" y="327803"/>
            <a:ext cx="11009555" cy="1205491"/>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C8DEE3E6-EB53-3DCF-B2FA-71E0145DFBF7}"/>
              </a:ext>
            </a:extLst>
          </p:cNvPr>
          <p:cNvSpPr>
            <a:spLocks noGrp="1"/>
          </p:cNvSpPr>
          <p:nvPr>
            <p:ph idx="1"/>
          </p:nvPr>
        </p:nvSpPr>
        <p:spPr>
          <a:xfrm>
            <a:off x="300152" y="1595535"/>
            <a:ext cx="11494451" cy="4596921"/>
          </a:xfrm>
        </p:spPr>
        <p:txBody>
          <a:bodyPr>
            <a:normAutofit/>
          </a:bodyPr>
          <a:lstStyle/>
          <a:p>
            <a:pPr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OBJECTIVES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endParaRPr lang="en-US" altLang="en-US" sz="2400" dirty="0">
              <a:solidFill>
                <a:schemeClr val="tx1"/>
              </a:solidFill>
              <a:latin typeface="Söhne"/>
              <a:cs typeface="Times New Roman" panose="02020603050405020304" pitchFamily="18" charset="0"/>
            </a:endParaRP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the statement "Laptop performance prediction with machine learning with an increase in technology" is to use machine learning techniques to predict the performance of a laptop, taking into account advancements in technology over time. </a:t>
            </a: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is likely to develop a model that can accurately predict the performance of a laptop based on various features such as CPU, GPU, RAM, storage, and other hardware components. </a:t>
            </a: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can be trained on historical data and can be used to predict future performance, as newer and more advanced technologies become available. </a:t>
            </a:r>
          </a:p>
          <a:p>
            <a:pPr eaLnBrk="0" fontAlgn="base" hangingPunct="0">
              <a:spcBef>
                <a:spcPct val="0"/>
              </a:spcBef>
              <a:spcAft>
                <a:spcPct val="0"/>
              </a:spcAft>
              <a:buFont typeface="Wingdings" pitchFamily="2" charset="2"/>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information can be used by manufacturers, retailers, and consumers to make informed decisions about purchasing, selling, or upgrading laptops based on their expected performance.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91641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44FB-93AF-2EDB-2855-ABD75AA7ADBD}"/>
              </a:ext>
            </a:extLst>
          </p:cNvPr>
          <p:cNvSpPr>
            <a:spLocks noGrp="1"/>
          </p:cNvSpPr>
          <p:nvPr>
            <p:ph type="title"/>
          </p:nvPr>
        </p:nvSpPr>
        <p:spPr>
          <a:xfrm>
            <a:off x="259823" y="220980"/>
            <a:ext cx="11559540" cy="784860"/>
          </a:xfrm>
        </p:spPr>
        <p:txBody>
          <a:bodyPr>
            <a:normAutofit fontScale="90000"/>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FF1A1-899E-F4A9-B37C-6A7D5F2B6625}"/>
              </a:ext>
            </a:extLst>
          </p:cNvPr>
          <p:cNvSpPr>
            <a:spLocks noGrp="1"/>
          </p:cNvSpPr>
          <p:nvPr>
            <p:ph idx="1"/>
          </p:nvPr>
        </p:nvSpPr>
        <p:spPr>
          <a:xfrm>
            <a:off x="617963" y="1449341"/>
            <a:ext cx="10956073" cy="4164380"/>
          </a:xfrm>
        </p:spPr>
        <p:txBody>
          <a:bodyPr>
            <a:normAutofit/>
          </a:bodyPr>
          <a:lstStyle/>
          <a:p>
            <a:r>
              <a:rPr lang="en-US" sz="2400" b="1" dirty="0">
                <a:latin typeface="Times New Roman" panose="02020603050405020304" pitchFamily="18" charset="0"/>
                <a:cs typeface="Times New Roman" panose="02020603050405020304" pitchFamily="18" charset="0"/>
              </a:rPr>
              <a:t>RELATED WORK </a:t>
            </a:r>
            <a:r>
              <a:rPr lang="en-US" sz="2800"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Accurate laptop performance prediction involves expert knowledge, because of distinctive features and factors.</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One approach to laptop performance prediction is to use machine learning.</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Machine learning can be used to analyze historical data and identify patterns that can be used to predict future performance.</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There are a variety of machine learning algorithms that can be used for laptop performance prediction, including linear regression, decision trees, and neural networks.</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The choice of algorithm will depend on the specific data set and the desired accuracy of the prediction.</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Once a machine learning model has been trained, it can be used to predict the performance of new laptops.</a:t>
            </a:r>
          </a:p>
          <a:p>
            <a:pPr marR="0" lvl="0" eaLnBrk="0" fontAlgn="base" hangingPunct="0">
              <a:lnSpc>
                <a:spcPct val="100000"/>
              </a:lnSpc>
              <a:spcBef>
                <a:spcPct val="0"/>
              </a:spcBef>
              <a:spcAft>
                <a:spcPct val="0"/>
              </a:spcAft>
              <a:buFont typeface="Wingdings" pitchFamily="2" charset="2"/>
              <a:buChar char="§"/>
              <a:tabLst/>
            </a:pPr>
            <a:r>
              <a:rPr lang="en-US" altLang="en-US" sz="1900" dirty="0">
                <a:solidFill>
                  <a:schemeClr val="tx1"/>
                </a:solidFill>
                <a:latin typeface="Times New Roman" panose="02020603050405020304" pitchFamily="18" charset="0"/>
                <a:cs typeface="Times New Roman" panose="02020603050405020304" pitchFamily="18" charset="0"/>
              </a:rPr>
              <a:t>This information can be used to help manufacturers make decisions about pricing, marketing, and product development.</a:t>
            </a:r>
          </a:p>
        </p:txBody>
      </p:sp>
    </p:spTree>
    <p:extLst>
      <p:ext uri="{BB962C8B-B14F-4D97-AF65-F5344CB8AC3E}">
        <p14:creationId xmlns:p14="http://schemas.microsoft.com/office/powerpoint/2010/main" val="229751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5D04-9EB7-8755-E8DF-DFF79DD5D620}"/>
              </a:ext>
            </a:extLst>
          </p:cNvPr>
          <p:cNvSpPr>
            <a:spLocks noGrp="1"/>
          </p:cNvSpPr>
          <p:nvPr>
            <p:ph type="title"/>
          </p:nvPr>
        </p:nvSpPr>
        <p:spPr>
          <a:xfrm>
            <a:off x="408791" y="365125"/>
            <a:ext cx="10945009" cy="1325563"/>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6A90AF25-CA1F-6301-2154-0DD9865802BB}"/>
              </a:ext>
            </a:extLst>
          </p:cNvPr>
          <p:cNvSpPr>
            <a:spLocks noGrp="1"/>
          </p:cNvSpPr>
          <p:nvPr>
            <p:ph idx="1"/>
          </p:nvPr>
        </p:nvSpPr>
        <p:spPr>
          <a:xfrm>
            <a:off x="408791" y="1825624"/>
            <a:ext cx="10945009" cy="3730223"/>
          </a:xfrm>
        </p:spPr>
        <p:txBody>
          <a:bodyPr>
            <a:normAutofit/>
          </a:bodyPr>
          <a:lstStyle/>
          <a:p>
            <a:r>
              <a:rPr lang="en-US" sz="1900" b="1" dirty="0">
                <a:latin typeface="Times New Roman" panose="02020603050405020304" pitchFamily="18" charset="0"/>
                <a:ea typeface="Calibri" panose="020F0502020204030204" pitchFamily="34" charset="0"/>
                <a:cs typeface="Latha" panose="020B0604020202020204" pitchFamily="34" charset="0"/>
              </a:rPr>
              <a:t>PROBLEM STATEMENT : </a:t>
            </a:r>
          </a:p>
          <a:p>
            <a:pPr marL="0" indent="0">
              <a:buNone/>
            </a:pPr>
            <a:endParaRPr lang="en-US" sz="1900" dirty="0">
              <a:effectLst/>
              <a:latin typeface="Times New Roman" panose="02020603050405020304" pitchFamily="18" charset="0"/>
              <a:ea typeface="Calibri" panose="020F0502020204030204" pitchFamily="34" charset="0"/>
              <a:cs typeface="Latha" panose="020B0604020202020204" pitchFamily="34" charset="0"/>
            </a:endParaRPr>
          </a:p>
          <a:p>
            <a:pPr marR="0" lvl="0" eaLnBrk="0" fontAlgn="base" hangingPunct="0">
              <a:lnSpc>
                <a:spcPct val="100000"/>
              </a:lnSpc>
              <a:spcBef>
                <a:spcPct val="0"/>
              </a:spcBef>
              <a:spcAft>
                <a:spcPct val="0"/>
              </a:spcAft>
              <a:buFont typeface="Wingdings" pitchFamily="2" charset="2"/>
              <a:buChar char="§"/>
              <a:tabLst/>
            </a:pPr>
            <a:r>
              <a:rPr lang="en-US" sz="1900" dirty="0">
                <a:solidFill>
                  <a:schemeClr val="tx1"/>
                </a:solidFill>
                <a:latin typeface="Times New Roman" panose="02020603050405020304" pitchFamily="18" charset="0"/>
                <a:cs typeface="Times New Roman" panose="02020603050405020304" pitchFamily="18" charset="0"/>
              </a:rPr>
              <a:t>A significant amount of time, effort, and money is spent by laptop makers building new systems and updated configurations. Depending on how well these systems work, they will be able to save expenses, set affordable rates, and increase their market share. </a:t>
            </a:r>
          </a:p>
          <a:p>
            <a:pPr marR="0" lvl="0" eaLnBrk="0" fontAlgn="base" hangingPunct="0">
              <a:lnSpc>
                <a:spcPct val="100000"/>
              </a:lnSpc>
              <a:spcBef>
                <a:spcPct val="0"/>
              </a:spcBef>
              <a:spcAft>
                <a:spcPct val="0"/>
              </a:spcAft>
              <a:buFont typeface="Wingdings" pitchFamily="2" charset="2"/>
              <a:buChar char="§"/>
              <a:tabLst/>
            </a:pPr>
            <a:endParaRPr lang="en-US" sz="1900" dirty="0">
              <a:solidFill>
                <a:schemeClr val="tx1"/>
              </a:solidFill>
              <a:latin typeface="Times New Roman" panose="02020603050405020304" pitchFamily="18" charset="0"/>
              <a:cs typeface="Times New Roman" panose="02020603050405020304" pitchFamily="18" charset="0"/>
            </a:endParaRPr>
          </a:p>
          <a:p>
            <a:pPr marR="0" lvl="0" eaLnBrk="0" fontAlgn="base" hangingPunct="0">
              <a:lnSpc>
                <a:spcPct val="100000"/>
              </a:lnSpc>
              <a:spcBef>
                <a:spcPct val="0"/>
              </a:spcBef>
              <a:spcAft>
                <a:spcPct val="0"/>
              </a:spcAft>
              <a:buFont typeface="Wingdings" pitchFamily="2" charset="2"/>
              <a:buChar char="§"/>
              <a:tabLst/>
            </a:pPr>
            <a:r>
              <a:rPr lang="en-US" sz="1900" dirty="0">
                <a:solidFill>
                  <a:schemeClr val="tx1"/>
                </a:solidFill>
                <a:latin typeface="Times New Roman" panose="02020603050405020304" pitchFamily="18" charset="0"/>
                <a:cs typeface="Times New Roman" panose="02020603050405020304" pitchFamily="18" charset="0"/>
              </a:rPr>
              <a:t>Due to unique features and circumstances, accurate laptop performance prediction requires expertise. Machine learning is one method for predicting laptop performance. To study historical data and find patterns that can be utilized to forecast future performance, apply machine learning. </a:t>
            </a:r>
          </a:p>
          <a:p>
            <a:pPr marR="0" lvl="0" eaLnBrk="0" fontAlgn="base" hangingPunct="0">
              <a:lnSpc>
                <a:spcPct val="100000"/>
              </a:lnSpc>
              <a:spcBef>
                <a:spcPct val="0"/>
              </a:spcBef>
              <a:spcAft>
                <a:spcPct val="0"/>
              </a:spcAft>
              <a:buFont typeface="Wingdings" pitchFamily="2" charset="2"/>
              <a:buChar char="§"/>
              <a:tabLst/>
            </a:pPr>
            <a:endParaRPr lang="en-US" sz="1900" dirty="0">
              <a:solidFill>
                <a:schemeClr val="tx1"/>
              </a:solidFill>
              <a:latin typeface="Times New Roman" panose="02020603050405020304" pitchFamily="18" charset="0"/>
              <a:cs typeface="Times New Roman" panose="02020603050405020304" pitchFamily="18" charset="0"/>
            </a:endParaRPr>
          </a:p>
          <a:p>
            <a:pPr marR="0" lvl="0" eaLnBrk="0" fontAlgn="base" hangingPunct="0">
              <a:lnSpc>
                <a:spcPct val="100000"/>
              </a:lnSpc>
              <a:spcBef>
                <a:spcPct val="0"/>
              </a:spcBef>
              <a:spcAft>
                <a:spcPct val="0"/>
              </a:spcAft>
              <a:buFont typeface="Wingdings" pitchFamily="2" charset="2"/>
              <a:buChar char="§"/>
              <a:tabLst/>
            </a:pPr>
            <a:r>
              <a:rPr lang="en-US" sz="1900" dirty="0">
                <a:solidFill>
                  <a:schemeClr val="tx1"/>
                </a:solidFill>
                <a:latin typeface="Times New Roman" panose="02020603050405020304" pitchFamily="18" charset="0"/>
                <a:cs typeface="Times New Roman" panose="02020603050405020304" pitchFamily="18" charset="0"/>
              </a:rPr>
              <a:t>Different machine learning algorithms, like as linear regression, decision trees can be applied to forecast laptop performance.</a:t>
            </a:r>
            <a:endParaRPr lang="en-US" sz="1900" dirty="0"/>
          </a:p>
        </p:txBody>
      </p:sp>
    </p:spTree>
    <p:extLst>
      <p:ext uri="{BB962C8B-B14F-4D97-AF65-F5344CB8AC3E}">
        <p14:creationId xmlns:p14="http://schemas.microsoft.com/office/powerpoint/2010/main" val="384905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5BE3-2BAC-9EE1-ACBC-2D53E2A5ABD3}"/>
              </a:ext>
            </a:extLst>
          </p:cNvPr>
          <p:cNvSpPr>
            <a:spLocks noGrp="1"/>
          </p:cNvSpPr>
          <p:nvPr>
            <p:ph type="title"/>
          </p:nvPr>
        </p:nvSpPr>
        <p:spPr>
          <a:xfrm>
            <a:off x="328557" y="1074887"/>
            <a:ext cx="11208124" cy="860593"/>
          </a:xfrm>
        </p:spPr>
        <p:txBody>
          <a:bodyPr>
            <a:no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5" name="Content Placeholder 4">
            <a:extLst>
              <a:ext uri="{FF2B5EF4-FFF2-40B4-BE49-F238E27FC236}">
                <a16:creationId xmlns:a16="http://schemas.microsoft.com/office/drawing/2014/main" id="{878B95BE-A0EA-24C9-86B9-C132A329F854}"/>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PROPOSED SOLUTION :</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itchFamily="2" charset="2"/>
              <a:buChar char="§"/>
            </a:pPr>
            <a:r>
              <a:rPr lang="en-US" sz="1900" dirty="0">
                <a:latin typeface="Times New Roman" panose="02020603050405020304" pitchFamily="18" charset="0"/>
                <a:cs typeface="Times New Roman" panose="02020603050405020304" pitchFamily="18" charset="0"/>
              </a:rPr>
              <a:t>The machine learning algorithms will be applied to find the Laptop based on the different type of attributes. The Laptop brand, cost, specifications, quality of lifetime, warranty features are all covered, and the large dataset of Laptop information is given as input to the project work. </a:t>
            </a:r>
          </a:p>
          <a:p>
            <a:pPr>
              <a:buFont typeface="Wingdings" pitchFamily="2" charset="2"/>
              <a:buChar char="§"/>
            </a:pPr>
            <a:r>
              <a:rPr lang="en-US" sz="1900" dirty="0">
                <a:latin typeface="Times New Roman" panose="02020603050405020304" pitchFamily="18" charset="0"/>
                <a:cs typeface="Times New Roman" panose="02020603050405020304" pitchFamily="18" charset="0"/>
              </a:rPr>
              <a:t>The machine learning algorithm will be applied, and it divides our dataset with 70% with training and 30% to test data. The final prediction will be applied based on the output of the algorithm.</a:t>
            </a:r>
          </a:p>
          <a:p>
            <a:pPr>
              <a:buFont typeface="Wingdings" pitchFamily="2" charset="2"/>
              <a:buChar char="§"/>
            </a:pPr>
            <a:r>
              <a:rPr lang="en-US" sz="1900" dirty="0">
                <a:latin typeface="Times New Roman" panose="02020603050405020304" pitchFamily="18" charset="0"/>
                <a:cs typeface="Times New Roman" panose="02020603050405020304" pitchFamily="18" charset="0"/>
              </a:rPr>
              <a:t>We used Logistic Regression algorithm for predicting the laptop performance based on various attributes. After comparing the logistic regression model with other machine learning models, we got the highest accuracy for logistic regression.  </a:t>
            </a:r>
          </a:p>
        </p:txBody>
      </p:sp>
    </p:spTree>
    <p:extLst>
      <p:ext uri="{BB962C8B-B14F-4D97-AF65-F5344CB8AC3E}">
        <p14:creationId xmlns:p14="http://schemas.microsoft.com/office/powerpoint/2010/main" val="357097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A885-99E0-EF10-0C9C-09BFF403ADAD}"/>
              </a:ext>
            </a:extLst>
          </p:cNvPr>
          <p:cNvSpPr>
            <a:spLocks noGrp="1"/>
          </p:cNvSpPr>
          <p:nvPr>
            <p:ph type="title"/>
          </p:nvPr>
        </p:nvSpPr>
        <p:spPr>
          <a:xfrm>
            <a:off x="677333" y="609600"/>
            <a:ext cx="11284511" cy="1320800"/>
          </a:xfrm>
        </p:spPr>
        <p:txBody>
          <a:bodyPr>
            <a:normAutofit/>
          </a:bodyPr>
          <a:lstStyle/>
          <a:p>
            <a:pPr algn="ctr"/>
            <a:r>
              <a:rPr lang="en-US" sz="2400" b="1" dirty="0">
                <a:solidFill>
                  <a:srgbClr val="000000"/>
                </a:solidFill>
                <a:effectLst/>
                <a:latin typeface="Times New Roman" panose="02020603050405020304" pitchFamily="18" charset="0"/>
                <a:ea typeface="Calibri" panose="020F0502020204030204" pitchFamily="34" charset="0"/>
              </a:rPr>
              <a:t>LAPTOP PERFORMANCE PREDICTION WITH MACHINE LEARNING WITH AN INCREASE IN TECHNOLOGY</a:t>
            </a:r>
            <a:br>
              <a:rPr lang="en-US" sz="2400" dirty="0">
                <a:solidFill>
                  <a:srgbClr val="000000"/>
                </a:solidFill>
                <a:effectLst/>
                <a:latin typeface="Arial" panose="020B0604020202020204" pitchFamily="34" charset="0"/>
                <a:ea typeface="Calibri" panose="020F0502020204030204" pitchFamily="34" charset="0"/>
              </a:rPr>
            </a:br>
            <a:endParaRPr lang="en-US" sz="2400" dirty="0"/>
          </a:p>
        </p:txBody>
      </p:sp>
      <p:sp>
        <p:nvSpPr>
          <p:cNvPr id="3" name="Content Placeholder 2">
            <a:extLst>
              <a:ext uri="{FF2B5EF4-FFF2-40B4-BE49-F238E27FC236}">
                <a16:creationId xmlns:a16="http://schemas.microsoft.com/office/drawing/2014/main" id="{C7844431-8E27-4092-3DCA-48092A914FCB}"/>
              </a:ext>
            </a:extLst>
          </p:cNvPr>
          <p:cNvSpPr>
            <a:spLocks noGrp="1"/>
          </p:cNvSpPr>
          <p:nvPr>
            <p:ph idx="1"/>
          </p:nvPr>
        </p:nvSpPr>
        <p:spPr>
          <a:xfrm>
            <a:off x="677333" y="1488613"/>
            <a:ext cx="9539686" cy="3880773"/>
          </a:xfrm>
        </p:spPr>
        <p:txBody>
          <a:bodyPr>
            <a:normAutofit/>
          </a:bodyPr>
          <a:lstStyle/>
          <a:p>
            <a:r>
              <a:rPr lang="en-US" sz="2800" dirty="0"/>
              <a:t>Results :</a:t>
            </a:r>
          </a:p>
        </p:txBody>
      </p:sp>
      <p:pic>
        <p:nvPicPr>
          <p:cNvPr id="7" name="Picture 6">
            <a:extLst>
              <a:ext uri="{FF2B5EF4-FFF2-40B4-BE49-F238E27FC236}">
                <a16:creationId xmlns:a16="http://schemas.microsoft.com/office/drawing/2014/main" id="{7603D193-D259-B103-C316-9F3E199E2FBB}"/>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r="17013"/>
          <a:stretch/>
        </p:blipFill>
        <p:spPr>
          <a:xfrm>
            <a:off x="8221460" y="2327805"/>
            <a:ext cx="3740384" cy="1722574"/>
          </a:xfrm>
          <a:prstGeom prst="rect">
            <a:avLst/>
          </a:prstGeom>
        </p:spPr>
      </p:pic>
      <p:pic>
        <p:nvPicPr>
          <p:cNvPr id="9" name="Picture 8">
            <a:extLst>
              <a:ext uri="{FF2B5EF4-FFF2-40B4-BE49-F238E27FC236}">
                <a16:creationId xmlns:a16="http://schemas.microsoft.com/office/drawing/2014/main" id="{9BD07F51-0DB0-D3DA-E99A-50EB664F64DC}"/>
              </a:ext>
            </a:extLst>
          </p:cNvPr>
          <p:cNvPicPr>
            <a:picLocks noChangeAspect="1"/>
          </p:cNvPicPr>
          <p:nvPr/>
        </p:nvPicPr>
        <p:blipFill rotWithShape="1">
          <a:blip r:embed="rId3">
            <a:extLst>
              <a:ext uri="{28A0092B-C50C-407E-A947-70E740481C1C}">
                <a14:useLocalDpi xmlns:a14="http://schemas.microsoft.com/office/drawing/2010/main" val="0"/>
              </a:ext>
            </a:extLst>
          </a:blip>
          <a:srcRect r="11556" b="6887"/>
          <a:stretch/>
        </p:blipFill>
        <p:spPr>
          <a:xfrm>
            <a:off x="378003" y="2327805"/>
            <a:ext cx="3740384" cy="1631890"/>
          </a:xfrm>
          <a:prstGeom prst="rect">
            <a:avLst/>
          </a:prstGeom>
        </p:spPr>
      </p:pic>
      <p:pic>
        <p:nvPicPr>
          <p:cNvPr id="11" name="Picture 10" descr="A picture containing text, receipt&#10;&#10;Description automatically generated">
            <a:extLst>
              <a:ext uri="{FF2B5EF4-FFF2-40B4-BE49-F238E27FC236}">
                <a16:creationId xmlns:a16="http://schemas.microsoft.com/office/drawing/2014/main" id="{A6143DA9-04C5-29D7-0FEB-A59D83AE1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490" y="2386938"/>
            <a:ext cx="3977706" cy="1679476"/>
          </a:xfrm>
          <a:prstGeom prst="rect">
            <a:avLst/>
          </a:prstGeom>
        </p:spPr>
      </p:pic>
      <p:pic>
        <p:nvPicPr>
          <p:cNvPr id="13" name="Picture 12">
            <a:extLst>
              <a:ext uri="{FF2B5EF4-FFF2-40B4-BE49-F238E27FC236}">
                <a16:creationId xmlns:a16="http://schemas.microsoft.com/office/drawing/2014/main" id="{7C516CA6-92BA-C20F-2551-8D5EF8F63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9683" y="4522952"/>
            <a:ext cx="7772400" cy="1389316"/>
          </a:xfrm>
          <a:prstGeom prst="rect">
            <a:avLst/>
          </a:prstGeom>
        </p:spPr>
      </p:pic>
    </p:spTree>
    <p:extLst>
      <p:ext uri="{BB962C8B-B14F-4D97-AF65-F5344CB8AC3E}">
        <p14:creationId xmlns:p14="http://schemas.microsoft.com/office/powerpoint/2010/main" val="697527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565</TotalTime>
  <Words>1134</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Söhne</vt:lpstr>
      <vt:lpstr>Times New Roman</vt:lpstr>
      <vt:lpstr>Trebuchet MS</vt:lpstr>
      <vt:lpstr>Wingdings</vt:lpstr>
      <vt:lpstr>Wingdings 3</vt:lpstr>
      <vt:lpstr>Facet</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lpstr>LAPTOP PERFORMANCE PREDICTION WITH MACHINE LEARNING WITH AN INCREASE IN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PERFORMANCE PREDICTION WITH MACHINE LEARNING WITH AN INCREASE IN TECHNOLOGY </dc:title>
  <dc:creator>Mohammed Zubair Siddique</dc:creator>
  <cp:lastModifiedBy>vijay kamsani</cp:lastModifiedBy>
  <cp:revision>5</cp:revision>
  <dcterms:created xsi:type="dcterms:W3CDTF">2023-02-22T05:54:47Z</dcterms:created>
  <dcterms:modified xsi:type="dcterms:W3CDTF">2023-04-26T00:33:13Z</dcterms:modified>
</cp:coreProperties>
</file>