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1"/>
  </p:sldMasterIdLst>
  <p:sldIdLst>
    <p:sldId id="256" r:id="rId2"/>
    <p:sldId id="257" r:id="rId3"/>
    <p:sldId id="258" r:id="rId4"/>
    <p:sldId id="259" r:id="rId5"/>
    <p:sldId id="260" r:id="rId6"/>
    <p:sldId id="261" r:id="rId7"/>
    <p:sldId id="263" r:id="rId8"/>
    <p:sldId id="262" r:id="rId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92">
          <p15:clr>
            <a:srgbClr val="A4A3A4"/>
          </p15:clr>
        </p15:guide>
        <p15:guide id="2" pos="192">
          <p15:clr>
            <a:srgbClr val="A4A3A4"/>
          </p15:clr>
        </p15:guide>
        <p15:guide id="3" orient="horz" pos="1080">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696" y="78"/>
      </p:cViewPr>
      <p:guideLst>
        <p:guide orient="horz" pos="792"/>
        <p:guide pos="192"/>
        <p:guide orient="horz" pos="10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22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22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220" Type="http://customschemas.google.com/relationships/presentationmetadata" Target="metadata"/><Relationship Id="rId5" Type="http://schemas.openxmlformats.org/officeDocument/2006/relationships/slide" Target="slides/slide4.xml"/><Relationship Id="rId22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223"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341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7878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p:cSld name="Title and body">
    <p:spTree>
      <p:nvGrpSpPr>
        <p:cNvPr id="1" name="Shape 13"/>
        <p:cNvGrpSpPr/>
        <p:nvPr/>
      </p:nvGrpSpPr>
      <p:grpSpPr>
        <a:xfrm>
          <a:off x="0" y="0"/>
          <a:ext cx="0" cy="0"/>
          <a:chOff x="0" y="0"/>
          <a:chExt cx="0" cy="0"/>
        </a:xfrm>
      </p:grpSpPr>
    </p:spTree>
    <p:extLst>
      <p:ext uri="{BB962C8B-B14F-4D97-AF65-F5344CB8AC3E}">
        <p14:creationId xmlns:p14="http://schemas.microsoft.com/office/powerpoint/2010/main" val="2771877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82664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p:nvPicPr>
        <p:blipFill rotWithShape="1">
          <a:blip r:embed="rId6">
            <a:alphaModFix/>
          </a:blip>
          <a:srcRect/>
          <a:stretch/>
        </p:blipFill>
        <p:spPr>
          <a:xfrm>
            <a:off x="10072688" y="78002"/>
            <a:ext cx="1800225" cy="575514"/>
          </a:xfrm>
          <a:prstGeom prst="rect">
            <a:avLst/>
          </a:prstGeom>
          <a:noFill/>
          <a:ln>
            <a:noFill/>
          </a:ln>
        </p:spPr>
      </p:pic>
      <p:sp>
        <p:nvSpPr>
          <p:cNvPr id="15" name="Rectangle 14">
            <a:extLst>
              <a:ext uri="{FF2B5EF4-FFF2-40B4-BE49-F238E27FC236}">
                <a16:creationId xmlns:a16="http://schemas.microsoft.com/office/drawing/2014/main" id="{E153E6A6-60E4-FE14-1CBC-8CC211274D1C}"/>
              </a:ext>
            </a:extLst>
          </p:cNvPr>
          <p:cNvSpPr/>
          <p:nvPr/>
        </p:nvSpPr>
        <p:spPr>
          <a:xfrm>
            <a:off x="1" y="0"/>
            <a:ext cx="9829800" cy="717630"/>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2C7CE881-772B-9023-3054-4B219B75D755}"/>
              </a:ext>
            </a:extLst>
          </p:cNvPr>
          <p:cNvSpPr/>
          <p:nvPr/>
        </p:nvSpPr>
        <p:spPr>
          <a:xfrm>
            <a:off x="9888967" y="-419"/>
            <a:ext cx="112283" cy="732357"/>
          </a:xfrm>
          <a:prstGeom prst="rect">
            <a:avLst/>
          </a:prstGeom>
          <a:solidFill>
            <a:srgbClr val="7FBA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1" name="Picture 30" descr="A blue and white background&#10;&#10;Description automatically generated with medium confidence">
            <a:extLst>
              <a:ext uri="{FF2B5EF4-FFF2-40B4-BE49-F238E27FC236}">
                <a16:creationId xmlns:a16="http://schemas.microsoft.com/office/drawing/2014/main" id="{16A7B69A-9B14-87FE-841D-37F0A91D141D}"/>
              </a:ext>
            </a:extLst>
          </p:cNvPr>
          <p:cNvPicPr>
            <a:picLocks noChangeAspect="1"/>
          </p:cNvPicPr>
          <p:nvPr/>
        </p:nvPicPr>
        <p:blipFill rotWithShape="1">
          <a:blip r:embed="rId7">
            <a:alphaModFix amt="16000"/>
          </a:blip>
          <a:srcRect t="24724" r="1619" b="63695"/>
          <a:stretch/>
        </p:blipFill>
        <p:spPr>
          <a:xfrm>
            <a:off x="0" y="-1"/>
            <a:ext cx="9839325" cy="723901"/>
          </a:xfrm>
          <a:prstGeom prst="rect">
            <a:avLst/>
          </a:prstGeom>
        </p:spPr>
      </p:pic>
      <p:sp>
        <p:nvSpPr>
          <p:cNvPr id="2" name="Rectangle 1">
            <a:extLst>
              <a:ext uri="{FF2B5EF4-FFF2-40B4-BE49-F238E27FC236}">
                <a16:creationId xmlns:a16="http://schemas.microsoft.com/office/drawing/2014/main" id="{37B91A16-5D54-2FC0-B0FD-A78085FC1313}"/>
              </a:ext>
            </a:extLst>
          </p:cNvPr>
          <p:cNvSpPr/>
          <p:nvPr/>
        </p:nvSpPr>
        <p:spPr>
          <a:xfrm>
            <a:off x="11925300" y="-419"/>
            <a:ext cx="266700" cy="732357"/>
          </a:xfrm>
          <a:prstGeom prst="rect">
            <a:avLst/>
          </a:prstGeom>
          <a:solidFill>
            <a:srgbClr val="FED5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 bg1="lt1" tx1="dk1" bg2="dk2" tx2="lt2" accent1="accent1" accent2="accent2" accent3="accent3" accent4="accent4" accent5="accent5" accent6="accent6" hlink="hlink" folHlink="folHlink"/>
  <p:sldLayoutIdLst>
    <p:sldLayoutId id="2147483687" r:id="rId1"/>
    <p:sldLayoutId id="2147483701" r:id="rId2"/>
    <p:sldLayoutId id="2147483714" r:id="rId3"/>
    <p:sldLayoutId id="2147483727" r:id="rId4"/>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freepik.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erson sitting at a desk with a computer&#10;&#10;Description automatically generated">
            <a:extLst>
              <a:ext uri="{FF2B5EF4-FFF2-40B4-BE49-F238E27FC236}">
                <a16:creationId xmlns:a16="http://schemas.microsoft.com/office/drawing/2014/main" id="{07B8740D-C76F-46FC-AEFB-23FB0614DB0C}"/>
              </a:ext>
            </a:extLst>
          </p:cNvPr>
          <p:cNvPicPr>
            <a:picLocks noChangeAspect="1"/>
          </p:cNvPicPr>
          <p:nvPr/>
        </p:nvPicPr>
        <p:blipFill>
          <a:blip r:embed="rId2"/>
          <a:stretch>
            <a:fillRect/>
          </a:stretch>
        </p:blipFill>
        <p:spPr>
          <a:xfrm>
            <a:off x="0" y="0"/>
            <a:ext cx="12192000" cy="6858000"/>
          </a:xfrm>
          <a:prstGeom prst="rect">
            <a:avLst/>
          </a:prstGeom>
        </p:spPr>
      </p:pic>
      <p:sp>
        <p:nvSpPr>
          <p:cNvPr id="4" name="Rectangle: Rounded Corners 3">
            <a:extLst>
              <a:ext uri="{FF2B5EF4-FFF2-40B4-BE49-F238E27FC236}">
                <a16:creationId xmlns:a16="http://schemas.microsoft.com/office/drawing/2014/main" id="{C1857762-AD52-483C-B3E1-635C5BBC6F2F}"/>
              </a:ext>
            </a:extLst>
          </p:cNvPr>
          <p:cNvSpPr/>
          <p:nvPr/>
        </p:nvSpPr>
        <p:spPr>
          <a:xfrm>
            <a:off x="5873750" y="584200"/>
            <a:ext cx="4673600" cy="977900"/>
          </a:xfrm>
          <a:prstGeom prst="roundRect">
            <a:avLst/>
          </a:prstGeom>
          <a:solidFill>
            <a:srgbClr val="EBEEF9"/>
          </a:solidFill>
          <a:ln>
            <a:solidFill>
              <a:schemeClr val="bg1">
                <a:lumMod val="85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D5067E9C-C7B9-4476-9708-CBB3F66FD892}"/>
              </a:ext>
            </a:extLst>
          </p:cNvPr>
          <p:cNvSpPr txBox="1"/>
          <p:nvPr/>
        </p:nvSpPr>
        <p:spPr>
          <a:xfrm>
            <a:off x="4151586" y="3429000"/>
            <a:ext cx="6870861" cy="1200329"/>
          </a:xfrm>
          <a:prstGeom prst="rect">
            <a:avLst/>
          </a:prstGeom>
          <a:noFill/>
        </p:spPr>
        <p:txBody>
          <a:bodyPr wrap="square" rtlCol="0">
            <a:spAutoFit/>
          </a:bodyPr>
          <a:lstStyle/>
          <a:p>
            <a:pPr algn="r"/>
            <a:r>
              <a:rPr lang="en-US" sz="3600" b="1" dirty="0">
                <a:solidFill>
                  <a:schemeClr val="bg1"/>
                </a:solidFill>
                <a:latin typeface="Calibri" panose="020F0502020204030204" pitchFamily="34" charset="0"/>
                <a:cs typeface="Times New Roman" panose="02020603050405020304" pitchFamily="18" charset="0"/>
              </a:rPr>
              <a:t>Predicting Solar Power Output Using Linear Regression </a:t>
            </a:r>
            <a:r>
              <a:rPr lang="en-IN" sz="3600" b="1" dirty="0">
                <a:solidFill>
                  <a:schemeClr val="bg1"/>
                </a:solidFill>
                <a:latin typeface="Calibri" panose="020F0502020204030204" pitchFamily="34" charset="0"/>
                <a:cs typeface="Times New Roman" panose="02020603050405020304" pitchFamily="18" charset="0"/>
              </a:rPr>
              <a:t> </a:t>
            </a:r>
            <a:endParaRPr lang="en-US" sz="3600" b="1" dirty="0">
              <a:solidFill>
                <a:schemeClr val="bg1"/>
              </a:solidFill>
              <a:latin typeface="Arial" panose="020B0604020202020204" pitchFamily="34" charset="0"/>
              <a:cs typeface="Arial" panose="020B0604020202020204" pitchFamily="34" charset="0"/>
            </a:endParaRPr>
          </a:p>
        </p:txBody>
      </p:sp>
      <p:grpSp>
        <p:nvGrpSpPr>
          <p:cNvPr id="6" name="Group 5">
            <a:extLst>
              <a:ext uri="{FF2B5EF4-FFF2-40B4-BE49-F238E27FC236}">
                <a16:creationId xmlns:a16="http://schemas.microsoft.com/office/drawing/2014/main" id="{D7224A59-2417-428A-A991-E468431BB817}"/>
              </a:ext>
            </a:extLst>
          </p:cNvPr>
          <p:cNvGrpSpPr/>
          <p:nvPr/>
        </p:nvGrpSpPr>
        <p:grpSpPr>
          <a:xfrm>
            <a:off x="6890523" y="742091"/>
            <a:ext cx="2640053" cy="664378"/>
            <a:chOff x="2375536" y="1112060"/>
            <a:chExt cx="3292636" cy="828603"/>
          </a:xfrm>
        </p:grpSpPr>
        <p:pic>
          <p:nvPicPr>
            <p:cNvPr id="7" name="Picture 6" descr="A close up of a logo&#10;&#10;Description automatically generated">
              <a:extLst>
                <a:ext uri="{FF2B5EF4-FFF2-40B4-BE49-F238E27FC236}">
                  <a16:creationId xmlns:a16="http://schemas.microsoft.com/office/drawing/2014/main" id="{BD3530AF-9771-470E-A9BF-F28AA227533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92781" y="1270168"/>
              <a:ext cx="1575391" cy="512386"/>
            </a:xfrm>
            <a:prstGeom prst="rect">
              <a:avLst/>
            </a:prstGeom>
          </p:spPr>
        </p:pic>
        <p:pic>
          <p:nvPicPr>
            <p:cNvPr id="8" name="Picture 7" descr="A yellow and red shell logo&#10;&#10;Description automatically generated">
              <a:extLst>
                <a:ext uri="{FF2B5EF4-FFF2-40B4-BE49-F238E27FC236}">
                  <a16:creationId xmlns:a16="http://schemas.microsoft.com/office/drawing/2014/main" id="{75E6A819-9F3F-4787-A707-A7415C302BFA}"/>
                </a:ext>
              </a:extLst>
            </p:cNvPr>
            <p:cNvPicPr>
              <a:picLocks noChangeAspect="1"/>
            </p:cNvPicPr>
            <p:nvPr/>
          </p:nvPicPr>
          <p:blipFill>
            <a:blip r:embed="rId4"/>
            <a:stretch>
              <a:fillRect/>
            </a:stretch>
          </p:blipFill>
          <p:spPr>
            <a:xfrm>
              <a:off x="2375536" y="1112060"/>
              <a:ext cx="985475" cy="828603"/>
            </a:xfrm>
            <a:prstGeom prst="rect">
              <a:avLst/>
            </a:prstGeom>
          </p:spPr>
        </p:pic>
      </p:grpSp>
    </p:spTree>
    <p:extLst>
      <p:ext uri="{BB962C8B-B14F-4D97-AF65-F5344CB8AC3E}">
        <p14:creationId xmlns:p14="http://schemas.microsoft.com/office/powerpoint/2010/main" val="3671276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94E319-C77C-49E2-964C-6E125D716194}"/>
              </a:ext>
            </a:extLst>
          </p:cNvPr>
          <p:cNvSpPr txBox="1"/>
          <p:nvPr/>
        </p:nvSpPr>
        <p:spPr>
          <a:xfrm>
            <a:off x="191911" y="972536"/>
            <a:ext cx="7153769" cy="400110"/>
          </a:xfrm>
          <a:prstGeom prst="rect">
            <a:avLst/>
          </a:prstGeom>
          <a:noFill/>
        </p:spPr>
        <p:txBody>
          <a:bodyPr wrap="square">
            <a:spAutoFit/>
          </a:bodyPr>
          <a:lstStyle/>
          <a:p>
            <a:r>
              <a:rPr lang="en-IN" sz="2000" b="1" dirty="0">
                <a:solidFill>
                  <a:srgbClr val="213163"/>
                </a:solidFill>
              </a:rPr>
              <a:t>Learning Objectives</a:t>
            </a:r>
            <a:endParaRPr lang="en-IN" sz="2000" dirty="0">
              <a:solidFill>
                <a:srgbClr val="213163"/>
              </a:solidFill>
            </a:endParaRPr>
          </a:p>
        </p:txBody>
      </p:sp>
      <p:sp>
        <p:nvSpPr>
          <p:cNvPr id="3" name="TextBox 2">
            <a:extLst>
              <a:ext uri="{FF2B5EF4-FFF2-40B4-BE49-F238E27FC236}">
                <a16:creationId xmlns:a16="http://schemas.microsoft.com/office/drawing/2014/main" id="{8E1F3497-5370-4874-9908-5AD45214E10B}"/>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Source : </a:t>
            </a:r>
          </a:p>
        </p:txBody>
      </p:sp>
      <p:sp>
        <p:nvSpPr>
          <p:cNvPr id="4" name="TextBox 3">
            <a:extLst>
              <a:ext uri="{FF2B5EF4-FFF2-40B4-BE49-F238E27FC236}">
                <a16:creationId xmlns:a16="http://schemas.microsoft.com/office/drawing/2014/main" id="{ECE830DD-8813-42EB-B27B-B7D85423D0C7}"/>
              </a:ext>
            </a:extLst>
          </p:cNvPr>
          <p:cNvSpPr txBox="1"/>
          <p:nvPr/>
        </p:nvSpPr>
        <p:spPr>
          <a:xfrm>
            <a:off x="880529" y="6135329"/>
            <a:ext cx="1842351" cy="276999"/>
          </a:xfrm>
          <a:prstGeom prst="rect">
            <a:avLst/>
          </a:prstGeom>
          <a:noFill/>
        </p:spPr>
        <p:txBody>
          <a:bodyPr wrap="square" rtlCol="0">
            <a:spAutoFit/>
          </a:bodyPr>
          <a:lstStyle/>
          <a:p>
            <a:pPr>
              <a:spcAft>
                <a:spcPts val="800"/>
              </a:spcAft>
            </a:pPr>
            <a:r>
              <a:rPr lang="en-IN" sz="1200" dirty="0">
                <a:solidFill>
                  <a:srgbClr val="0000FF"/>
                </a:solidFill>
                <a:latin typeface="+mn-lt"/>
                <a:hlinkClick r:id="rId2">
                  <a:extLst>
                    <a:ext uri="{A12FA001-AC4F-418D-AE19-62706E023703}">
                      <ahyp:hlinkClr xmlns:ahyp="http://schemas.microsoft.com/office/drawing/2018/hyperlinkcolor" val="tx"/>
                    </a:ext>
                  </a:extLst>
                </a:hlinkClick>
              </a:rPr>
              <a:t>www.freepik.com/</a:t>
            </a:r>
            <a:endParaRPr lang="en-IN" sz="1200" dirty="0">
              <a:solidFill>
                <a:srgbClr val="0000FF"/>
              </a:solidFill>
              <a:latin typeface="+mn-lt"/>
            </a:endParaRPr>
          </a:p>
        </p:txBody>
      </p:sp>
      <p:cxnSp>
        <p:nvCxnSpPr>
          <p:cNvPr id="5" name="Straight Connector 4">
            <a:extLst>
              <a:ext uri="{FF2B5EF4-FFF2-40B4-BE49-F238E27FC236}">
                <a16:creationId xmlns:a16="http://schemas.microsoft.com/office/drawing/2014/main" id="{CA22F707-7F22-48A3-97EC-98EFB1023A55}"/>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ladder leading to a large yellow circle&#10;&#10;Description automatically generated">
            <a:extLst>
              <a:ext uri="{FF2B5EF4-FFF2-40B4-BE49-F238E27FC236}">
                <a16:creationId xmlns:a16="http://schemas.microsoft.com/office/drawing/2014/main" id="{E2920B14-B344-4926-9729-BC7EBD91FF9A}"/>
              </a:ext>
            </a:extLst>
          </p:cNvPr>
          <p:cNvPicPr>
            <a:picLocks noChangeAspect="1"/>
          </p:cNvPicPr>
          <p:nvPr/>
        </p:nvPicPr>
        <p:blipFill rotWithShape="1">
          <a:blip r:embed="rId3">
            <a:alphaModFix amt="85000"/>
          </a:blip>
          <a:srcRect l="13763" t="6135" r="13650"/>
          <a:stretch/>
        </p:blipFill>
        <p:spPr>
          <a:xfrm>
            <a:off x="7345680" y="1442720"/>
            <a:ext cx="4500880" cy="4632960"/>
          </a:xfrm>
          <a:prstGeom prst="rect">
            <a:avLst/>
          </a:prstGeom>
        </p:spPr>
      </p:pic>
      <p:sp>
        <p:nvSpPr>
          <p:cNvPr id="7" name="TextBox 6">
            <a:extLst>
              <a:ext uri="{FF2B5EF4-FFF2-40B4-BE49-F238E27FC236}">
                <a16:creationId xmlns:a16="http://schemas.microsoft.com/office/drawing/2014/main" id="{6C264928-EACB-4739-BDDA-6799C99356F3}"/>
              </a:ext>
            </a:extLst>
          </p:cNvPr>
          <p:cNvSpPr txBox="1"/>
          <p:nvPr/>
        </p:nvSpPr>
        <p:spPr>
          <a:xfrm>
            <a:off x="8745070" y="3083061"/>
            <a:ext cx="1503681" cy="630942"/>
          </a:xfrm>
          <a:prstGeom prst="rect">
            <a:avLst/>
          </a:prstGeom>
          <a:noFill/>
        </p:spPr>
        <p:txBody>
          <a:bodyPr wrap="square" rtlCol="0">
            <a:spAutoFit/>
          </a:bodyPr>
          <a:lstStyle/>
          <a:p>
            <a:pPr>
              <a:spcAft>
                <a:spcPts val="800"/>
              </a:spcAft>
            </a:pPr>
            <a:r>
              <a:rPr lang="en-IN" sz="3500" b="1" dirty="0">
                <a:solidFill>
                  <a:schemeClr val="tx1"/>
                </a:solidFill>
                <a:latin typeface="+mn-lt"/>
              </a:rPr>
              <a:t>GOAL</a:t>
            </a:r>
          </a:p>
        </p:txBody>
      </p:sp>
      <p:sp>
        <p:nvSpPr>
          <p:cNvPr id="8" name="TextBox 7">
            <a:extLst>
              <a:ext uri="{FF2B5EF4-FFF2-40B4-BE49-F238E27FC236}">
                <a16:creationId xmlns:a16="http://schemas.microsoft.com/office/drawing/2014/main" id="{0006F168-936B-63BF-B900-EB25A072B1A5}"/>
              </a:ext>
            </a:extLst>
          </p:cNvPr>
          <p:cNvSpPr txBox="1"/>
          <p:nvPr/>
        </p:nvSpPr>
        <p:spPr>
          <a:xfrm>
            <a:off x="264043" y="1845438"/>
            <a:ext cx="7009504" cy="3827523"/>
          </a:xfrm>
          <a:prstGeom prst="rect">
            <a:avLst/>
          </a:prstGeom>
          <a:noFill/>
        </p:spPr>
        <p:txBody>
          <a:bodyPr wrap="square" rtlCol="0">
            <a:spAutoFit/>
          </a:bodyPr>
          <a:lstStyle/>
          <a:p>
            <a:pPr>
              <a:buFont typeface="+mj-lt"/>
              <a:buAutoNum type="arabicPeriod"/>
            </a:pPr>
            <a:r>
              <a:rPr lang="en-US" b="1" dirty="0"/>
              <a:t>Develop a Predictive Model</a:t>
            </a:r>
            <a:r>
              <a:rPr lang="en-US" dirty="0"/>
              <a:t>: Create a linear regression model to estimate solar power output based on environmental and operational data.</a:t>
            </a:r>
          </a:p>
          <a:p>
            <a:pPr>
              <a:buFont typeface="+mj-lt"/>
              <a:buAutoNum type="arabicPeriod"/>
            </a:pPr>
            <a:r>
              <a:rPr lang="en-US" b="1" dirty="0"/>
              <a:t>Analyze Historical Data</a:t>
            </a:r>
            <a:r>
              <a:rPr lang="en-US" dirty="0"/>
              <a:t>: Examine historical solar energy production data to identify trends and patterns.</a:t>
            </a:r>
          </a:p>
          <a:p>
            <a:pPr>
              <a:buFont typeface="+mj-lt"/>
              <a:buAutoNum type="arabicPeriod"/>
            </a:pPr>
            <a:r>
              <a:rPr lang="en-US" b="1" dirty="0"/>
              <a:t>Optimize Energy Planning</a:t>
            </a:r>
            <a:r>
              <a:rPr lang="en-US" dirty="0"/>
              <a:t>: Provide actionable insights to optimize energy planning and management.</a:t>
            </a:r>
          </a:p>
          <a:p>
            <a:pPr>
              <a:buFont typeface="+mj-lt"/>
              <a:buAutoNum type="arabicPeriod"/>
            </a:pPr>
            <a:r>
              <a:rPr lang="en-US" b="1" dirty="0"/>
              <a:t>Train and Validate the Model</a:t>
            </a:r>
            <a:r>
              <a:rPr lang="en-US" dirty="0"/>
              <a:t>: Train the linear regression model on real-world data and validate its performance.</a:t>
            </a:r>
          </a:p>
          <a:p>
            <a:pPr>
              <a:buFont typeface="+mj-lt"/>
              <a:buAutoNum type="arabicPeriod"/>
            </a:pPr>
            <a:r>
              <a:rPr lang="en-US" b="1" dirty="0"/>
              <a:t>Evaluate Model Accuracy</a:t>
            </a:r>
            <a:r>
              <a:rPr lang="en-US" dirty="0"/>
              <a:t>: Assess the accuracy of the model using metrics like Mean Absolute Error (MAE), Mean Squared Error (MSE).</a:t>
            </a:r>
          </a:p>
          <a:p>
            <a:endParaRPr lang="en-US" dirty="0"/>
          </a:p>
        </p:txBody>
      </p:sp>
    </p:spTree>
    <p:extLst>
      <p:ext uri="{BB962C8B-B14F-4D97-AF65-F5344CB8AC3E}">
        <p14:creationId xmlns:p14="http://schemas.microsoft.com/office/powerpoint/2010/main" val="2932052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35834" y="1067664"/>
            <a:ext cx="6102626" cy="400110"/>
          </a:xfrm>
          <a:prstGeom prst="rect">
            <a:avLst/>
          </a:prstGeom>
          <a:noFill/>
        </p:spPr>
        <p:txBody>
          <a:bodyPr wrap="square">
            <a:spAutoFit/>
          </a:bodyPr>
          <a:lstStyle/>
          <a:p>
            <a:r>
              <a:rPr lang="en-US" sz="1800" b="1" dirty="0">
                <a:solidFill>
                  <a:srgbClr val="213163"/>
                </a:solidFill>
              </a:rPr>
              <a:t>T</a:t>
            </a:r>
            <a:r>
              <a:rPr lang="en-IN" sz="2000" b="1" dirty="0" err="1">
                <a:solidFill>
                  <a:srgbClr val="213163"/>
                </a:solidFill>
              </a:rPr>
              <a:t>ools</a:t>
            </a:r>
            <a:r>
              <a:rPr lang="en-IN" sz="2000" b="1" dirty="0">
                <a:solidFill>
                  <a:srgbClr val="213163"/>
                </a:solidFill>
              </a:rPr>
              <a:t> and Technology used </a:t>
            </a:r>
          </a:p>
        </p:txBody>
      </p:sp>
      <p:sp>
        <p:nvSpPr>
          <p:cNvPr id="6" name="TextBox 5">
            <a:extLst>
              <a:ext uri="{FF2B5EF4-FFF2-40B4-BE49-F238E27FC236}">
                <a16:creationId xmlns:a16="http://schemas.microsoft.com/office/drawing/2014/main" id="{21F70F8B-AE6B-2B2C-2551-588AF3B22A2C}"/>
              </a:ext>
            </a:extLst>
          </p:cNvPr>
          <p:cNvSpPr txBox="1"/>
          <p:nvPr/>
        </p:nvSpPr>
        <p:spPr>
          <a:xfrm>
            <a:off x="349624" y="1909482"/>
            <a:ext cx="8592671" cy="2678234"/>
          </a:xfrm>
          <a:prstGeom prst="rect">
            <a:avLst/>
          </a:prstGeom>
          <a:noFill/>
        </p:spPr>
        <p:txBody>
          <a:bodyPr wrap="square" rtlCol="0">
            <a:spAutoFit/>
          </a:bodyPr>
          <a:lstStyle/>
          <a:p>
            <a:r>
              <a:rPr lang="en-US" b="1" dirty="0"/>
              <a:t>1.Programming Language </a:t>
            </a:r>
            <a:r>
              <a:rPr lang="en-US" dirty="0"/>
              <a:t>: Python</a:t>
            </a:r>
          </a:p>
          <a:p>
            <a:endParaRPr lang="en-US" dirty="0"/>
          </a:p>
          <a:p>
            <a:r>
              <a:rPr lang="en-US" b="1" dirty="0"/>
              <a:t>2.Libraries and Frameworks : </a:t>
            </a:r>
          </a:p>
          <a:p>
            <a:r>
              <a:rPr lang="en-US" b="1" dirty="0"/>
              <a:t>   Python: </a:t>
            </a:r>
            <a:r>
              <a:rPr lang="en-US" dirty="0" err="1"/>
              <a:t>numpy</a:t>
            </a:r>
            <a:r>
              <a:rPr lang="en-US" dirty="0"/>
              <a:t>, pandas, matplotlib, seaborn, scikit-learn</a:t>
            </a:r>
          </a:p>
          <a:p>
            <a:endParaRPr lang="en-US" dirty="0"/>
          </a:p>
          <a:p>
            <a:r>
              <a:rPr lang="en-US" b="1" dirty="0"/>
              <a:t>3.Development Environment: </a:t>
            </a:r>
            <a:r>
              <a:rPr lang="en-US" dirty="0" err="1"/>
              <a:t>Jupyter</a:t>
            </a:r>
            <a:r>
              <a:rPr lang="en-US" dirty="0"/>
              <a:t> notebook or vs code</a:t>
            </a:r>
          </a:p>
          <a:p>
            <a:r>
              <a:rPr lang="en-US" dirty="0"/>
              <a:t> </a:t>
            </a:r>
          </a:p>
          <a:p>
            <a:r>
              <a:rPr lang="en-US" b="1" dirty="0"/>
              <a:t>4.Data source: </a:t>
            </a:r>
            <a:r>
              <a:rPr lang="en-US" dirty="0"/>
              <a:t>Historical solar power production of data</a:t>
            </a:r>
            <a:endParaRPr lang="en-US" b="1" dirty="0"/>
          </a:p>
          <a:p>
            <a:endParaRPr lang="en-US" b="1" dirty="0"/>
          </a:p>
        </p:txBody>
      </p:sp>
    </p:spTree>
    <p:extLst>
      <p:ext uri="{BB962C8B-B14F-4D97-AF65-F5344CB8AC3E}">
        <p14:creationId xmlns:p14="http://schemas.microsoft.com/office/powerpoint/2010/main" val="564571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68356" y="1014656"/>
            <a:ext cx="6102626" cy="400110"/>
          </a:xfrm>
          <a:prstGeom prst="rect">
            <a:avLst/>
          </a:prstGeom>
          <a:noFill/>
        </p:spPr>
        <p:txBody>
          <a:bodyPr wrap="square">
            <a:spAutoFit/>
          </a:bodyPr>
          <a:lstStyle/>
          <a:p>
            <a:r>
              <a:rPr lang="en-US" sz="2000" b="1" dirty="0">
                <a:solidFill>
                  <a:srgbClr val="213163"/>
                </a:solidFill>
              </a:rPr>
              <a:t>Methodology</a:t>
            </a:r>
            <a:r>
              <a:rPr lang="en-US" sz="1800" b="1" dirty="0">
                <a:solidFill>
                  <a:srgbClr val="213163"/>
                </a:solidFill>
              </a:rPr>
              <a:t> </a:t>
            </a:r>
            <a:endParaRPr lang="en-IN" sz="1800" dirty="0">
              <a:solidFill>
                <a:srgbClr val="213163"/>
              </a:solidFill>
            </a:endParaRPr>
          </a:p>
        </p:txBody>
      </p:sp>
      <p:sp>
        <p:nvSpPr>
          <p:cNvPr id="4" name="TextBox 3">
            <a:extLst>
              <a:ext uri="{FF2B5EF4-FFF2-40B4-BE49-F238E27FC236}">
                <a16:creationId xmlns:a16="http://schemas.microsoft.com/office/drawing/2014/main" id="{382FAE4D-A871-6127-42FB-DEDC0D0B2E07}"/>
              </a:ext>
            </a:extLst>
          </p:cNvPr>
          <p:cNvSpPr txBox="1"/>
          <p:nvPr/>
        </p:nvSpPr>
        <p:spPr>
          <a:xfrm>
            <a:off x="524435" y="1815353"/>
            <a:ext cx="4975412" cy="5838778"/>
          </a:xfrm>
          <a:prstGeom prst="rect">
            <a:avLst/>
          </a:prstGeom>
          <a:noFill/>
        </p:spPr>
        <p:txBody>
          <a:bodyPr wrap="square" rtlCol="0">
            <a:spAutoFit/>
          </a:bodyPr>
          <a:lstStyle/>
          <a:p>
            <a:r>
              <a:rPr lang="en-US" b="1" dirty="0"/>
              <a:t>1. Data Collection:</a:t>
            </a:r>
          </a:p>
          <a:p>
            <a:r>
              <a:rPr lang="en-US" b="1" dirty="0"/>
              <a:t>                  </a:t>
            </a:r>
            <a:r>
              <a:rPr lang="en-US" dirty="0"/>
              <a:t>Historical Data</a:t>
            </a:r>
          </a:p>
          <a:p>
            <a:r>
              <a:rPr lang="en-US" dirty="0"/>
              <a:t>                  Operational Data</a:t>
            </a:r>
          </a:p>
          <a:p>
            <a:r>
              <a:rPr lang="en-US" b="1" dirty="0"/>
              <a:t>2. Data Preprocessing:</a:t>
            </a:r>
          </a:p>
          <a:p>
            <a:r>
              <a:rPr lang="en-US" dirty="0"/>
              <a:t>                   Data Cleaning</a:t>
            </a:r>
          </a:p>
          <a:p>
            <a:r>
              <a:rPr lang="en-US" dirty="0"/>
              <a:t>                   Normalization/Scaling</a:t>
            </a:r>
          </a:p>
          <a:p>
            <a:r>
              <a:rPr lang="en-US" b="1" dirty="0"/>
              <a:t>3.Exploratory Data Analysis (EDA):</a:t>
            </a:r>
          </a:p>
          <a:p>
            <a:r>
              <a:rPr lang="en-US" b="1" dirty="0"/>
              <a:t>                   </a:t>
            </a:r>
            <a:r>
              <a:rPr lang="en-US" dirty="0"/>
              <a:t>Visualization</a:t>
            </a:r>
          </a:p>
          <a:p>
            <a:r>
              <a:rPr lang="en-US" dirty="0"/>
              <a:t>                   Correlation Analysis</a:t>
            </a:r>
          </a:p>
          <a:p>
            <a:r>
              <a:rPr lang="en-US" b="1" dirty="0"/>
              <a:t>4. Model Development:</a:t>
            </a:r>
          </a:p>
          <a:p>
            <a:r>
              <a:rPr lang="en-US" dirty="0"/>
              <a:t>                   Select Features</a:t>
            </a:r>
          </a:p>
          <a:p>
            <a:r>
              <a:rPr lang="en-US" dirty="0"/>
              <a:t>                   Split Data</a:t>
            </a:r>
          </a:p>
          <a:p>
            <a:r>
              <a:rPr lang="en-US" dirty="0"/>
              <a:t>                   Train Model</a:t>
            </a:r>
          </a:p>
          <a:p>
            <a:endParaRPr lang="en-US" dirty="0"/>
          </a:p>
          <a:p>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endParaRPr lang="en-US" dirty="0"/>
          </a:p>
        </p:txBody>
      </p:sp>
      <p:sp>
        <p:nvSpPr>
          <p:cNvPr id="5" name="TextBox 4">
            <a:extLst>
              <a:ext uri="{FF2B5EF4-FFF2-40B4-BE49-F238E27FC236}">
                <a16:creationId xmlns:a16="http://schemas.microsoft.com/office/drawing/2014/main" id="{CAFD0276-D190-726E-23D0-94B969DEB61A}"/>
              </a:ext>
            </a:extLst>
          </p:cNvPr>
          <p:cNvSpPr txBox="1"/>
          <p:nvPr/>
        </p:nvSpPr>
        <p:spPr>
          <a:xfrm>
            <a:off x="5499847" y="1815353"/>
            <a:ext cx="6167718" cy="3827523"/>
          </a:xfrm>
          <a:prstGeom prst="rect">
            <a:avLst/>
          </a:prstGeom>
          <a:noFill/>
        </p:spPr>
        <p:txBody>
          <a:bodyPr wrap="square" rtlCol="0">
            <a:spAutoFit/>
          </a:bodyPr>
          <a:lstStyle/>
          <a:p>
            <a:r>
              <a:rPr lang="en-US" b="1" dirty="0"/>
              <a:t>5. Model Evaluation:</a:t>
            </a:r>
          </a:p>
          <a:p>
            <a:r>
              <a:rPr lang="en-US" b="1" dirty="0"/>
              <a:t>                     </a:t>
            </a:r>
            <a:r>
              <a:rPr lang="en-US" dirty="0"/>
              <a:t>Predict</a:t>
            </a:r>
          </a:p>
          <a:p>
            <a:r>
              <a:rPr lang="en-US" dirty="0"/>
              <a:t>                     Evaluate Performance</a:t>
            </a:r>
          </a:p>
          <a:p>
            <a:r>
              <a:rPr lang="en-US" b="1" dirty="0"/>
              <a:t>6. Model Optimization:</a:t>
            </a:r>
          </a:p>
          <a:p>
            <a:r>
              <a:rPr lang="en-US" b="1" dirty="0"/>
              <a:t>                     </a:t>
            </a:r>
            <a:r>
              <a:rPr lang="en-US" dirty="0"/>
              <a:t>Parameter Tuning</a:t>
            </a:r>
          </a:p>
          <a:p>
            <a:r>
              <a:rPr lang="en-US" dirty="0"/>
              <a:t>                     Cross-Validation</a:t>
            </a:r>
          </a:p>
          <a:p>
            <a:r>
              <a:rPr lang="en-US" b="1" dirty="0"/>
              <a:t>7. Deployment:</a:t>
            </a:r>
          </a:p>
          <a:p>
            <a:r>
              <a:rPr lang="en-US" b="1" dirty="0"/>
              <a:t>                    </a:t>
            </a:r>
            <a:r>
              <a:rPr lang="en-US" dirty="0"/>
              <a:t>Model Integration</a:t>
            </a:r>
          </a:p>
          <a:p>
            <a:r>
              <a:rPr lang="en-US" dirty="0"/>
              <a:t>                    Continuous Monitoring</a:t>
            </a:r>
          </a:p>
          <a:p>
            <a:r>
              <a:rPr lang="en-US" b="1" dirty="0"/>
              <a:t>8. Reporting and Visualization:</a:t>
            </a:r>
          </a:p>
          <a:p>
            <a:r>
              <a:rPr lang="en-US" b="1" dirty="0"/>
              <a:t>                    </a:t>
            </a:r>
            <a:r>
              <a:rPr lang="en-US" dirty="0"/>
              <a:t>Generate Reports</a:t>
            </a:r>
          </a:p>
          <a:p>
            <a:r>
              <a:rPr lang="en-US" dirty="0"/>
              <a:t>                    Visualization</a:t>
            </a:r>
          </a:p>
          <a:p>
            <a:endParaRPr lang="en-US" dirty="0"/>
          </a:p>
        </p:txBody>
      </p:sp>
    </p:spTree>
    <p:extLst>
      <p:ext uri="{BB962C8B-B14F-4D97-AF65-F5344CB8AC3E}">
        <p14:creationId xmlns:p14="http://schemas.microsoft.com/office/powerpoint/2010/main" val="2706790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Problem Statement:  </a:t>
            </a:r>
            <a:endParaRPr lang="en-IN" sz="2000" b="1" dirty="0">
              <a:solidFill>
                <a:srgbClr val="213163"/>
              </a:solidFill>
            </a:endParaRPr>
          </a:p>
        </p:txBody>
      </p:sp>
      <p:sp>
        <p:nvSpPr>
          <p:cNvPr id="2" name="TextBox 1">
            <a:extLst>
              <a:ext uri="{FF2B5EF4-FFF2-40B4-BE49-F238E27FC236}">
                <a16:creationId xmlns:a16="http://schemas.microsoft.com/office/drawing/2014/main" id="{B3DEE1D4-9228-004E-DB6B-E69D5B8BED23}"/>
              </a:ext>
            </a:extLst>
          </p:cNvPr>
          <p:cNvSpPr txBox="1"/>
          <p:nvPr/>
        </p:nvSpPr>
        <p:spPr>
          <a:xfrm>
            <a:off x="537882" y="1869141"/>
            <a:ext cx="10945906" cy="2103589"/>
          </a:xfrm>
          <a:prstGeom prst="rect">
            <a:avLst/>
          </a:prstGeom>
          <a:noFill/>
        </p:spPr>
        <p:txBody>
          <a:bodyPr wrap="square" rtlCol="0">
            <a:spAutoFit/>
          </a:bodyPr>
          <a:lstStyle/>
          <a:p>
            <a:r>
              <a:rPr lang="en-US" dirty="0"/>
              <a:t>The increasing adoption of solar energy as a renewable source of power necessitates accurate and reliable methods for predicting solar power output. Accurate predictions can optimize energy management, enhance grid stability, and improve the efficiency of solar power systems.</a:t>
            </a:r>
          </a:p>
          <a:p>
            <a:endParaRPr lang="en-US" dirty="0"/>
          </a:p>
          <a:p>
            <a:endParaRPr lang="en-US" dirty="0"/>
          </a:p>
          <a:p>
            <a:r>
              <a:rPr lang="en-US" b="1" dirty="0"/>
              <a:t>Objective:</a:t>
            </a:r>
            <a:r>
              <a:rPr lang="en-US" dirty="0"/>
              <a:t> Develop a linear regression model to predict solar power output based on historical weather data, operational data, and environmental factors.</a:t>
            </a:r>
          </a:p>
        </p:txBody>
      </p:sp>
    </p:spTree>
    <p:extLst>
      <p:ext uri="{BB962C8B-B14F-4D97-AF65-F5344CB8AC3E}">
        <p14:creationId xmlns:p14="http://schemas.microsoft.com/office/powerpoint/2010/main" val="319659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Solution:  </a:t>
            </a:r>
            <a:endParaRPr lang="en-IN" sz="2000" b="1" dirty="0">
              <a:solidFill>
                <a:srgbClr val="213163"/>
              </a:solidFill>
            </a:endParaRPr>
          </a:p>
        </p:txBody>
      </p:sp>
      <p:sp>
        <p:nvSpPr>
          <p:cNvPr id="2" name="TextBox 1">
            <a:extLst>
              <a:ext uri="{FF2B5EF4-FFF2-40B4-BE49-F238E27FC236}">
                <a16:creationId xmlns:a16="http://schemas.microsoft.com/office/drawing/2014/main" id="{D77CB529-43C5-DEED-1D12-018B08B8F3D8}"/>
              </a:ext>
            </a:extLst>
          </p:cNvPr>
          <p:cNvSpPr txBox="1"/>
          <p:nvPr/>
        </p:nvSpPr>
        <p:spPr>
          <a:xfrm>
            <a:off x="1425388" y="1990165"/>
            <a:ext cx="8229600" cy="4402167"/>
          </a:xfrm>
          <a:prstGeom prst="rect">
            <a:avLst/>
          </a:prstGeom>
          <a:noFill/>
        </p:spPr>
        <p:txBody>
          <a:bodyPr wrap="square" rtlCol="0">
            <a:spAutoFit/>
          </a:bodyPr>
          <a:lstStyle/>
          <a:p>
            <a:r>
              <a:rPr lang="en-US" dirty="0"/>
              <a:t>Step 1: Data Collection</a:t>
            </a:r>
          </a:p>
          <a:p>
            <a:endParaRPr lang="en-US" dirty="0"/>
          </a:p>
          <a:p>
            <a:r>
              <a:rPr lang="en-US" dirty="0"/>
              <a:t>Step 2: Data Preprocessing</a:t>
            </a:r>
          </a:p>
          <a:p>
            <a:endParaRPr lang="en-US" dirty="0"/>
          </a:p>
          <a:p>
            <a:r>
              <a:rPr lang="en-US" dirty="0"/>
              <a:t>Step 3: Exploratory Data Analysis (EDA)</a:t>
            </a:r>
          </a:p>
          <a:p>
            <a:endParaRPr lang="en-US" dirty="0"/>
          </a:p>
          <a:p>
            <a:r>
              <a:rPr lang="en-US" dirty="0"/>
              <a:t>Step 4: Model Development</a:t>
            </a:r>
          </a:p>
          <a:p>
            <a:endParaRPr lang="en-US" dirty="0"/>
          </a:p>
          <a:p>
            <a:r>
              <a:rPr lang="en-US" dirty="0"/>
              <a:t>Step 5: Model Evaluation</a:t>
            </a:r>
          </a:p>
          <a:p>
            <a:endParaRPr lang="en-US" dirty="0"/>
          </a:p>
          <a:p>
            <a:r>
              <a:rPr lang="en-US" dirty="0"/>
              <a:t>Step 6: Model Optimization</a:t>
            </a:r>
          </a:p>
          <a:p>
            <a:endParaRPr lang="en-US" dirty="0"/>
          </a:p>
          <a:p>
            <a:r>
              <a:rPr lang="en-US" dirty="0"/>
              <a:t>Step 7: Deployment</a:t>
            </a:r>
          </a:p>
          <a:p>
            <a:endParaRPr lang="en-US" dirty="0"/>
          </a:p>
          <a:p>
            <a:r>
              <a:rPr lang="en-US" dirty="0"/>
              <a:t>Step 8: Reporting and Visualization</a:t>
            </a:r>
          </a:p>
        </p:txBody>
      </p:sp>
    </p:spTree>
    <p:extLst>
      <p:ext uri="{BB962C8B-B14F-4D97-AF65-F5344CB8AC3E}">
        <p14:creationId xmlns:p14="http://schemas.microsoft.com/office/powerpoint/2010/main" val="30029688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Screenshot of Output:  </a:t>
            </a:r>
            <a:endParaRPr lang="en-IN" sz="2000" b="1" dirty="0">
              <a:solidFill>
                <a:srgbClr val="213163"/>
              </a:solidFill>
            </a:endParaRPr>
          </a:p>
        </p:txBody>
      </p:sp>
      <p:pic>
        <p:nvPicPr>
          <p:cNvPr id="4" name="Picture 3">
            <a:extLst>
              <a:ext uri="{FF2B5EF4-FFF2-40B4-BE49-F238E27FC236}">
                <a16:creationId xmlns:a16="http://schemas.microsoft.com/office/drawing/2014/main" id="{3F6B69B5-85F6-310F-AC70-1EF20836D0F2}"/>
              </a:ext>
            </a:extLst>
          </p:cNvPr>
          <p:cNvPicPr>
            <a:picLocks noChangeAspect="1"/>
          </p:cNvPicPr>
          <p:nvPr/>
        </p:nvPicPr>
        <p:blipFill>
          <a:blip r:embed="rId2"/>
          <a:stretch>
            <a:fillRect/>
          </a:stretch>
        </p:blipFill>
        <p:spPr>
          <a:xfrm>
            <a:off x="6062481" y="1656228"/>
            <a:ext cx="6102625" cy="5026960"/>
          </a:xfrm>
          <a:prstGeom prst="rect">
            <a:avLst/>
          </a:prstGeom>
        </p:spPr>
      </p:pic>
      <p:pic>
        <p:nvPicPr>
          <p:cNvPr id="6" name="Picture 5">
            <a:extLst>
              <a:ext uri="{FF2B5EF4-FFF2-40B4-BE49-F238E27FC236}">
                <a16:creationId xmlns:a16="http://schemas.microsoft.com/office/drawing/2014/main" id="{72983568-E8BD-9CCC-6B04-38DD751A7E71}"/>
              </a:ext>
            </a:extLst>
          </p:cNvPr>
          <p:cNvPicPr>
            <a:picLocks noChangeAspect="1"/>
          </p:cNvPicPr>
          <p:nvPr/>
        </p:nvPicPr>
        <p:blipFill>
          <a:blip r:embed="rId3"/>
          <a:stretch>
            <a:fillRect/>
          </a:stretch>
        </p:blipFill>
        <p:spPr>
          <a:xfrm>
            <a:off x="293693" y="1656228"/>
            <a:ext cx="5488542" cy="5026960"/>
          </a:xfrm>
          <a:prstGeom prst="rect">
            <a:avLst/>
          </a:prstGeom>
        </p:spPr>
      </p:pic>
    </p:spTree>
    <p:extLst>
      <p:ext uri="{BB962C8B-B14F-4D97-AF65-F5344CB8AC3E}">
        <p14:creationId xmlns:p14="http://schemas.microsoft.com/office/powerpoint/2010/main" val="16359494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49087" y="988151"/>
            <a:ext cx="6102626" cy="400110"/>
          </a:xfrm>
          <a:prstGeom prst="rect">
            <a:avLst/>
          </a:prstGeom>
          <a:noFill/>
        </p:spPr>
        <p:txBody>
          <a:bodyPr wrap="square">
            <a:spAutoFit/>
          </a:bodyPr>
          <a:lstStyle/>
          <a:p>
            <a:r>
              <a:rPr lang="en-US" sz="2000" b="1" dirty="0">
                <a:solidFill>
                  <a:srgbClr val="213163"/>
                </a:solidFill>
              </a:rPr>
              <a:t>Conclusion:</a:t>
            </a:r>
            <a:r>
              <a:rPr lang="en-US" sz="1800" b="1" dirty="0">
                <a:solidFill>
                  <a:srgbClr val="213163"/>
                </a:solidFill>
              </a:rPr>
              <a:t>  </a:t>
            </a:r>
            <a:endParaRPr lang="en-IN" sz="1800" dirty="0">
              <a:solidFill>
                <a:srgbClr val="213163"/>
              </a:solidFill>
            </a:endParaRPr>
          </a:p>
        </p:txBody>
      </p:sp>
      <p:sp>
        <p:nvSpPr>
          <p:cNvPr id="2" name="TextBox 1">
            <a:extLst>
              <a:ext uri="{FF2B5EF4-FFF2-40B4-BE49-F238E27FC236}">
                <a16:creationId xmlns:a16="http://schemas.microsoft.com/office/drawing/2014/main" id="{3DF349AF-AF08-E624-034C-6DA7B1C0215A}"/>
              </a:ext>
            </a:extLst>
          </p:cNvPr>
          <p:cNvSpPr txBox="1"/>
          <p:nvPr/>
        </p:nvSpPr>
        <p:spPr>
          <a:xfrm>
            <a:off x="255493" y="1788460"/>
            <a:ext cx="10650071" cy="3540200"/>
          </a:xfrm>
          <a:prstGeom prst="rect">
            <a:avLst/>
          </a:prstGeom>
          <a:noFill/>
        </p:spPr>
        <p:txBody>
          <a:bodyPr wrap="square" rtlCol="0">
            <a:spAutoFit/>
          </a:bodyPr>
          <a:lstStyle/>
          <a:p>
            <a:r>
              <a:rPr lang="en-US" dirty="0"/>
              <a:t>The application of linear regression for predicting solar power output has demonstrated promising potential and viability. Through the analysis of key variables such as sunlight intensity, temperature, and historical power output data, the linear regression model was able to establish significant correlations that facilitate accurate predictions of solar power output.</a:t>
            </a:r>
          </a:p>
          <a:p>
            <a:endParaRPr lang="en-US" dirty="0"/>
          </a:p>
          <a:p>
            <a:r>
              <a:rPr lang="en-US" dirty="0"/>
              <a:t>The findings underscore the importance of precise data collection and the consideration of external factors affecting solar irradiance. While the linear regression model provides a straightforward and interpretable method, it also highlights the need for continuous model refinement and the potential incorporation of more sophisticated techniques to enhance prediction accuracy.</a:t>
            </a:r>
          </a:p>
          <a:p>
            <a:endParaRPr lang="en-US" dirty="0"/>
          </a:p>
          <a:p>
            <a:r>
              <a:rPr lang="en-US" dirty="0"/>
              <a:t>In summary, linear regression serves as a valuable tool for solar power forecasting, offering a foundation for further advancements in renewable </a:t>
            </a:r>
            <a:r>
              <a:rPr lang="en-US"/>
              <a:t>energy analytics.</a:t>
            </a:r>
            <a:endParaRPr lang="en-US" dirty="0"/>
          </a:p>
        </p:txBody>
      </p:sp>
    </p:spTree>
    <p:extLst>
      <p:ext uri="{BB962C8B-B14F-4D97-AF65-F5344CB8AC3E}">
        <p14:creationId xmlns:p14="http://schemas.microsoft.com/office/powerpoint/2010/main" val="151988358"/>
      </p:ext>
    </p:extLst>
  </p:cSld>
  <p:clrMapOvr>
    <a:masterClrMapping/>
  </p:clrMapOvr>
</p:sld>
</file>

<file path=ppt/theme/theme1.xml><?xml version="1.0" encoding="utf-8"?>
<a:theme xmlns:a="http://schemas.openxmlformats.org/drawingml/2006/main" name="Session 01 Design Thinking &amp; Critical Thinking">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ession 01 Design Thinking &amp; Critical Thinking" id="{1DE73F69-F87A-4ED3-81C1-82D2BA622E0C}" vid="{37568650-F724-47C7-905E-9640F8017497}"/>
    </a:ext>
  </a:extLst>
</a:theme>
</file>

<file path=docProps/app.xml><?xml version="1.0" encoding="utf-8"?>
<Properties xmlns="http://schemas.openxmlformats.org/officeDocument/2006/extended-properties" xmlns:vt="http://schemas.openxmlformats.org/officeDocument/2006/docPropsVTypes">
  <Template>Session 01 Design Thinking &amp; Critical Thinking</Template>
  <TotalTime>439</TotalTime>
  <Words>514</Words>
  <Application>Microsoft Office PowerPoint</Application>
  <PresentationFormat>Widescreen</PresentationFormat>
  <Paragraphs>78</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Calibri</vt:lpstr>
      <vt:lpstr>Session 01 Design Thinking &amp; Critical Thinking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Mahesh Kurhe</dc:creator>
  <cp:lastModifiedBy>Srisanth B</cp:lastModifiedBy>
  <cp:revision>5</cp:revision>
  <dcterms:created xsi:type="dcterms:W3CDTF">2024-12-31T09:40:01Z</dcterms:created>
  <dcterms:modified xsi:type="dcterms:W3CDTF">2025-02-09T12:22:38Z</dcterms:modified>
</cp:coreProperties>
</file>