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77" r:id="rId16"/>
    <p:sldId id="269" r:id="rId17"/>
    <p:sldId id="270" r:id="rId18"/>
    <p:sldId id="276" r:id="rId19"/>
    <p:sldId id="274" r:id="rId20"/>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8"/>
  </p:normalViewPr>
  <p:slideViewPr>
    <p:cSldViewPr snapToGrid="0">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473021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a:t>
            </a:fld>
            <a:endParaRPr sz="1800" b="0" i="0" u="none" strike="noStrike" cap="none" dirty="0">
              <a:solidFill>
                <a:schemeClr val="dk1"/>
              </a:solidFill>
              <a:latin typeface="Arial"/>
              <a:ea typeface="Arial"/>
              <a:cs typeface="Arial"/>
              <a:sym typeface="Arial"/>
            </a:endParaRPr>
          </a:p>
        </p:txBody>
      </p:sp>
      <p:sp>
        <p:nvSpPr>
          <p:cNvPr id="59" name="Google Shape;59;p1: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60" name="Google Shape;60;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819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10</a:t>
            </a:fld>
            <a:endParaRPr sz="1800" b="0" i="0" u="none" strike="noStrike" cap="none" dirty="0">
              <a:solidFill>
                <a:schemeClr val="dk1"/>
              </a:solidFill>
              <a:latin typeface="Arial"/>
              <a:ea typeface="Arial"/>
              <a:cs typeface="Arial"/>
              <a:sym typeface="Arial"/>
            </a:endParaRPr>
          </a:p>
        </p:txBody>
      </p:sp>
      <p:sp>
        <p:nvSpPr>
          <p:cNvPr id="223" name="Google Shape;223;p14: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24" name="Google Shape;224;p1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83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11</a:t>
            </a:fld>
            <a:endParaRPr sz="1800" b="0" i="0" u="none" strike="noStrike" cap="none" dirty="0">
              <a:solidFill>
                <a:schemeClr val="dk1"/>
              </a:solidFill>
              <a:latin typeface="Arial"/>
              <a:ea typeface="Arial"/>
              <a:cs typeface="Arial"/>
              <a:sym typeface="Arial"/>
            </a:endParaRPr>
          </a:p>
        </p:txBody>
      </p:sp>
      <p:sp>
        <p:nvSpPr>
          <p:cNvPr id="223" name="Google Shape;223;p14: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24" name="Google Shape;224;p1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064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12</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0451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13</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76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14</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85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15</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0207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16</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428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17</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979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18</a:t>
            </a:fld>
            <a:endParaRPr sz="1800" b="0" i="0" u="none" strike="noStrike" cap="none" dirty="0">
              <a:solidFill>
                <a:schemeClr val="dk1"/>
              </a:solidFill>
              <a:latin typeface="Arial"/>
              <a:ea typeface="Arial"/>
              <a:cs typeface="Arial"/>
              <a:sym typeface="Arial"/>
            </a:endParaRPr>
          </a:p>
        </p:txBody>
      </p:sp>
      <p:sp>
        <p:nvSpPr>
          <p:cNvPr id="235" name="Google Shape;235;p15: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36" name="Google Shape;236;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158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19</a:t>
            </a:fld>
            <a:endParaRPr sz="1800" b="0" i="0" u="none" strike="noStrike" cap="none" dirty="0">
              <a:solidFill>
                <a:schemeClr val="dk1"/>
              </a:solidFill>
              <a:latin typeface="Arial"/>
              <a:ea typeface="Arial"/>
              <a:cs typeface="Arial"/>
              <a:sym typeface="Arial"/>
            </a:endParaRPr>
          </a:p>
        </p:txBody>
      </p:sp>
      <p:sp>
        <p:nvSpPr>
          <p:cNvPr id="259" name="Google Shape;259;p17: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60" name="Google Shape;260;p1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196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2</a:t>
            </a:fld>
            <a:endParaRPr sz="1800" b="0" i="0" u="none" strike="noStrike" cap="none" dirty="0">
              <a:solidFill>
                <a:schemeClr val="dk1"/>
              </a:solidFill>
              <a:latin typeface="Arial"/>
              <a:ea typeface="Arial"/>
              <a:cs typeface="Arial"/>
              <a:sym typeface="Arial"/>
            </a:endParaRPr>
          </a:p>
        </p:txBody>
      </p:sp>
      <p:sp>
        <p:nvSpPr>
          <p:cNvPr id="71" name="Google Shape;71;p2: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72" name="Google Shape;72;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114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3</a:t>
            </a:fld>
            <a:endParaRPr sz="1800" b="0" i="0" u="none" strike="noStrike" cap="none" dirty="0">
              <a:solidFill>
                <a:schemeClr val="dk1"/>
              </a:solidFill>
              <a:latin typeface="Arial"/>
              <a:ea typeface="Arial"/>
              <a:cs typeface="Arial"/>
              <a:sym typeface="Arial"/>
            </a:endParaRPr>
          </a:p>
        </p:txBody>
      </p:sp>
      <p:sp>
        <p:nvSpPr>
          <p:cNvPr id="83" name="Google Shape;83;p3: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84" name="Google Shape;8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595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p:nvPr/>
        </p:nvSpPr>
        <p:spPr>
          <a:xfrm>
            <a:off x="4280040" y="10156680"/>
            <a:ext cx="3277800" cy="533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4</a:t>
            </a:fld>
            <a:endParaRPr sz="1800" b="0" i="0" u="none" strike="noStrike" cap="none" dirty="0">
              <a:solidFill>
                <a:schemeClr val="dk1"/>
              </a:solidFill>
              <a:latin typeface="Arial"/>
              <a:ea typeface="Arial"/>
              <a:cs typeface="Arial"/>
              <a:sym typeface="Arial"/>
            </a:endParaRPr>
          </a:p>
        </p:txBody>
      </p:sp>
      <p:sp>
        <p:nvSpPr>
          <p:cNvPr id="95" name="Google Shape;95;p4: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96" name="Google Shape;96;p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99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5</a:t>
            </a:fld>
            <a:endParaRPr sz="1800" b="0" i="0" u="none" strike="noStrike" cap="none" dirty="0">
              <a:solidFill>
                <a:schemeClr val="dk1"/>
              </a:solidFill>
              <a:latin typeface="Arial"/>
              <a:ea typeface="Arial"/>
              <a:cs typeface="Arial"/>
              <a:sym typeface="Arial"/>
            </a:endParaRPr>
          </a:p>
        </p:txBody>
      </p:sp>
      <p:sp>
        <p:nvSpPr>
          <p:cNvPr id="146" name="Google Shape;146;p8: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147" name="Google Shape;147;p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393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6</a:t>
            </a:fld>
            <a:endParaRPr sz="1800" b="0" i="0" u="none" strike="noStrike" cap="none" dirty="0">
              <a:solidFill>
                <a:schemeClr val="dk1"/>
              </a:solidFill>
              <a:latin typeface="Arial"/>
              <a:ea typeface="Arial"/>
              <a:cs typeface="Arial"/>
              <a:sym typeface="Arial"/>
            </a:endParaRPr>
          </a:p>
        </p:txBody>
      </p:sp>
      <p:sp>
        <p:nvSpPr>
          <p:cNvPr id="172" name="Google Shape;172;p10: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173" name="Google Shape;173;p1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8639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p:nvPr/>
        </p:nvSpPr>
        <p:spPr>
          <a:xfrm>
            <a:off x="4280040" y="10156680"/>
            <a:ext cx="3277800" cy="533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7</a:t>
            </a:fld>
            <a:endParaRPr sz="1800" b="0" i="0" u="none" strike="noStrike" cap="none" dirty="0">
              <a:solidFill>
                <a:schemeClr val="dk1"/>
              </a:solidFill>
              <a:latin typeface="Arial"/>
              <a:ea typeface="Arial"/>
              <a:cs typeface="Arial"/>
              <a:sym typeface="Arial"/>
            </a:endParaRPr>
          </a:p>
        </p:txBody>
      </p:sp>
      <p:sp>
        <p:nvSpPr>
          <p:cNvPr id="184" name="Google Shape;184;p11: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185" name="Google Shape;185;p1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161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8</a:t>
            </a:fld>
            <a:endParaRPr sz="1800" b="0" i="0" u="none" strike="noStrike" cap="none" dirty="0">
              <a:solidFill>
                <a:schemeClr val="dk1"/>
              </a:solidFill>
              <a:latin typeface="Arial"/>
              <a:ea typeface="Arial"/>
              <a:cs typeface="Arial"/>
              <a:sym typeface="Arial"/>
            </a:endParaRPr>
          </a:p>
        </p:txBody>
      </p:sp>
      <p:sp>
        <p:nvSpPr>
          <p:cNvPr id="197" name="Google Shape;197;p12: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198" name="Google Shape;198;p1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191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p:nvPr/>
        </p:nvSpPr>
        <p:spPr>
          <a:xfrm>
            <a:off x="4280040" y="10156680"/>
            <a:ext cx="3277800" cy="533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9</a:t>
            </a:fld>
            <a:endParaRPr sz="1800" b="0" i="0" u="none" strike="noStrike" cap="none" dirty="0">
              <a:solidFill>
                <a:schemeClr val="dk1"/>
              </a:solidFill>
              <a:latin typeface="Arial"/>
              <a:ea typeface="Arial"/>
              <a:cs typeface="Arial"/>
              <a:sym typeface="Arial"/>
            </a:endParaRPr>
          </a:p>
        </p:txBody>
      </p:sp>
      <p:sp>
        <p:nvSpPr>
          <p:cNvPr id="223" name="Google Shape;223;p14: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100"/>
              <a:buNone/>
            </a:pPr>
            <a:endParaRPr dirty="0"/>
          </a:p>
        </p:txBody>
      </p:sp>
      <p:sp>
        <p:nvSpPr>
          <p:cNvPr id="224" name="Google Shape;224;p1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971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457200" y="1604520"/>
            <a:ext cx="822924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457200" y="1604520"/>
            <a:ext cx="822924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5" name="Google Shape;55;p13"/>
          <p:cNvPicPr preferRelativeResize="0"/>
          <p:nvPr/>
        </p:nvPicPr>
        <p:blipFill rotWithShape="1">
          <a:blip r:embed="rId2">
            <a:alphaModFix/>
          </a:blip>
          <a:srcRect/>
          <a:stretch/>
        </p:blipFill>
        <p:spPr>
          <a:xfrm>
            <a:off x="2079360" y="1604160"/>
            <a:ext cx="4984200" cy="3976920"/>
          </a:xfrm>
          <a:prstGeom prst="rect">
            <a:avLst/>
          </a:prstGeom>
          <a:noFill/>
          <a:ln>
            <a:noFill/>
          </a:ln>
        </p:spPr>
      </p:pic>
      <p:pic>
        <p:nvPicPr>
          <p:cNvPr id="56" name="Google Shape;56;p13"/>
          <p:cNvPicPr preferRelativeResize="0"/>
          <p:nvPr/>
        </p:nvPicPr>
        <p:blipFill rotWithShape="1">
          <a:blip r:embed="rId2">
            <a:alphaModFix/>
          </a:blip>
          <a:srcRect/>
          <a:stretch/>
        </p:blipFill>
        <p:spPr>
          <a:xfrm>
            <a:off x="2079360" y="1604160"/>
            <a:ext cx="4984200" cy="3976920"/>
          </a:xfrm>
          <a:prstGeom prst="rect">
            <a:avLst/>
          </a:prstGeom>
          <a:noFill/>
          <a:ln>
            <a:noFill/>
          </a:ln>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457200" y="1604520"/>
            <a:ext cx="822924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457200" y="1604520"/>
            <a:ext cx="401580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4674240" y="1604520"/>
            <a:ext cx="401580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685800" y="2130480"/>
            <a:ext cx="7770600" cy="680688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4674240" y="1604520"/>
            <a:ext cx="401580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457200" y="1604520"/>
            <a:ext cx="4015800" cy="397692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685800" y="2130480"/>
            <a:ext cx="7770600" cy="146844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2130480"/>
            <a:ext cx="7770600" cy="1468080"/>
          </a:xfrm>
          <a:prstGeom prst="rect">
            <a:avLst/>
          </a:prstGeom>
          <a:noFill/>
          <a:ln>
            <a:noFill/>
          </a:ln>
        </p:spPr>
        <p:txBody>
          <a:bodyPr spcFirstLastPara="1" wrap="square" lIns="90000" tIns="45000" rIns="90000" bIns="450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dt" idx="10"/>
          </p:nvPr>
        </p:nvSpPr>
        <p:spPr>
          <a:xfrm>
            <a:off x="457200" y="6356520"/>
            <a:ext cx="2131560" cy="363240"/>
          </a:xfrm>
          <a:prstGeom prst="rect">
            <a:avLst/>
          </a:prstGeom>
          <a:noFill/>
          <a:ln>
            <a:noFill/>
          </a:ln>
        </p:spPr>
        <p:txBody>
          <a:bodyPr spcFirstLastPara="1" wrap="square" lIns="90000" tIns="45000" rIns="90000" bIns="450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fld id="{90758EF0-0AA2-CA4F-B2F1-70AEADB5BE2A}" type="datetime2">
              <a:rPr lang="en-US" smtClean="0"/>
              <a:t>Wednesday, May 8, 2019</a:t>
            </a:fld>
            <a:endParaRPr dirty="0"/>
          </a:p>
        </p:txBody>
      </p:sp>
      <p:sp>
        <p:nvSpPr>
          <p:cNvPr id="8" name="Google Shape;8;p1"/>
          <p:cNvSpPr txBox="1">
            <a:spLocks noGrp="1"/>
          </p:cNvSpPr>
          <p:nvPr>
            <p:ph type="ftr" idx="11"/>
          </p:nvPr>
        </p:nvSpPr>
        <p:spPr>
          <a:xfrm>
            <a:off x="3124080" y="6356520"/>
            <a:ext cx="2893680" cy="363240"/>
          </a:xfrm>
          <a:prstGeom prst="rect">
            <a:avLst/>
          </a:prstGeom>
          <a:noFill/>
          <a:ln>
            <a:noFill/>
          </a:ln>
        </p:spPr>
        <p:txBody>
          <a:bodyPr spcFirstLastPara="1" wrap="square" lIns="90000" tIns="45000" rIns="90000" bIns="450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9" name="Google Shape;9;p1"/>
          <p:cNvSpPr txBox="1">
            <a:spLocks noGrp="1"/>
          </p:cNvSpPr>
          <p:nvPr>
            <p:ph type="sldNum" idx="12"/>
          </p:nvPr>
        </p:nvSpPr>
        <p:spPr>
          <a:xfrm>
            <a:off x="6553080" y="6356520"/>
            <a:ext cx="2131560" cy="36324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sz="1800" dirty="0">
              <a:solidFill>
                <a:schemeClr val="dk1"/>
              </a:solidFill>
            </a:endParaRPr>
          </a:p>
        </p:txBody>
      </p:sp>
      <p:sp>
        <p:nvSpPr>
          <p:cNvPr id="10" name="Google Shape;10;p1"/>
          <p:cNvSpPr txBox="1">
            <a:spLocks noGrp="1"/>
          </p:cNvSpPr>
          <p:nvPr>
            <p:ph type="body" idx="1"/>
          </p:nvPr>
        </p:nvSpPr>
        <p:spPr>
          <a:xfrm>
            <a:off x="457200" y="1604520"/>
            <a:ext cx="8229240" cy="397692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685800" y="1676519"/>
            <a:ext cx="7772040" cy="1352781"/>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4400"/>
              <a:buFont typeface="Arial"/>
              <a:buNone/>
            </a:pPr>
            <a:r>
              <a:rPr lang="en-IN" sz="4400" b="0" i="0" u="none" strike="noStrike" cap="none" dirty="0">
                <a:solidFill>
                  <a:schemeClr val="dk1"/>
                </a:solidFill>
                <a:latin typeface="Times New Roman"/>
                <a:ea typeface="Times New Roman"/>
                <a:cs typeface="Times New Roman"/>
                <a:sym typeface="Times New Roman"/>
              </a:rPr>
              <a:t>Chronic Kidney Disease Prediction and Prevention</a:t>
            </a:r>
            <a:endParaRPr sz="4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400"/>
              <a:buFont typeface="Arial"/>
              <a:buNone/>
            </a:pPr>
            <a:endParaRPr sz="4400" b="0" i="0" u="none" strike="noStrike" cap="none" dirty="0">
              <a:solidFill>
                <a:srgbClr val="000000"/>
              </a:solidFill>
              <a:latin typeface="Arial"/>
              <a:ea typeface="Arial"/>
              <a:cs typeface="Arial"/>
              <a:sym typeface="Arial"/>
            </a:endParaRPr>
          </a:p>
        </p:txBody>
      </p:sp>
      <p:sp>
        <p:nvSpPr>
          <p:cNvPr id="63" name="Google Shape;63;p14"/>
          <p:cNvSpPr txBox="1"/>
          <p:nvPr/>
        </p:nvSpPr>
        <p:spPr>
          <a:xfrm>
            <a:off x="1370663" y="3428997"/>
            <a:ext cx="6400500" cy="2733900"/>
          </a:xfrm>
          <a:prstGeom prst="rect">
            <a:avLst/>
          </a:prstGeom>
          <a:noFill/>
          <a:ln>
            <a:noFill/>
          </a:ln>
        </p:spPr>
        <p:txBody>
          <a:bodyPr spcFirstLastPara="1" wrap="square" lIns="90000" tIns="45000" rIns="90000" bIns="45000" anchor="t" anchorCtr="0">
            <a:noAutofit/>
          </a:bodyPr>
          <a:lstStyle/>
          <a:p>
            <a:pPr marL="342900" marR="0" lvl="0" indent="-342900" algn="ctr" rtl="0">
              <a:lnSpc>
                <a:spcPct val="100000"/>
              </a:lnSpc>
              <a:spcBef>
                <a:spcPts val="0"/>
              </a:spcBef>
              <a:spcAft>
                <a:spcPts val="0"/>
              </a:spcAft>
              <a:buClr>
                <a:schemeClr val="dk1"/>
              </a:buClr>
              <a:buSzPts val="3200"/>
              <a:buFont typeface="Times New Roman"/>
              <a:buNone/>
            </a:pPr>
            <a:r>
              <a:rPr lang="en-IN" sz="3200" b="1" i="0" u="sng" strike="noStrike" cap="none" dirty="0">
                <a:solidFill>
                  <a:srgbClr val="8B8B8B"/>
                </a:solidFill>
                <a:latin typeface="Times New Roman"/>
                <a:ea typeface="Times New Roman"/>
                <a:cs typeface="Times New Roman"/>
                <a:sym typeface="Times New Roman"/>
              </a:rPr>
              <a:t>Project team members:</a:t>
            </a:r>
            <a:endParaRPr sz="3200" b="1" i="0" u="sng" strike="noStrike" cap="none" dirty="0">
              <a:solidFill>
                <a:schemeClr val="dk1"/>
              </a:solidFill>
              <a:latin typeface="Times New Roman"/>
              <a:ea typeface="Times New Roman"/>
              <a:cs typeface="Times New Roman"/>
              <a:sym typeface="Times New Roman"/>
            </a:endParaRPr>
          </a:p>
          <a:p>
            <a:pPr marL="342900" marR="0" lvl="0" indent="-342900" algn="ctr" rtl="0">
              <a:lnSpc>
                <a:spcPct val="100000"/>
              </a:lnSpc>
              <a:spcBef>
                <a:spcPts val="1425"/>
              </a:spcBef>
              <a:spcAft>
                <a:spcPts val="0"/>
              </a:spcAft>
              <a:buClr>
                <a:schemeClr val="dk1"/>
              </a:buClr>
              <a:buSzPts val="2400"/>
              <a:buFont typeface="Times New Roman"/>
              <a:buNone/>
            </a:pPr>
            <a:r>
              <a:rPr lang="en-IN" sz="2400" b="0" i="0" u="none" strike="noStrike" cap="none" dirty="0">
                <a:solidFill>
                  <a:srgbClr val="8B8B8B"/>
                </a:solidFill>
                <a:latin typeface="Times New Roman"/>
                <a:ea typeface="Times New Roman"/>
                <a:cs typeface="Times New Roman"/>
                <a:sym typeface="Times New Roman"/>
              </a:rPr>
              <a:t>Saloni Gupta  -  1PE15IS090</a:t>
            </a:r>
            <a:endParaRPr sz="3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1425"/>
              </a:spcBef>
              <a:spcAft>
                <a:spcPts val="0"/>
              </a:spcAft>
              <a:buClr>
                <a:schemeClr val="dk1"/>
              </a:buClr>
              <a:buSzPts val="2400"/>
              <a:buFont typeface="Times New Roman"/>
              <a:buNone/>
            </a:pPr>
            <a:r>
              <a:rPr lang="en-IN" sz="2400" b="0" i="0" u="none" strike="noStrike" cap="none" dirty="0">
                <a:solidFill>
                  <a:srgbClr val="8B8B8B"/>
                </a:solidFill>
                <a:latin typeface="Times New Roman"/>
                <a:ea typeface="Times New Roman"/>
                <a:cs typeface="Times New Roman"/>
                <a:sym typeface="Times New Roman"/>
              </a:rPr>
              <a:t> </a:t>
            </a:r>
            <a:r>
              <a:rPr lang="en-IN" sz="2400" b="0" i="0" u="none" strike="noStrike" cap="none" dirty="0" smtClean="0">
                <a:solidFill>
                  <a:srgbClr val="8B8B8B"/>
                </a:solidFill>
                <a:latin typeface="Times New Roman"/>
                <a:ea typeface="Times New Roman"/>
                <a:cs typeface="Times New Roman"/>
                <a:sym typeface="Times New Roman"/>
              </a:rPr>
              <a:t>                 </a:t>
            </a:r>
            <a:r>
              <a:rPr lang="en-IN" sz="2400" b="0" i="0" u="none" strike="noStrike" cap="none" dirty="0" err="1" smtClean="0">
                <a:solidFill>
                  <a:srgbClr val="8B8B8B"/>
                </a:solidFill>
                <a:latin typeface="Times New Roman"/>
                <a:ea typeface="Times New Roman"/>
                <a:cs typeface="Times New Roman"/>
                <a:sym typeface="Times New Roman"/>
              </a:rPr>
              <a:t>Shweta</a:t>
            </a:r>
            <a:r>
              <a:rPr lang="en-IN" sz="2400" b="0" i="0" u="none" strike="noStrike" cap="none" dirty="0" smtClean="0">
                <a:solidFill>
                  <a:srgbClr val="8B8B8B"/>
                </a:solidFill>
                <a:latin typeface="Times New Roman"/>
                <a:ea typeface="Times New Roman"/>
                <a:cs typeface="Times New Roman"/>
                <a:sym typeface="Times New Roman"/>
              </a:rPr>
              <a:t> </a:t>
            </a:r>
            <a:r>
              <a:rPr lang="en-IN" sz="2400" dirty="0" smtClean="0">
                <a:solidFill>
                  <a:srgbClr val="8B8B8B"/>
                </a:solidFill>
                <a:latin typeface="Times New Roman"/>
                <a:ea typeface="Times New Roman"/>
                <a:cs typeface="Times New Roman"/>
                <a:sym typeface="Times New Roman"/>
              </a:rPr>
              <a:t>B N</a:t>
            </a:r>
            <a:r>
              <a:rPr lang="en-IN" sz="2400" b="0" i="0" u="none" strike="noStrike" cap="none" dirty="0" smtClean="0">
                <a:solidFill>
                  <a:srgbClr val="8B8B8B"/>
                </a:solidFill>
                <a:latin typeface="Times New Roman"/>
                <a:ea typeface="Times New Roman"/>
                <a:cs typeface="Times New Roman"/>
                <a:sym typeface="Times New Roman"/>
              </a:rPr>
              <a:t>  </a:t>
            </a:r>
            <a:r>
              <a:rPr lang="en-IN" sz="2400" b="0" i="0" u="none" strike="noStrike" cap="none" dirty="0">
                <a:solidFill>
                  <a:srgbClr val="8B8B8B"/>
                </a:solidFill>
                <a:latin typeface="Times New Roman"/>
                <a:ea typeface="Times New Roman"/>
                <a:cs typeface="Times New Roman"/>
                <a:sym typeface="Times New Roman"/>
              </a:rPr>
              <a:t>-  1PE15IS100</a:t>
            </a:r>
            <a:endParaRPr sz="3200" b="0" i="0" u="none" strike="noStrike" cap="none" dirty="0">
              <a:solidFill>
                <a:schemeClr val="dk1"/>
              </a:solidFill>
              <a:latin typeface="Times New Roman"/>
              <a:ea typeface="Times New Roman"/>
              <a:cs typeface="Times New Roman"/>
              <a:sym typeface="Times New Roman"/>
            </a:endParaRPr>
          </a:p>
          <a:p>
            <a:pPr marL="342900" marR="0" lvl="0" indent="-342900" algn="ctr" rtl="0">
              <a:lnSpc>
                <a:spcPct val="100000"/>
              </a:lnSpc>
              <a:spcBef>
                <a:spcPts val="1425"/>
              </a:spcBef>
              <a:spcAft>
                <a:spcPts val="0"/>
              </a:spcAft>
              <a:buClr>
                <a:schemeClr val="dk1"/>
              </a:buClr>
              <a:buSzPts val="2400"/>
              <a:buFont typeface="Times New Roman"/>
              <a:buNone/>
            </a:pPr>
            <a:r>
              <a:rPr lang="en-IN" sz="2400" b="0" i="0" u="none" strike="noStrike" cap="none" dirty="0">
                <a:solidFill>
                  <a:srgbClr val="8B8B8B"/>
                </a:solidFill>
                <a:latin typeface="Times New Roman"/>
                <a:ea typeface="Times New Roman"/>
                <a:cs typeface="Times New Roman"/>
                <a:sym typeface="Times New Roman"/>
              </a:rPr>
              <a:t>Tejaswini M  -  1PE15IS112</a:t>
            </a:r>
            <a:endParaRPr sz="3200" b="0" i="0" u="none" strike="noStrike" cap="none" dirty="0">
              <a:solidFill>
                <a:schemeClr val="dk1"/>
              </a:solidFill>
              <a:latin typeface="Times New Roman"/>
              <a:ea typeface="Times New Roman"/>
              <a:cs typeface="Times New Roman"/>
              <a:sym typeface="Times New Roman"/>
            </a:endParaRPr>
          </a:p>
          <a:p>
            <a:pPr marL="342900" marR="0" lvl="0" indent="-342900" algn="ctr" rtl="0">
              <a:lnSpc>
                <a:spcPct val="100000"/>
              </a:lnSpc>
              <a:spcBef>
                <a:spcPts val="1425"/>
              </a:spcBef>
              <a:spcAft>
                <a:spcPts val="0"/>
              </a:spcAft>
              <a:buClr>
                <a:schemeClr val="dk1"/>
              </a:buClr>
              <a:buSzPts val="2400"/>
              <a:buFont typeface="Times New Roman"/>
              <a:buNone/>
            </a:pPr>
            <a:r>
              <a:rPr lang="en-IN" sz="2400" b="0" i="0" u="none" strike="noStrike" cap="none" dirty="0">
                <a:solidFill>
                  <a:srgbClr val="8B8B8B"/>
                </a:solidFill>
                <a:latin typeface="Times New Roman"/>
                <a:ea typeface="Times New Roman"/>
                <a:cs typeface="Times New Roman"/>
                <a:sym typeface="Times New Roman"/>
              </a:rPr>
              <a:t>Rohit Ram  -  1PE15IS128</a:t>
            </a:r>
            <a:endParaRPr sz="3200" b="0" i="0" u="none" strike="noStrike" cap="none" dirty="0">
              <a:solidFill>
                <a:srgbClr val="8B8B8B"/>
              </a:solidFill>
              <a:latin typeface="Times New Roman"/>
              <a:ea typeface="Times New Roman"/>
              <a:cs typeface="Times New Roman"/>
              <a:sym typeface="Times New Roman"/>
            </a:endParaRPr>
          </a:p>
          <a:p>
            <a:pPr marL="342900" marR="0" lvl="0" indent="-342900" algn="ctr" rtl="0">
              <a:lnSpc>
                <a:spcPct val="100000"/>
              </a:lnSpc>
              <a:spcBef>
                <a:spcPts val="1425"/>
              </a:spcBef>
              <a:spcAft>
                <a:spcPts val="0"/>
              </a:spcAft>
              <a:buClr>
                <a:schemeClr val="dk1"/>
              </a:buClr>
              <a:buSzPts val="3200"/>
              <a:buFont typeface="Times New Roman"/>
              <a:buNone/>
            </a:pPr>
            <a:endParaRPr sz="3200" b="0" i="0" u="none" strike="noStrike" cap="none" dirty="0">
              <a:solidFill>
                <a:srgbClr val="8B8B8B"/>
              </a:solidFill>
              <a:latin typeface="Arial"/>
              <a:ea typeface="Arial"/>
              <a:cs typeface="Arial"/>
              <a:sym typeface="Arial"/>
            </a:endParaRPr>
          </a:p>
          <a:p>
            <a:pPr marL="342900" marR="0" lvl="0" indent="-342900" algn="ctr" rtl="0">
              <a:lnSpc>
                <a:spcPct val="100000"/>
              </a:lnSpc>
              <a:spcBef>
                <a:spcPts val="1425"/>
              </a:spcBef>
              <a:spcAft>
                <a:spcPts val="0"/>
              </a:spcAft>
              <a:buClr>
                <a:schemeClr val="dk1"/>
              </a:buClr>
              <a:buSzPts val="3200"/>
              <a:buFont typeface="Times New Roman"/>
              <a:buNone/>
            </a:pPr>
            <a:endParaRPr sz="3200" b="0" i="0" u="none" strike="noStrike" cap="none" dirty="0">
              <a:solidFill>
                <a:srgbClr val="8B8B8B"/>
              </a:solidFill>
              <a:latin typeface="Arial"/>
              <a:ea typeface="Arial"/>
              <a:cs typeface="Arial"/>
              <a:sym typeface="Arial"/>
            </a:endParaRPr>
          </a:p>
          <a:p>
            <a:pPr marL="342900" marR="0" lvl="0" indent="-342900" algn="ctr" rtl="0">
              <a:lnSpc>
                <a:spcPct val="100000"/>
              </a:lnSpc>
              <a:spcBef>
                <a:spcPts val="1425"/>
              </a:spcBef>
              <a:spcAft>
                <a:spcPts val="0"/>
              </a:spcAft>
              <a:buClr>
                <a:schemeClr val="dk1"/>
              </a:buClr>
              <a:buSzPts val="3200"/>
              <a:buFont typeface="Times New Roman"/>
              <a:buNone/>
            </a:pPr>
            <a:endParaRPr sz="3200" b="0" i="0" u="none" strike="noStrike" cap="none" dirty="0">
              <a:solidFill>
                <a:srgbClr val="8B8B8B"/>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0" i="0" u="none" strike="noStrike" cap="none" dirty="0">
              <a:solidFill>
                <a:srgbClr val="8B8B8B"/>
              </a:solidFill>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65" name="Google Shape;65;p14"/>
          <p:cNvSpPr/>
          <p:nvPr/>
        </p:nvSpPr>
        <p:spPr>
          <a:xfrm>
            <a:off x="6527278" y="6493200"/>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a:t>
            </a:fld>
            <a:endParaRPr sz="1800" b="0" i="0" u="none" strike="noStrike" cap="none" dirty="0">
              <a:solidFill>
                <a:schemeClr val="dk1"/>
              </a:solidFill>
              <a:latin typeface="Arial"/>
              <a:ea typeface="Arial"/>
              <a:cs typeface="Arial"/>
              <a:sym typeface="Arial"/>
            </a:endParaRPr>
          </a:p>
        </p:txBody>
      </p:sp>
      <p:sp>
        <p:nvSpPr>
          <p:cNvPr id="67" name="Google Shape;67;p14"/>
          <p:cNvSpPr txBox="1"/>
          <p:nvPr/>
        </p:nvSpPr>
        <p:spPr>
          <a:xfrm>
            <a:off x="3124075" y="6291600"/>
            <a:ext cx="2893800" cy="566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rgbClr val="8B8B8B"/>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8B8B8B"/>
              </a:solidFill>
              <a:latin typeface="Arial"/>
              <a:ea typeface="Arial"/>
              <a:cs typeface="Arial"/>
              <a:sym typeface="Arial"/>
            </a:endParaRPr>
          </a:p>
        </p:txBody>
      </p:sp>
      <p:pic>
        <p:nvPicPr>
          <p:cNvPr id="68" name="Google Shape;68;p14"/>
          <p:cNvPicPr preferRelativeResize="0"/>
          <p:nvPr/>
        </p:nvPicPr>
        <p:blipFill rotWithShape="1">
          <a:blip r:embed="rId4">
            <a:alphaModFix/>
          </a:blip>
          <a:srcRect/>
          <a:stretch/>
        </p:blipFill>
        <p:spPr>
          <a:xfrm>
            <a:off x="228600" y="0"/>
            <a:ext cx="914040" cy="990360"/>
          </a:xfrm>
          <a:prstGeom prst="rect">
            <a:avLst/>
          </a:prstGeom>
          <a:noFill/>
          <a:ln>
            <a:noFill/>
          </a:ln>
        </p:spPr>
      </p:pic>
      <p:sp>
        <p:nvSpPr>
          <p:cNvPr id="8" name="Google Shape;101;p17"/>
          <p:cNvSpPr/>
          <p:nvPr/>
        </p:nvSpPr>
        <p:spPr>
          <a:xfrm>
            <a:off x="457200" y="6492960"/>
            <a:ext cx="2133300" cy="36480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7"/>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27" name="Google Shape;227;p27"/>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10</a:t>
            </a:fld>
            <a:endParaRPr sz="1800" b="0" i="0" u="none" strike="noStrike" cap="none" dirty="0">
              <a:solidFill>
                <a:schemeClr val="dk1"/>
              </a:solidFill>
              <a:latin typeface="Arial"/>
              <a:ea typeface="Arial"/>
              <a:cs typeface="Arial"/>
              <a:sym typeface="Arial"/>
            </a:endParaRPr>
          </a:p>
        </p:txBody>
      </p:sp>
      <p:sp>
        <p:nvSpPr>
          <p:cNvPr id="228" name="Google Shape;228;p27"/>
          <p:cNvSpPr/>
          <p:nvPr/>
        </p:nvSpPr>
        <p:spPr>
          <a:xfrm>
            <a:off x="838080" y="1066679"/>
            <a:ext cx="7695720" cy="542627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Algorithm</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200"/>
              <a:buFont typeface="Arial"/>
              <a:buNone/>
            </a:pPr>
            <a:r>
              <a:rPr lang="en-US" sz="2200" b="1" dirty="0">
                <a:solidFill>
                  <a:schemeClr val="dk1"/>
                </a:solidFill>
                <a:latin typeface="Times New Roman"/>
                <a:ea typeface="Times New Roman"/>
                <a:cs typeface="Times New Roman"/>
                <a:sym typeface="Times New Roman"/>
              </a:rPr>
              <a:t>Decision Tree</a:t>
            </a:r>
          </a:p>
          <a:p>
            <a:pPr marL="0" marR="0" lvl="0" indent="0" algn="l" rtl="0">
              <a:lnSpc>
                <a:spcPct val="93000"/>
              </a:lnSpc>
              <a:spcBef>
                <a:spcPts val="0"/>
              </a:spcBef>
              <a:spcAft>
                <a:spcPts val="0"/>
              </a:spcAft>
              <a:buClr>
                <a:srgbClr val="000000"/>
              </a:buClr>
              <a:buSzPts val="2200"/>
              <a:buFont typeface="Arial"/>
              <a:buNone/>
            </a:pPr>
            <a:endParaRPr lang="en-US" sz="2200" b="1"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200"/>
              <a:buFont typeface="Arial"/>
              <a:buNone/>
            </a:pPr>
            <a:endParaRPr lang="en-US" sz="2200" b="1"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9" name="Google Shape;229;p27"/>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30" name="Google Shape;230;p27"/>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31" name="Google Shape;231;p27"/>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32" name="Google Shape;232;p27"/>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80" y="2097215"/>
            <a:ext cx="4064627" cy="4099073"/>
          </a:xfrm>
          <a:prstGeom prst="rect">
            <a:avLst/>
          </a:prstGeom>
        </p:spPr>
      </p:pic>
    </p:spTree>
    <p:extLst>
      <p:ext uri="{BB962C8B-B14F-4D97-AF65-F5344CB8AC3E}">
        <p14:creationId xmlns:p14="http://schemas.microsoft.com/office/powerpoint/2010/main" val="225820080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7"/>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27" name="Google Shape;227;p27"/>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11</a:t>
            </a:fld>
            <a:endParaRPr sz="1800" b="0" i="0" u="none" strike="noStrike" cap="none" dirty="0">
              <a:solidFill>
                <a:schemeClr val="dk1"/>
              </a:solidFill>
              <a:latin typeface="Arial"/>
              <a:ea typeface="Arial"/>
              <a:cs typeface="Arial"/>
              <a:sym typeface="Arial"/>
            </a:endParaRPr>
          </a:p>
        </p:txBody>
      </p:sp>
      <p:sp>
        <p:nvSpPr>
          <p:cNvPr id="228" name="Google Shape;228;p27"/>
          <p:cNvSpPr/>
          <p:nvPr/>
        </p:nvSpPr>
        <p:spPr>
          <a:xfrm>
            <a:off x="838080" y="1066679"/>
            <a:ext cx="7695720" cy="542627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The Development </a:t>
            </a:r>
            <a:r>
              <a:rPr lang="en-IN" sz="2400" b="1" u="sng" dirty="0">
                <a:latin typeface="Times New Roman"/>
                <a:ea typeface="Times New Roman"/>
                <a:cs typeface="Times New Roman"/>
                <a:sym typeface="Times New Roman"/>
              </a:rPr>
              <a:t>E</a:t>
            </a:r>
            <a:r>
              <a:rPr lang="en-IN" sz="2400" b="1" i="0" u="sng" strike="noStrike" cap="none" dirty="0">
                <a:solidFill>
                  <a:srgbClr val="000000"/>
                </a:solidFill>
                <a:latin typeface="Times New Roman"/>
                <a:ea typeface="Times New Roman"/>
                <a:cs typeface="Times New Roman"/>
                <a:sym typeface="Times New Roman"/>
              </a:rPr>
              <a:t>nvironment</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200"/>
              <a:buFont typeface="Arial"/>
              <a:buNone/>
            </a:pPr>
            <a:r>
              <a:rPr lang="en-IN" sz="2200" b="1" i="0" strike="noStrike" cap="none" dirty="0">
                <a:solidFill>
                  <a:schemeClr val="dk1"/>
                </a:solidFill>
                <a:latin typeface="Times New Roman"/>
                <a:ea typeface="Times New Roman"/>
                <a:cs typeface="Times New Roman"/>
                <a:sym typeface="Times New Roman"/>
              </a:rPr>
              <a:t>Programming Languages:</a:t>
            </a:r>
            <a:endParaRPr sz="2200" b="1"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r>
              <a:rPr lang="en-IN" sz="2000" b="0" i="0" u="none" strike="noStrike" cap="none" dirty="0">
                <a:solidFill>
                  <a:schemeClr val="dk1"/>
                </a:solidFill>
                <a:latin typeface="Times New Roman"/>
                <a:ea typeface="Times New Roman"/>
                <a:cs typeface="Times New Roman"/>
                <a:sym typeface="Times New Roman"/>
              </a:rPr>
              <a:t>Python 3.6 (with external libraries)</a:t>
            </a:r>
            <a:endParaRPr sz="2000" b="0" i="0" u="none" strike="noStrike" cap="none" dirty="0">
              <a:solidFill>
                <a:schemeClr val="dk1"/>
              </a:solidFill>
              <a:latin typeface="Times New Roman"/>
              <a:ea typeface="Times New Roman"/>
              <a:cs typeface="Times New Roman"/>
              <a:sym typeface="Times New Roman"/>
            </a:endParaRPr>
          </a:p>
          <a:p>
            <a:pPr>
              <a:lnSpc>
                <a:spcPct val="93000"/>
              </a:lnSpc>
              <a:buSzPts val="2000"/>
            </a:pPr>
            <a:r>
              <a:rPr lang="en-IN" sz="2000" dirty="0">
                <a:solidFill>
                  <a:schemeClr val="dk1"/>
                </a:solidFill>
                <a:latin typeface="Times New Roman"/>
                <a:ea typeface="Times New Roman"/>
                <a:cs typeface="Times New Roman"/>
                <a:sym typeface="Times New Roman"/>
              </a:rPr>
              <a:t>Libraries: sklearn, pandas, numpy</a:t>
            </a: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200"/>
              <a:buFont typeface="Arial"/>
              <a:buNone/>
            </a:pPr>
            <a:r>
              <a:rPr lang="en-IN" sz="2200" b="1" i="0" strike="noStrike" cap="none" dirty="0">
                <a:solidFill>
                  <a:schemeClr val="dk1"/>
                </a:solidFill>
                <a:latin typeface="Times New Roman"/>
                <a:ea typeface="Times New Roman"/>
                <a:cs typeface="Times New Roman"/>
                <a:sym typeface="Times New Roman"/>
              </a:rPr>
              <a:t>Development Tools:</a:t>
            </a:r>
            <a:endParaRPr sz="2200" b="1"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r>
              <a:rPr lang="en-IN" sz="2000" b="0" i="0" u="none" strike="noStrike" cap="none" dirty="0">
                <a:solidFill>
                  <a:schemeClr val="dk1"/>
                </a:solidFill>
                <a:latin typeface="Times New Roman"/>
                <a:ea typeface="Times New Roman"/>
                <a:cs typeface="Times New Roman"/>
                <a:sym typeface="Times New Roman"/>
              </a:rPr>
              <a:t>IDLE (IDE)</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r>
              <a:rPr lang="en-US" sz="2200" b="1" dirty="0">
                <a:solidFill>
                  <a:schemeClr val="dk1"/>
                </a:solidFill>
                <a:latin typeface="Times New Roman"/>
                <a:ea typeface="Times New Roman"/>
                <a:cs typeface="Times New Roman"/>
                <a:sym typeface="Times New Roman"/>
              </a:rPr>
              <a:t>Algorithm:</a:t>
            </a:r>
          </a:p>
          <a:p>
            <a:pPr marL="0" marR="0" lvl="0" indent="0" algn="l" rtl="0">
              <a:lnSpc>
                <a:spcPct val="93000"/>
              </a:lnSpc>
              <a:spcBef>
                <a:spcPts val="0"/>
              </a:spcBef>
              <a:spcAft>
                <a:spcPts val="0"/>
              </a:spcAft>
              <a:buClr>
                <a:srgbClr val="000000"/>
              </a:buClr>
              <a:buSzPts val="2000"/>
              <a:buFont typeface="Arial"/>
              <a:buNone/>
            </a:pPr>
            <a:r>
              <a:rPr lang="en-US" sz="2000" strike="noStrike" cap="none" dirty="0">
                <a:solidFill>
                  <a:schemeClr val="dk1"/>
                </a:solidFill>
                <a:latin typeface="Times New Roman"/>
                <a:ea typeface="Times New Roman"/>
                <a:cs typeface="Times New Roman"/>
                <a:sym typeface="Times New Roman"/>
              </a:rPr>
              <a:t>KNN</a:t>
            </a:r>
          </a:p>
          <a:p>
            <a:pPr marL="0" marR="0" lvl="0" indent="0" algn="l" rtl="0">
              <a:lnSpc>
                <a:spcPct val="93000"/>
              </a:lnSpc>
              <a:spcBef>
                <a:spcPts val="0"/>
              </a:spcBef>
              <a:spcAft>
                <a:spcPts val="0"/>
              </a:spcAft>
              <a:buClr>
                <a:srgbClr val="000000"/>
              </a:buClr>
              <a:buSzPts val="2000"/>
              <a:buFont typeface="Arial"/>
              <a:buNone/>
            </a:pPr>
            <a:r>
              <a:rPr lang="en-US" sz="2000" dirty="0">
                <a:solidFill>
                  <a:schemeClr val="dk1"/>
                </a:solidFill>
                <a:latin typeface="Times New Roman"/>
                <a:ea typeface="Times New Roman"/>
                <a:cs typeface="Times New Roman"/>
                <a:sym typeface="Times New Roman"/>
              </a:rPr>
              <a:t>Decision Tree</a:t>
            </a:r>
          </a:p>
          <a:p>
            <a:pPr marL="0" marR="0" lvl="0" indent="0" algn="l" rtl="0">
              <a:lnSpc>
                <a:spcPct val="93000"/>
              </a:lnSpc>
              <a:spcBef>
                <a:spcPts val="0"/>
              </a:spcBef>
              <a:spcAft>
                <a:spcPts val="0"/>
              </a:spcAft>
              <a:buClr>
                <a:srgbClr val="000000"/>
              </a:buClr>
              <a:buSzPts val="2000"/>
              <a:buFont typeface="Arial"/>
              <a:buNone/>
            </a:pPr>
            <a:endParaRPr lang="en-US" sz="200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r>
              <a:rPr lang="en-US" sz="2200" b="1" strike="noStrike" cap="none" dirty="0">
                <a:solidFill>
                  <a:schemeClr val="dk1"/>
                </a:solidFill>
                <a:latin typeface="Times New Roman"/>
                <a:ea typeface="Times New Roman"/>
                <a:cs typeface="Times New Roman"/>
                <a:sym typeface="Times New Roman"/>
              </a:rPr>
              <a:t>Web App:</a:t>
            </a:r>
          </a:p>
          <a:p>
            <a:pPr marL="0" marR="0" lvl="0" indent="0" algn="l" rtl="0">
              <a:lnSpc>
                <a:spcPct val="93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Bootstrap</a:t>
            </a:r>
          </a:p>
          <a:p>
            <a:pPr marL="0" marR="0" lvl="0" indent="0" algn="l" rtl="0">
              <a:lnSpc>
                <a:spcPct val="93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PHP</a:t>
            </a: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9" name="Google Shape;229;p27"/>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30" name="Google Shape;230;p27"/>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31" name="Google Shape;231;p27"/>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32" name="Google Shape;232;p27"/>
          <p:cNvPicPr preferRelativeResize="0"/>
          <p:nvPr/>
        </p:nvPicPr>
        <p:blipFill rotWithShape="1">
          <a:blip r:embed="rId4">
            <a:alphaModFix/>
          </a:blip>
          <a:srcRect/>
          <a:stretch/>
        </p:blipFill>
        <p:spPr>
          <a:xfrm>
            <a:off x="228600" y="0"/>
            <a:ext cx="914040" cy="99036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12</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Implementation</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We develop a model using Naïve Bayes to predict the possibility of Chronic Kidney Disease being present or absent. Since the accuracy of this model is 55% which is not as high as necessary, we also develop a model using KNN, which has a higher accuracy of 95%.</a:t>
            </a:r>
          </a:p>
          <a:p>
            <a:pPr marL="0" marR="0" lvl="0" indent="0" algn="l" rtl="0">
              <a:lnSpc>
                <a:spcPct val="93000"/>
              </a:lnSpc>
              <a:spcBef>
                <a:spcPts val="0"/>
              </a:spcBef>
              <a:spcAft>
                <a:spcPts val="0"/>
              </a:spcAft>
              <a:buClr>
                <a:srgbClr val="000000"/>
              </a:buClr>
              <a:buSzPts val="2000"/>
              <a:buFont typeface="Arial"/>
              <a:buNone/>
            </a:pPr>
            <a:endParaRPr lang="en-US" sz="2000" dirty="0">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We develop a model using Decision Tree to predict the stage </a:t>
            </a:r>
            <a:r>
              <a:rPr lang="en-US" sz="2000" dirty="0">
                <a:latin typeface="Times New Roman"/>
                <a:ea typeface="Times New Roman"/>
                <a:cs typeface="Times New Roman"/>
                <a:sym typeface="Times New Roman"/>
              </a:rPr>
              <a:t>when</a:t>
            </a:r>
            <a:r>
              <a:rPr lang="en-US" sz="2000" b="0" i="0" u="none" strike="noStrike" cap="none" dirty="0">
                <a:solidFill>
                  <a:srgbClr val="000000"/>
                </a:solidFill>
                <a:latin typeface="Times New Roman"/>
                <a:ea typeface="Times New Roman"/>
                <a:cs typeface="Times New Roman"/>
                <a:sym typeface="Times New Roman"/>
              </a:rPr>
              <a:t> the disease is </a:t>
            </a:r>
            <a:r>
              <a:rPr lang="en-US" sz="2000" dirty="0">
                <a:latin typeface="Times New Roman"/>
                <a:ea typeface="Times New Roman"/>
                <a:cs typeface="Times New Roman"/>
                <a:sym typeface="Times New Roman"/>
              </a:rPr>
              <a:t>detected</a:t>
            </a:r>
            <a:r>
              <a:rPr lang="en-US" sz="2000" b="0" i="0" u="none" strike="noStrike" cap="none" dirty="0">
                <a:solidFill>
                  <a:srgbClr val="000000"/>
                </a:solidFill>
                <a:latin typeface="Times New Roman"/>
                <a:ea typeface="Times New Roman"/>
                <a:cs typeface="Times New Roman"/>
                <a:sym typeface="Times New Roman"/>
              </a:rPr>
              <a:t>. This enables the user to gain in-depth knowledge about his/her disease. In addition, the user is provided with preventive measures based on the stage in which the disease exists in. </a:t>
            </a:r>
          </a:p>
          <a:p>
            <a:pPr marL="0" marR="0" lvl="0" indent="0" algn="l" rtl="0">
              <a:lnSpc>
                <a:spcPct val="93000"/>
              </a:lnSpc>
              <a:spcBef>
                <a:spcPts val="0"/>
              </a:spcBef>
              <a:spcAft>
                <a:spcPts val="0"/>
              </a:spcAft>
              <a:buClr>
                <a:srgbClr val="000000"/>
              </a:buClr>
              <a:buSzPts val="2000"/>
              <a:buFont typeface="Arial"/>
              <a:buNone/>
            </a:pPr>
            <a:endParaRPr lang="en-US" sz="2000" dirty="0">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We also develop a Web App to serve as a User Interface. This eases the user’s experience (doctors) and makes it easier for him/her to identify whether the disease exists or not. If it exists, the user is provided with the stage it exists in along with preventive measures.</a:t>
            </a:r>
            <a:endParaRPr sz="1800" b="0" i="0" u="none" strike="noStrike" cap="none" dirty="0">
              <a:solidFill>
                <a:schemeClr val="dk1"/>
              </a:solidFill>
              <a:latin typeface="Arial"/>
              <a:ea typeface="Arial"/>
              <a:cs typeface="Arial"/>
              <a:sym typeface="Arial"/>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13</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Implementation</a:t>
            </a:r>
            <a:endParaRPr sz="2400" b="1" i="0" u="none" strike="noStrike" cap="none" dirty="0">
              <a:solidFill>
                <a:schemeClr val="dk1"/>
              </a:solidFill>
              <a:latin typeface="Times New Roman"/>
              <a:ea typeface="Times New Roman"/>
              <a:cs typeface="Times New Roman"/>
              <a:sym typeface="Times New Roman"/>
            </a:endParaRPr>
          </a:p>
          <a:p>
            <a:pPr marR="0" lvl="0" algn="l" rtl="0">
              <a:lnSpc>
                <a:spcPct val="93000"/>
              </a:lnSpc>
              <a:spcBef>
                <a:spcPts val="0"/>
              </a:spcBef>
              <a:spcAft>
                <a:spcPts val="0"/>
              </a:spcAft>
              <a:buClr>
                <a:srgbClr val="000000"/>
              </a:buClr>
              <a:buSzPts val="2000"/>
            </a:pPr>
            <a:endParaRPr lang="en-US" sz="2000" b="1"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93000"/>
              </a:lnSpc>
              <a:spcBef>
                <a:spcPts val="0"/>
              </a:spcBef>
              <a:spcAft>
                <a:spcPts val="0"/>
              </a:spcAft>
              <a:buClr>
                <a:srgbClr val="000000"/>
              </a:buClr>
              <a:buSzPts val="2000"/>
              <a:buFont typeface="Arial" panose="020B0604020202020204" pitchFamily="34" charset="0"/>
              <a:buChar char="•"/>
            </a:pPr>
            <a:r>
              <a:rPr lang="en-US" sz="2000" b="0" i="0" u="none" strike="noStrike" cap="none" dirty="0" smtClean="0">
                <a:solidFill>
                  <a:srgbClr val="000000"/>
                </a:solidFill>
                <a:latin typeface="Times New Roman"/>
                <a:ea typeface="Times New Roman"/>
                <a:cs typeface="Times New Roman"/>
                <a:sym typeface="Times New Roman"/>
              </a:rPr>
              <a:t>We obtained the 14 attributes from the 24 original attributes by obtaining a correlation matrix between all the attributes and then selecting the ones that had the highest value, thus making it more time efficient.</a:t>
            </a:r>
          </a:p>
          <a:p>
            <a:pPr marL="342900" lvl="0" indent="-342900">
              <a:lnSpc>
                <a:spcPct val="93000"/>
              </a:lnSpc>
              <a:buSzPts val="2000"/>
              <a:buFont typeface="Arial" panose="020B0604020202020204" pitchFamily="34" charset="0"/>
              <a:buChar char="•"/>
            </a:pPr>
            <a:endParaRPr lang="en-US" sz="2000" b="0" i="0" u="none" strike="noStrike" cap="none" dirty="0" smtClean="0">
              <a:solidFill>
                <a:srgbClr val="000000"/>
              </a:solidFill>
              <a:latin typeface="Times New Roman"/>
              <a:ea typeface="Times New Roman"/>
              <a:cs typeface="Times New Roman"/>
              <a:sym typeface="Times New Roman"/>
            </a:endParaRPr>
          </a:p>
          <a:p>
            <a:pPr marL="342900" lvl="0" indent="-342900">
              <a:lnSpc>
                <a:spcPct val="93000"/>
              </a:lnSpc>
              <a:buSzPts val="2000"/>
              <a:buFont typeface="Arial" panose="020B0604020202020204" pitchFamily="34" charset="0"/>
              <a:buChar char="•"/>
            </a:pPr>
            <a:r>
              <a:rPr lang="en-US" sz="2000" b="0" i="0" u="none" strike="noStrike" cap="none" dirty="0" smtClean="0">
                <a:solidFill>
                  <a:srgbClr val="000000"/>
                </a:solidFill>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We ran the code with various split ratios ranging from 60:40 through 95:5. It was found that the 90:10 split yielded the best result.</a:t>
            </a:r>
          </a:p>
          <a:p>
            <a:pPr marR="0" lvl="0" algn="l" rtl="0">
              <a:lnSpc>
                <a:spcPct val="93000"/>
              </a:lnSpc>
              <a:spcBef>
                <a:spcPts val="0"/>
              </a:spcBef>
              <a:spcAft>
                <a:spcPts val="0"/>
              </a:spcAft>
              <a:buClr>
                <a:srgbClr val="000000"/>
              </a:buClr>
              <a:buSzPts val="2000"/>
            </a:pPr>
            <a:endParaRPr lang="en-US" sz="2000" b="0" i="0" u="none" strike="noStrike" cap="none" dirty="0" smtClean="0">
              <a:solidFill>
                <a:srgbClr val="000000"/>
              </a:solidFill>
              <a:latin typeface="Times New Roman"/>
              <a:ea typeface="Times New Roman"/>
              <a:cs typeface="Times New Roman"/>
              <a:sym typeface="Times New Roman"/>
            </a:endParaRPr>
          </a:p>
          <a:p>
            <a:pPr marL="342900" marR="0" lvl="0" indent="-342900" algn="l" rtl="0">
              <a:lnSpc>
                <a:spcPct val="93000"/>
              </a:lnSpc>
              <a:spcBef>
                <a:spcPts val="0"/>
              </a:spcBef>
              <a:spcAft>
                <a:spcPts val="0"/>
              </a:spcAft>
              <a:buClr>
                <a:srgbClr val="000000"/>
              </a:buClr>
              <a:buSzPts val="2000"/>
              <a:buFont typeface="Arial" panose="020B0604020202020204" pitchFamily="34" charset="0"/>
              <a:buChar char="•"/>
            </a:pPr>
            <a:r>
              <a:rPr lang="en-US" sz="2000" b="0" i="0" u="none" strike="noStrike" cap="none" dirty="0" smtClean="0">
                <a:solidFill>
                  <a:srgbClr val="000000"/>
                </a:solidFill>
                <a:latin typeface="Times New Roman"/>
                <a:ea typeface="Times New Roman"/>
                <a:cs typeface="Times New Roman"/>
                <a:sym typeface="Times New Roman"/>
              </a:rPr>
              <a:t>In addition, we </a:t>
            </a:r>
            <a:r>
              <a:rPr lang="en-US" sz="2000" b="0" i="0" u="none" strike="noStrike" cap="none" dirty="0">
                <a:solidFill>
                  <a:srgbClr val="000000"/>
                </a:solidFill>
                <a:latin typeface="Times New Roman"/>
                <a:ea typeface="Times New Roman"/>
                <a:cs typeface="Times New Roman"/>
                <a:sym typeface="Times New Roman"/>
              </a:rPr>
              <a:t>used various values of </a:t>
            </a:r>
            <a:r>
              <a:rPr lang="en-US" sz="2000" b="1" i="0" u="none" strike="noStrike" cap="none" dirty="0">
                <a:solidFill>
                  <a:srgbClr val="000000"/>
                </a:solidFill>
                <a:latin typeface="Times New Roman"/>
                <a:ea typeface="Times New Roman"/>
                <a:cs typeface="Times New Roman"/>
                <a:sym typeface="Times New Roman"/>
              </a:rPr>
              <a:t>k</a:t>
            </a:r>
            <a:r>
              <a:rPr lang="en-US" sz="2000" b="0" i="0" u="none" strike="noStrike" cap="none" dirty="0">
                <a:solidFill>
                  <a:srgbClr val="000000"/>
                </a:solidFill>
                <a:latin typeface="Times New Roman"/>
                <a:ea typeface="Times New Roman"/>
                <a:cs typeface="Times New Roman"/>
                <a:sym typeface="Times New Roman"/>
              </a:rPr>
              <a:t> and ran the code to find the most optimal value. This ranged from k=3 through k=13. We found that k=3 yielded the highest accuracy of 95%.</a:t>
            </a:r>
          </a:p>
          <a:p>
            <a:pPr marL="0" marR="0" lvl="0" indent="0" algn="l" rtl="0">
              <a:lnSpc>
                <a:spcPct val="93000"/>
              </a:lnSpc>
              <a:spcBef>
                <a:spcPts val="0"/>
              </a:spcBef>
              <a:spcAft>
                <a:spcPts val="0"/>
              </a:spcAft>
              <a:buClr>
                <a:srgbClr val="000000"/>
              </a:buClr>
              <a:buSzPts val="2000"/>
              <a:buFont typeface="Arial"/>
              <a:buNone/>
            </a:pPr>
            <a:endParaRPr lang="en-US" sz="2000" dirty="0">
              <a:latin typeface="Times New Roman"/>
              <a:ea typeface="Times New Roman"/>
              <a:cs typeface="Times New Roman"/>
              <a:sym typeface="Times New Roman"/>
            </a:endParaRPr>
          </a:p>
          <a:p>
            <a:pPr marL="342900" marR="0" lvl="0" indent="-342900" algn="l" rtl="0">
              <a:lnSpc>
                <a:spcPct val="93000"/>
              </a:lnSpc>
              <a:spcBef>
                <a:spcPts val="0"/>
              </a:spcBef>
              <a:spcAft>
                <a:spcPts val="0"/>
              </a:spcAft>
              <a:buClr>
                <a:srgbClr val="000000"/>
              </a:buClr>
              <a:buSzPts val="2000"/>
              <a:buFont typeface="Arial" panose="020B0604020202020204" pitchFamily="34" charset="0"/>
              <a:buChar char="•"/>
            </a:pPr>
            <a:r>
              <a:rPr lang="en-US" sz="2000" dirty="0" smtClean="0">
                <a:latin typeface="Times New Roman"/>
                <a:ea typeface="Times New Roman"/>
                <a:cs typeface="Times New Roman"/>
                <a:sym typeface="Times New Roman"/>
              </a:rPr>
              <a:t>We </a:t>
            </a:r>
            <a:r>
              <a:rPr lang="en-US" sz="2000" dirty="0">
                <a:latin typeface="Times New Roman"/>
                <a:ea typeface="Times New Roman"/>
                <a:cs typeface="Times New Roman"/>
                <a:sym typeface="Times New Roman"/>
              </a:rPr>
              <a:t>tried various split ratios for the code that predicted the stage as well and found out that the 80:20 split yielded the highest accuracy of 93.75%.</a:t>
            </a:r>
            <a:r>
              <a:rPr lang="en-US" sz="20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chemeClr val="dk1"/>
              </a:solidFill>
              <a:latin typeface="Arial"/>
              <a:ea typeface="Arial"/>
              <a:cs typeface="Arial"/>
              <a:sym typeface="Arial"/>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spTree>
    <p:extLst>
      <p:ext uri="{BB962C8B-B14F-4D97-AF65-F5344CB8AC3E}">
        <p14:creationId xmlns:p14="http://schemas.microsoft.com/office/powerpoint/2010/main" val="35785211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14</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Testing and Validation Procedure</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000"/>
              <a:buFont typeface="Arial"/>
              <a:buNone/>
            </a:pPr>
            <a:r>
              <a:rPr lang="en-US" sz="2000" b="1" dirty="0">
                <a:latin typeface="Times New Roman" panose="02020603050405020304" pitchFamily="18" charset="0"/>
                <a:cs typeface="Times New Roman" panose="02020603050405020304" pitchFamily="18" charset="0"/>
              </a:rPr>
              <a:t>KNN</a:t>
            </a:r>
            <a:endPar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93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The dataset has been split in a 90:10 ratio to obtain the training and the testing datasets.</a:t>
            </a: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93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The expected values are then obtained from the testing dataset which are then compared with the predicted values, yielding an accuracy of 95%.</a:t>
            </a: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93000"/>
              </a:lnSpc>
              <a:spcBef>
                <a:spcPts val="0"/>
              </a:spcBef>
              <a:spcAft>
                <a:spcPts val="0"/>
              </a:spcAft>
              <a:buClr>
                <a:srgbClr val="000000"/>
              </a:buClr>
              <a:buSzPts val="2000"/>
              <a:buFont typeface="Arial"/>
              <a:buNone/>
            </a:pPr>
            <a:r>
              <a:rPr lang="en-US" sz="2000" b="1" dirty="0">
                <a:latin typeface="Times New Roman" panose="02020603050405020304" pitchFamily="18" charset="0"/>
                <a:cs typeface="Times New Roman" panose="02020603050405020304" pitchFamily="18" charset="0"/>
              </a:rPr>
              <a:t>Decision Tree</a:t>
            </a:r>
            <a:endPar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93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The dataset has been split in a 80:20 ratio to obtain the training and testing datasets.</a:t>
            </a: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0">
              <a:lnSpc>
                <a:spcPct val="93000"/>
              </a:lnSpc>
              <a:buSzPts val="2000"/>
            </a:pPr>
            <a:r>
              <a:rPr lang="en-US" sz="2000" dirty="0">
                <a:latin typeface="Times New Roman" panose="02020603050405020304" pitchFamily="18" charset="0"/>
                <a:cs typeface="Times New Roman" panose="02020603050405020304" pitchFamily="18" charset="0"/>
              </a:rPr>
              <a:t>The expected values are then obtained from the testing dataset which are then compared with the predicted values, yielding an accuracy of 93.75</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spTree>
    <p:extLst>
      <p:ext uri="{BB962C8B-B14F-4D97-AF65-F5344CB8AC3E}">
        <p14:creationId xmlns:p14="http://schemas.microsoft.com/office/powerpoint/2010/main" val="276788149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15</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Testing and Validation Procedure</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Arial"/>
              <a:ea typeface="Arial"/>
              <a:cs typeface="Arial"/>
              <a:sym typeface="Arial"/>
            </a:endParaRPr>
          </a:p>
          <a:p>
            <a:pPr lvl="0">
              <a:lnSpc>
                <a:spcPct val="93000"/>
              </a:lnSpc>
              <a:buSzPts val="2000"/>
            </a:pPr>
            <a:r>
              <a:rPr lang="en-US" sz="2000" dirty="0" smtClean="0">
                <a:solidFill>
                  <a:schemeClr val="tx1"/>
                </a:solidFill>
                <a:latin typeface="Times New Roman" panose="02020603050405020304" pitchFamily="18" charset="0"/>
                <a:cs typeface="Times New Roman" panose="02020603050405020304" pitchFamily="18" charset="0"/>
              </a:rPr>
              <a:t>The username and password entered are validated right after the user enters them. Incase they are not correct, an error is thrown up, requiring the user to enter the correct username and password. </a:t>
            </a:r>
          </a:p>
          <a:p>
            <a:pPr lvl="0">
              <a:lnSpc>
                <a:spcPct val="93000"/>
              </a:lnSpc>
              <a:buSzPts val="2000"/>
            </a:pPr>
            <a:endParaRPr lang="en-US" sz="2000" dirty="0">
              <a:solidFill>
                <a:schemeClr val="tx1"/>
              </a:solidFill>
              <a:latin typeface="Times New Roman" panose="02020603050405020304" pitchFamily="18" charset="0"/>
              <a:cs typeface="Times New Roman" panose="02020603050405020304" pitchFamily="18" charset="0"/>
            </a:endParaRPr>
          </a:p>
          <a:p>
            <a:pPr lvl="0">
              <a:lnSpc>
                <a:spcPct val="93000"/>
              </a:lnSpc>
              <a:buSzPts val="2000"/>
            </a:pPr>
            <a:r>
              <a:rPr lang="en-US" sz="2000" dirty="0" smtClean="0">
                <a:solidFill>
                  <a:schemeClr val="tx1"/>
                </a:solidFill>
                <a:latin typeface="Times New Roman" panose="02020603050405020304" pitchFamily="18" charset="0"/>
                <a:cs typeface="Times New Roman" panose="02020603050405020304" pitchFamily="18" charset="0"/>
              </a:rPr>
              <a:t>In addition, if incorrect values are entered for the attributes, more specifically, if they are out of the bounds previously mentioned, an error is thrown up asking the user to enter correct values for the attributes.</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spTree>
    <p:extLst>
      <p:ext uri="{BB962C8B-B14F-4D97-AF65-F5344CB8AC3E}">
        <p14:creationId xmlns:p14="http://schemas.microsoft.com/office/powerpoint/2010/main" val="387267810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16</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Results</a:t>
            </a:r>
          </a:p>
          <a:p>
            <a:pPr marL="0" marR="0" lvl="0" indent="0" algn="l" rtl="0">
              <a:lnSpc>
                <a:spcPct val="93000"/>
              </a:lnSpc>
              <a:spcBef>
                <a:spcPts val="0"/>
              </a:spcBef>
              <a:spcAft>
                <a:spcPts val="0"/>
              </a:spcAft>
              <a:buClr>
                <a:srgbClr val="000000"/>
              </a:buClr>
              <a:buSzPts val="2400"/>
              <a:buFont typeface="Arial"/>
              <a:buNone/>
            </a:pPr>
            <a:endParaRPr lang="en-US" sz="2400" dirty="0">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400"/>
              <a:buFont typeface="Arial"/>
              <a:buNone/>
            </a:pPr>
            <a:r>
              <a:rPr lang="en-US" sz="2000" i="0" strike="noStrike" cap="none" dirty="0">
                <a:solidFill>
                  <a:schemeClr val="dk1"/>
                </a:solidFill>
                <a:latin typeface="Times New Roman"/>
                <a:ea typeface="Times New Roman"/>
                <a:cs typeface="Times New Roman"/>
                <a:sym typeface="Times New Roman"/>
              </a:rPr>
              <a:t>Fig.1  Page </a:t>
            </a:r>
            <a:r>
              <a:rPr lang="en-US" sz="2000" dirty="0">
                <a:solidFill>
                  <a:schemeClr val="dk1"/>
                </a:solidFill>
                <a:latin typeface="Times New Roman"/>
                <a:ea typeface="Times New Roman"/>
                <a:cs typeface="Times New Roman"/>
                <a:sym typeface="Times New Roman"/>
              </a:rPr>
              <a:t>for user to enter values</a:t>
            </a:r>
            <a:endParaRPr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Arial"/>
              <a:ea typeface="Arial"/>
              <a:cs typeface="Arial"/>
              <a:sym typeface="Arial"/>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 y="1553900"/>
            <a:ext cx="9144000" cy="4491014"/>
          </a:xfrm>
          <a:prstGeom prst="rect">
            <a:avLst/>
          </a:prstGeom>
        </p:spPr>
      </p:pic>
    </p:spTree>
    <p:extLst>
      <p:ext uri="{BB962C8B-B14F-4D97-AF65-F5344CB8AC3E}">
        <p14:creationId xmlns:p14="http://schemas.microsoft.com/office/powerpoint/2010/main" val="224218866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17</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Results</a:t>
            </a:r>
          </a:p>
          <a:p>
            <a:pPr marL="0" marR="0" lvl="0" indent="0" algn="l" rtl="0">
              <a:lnSpc>
                <a:spcPct val="93000"/>
              </a:lnSpc>
              <a:spcBef>
                <a:spcPts val="0"/>
              </a:spcBef>
              <a:spcAft>
                <a:spcPts val="0"/>
              </a:spcAft>
              <a:buClr>
                <a:srgbClr val="000000"/>
              </a:buClr>
              <a:buSzPts val="2400"/>
              <a:buFont typeface="Arial"/>
              <a:buNone/>
            </a:pPr>
            <a:endParaRPr lang="en-US" sz="2400" dirty="0">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400"/>
              <a:buFont typeface="Arial"/>
              <a:buNone/>
            </a:pPr>
            <a:r>
              <a:rPr lang="en-US" sz="2000" i="0" strike="noStrike" cap="none" dirty="0">
                <a:solidFill>
                  <a:schemeClr val="dk1"/>
                </a:solidFill>
                <a:latin typeface="Times New Roman"/>
                <a:ea typeface="Times New Roman"/>
                <a:cs typeface="Times New Roman"/>
                <a:sym typeface="Times New Roman"/>
              </a:rPr>
              <a:t>Fig.2  Page showing prediction of presence of CKD and its stage</a:t>
            </a:r>
            <a:endParaRPr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Arial"/>
              <a:ea typeface="Arial"/>
              <a:cs typeface="Arial"/>
              <a:sym typeface="Arial"/>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34006"/>
            <a:ext cx="9144000" cy="4444494"/>
          </a:xfrm>
          <a:prstGeom prst="rect">
            <a:avLst/>
          </a:prstGeom>
        </p:spPr>
      </p:pic>
    </p:spTree>
    <p:extLst>
      <p:ext uri="{BB962C8B-B14F-4D97-AF65-F5344CB8AC3E}">
        <p14:creationId xmlns:p14="http://schemas.microsoft.com/office/powerpoint/2010/main" val="111341754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39" name="Google Shape;239;p28"/>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18</a:t>
            </a:fld>
            <a:endParaRPr sz="1800" b="0" i="0" u="none" strike="noStrike" cap="none" dirty="0">
              <a:solidFill>
                <a:schemeClr val="dk1"/>
              </a:solidFill>
              <a:latin typeface="Arial"/>
              <a:ea typeface="Arial"/>
              <a:cs typeface="Arial"/>
              <a:sym typeface="Arial"/>
            </a:endParaRPr>
          </a:p>
        </p:txBody>
      </p:sp>
      <p:sp>
        <p:nvSpPr>
          <p:cNvPr id="240" name="Google Shape;240;p28"/>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Results</a:t>
            </a:r>
          </a:p>
          <a:p>
            <a:pPr marL="0" marR="0" lvl="0" indent="0" algn="l" rtl="0">
              <a:lnSpc>
                <a:spcPct val="93000"/>
              </a:lnSpc>
              <a:spcBef>
                <a:spcPts val="0"/>
              </a:spcBef>
              <a:spcAft>
                <a:spcPts val="0"/>
              </a:spcAft>
              <a:buClr>
                <a:srgbClr val="000000"/>
              </a:buClr>
              <a:buSzPts val="2400"/>
              <a:buFont typeface="Arial"/>
              <a:buNone/>
            </a:pPr>
            <a:endParaRPr lang="en-US" sz="2400" dirty="0">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lang="en-US" sz="2000" i="0" strike="noStrike" cap="none" dirty="0">
              <a:solidFill>
                <a:schemeClr val="dk1"/>
              </a:solidFill>
              <a:latin typeface="Times New Roman"/>
              <a:ea typeface="Times New Roman"/>
              <a:cs typeface="Times New Roman"/>
              <a:sym typeface="Times New Roman"/>
            </a:endParaRPr>
          </a:p>
          <a:p>
            <a:pPr lvl="0" algn="ctr">
              <a:lnSpc>
                <a:spcPct val="93000"/>
              </a:lnSpc>
              <a:buSzPts val="2400"/>
            </a:pPr>
            <a:r>
              <a:rPr lang="en-US" sz="2000" i="0" strike="noStrike" cap="none" dirty="0">
                <a:solidFill>
                  <a:schemeClr val="dk1"/>
                </a:solidFill>
                <a:latin typeface="Times New Roman"/>
                <a:ea typeface="Times New Roman"/>
                <a:cs typeface="Times New Roman"/>
                <a:sym typeface="Times New Roman"/>
              </a:rPr>
              <a:t>Fig.3  Page showing prediction </a:t>
            </a:r>
            <a:r>
              <a:rPr lang="en-US" sz="2000" dirty="0">
                <a:solidFill>
                  <a:schemeClr val="dk1"/>
                </a:solidFill>
                <a:latin typeface="Times New Roman"/>
                <a:ea typeface="Times New Roman"/>
                <a:cs typeface="Times New Roman"/>
                <a:sym typeface="Times New Roman"/>
              </a:rPr>
              <a:t>of absence of CKD</a:t>
            </a:r>
            <a:endParaRPr sz="2000"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Arial"/>
              <a:ea typeface="Arial"/>
              <a:cs typeface="Arial"/>
              <a:sym typeface="Arial"/>
            </a:endParaRPr>
          </a:p>
        </p:txBody>
      </p:sp>
      <p:sp>
        <p:nvSpPr>
          <p:cNvPr id="241" name="Google Shape;241;p28"/>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42" name="Google Shape;242;p28"/>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43" name="Google Shape;243;p28"/>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44" name="Google Shape;244;p28"/>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97588"/>
            <a:ext cx="9144000" cy="4478835"/>
          </a:xfrm>
          <a:prstGeom prst="rect">
            <a:avLst/>
          </a:prstGeom>
        </p:spPr>
      </p:pic>
    </p:spTree>
    <p:extLst>
      <p:ext uri="{BB962C8B-B14F-4D97-AF65-F5344CB8AC3E}">
        <p14:creationId xmlns:p14="http://schemas.microsoft.com/office/powerpoint/2010/main" val="72631503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0"/>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63" name="Google Shape;263;p30"/>
          <p:cNvSpPr/>
          <p:nvPr/>
        </p:nvSpPr>
        <p:spPr>
          <a:xfrm>
            <a:off x="838080" y="1066680"/>
            <a:ext cx="7695600" cy="49284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600"/>
              <a:buFont typeface="Arial"/>
              <a:buNone/>
            </a:pPr>
            <a:r>
              <a:rPr lang="en-IN" sz="3600" b="1" i="0" u="none" strike="noStrike" cap="none" dirty="0">
                <a:solidFill>
                  <a:schemeClr val="dk1"/>
                </a:solidFill>
                <a:latin typeface="Times New Roman"/>
                <a:ea typeface="Times New Roman"/>
                <a:cs typeface="Times New Roman"/>
                <a:sym typeface="Times New Roman"/>
              </a:rPr>
              <a:t>Thank You</a:t>
            </a:r>
            <a:endParaRPr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4" name="Google Shape;264;p30"/>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65" name="Google Shape;265;p30"/>
          <p:cNvPicPr preferRelativeResize="0"/>
          <p:nvPr/>
        </p:nvPicPr>
        <p:blipFill rotWithShape="1">
          <a:blip r:embed="rId4">
            <a:alphaModFix/>
          </a:blip>
          <a:srcRect/>
          <a:stretch/>
        </p:blipFill>
        <p:spPr>
          <a:xfrm>
            <a:off x="228600" y="0"/>
            <a:ext cx="914040" cy="99036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75" name="Google Shape;75;p15"/>
          <p:cNvSpPr/>
          <p:nvPr/>
        </p:nvSpPr>
        <p:spPr>
          <a:xfrm>
            <a:off x="6553205" y="64932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2</a:t>
            </a:fld>
            <a:endParaRPr sz="1800" b="0" i="0" u="none" strike="noStrike" cap="none" dirty="0">
              <a:solidFill>
                <a:schemeClr val="dk1"/>
              </a:solidFill>
              <a:latin typeface="Arial"/>
              <a:ea typeface="Arial"/>
              <a:cs typeface="Arial"/>
              <a:sym typeface="Arial"/>
            </a:endParaRPr>
          </a:p>
        </p:txBody>
      </p:sp>
      <p:sp>
        <p:nvSpPr>
          <p:cNvPr id="76" name="Google Shape;76;p15"/>
          <p:cNvSpPr/>
          <p:nvPr/>
        </p:nvSpPr>
        <p:spPr>
          <a:xfrm>
            <a:off x="838080" y="914400"/>
            <a:ext cx="7695720" cy="4969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2400" b="1" u="sng" strike="noStrike" cap="none" dirty="0">
                <a:solidFill>
                  <a:srgbClr val="000000"/>
                </a:solidFill>
                <a:latin typeface="Times New Roman"/>
                <a:ea typeface="Times New Roman"/>
                <a:cs typeface="Times New Roman"/>
                <a:sym typeface="Times New Roman"/>
              </a:rPr>
              <a:t>Problem definition</a:t>
            </a:r>
            <a:endParaRPr sz="2400" b="1" u="sng"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IN" sz="2000" b="0" i="0" u="none" strike="noStrike" cap="none" dirty="0">
                <a:solidFill>
                  <a:schemeClr val="dk1"/>
                </a:solidFill>
                <a:latin typeface="Times New Roman"/>
                <a:ea typeface="Times New Roman"/>
                <a:cs typeface="Times New Roman"/>
                <a:sym typeface="Times New Roman"/>
              </a:rPr>
              <a:t>Our project aims at prediction and prevention of Chronic Kidney Disease (CKD) using various attributes from the data obtained from hospitals.</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2000" b="0" i="0" u="none" strike="noStrike" cap="none" dirty="0">
                <a:solidFill>
                  <a:schemeClr val="dk1"/>
                </a:solidFill>
                <a:latin typeface="Times New Roman"/>
                <a:ea typeface="Times New Roman"/>
                <a:cs typeface="Times New Roman"/>
                <a:sym typeface="Times New Roman"/>
              </a:rPr>
              <a:t>The main objective of this project is to predict the possibility of CKD existing in a patient and further providing details of the stage it manifests in. In addition, the patient is provided with various methods that will prevent the disease from getting worse. Predicting the disease at the earlier stages and providing the right guidance can aid in saving the life of the patient.</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dirty="0">
              <a:solidFill>
                <a:schemeClr val="dk1"/>
              </a:solidFill>
              <a:latin typeface="Times New Roman"/>
              <a:ea typeface="Times New Roman"/>
              <a:cs typeface="Times New Roman"/>
              <a:sym typeface="Times New Roman"/>
            </a:endParaRPr>
          </a:p>
          <a:p>
            <a:pPr lvl="0">
              <a:buClr>
                <a:schemeClr val="dk1"/>
              </a:buClr>
              <a:buSzPts val="1100"/>
            </a:pPr>
            <a:r>
              <a:rPr lang="en-IN" sz="2000" b="0" i="0" u="none" strike="noStrike" cap="none" dirty="0">
                <a:solidFill>
                  <a:schemeClr val="dk1"/>
                </a:solidFill>
                <a:latin typeface="Times New Roman"/>
                <a:ea typeface="Times New Roman"/>
                <a:cs typeface="Times New Roman"/>
                <a:sym typeface="Times New Roman"/>
              </a:rPr>
              <a:t>Based on the stage the disease persists in, we will provide steps in which the growth of the disease can be reduced. Our work concentrates on identifying the disease utilizing classification calculations like</a:t>
            </a:r>
            <a:r>
              <a:rPr lang="en-IN" sz="2000" dirty="0">
                <a:latin typeface="Times New Roman"/>
                <a:ea typeface="Times New Roman"/>
                <a:cs typeface="Times New Roman"/>
                <a:sym typeface="Times New Roman"/>
              </a:rPr>
              <a:t> K- Nearest Neighbour algorithm to predict whether the disease exists and Decision Tree to determine the stage it is present in.</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8" name="Google Shape;78;p15"/>
          <p:cNvSpPr txBox="1"/>
          <p:nvPr/>
        </p:nvSpPr>
        <p:spPr>
          <a:xfrm>
            <a:off x="3124080" y="64939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8B8B8B"/>
              </a:solidFill>
              <a:latin typeface="Arial"/>
              <a:ea typeface="Arial"/>
              <a:cs typeface="Arial"/>
              <a:sym typeface="Arial"/>
            </a:endParaRPr>
          </a:p>
        </p:txBody>
      </p:sp>
      <p:sp>
        <p:nvSpPr>
          <p:cNvPr id="79" name="Google Shape;79;p15"/>
          <p:cNvSpPr/>
          <p:nvPr/>
        </p:nvSpPr>
        <p:spPr>
          <a:xfrm>
            <a:off x="1142650" y="329333"/>
            <a:ext cx="6020400" cy="3648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rgbClr val="000000"/>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80" name="Google Shape;80;p15"/>
          <p:cNvPicPr preferRelativeResize="0"/>
          <p:nvPr/>
        </p:nvPicPr>
        <p:blipFill rotWithShape="1">
          <a:blip r:embed="rId4">
            <a:alphaModFix/>
          </a:blip>
          <a:srcRect/>
          <a:stretch/>
        </p:blipFill>
        <p:spPr>
          <a:xfrm>
            <a:off x="228600" y="0"/>
            <a:ext cx="914040" cy="990360"/>
          </a:xfrm>
          <a:prstGeom prst="rect">
            <a:avLst/>
          </a:prstGeom>
          <a:noFill/>
          <a:ln>
            <a:noFill/>
          </a:ln>
        </p:spPr>
      </p:pic>
      <p:sp>
        <p:nvSpPr>
          <p:cNvPr id="8" name="Google Shape;101;p17"/>
          <p:cNvSpPr/>
          <p:nvPr/>
        </p:nvSpPr>
        <p:spPr>
          <a:xfrm>
            <a:off x="457200" y="6492960"/>
            <a:ext cx="2133300" cy="36480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87" name="Google Shape;87;p16"/>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3</a:t>
            </a:fld>
            <a:endParaRPr sz="1800" b="0" i="0" u="none" strike="noStrike" cap="none" dirty="0">
              <a:solidFill>
                <a:schemeClr val="dk1"/>
              </a:solidFill>
              <a:latin typeface="Arial"/>
              <a:ea typeface="Arial"/>
              <a:cs typeface="Arial"/>
              <a:sym typeface="Arial"/>
            </a:endParaRPr>
          </a:p>
        </p:txBody>
      </p:sp>
      <p:sp>
        <p:nvSpPr>
          <p:cNvPr id="88" name="Google Shape;88;p16"/>
          <p:cNvSpPr/>
          <p:nvPr/>
        </p:nvSpPr>
        <p:spPr>
          <a:xfrm>
            <a:off x="838080" y="1066680"/>
            <a:ext cx="7695720" cy="464508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Requirements</a:t>
            </a:r>
            <a:endParaRPr sz="2400" b="1" i="0" u="sng"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1"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Clr>
                <a:schemeClr val="dk1"/>
              </a:buClr>
              <a:buSzPts val="2200"/>
              <a:buFont typeface="Arial"/>
              <a:buNone/>
            </a:pPr>
            <a:r>
              <a:rPr lang="en-IN" sz="2200" b="1" i="0" strike="noStrike" cap="none" dirty="0">
                <a:solidFill>
                  <a:schemeClr val="dk1"/>
                </a:solidFill>
                <a:latin typeface="Times New Roman"/>
                <a:ea typeface="Times New Roman"/>
                <a:cs typeface="Times New Roman"/>
                <a:sym typeface="Times New Roman"/>
              </a:rPr>
              <a:t>Functional Requirements: </a:t>
            </a:r>
            <a:endParaRPr sz="2200" b="1"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application requires a </a:t>
            </a:r>
            <a:r>
              <a:rPr lang="en-IN" sz="2000" b="1" i="0" u="none" strike="noStrike" cap="none" dirty="0">
                <a:solidFill>
                  <a:schemeClr val="dk1"/>
                </a:solidFill>
                <a:latin typeface="Times New Roman"/>
                <a:ea typeface="Times New Roman"/>
                <a:cs typeface="Times New Roman"/>
                <a:sym typeface="Times New Roman"/>
              </a:rPr>
              <a:t>User Interface</a:t>
            </a:r>
            <a:r>
              <a:rPr lang="en-IN" sz="2000" b="0" i="0" u="none" strike="noStrike" cap="none" dirty="0">
                <a:solidFill>
                  <a:schemeClr val="dk1"/>
                </a:solidFill>
                <a:latin typeface="Times New Roman"/>
                <a:ea typeface="Times New Roman"/>
                <a:cs typeface="Times New Roman"/>
                <a:sym typeface="Times New Roman"/>
              </a:rPr>
              <a:t> model accessible by doctors and admins.</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application requires a</a:t>
            </a:r>
            <a:r>
              <a:rPr lang="en-IN" sz="2000" b="1" i="0" u="none" strike="noStrike" cap="none" dirty="0">
                <a:solidFill>
                  <a:schemeClr val="dk1"/>
                </a:solidFill>
                <a:latin typeface="Times New Roman"/>
                <a:ea typeface="Times New Roman"/>
                <a:cs typeface="Times New Roman"/>
                <a:sym typeface="Times New Roman"/>
              </a:rPr>
              <a:t> Dimensionality reduction </a:t>
            </a:r>
            <a:r>
              <a:rPr lang="en-IN" sz="2000" b="0" i="0" u="none" strike="noStrike" cap="none" dirty="0">
                <a:solidFill>
                  <a:schemeClr val="dk1"/>
                </a:solidFill>
                <a:latin typeface="Times New Roman"/>
                <a:ea typeface="Times New Roman"/>
                <a:cs typeface="Times New Roman"/>
                <a:sym typeface="Times New Roman"/>
              </a:rPr>
              <a:t>model in order to avoid overfitting problem.</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application requires a </a:t>
            </a:r>
            <a:r>
              <a:rPr lang="en-IN" sz="2000" b="1" i="0" u="none" strike="noStrike" cap="none" dirty="0">
                <a:solidFill>
                  <a:schemeClr val="dk1"/>
                </a:solidFill>
                <a:latin typeface="Times New Roman"/>
                <a:ea typeface="Times New Roman"/>
                <a:cs typeface="Times New Roman"/>
                <a:sym typeface="Times New Roman"/>
              </a:rPr>
              <a:t>Classification </a:t>
            </a:r>
            <a:r>
              <a:rPr lang="en-IN" sz="2000" b="0" i="0" u="none" strike="noStrike" cap="none" dirty="0">
                <a:solidFill>
                  <a:schemeClr val="dk1"/>
                </a:solidFill>
                <a:latin typeface="Times New Roman"/>
                <a:ea typeface="Times New Roman"/>
                <a:cs typeface="Times New Roman"/>
                <a:sym typeface="Times New Roman"/>
              </a:rPr>
              <a:t>model to classify whether the patient is suffering from CKD or not.</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application requires a </a:t>
            </a:r>
            <a:r>
              <a:rPr lang="en-IN" sz="2000" b="1" i="0" u="none" strike="noStrike" cap="none" dirty="0">
                <a:solidFill>
                  <a:schemeClr val="dk1"/>
                </a:solidFill>
                <a:latin typeface="Times New Roman"/>
                <a:ea typeface="Times New Roman"/>
                <a:cs typeface="Times New Roman"/>
                <a:sym typeface="Times New Roman"/>
              </a:rPr>
              <a:t>Prevention </a:t>
            </a:r>
            <a:r>
              <a:rPr lang="en-IN" sz="2000" b="0" i="0" u="none" strike="noStrike" cap="none" dirty="0">
                <a:solidFill>
                  <a:schemeClr val="dk1"/>
                </a:solidFill>
                <a:latin typeface="Times New Roman"/>
                <a:ea typeface="Times New Roman"/>
                <a:cs typeface="Times New Roman"/>
                <a:sym typeface="Times New Roman"/>
              </a:rPr>
              <a:t>model to provides measures for prevention of the disease.</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9" name="Google Shape;89;p16"/>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
        <p:nvSpPr>
          <p:cNvPr id="90" name="Google Shape;90;p16"/>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91" name="Google Shape;91;p16"/>
          <p:cNvSpPr/>
          <p:nvPr/>
        </p:nvSpPr>
        <p:spPr>
          <a:xfrm>
            <a:off x="1142650" y="329788"/>
            <a:ext cx="60204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2000" b="1" i="0" u="none" strike="noStrike" cap="none" dirty="0">
              <a:solidFill>
                <a:schemeClr val="dk1"/>
              </a:solidFill>
              <a:latin typeface="Times New Roman"/>
              <a:ea typeface="Times New Roman"/>
              <a:cs typeface="Times New Roman"/>
              <a:sym typeface="Times New Roman"/>
            </a:endParaRPr>
          </a:p>
        </p:txBody>
      </p:sp>
      <p:pic>
        <p:nvPicPr>
          <p:cNvPr id="92" name="Google Shape;92;p16"/>
          <p:cNvPicPr preferRelativeResize="0"/>
          <p:nvPr/>
        </p:nvPicPr>
        <p:blipFill rotWithShape="1">
          <a:blip r:embed="rId4">
            <a:alphaModFix/>
          </a:blip>
          <a:srcRect/>
          <a:stretch/>
        </p:blipFill>
        <p:spPr>
          <a:xfrm>
            <a:off x="228600" y="0"/>
            <a:ext cx="914040" cy="99036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7"/>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99" name="Google Shape;99;p17"/>
          <p:cNvSpPr/>
          <p:nvPr/>
        </p:nvSpPr>
        <p:spPr>
          <a:xfrm>
            <a:off x="6553105" y="6492945"/>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4</a:t>
            </a:fld>
            <a:endParaRPr sz="1800" b="0" i="0" u="none" strike="noStrike" cap="none" dirty="0">
              <a:solidFill>
                <a:schemeClr val="dk1"/>
              </a:solidFill>
              <a:latin typeface="Arial"/>
              <a:ea typeface="Arial"/>
              <a:cs typeface="Arial"/>
              <a:sym typeface="Arial"/>
            </a:endParaRPr>
          </a:p>
        </p:txBody>
      </p:sp>
      <p:sp>
        <p:nvSpPr>
          <p:cNvPr id="100" name="Google Shape;100;p17"/>
          <p:cNvSpPr/>
          <p:nvPr/>
        </p:nvSpPr>
        <p:spPr>
          <a:xfrm>
            <a:off x="838080" y="1066680"/>
            <a:ext cx="7695600" cy="46452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2400"/>
              <a:buFont typeface="Arial"/>
              <a:buNone/>
            </a:pPr>
            <a:r>
              <a:rPr lang="en-IN" sz="2400" b="1" i="0" u="sng" strike="noStrike" cap="none" dirty="0">
                <a:solidFill>
                  <a:schemeClr val="dk1"/>
                </a:solidFill>
                <a:latin typeface="Times New Roman"/>
                <a:ea typeface="Times New Roman"/>
                <a:cs typeface="Times New Roman"/>
                <a:sym typeface="Times New Roman"/>
              </a:rPr>
              <a:t>Requirements</a:t>
            </a:r>
            <a:endParaRPr sz="22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2200"/>
              <a:buFont typeface="Arial"/>
              <a:buNone/>
            </a:pPr>
            <a:endParaRPr sz="22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2200"/>
              <a:buFont typeface="Arial"/>
              <a:buNone/>
            </a:pPr>
            <a:r>
              <a:rPr lang="en-IN" sz="2200" b="1" i="0" strike="noStrike" cap="none" dirty="0">
                <a:solidFill>
                  <a:schemeClr val="dk1"/>
                </a:solidFill>
                <a:latin typeface="Times New Roman"/>
                <a:ea typeface="Times New Roman"/>
                <a:cs typeface="Times New Roman"/>
                <a:sym typeface="Times New Roman"/>
              </a:rPr>
              <a:t>Non-Functional Requirements: </a:t>
            </a:r>
            <a:endParaRPr sz="2200" b="1"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system is fairly easy to use </a:t>
            </a:r>
            <a:r>
              <a:rPr lang="en-IN" sz="2000" b="0" i="0" u="none" strike="noStrike" cap="none" dirty="0" err="1">
                <a:solidFill>
                  <a:schemeClr val="dk1"/>
                </a:solidFill>
                <a:latin typeface="Times New Roman"/>
                <a:ea typeface="Times New Roman"/>
                <a:cs typeface="Times New Roman"/>
                <a:sym typeface="Times New Roman"/>
              </a:rPr>
              <a:t>ie</a:t>
            </a:r>
            <a:r>
              <a:rPr lang="en-IN" sz="2000" b="0" i="0" u="none" strike="noStrike" cap="none" dirty="0">
                <a:solidFill>
                  <a:schemeClr val="dk1"/>
                </a:solidFill>
                <a:latin typeface="Times New Roman"/>
                <a:ea typeface="Times New Roman"/>
                <a:cs typeface="Times New Roman"/>
                <a:sym typeface="Times New Roman"/>
              </a:rPr>
              <a:t>. any person with a basic knowledge of computers will find it easy to use.</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system is secure. The administrator’s login is secured using a password known solely to him, ensuring no one else can manipulate this data.</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355600" algn="l" rtl="0">
              <a:lnSpc>
                <a:spcPct val="93000"/>
              </a:lnSpc>
              <a:spcBef>
                <a:spcPts val="0"/>
              </a:spcBef>
              <a:spcAft>
                <a:spcPts val="0"/>
              </a:spcAft>
              <a:buClr>
                <a:schemeClr val="dk1"/>
              </a:buClr>
              <a:buSzPts val="2000"/>
              <a:buFont typeface="Times New Roman"/>
              <a:buChar char="●"/>
            </a:pPr>
            <a:r>
              <a:rPr lang="en-IN" sz="2000" b="0" i="0" u="none" strike="noStrike" cap="none" dirty="0">
                <a:solidFill>
                  <a:schemeClr val="dk1"/>
                </a:solidFill>
                <a:latin typeface="Times New Roman"/>
                <a:ea typeface="Times New Roman"/>
                <a:cs typeface="Times New Roman"/>
                <a:sym typeface="Times New Roman"/>
              </a:rPr>
              <a:t>The system performs optimally with an average execution time of 3 seconds and has an accuracy of 95% for the Disease Presence </a:t>
            </a:r>
            <a:r>
              <a:rPr lang="en-IN" sz="2000" dirty="0">
                <a:solidFill>
                  <a:schemeClr val="dk1"/>
                </a:solidFill>
                <a:latin typeface="Times New Roman"/>
                <a:ea typeface="Times New Roman"/>
                <a:cs typeface="Times New Roman"/>
                <a:sym typeface="Times New Roman"/>
              </a:rPr>
              <a:t>P</a:t>
            </a:r>
            <a:r>
              <a:rPr lang="en-IN" sz="2000" b="0" i="0" u="none" strike="noStrike" cap="none" dirty="0">
                <a:solidFill>
                  <a:schemeClr val="dk1"/>
                </a:solidFill>
                <a:latin typeface="Times New Roman"/>
                <a:ea typeface="Times New Roman"/>
                <a:cs typeface="Times New Roman"/>
                <a:sym typeface="Times New Roman"/>
              </a:rPr>
              <a:t>rediction and 93.75% for the Stage Prediction .</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1" i="0" u="sng"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01" name="Google Shape;101;p17"/>
          <p:cNvSpPr/>
          <p:nvPr/>
        </p:nvSpPr>
        <p:spPr>
          <a:xfrm>
            <a:off x="457200" y="6492960"/>
            <a:ext cx="2133300" cy="36480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
        <p:nvSpPr>
          <p:cNvPr id="102" name="Google Shape;102;p17"/>
          <p:cNvSpPr txBox="1"/>
          <p:nvPr/>
        </p:nvSpPr>
        <p:spPr>
          <a:xfrm>
            <a:off x="3124893" y="6493695"/>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103" name="Google Shape;103;p17"/>
          <p:cNvSpPr/>
          <p:nvPr/>
        </p:nvSpPr>
        <p:spPr>
          <a:xfrm>
            <a:off x="1142650" y="329788"/>
            <a:ext cx="60204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2000" b="1" i="0" u="none" strike="noStrike" cap="none" dirty="0">
              <a:solidFill>
                <a:schemeClr val="dk1"/>
              </a:solidFill>
              <a:latin typeface="Times New Roman"/>
              <a:ea typeface="Times New Roman"/>
              <a:cs typeface="Times New Roman"/>
              <a:sym typeface="Times New Roman"/>
            </a:endParaRPr>
          </a:p>
        </p:txBody>
      </p:sp>
      <p:pic>
        <p:nvPicPr>
          <p:cNvPr id="104" name="Google Shape;104;p17"/>
          <p:cNvPicPr preferRelativeResize="0"/>
          <p:nvPr/>
        </p:nvPicPr>
        <p:blipFill rotWithShape="1">
          <a:blip r:embed="rId4">
            <a:alphaModFix/>
          </a:blip>
          <a:srcRect/>
          <a:stretch/>
        </p:blipFill>
        <p:spPr>
          <a:xfrm>
            <a:off x="228600" y="0"/>
            <a:ext cx="914040" cy="99036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1"/>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150" name="Google Shape;150;p21"/>
          <p:cNvSpPr/>
          <p:nvPr/>
        </p:nvSpPr>
        <p:spPr>
          <a:xfrm>
            <a:off x="6552730"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5</a:t>
            </a:fld>
            <a:endParaRPr sz="1800" b="0" i="0" u="none" strike="noStrike" cap="none" dirty="0">
              <a:solidFill>
                <a:schemeClr val="dk1"/>
              </a:solidFill>
              <a:latin typeface="Arial"/>
              <a:ea typeface="Arial"/>
              <a:cs typeface="Arial"/>
              <a:sym typeface="Arial"/>
            </a:endParaRPr>
          </a:p>
        </p:txBody>
      </p:sp>
      <p:sp>
        <p:nvSpPr>
          <p:cNvPr id="151" name="Google Shape;151;p21"/>
          <p:cNvSpPr/>
          <p:nvPr/>
        </p:nvSpPr>
        <p:spPr>
          <a:xfrm>
            <a:off x="838080" y="1066680"/>
            <a:ext cx="7695600" cy="5211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Sequence Diagram</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52" name="Google Shape;152;p21"/>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
        <p:nvSpPr>
          <p:cNvPr id="153" name="Google Shape;153;p21"/>
          <p:cNvSpPr txBox="1"/>
          <p:nvPr/>
        </p:nvSpPr>
        <p:spPr>
          <a:xfrm>
            <a:off x="3124730" y="6493657"/>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154" name="Google Shape;154;p21"/>
          <p:cNvSpPr/>
          <p:nvPr/>
        </p:nvSpPr>
        <p:spPr>
          <a:xfrm>
            <a:off x="1142650" y="329788"/>
            <a:ext cx="60204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155" name="Google Shape;155;p21"/>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156" name="Google Shape;156;p21"/>
          <p:cNvPicPr preferRelativeResize="0"/>
          <p:nvPr/>
        </p:nvPicPr>
        <p:blipFill rotWithShape="1">
          <a:blip r:embed="rId5">
            <a:alphaModFix/>
          </a:blip>
          <a:srcRect/>
          <a:stretch/>
        </p:blipFill>
        <p:spPr>
          <a:xfrm>
            <a:off x="1487601" y="1926300"/>
            <a:ext cx="6703900" cy="435197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3"/>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176" name="Google Shape;176;p23"/>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6</a:t>
            </a:fld>
            <a:endParaRPr sz="1800" b="0" i="0" u="none" strike="noStrike" cap="none" dirty="0">
              <a:solidFill>
                <a:schemeClr val="dk1"/>
              </a:solidFill>
              <a:latin typeface="Arial"/>
              <a:ea typeface="Arial"/>
              <a:cs typeface="Arial"/>
              <a:sym typeface="Arial"/>
            </a:endParaRPr>
          </a:p>
        </p:txBody>
      </p:sp>
      <p:sp>
        <p:nvSpPr>
          <p:cNvPr id="177" name="Google Shape;177;p23"/>
          <p:cNvSpPr/>
          <p:nvPr/>
        </p:nvSpPr>
        <p:spPr>
          <a:xfrm>
            <a:off x="838080" y="990720"/>
            <a:ext cx="7695720" cy="49284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smtClean="0">
                <a:solidFill>
                  <a:srgbClr val="000000"/>
                </a:solidFill>
                <a:latin typeface="Times New Roman"/>
                <a:ea typeface="Times New Roman"/>
                <a:cs typeface="Times New Roman"/>
                <a:sym typeface="Times New Roman"/>
              </a:rPr>
              <a:t>System </a:t>
            </a:r>
            <a:r>
              <a:rPr lang="en-IN" sz="2400" b="1" i="0" u="sng" strike="noStrike" cap="none" dirty="0">
                <a:solidFill>
                  <a:srgbClr val="000000"/>
                </a:solidFill>
                <a:latin typeface="Times New Roman"/>
                <a:ea typeface="Times New Roman"/>
                <a:cs typeface="Times New Roman"/>
                <a:sym typeface="Times New Roman"/>
              </a:rPr>
              <a:t>Architecture</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chemeClr val="dk1"/>
              </a:buClr>
              <a:buSzPts val="1100"/>
              <a:buFont typeface="Arial"/>
              <a:buNone/>
            </a:pPr>
            <a:r>
              <a:rPr lang="en-IN" sz="2000" b="0" i="0" u="none" strike="noStrike" cap="none" dirty="0">
                <a:solidFill>
                  <a:srgbClr val="333333"/>
                </a:solidFill>
                <a:latin typeface="Times New Roman"/>
                <a:ea typeface="Times New Roman"/>
                <a:cs typeface="Times New Roman"/>
                <a:sym typeface="Times New Roman"/>
              </a:rPr>
              <a:t>The </a:t>
            </a:r>
            <a:r>
              <a:rPr lang="en-IN" sz="2000" b="1" i="0" u="none" strike="noStrike" cap="none" dirty="0">
                <a:solidFill>
                  <a:srgbClr val="333333"/>
                </a:solidFill>
                <a:latin typeface="Times New Roman"/>
                <a:ea typeface="Times New Roman"/>
                <a:cs typeface="Times New Roman"/>
                <a:sym typeface="Times New Roman"/>
              </a:rPr>
              <a:t>Presentation Tier</a:t>
            </a:r>
            <a:r>
              <a:rPr lang="en-IN" sz="2000" b="0" i="0" u="none" strike="noStrike" cap="none" dirty="0">
                <a:solidFill>
                  <a:srgbClr val="333333"/>
                </a:solidFill>
                <a:latin typeface="Times New Roman"/>
                <a:ea typeface="Times New Roman"/>
                <a:cs typeface="Times New Roman"/>
                <a:sym typeface="Times New Roman"/>
              </a:rPr>
              <a:t> is the top-most level of the application, i.e. User interface. The main function of the interface is to translate tasks and results to something the user can understand.</a:t>
            </a:r>
            <a:endParaRPr sz="2000" b="0" i="0" u="none" strike="noStrike" cap="none" dirty="0">
              <a:solidFill>
                <a:srgbClr val="333333"/>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100"/>
              <a:buFont typeface="Arial"/>
              <a:buNone/>
            </a:pPr>
            <a:endParaRPr sz="2000" b="0" i="0" u="none" strike="noStrike" cap="none" dirty="0">
              <a:solidFill>
                <a:srgbClr val="333333"/>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100"/>
              <a:buFont typeface="Arial"/>
              <a:buNone/>
            </a:pPr>
            <a:endParaRPr sz="2000" b="0" i="0" u="none" strike="noStrike" cap="none" dirty="0">
              <a:solidFill>
                <a:srgbClr val="333333"/>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1100"/>
              <a:buFont typeface="Arial"/>
              <a:buNone/>
            </a:pPr>
            <a:r>
              <a:rPr lang="en-IN" sz="2000" b="0" i="0" u="none" strike="noStrike" cap="none" dirty="0">
                <a:solidFill>
                  <a:srgbClr val="333333"/>
                </a:solidFill>
                <a:latin typeface="Times New Roman"/>
                <a:ea typeface="Times New Roman"/>
                <a:cs typeface="Times New Roman"/>
                <a:sym typeface="Times New Roman"/>
              </a:rPr>
              <a:t>The </a:t>
            </a:r>
            <a:r>
              <a:rPr lang="en-IN" sz="2000" b="1" i="0" u="none" strike="noStrike" cap="none" dirty="0">
                <a:solidFill>
                  <a:srgbClr val="333333"/>
                </a:solidFill>
                <a:latin typeface="Times New Roman"/>
                <a:ea typeface="Times New Roman"/>
                <a:cs typeface="Times New Roman"/>
                <a:sym typeface="Times New Roman"/>
              </a:rPr>
              <a:t>Service Tier</a:t>
            </a:r>
            <a:r>
              <a:rPr lang="en-IN" sz="2000" b="0" i="0" u="none" strike="noStrike" cap="none" dirty="0">
                <a:solidFill>
                  <a:srgbClr val="333333"/>
                </a:solidFill>
                <a:latin typeface="Times New Roman"/>
                <a:ea typeface="Times New Roman"/>
                <a:cs typeface="Times New Roman"/>
                <a:sym typeface="Times New Roman"/>
              </a:rPr>
              <a:t> exists between the UI and the backend systems that store data, and is in charge of managing the business rules of transforming and translating data between those two layers.</a:t>
            </a:r>
            <a:endParaRPr sz="2000" b="0" i="0" u="none" strike="noStrike" cap="none" dirty="0">
              <a:solidFill>
                <a:srgbClr val="333333"/>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1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1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1100"/>
              <a:buFont typeface="Arial"/>
              <a:buNone/>
            </a:pPr>
            <a:r>
              <a:rPr lang="en-IN" sz="2000" b="0" i="0" u="none" strike="noStrike" cap="none" dirty="0">
                <a:solidFill>
                  <a:schemeClr val="dk1"/>
                </a:solidFill>
                <a:latin typeface="Times New Roman"/>
                <a:ea typeface="Times New Roman"/>
                <a:cs typeface="Times New Roman"/>
                <a:sym typeface="Times New Roman"/>
              </a:rPr>
              <a:t>The </a:t>
            </a:r>
            <a:r>
              <a:rPr lang="en-IN" sz="2000" b="1" i="0" u="none" strike="noStrike" cap="none" dirty="0">
                <a:solidFill>
                  <a:schemeClr val="dk1"/>
                </a:solidFill>
                <a:latin typeface="Times New Roman"/>
                <a:ea typeface="Times New Roman"/>
                <a:cs typeface="Times New Roman"/>
                <a:sym typeface="Times New Roman"/>
              </a:rPr>
              <a:t>Storage Tier</a:t>
            </a:r>
            <a:r>
              <a:rPr lang="en-IN" sz="2000" b="0" i="0" u="none" strike="noStrike" cap="none" dirty="0">
                <a:solidFill>
                  <a:schemeClr val="dk1"/>
                </a:solidFill>
                <a:latin typeface="Times New Roman"/>
                <a:ea typeface="Times New Roman"/>
                <a:cs typeface="Times New Roman"/>
                <a:sym typeface="Times New Roman"/>
              </a:rPr>
              <a:t> includes the data persistence mechanisms (database servers, file shares, etc.) and the data access layer that encapsulates the persistence mechanisms and exposes the data.</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8" name="Google Shape;178;p23"/>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
        <p:nvSpPr>
          <p:cNvPr id="179" name="Google Shape;179;p23"/>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180" name="Google Shape;180;p23"/>
          <p:cNvSpPr/>
          <p:nvPr/>
        </p:nvSpPr>
        <p:spPr>
          <a:xfrm>
            <a:off x="1142650" y="329788"/>
            <a:ext cx="60204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181" name="Google Shape;181;p23"/>
          <p:cNvPicPr preferRelativeResize="0"/>
          <p:nvPr/>
        </p:nvPicPr>
        <p:blipFill rotWithShape="1">
          <a:blip r:embed="rId4">
            <a:alphaModFix/>
          </a:blip>
          <a:srcRect/>
          <a:stretch/>
        </p:blipFill>
        <p:spPr>
          <a:xfrm>
            <a:off x="228600" y="0"/>
            <a:ext cx="914040" cy="99036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188" name="Google Shape;188;p24"/>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7</a:t>
            </a:fld>
            <a:endParaRPr sz="1800" b="0" i="0" u="none" strike="noStrike" cap="none" dirty="0">
              <a:solidFill>
                <a:schemeClr val="dk1"/>
              </a:solidFill>
              <a:latin typeface="Arial"/>
              <a:ea typeface="Arial"/>
              <a:cs typeface="Arial"/>
              <a:sym typeface="Arial"/>
            </a:endParaRPr>
          </a:p>
        </p:txBody>
      </p:sp>
      <p:sp>
        <p:nvSpPr>
          <p:cNvPr id="189" name="Google Shape;189;p24"/>
          <p:cNvSpPr/>
          <p:nvPr/>
        </p:nvSpPr>
        <p:spPr>
          <a:xfrm>
            <a:off x="838080" y="990720"/>
            <a:ext cx="7695600" cy="49284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smtClean="0">
                <a:solidFill>
                  <a:srgbClr val="000000"/>
                </a:solidFill>
                <a:latin typeface="Times New Roman"/>
                <a:ea typeface="Times New Roman"/>
                <a:cs typeface="Times New Roman"/>
                <a:sym typeface="Times New Roman"/>
              </a:rPr>
              <a:t>System </a:t>
            </a:r>
            <a:r>
              <a:rPr lang="en-IN" sz="2400" b="1" i="0" u="sng" strike="noStrike" cap="none" dirty="0">
                <a:solidFill>
                  <a:srgbClr val="000000"/>
                </a:solidFill>
                <a:latin typeface="Times New Roman"/>
                <a:ea typeface="Times New Roman"/>
                <a:cs typeface="Times New Roman"/>
                <a:sym typeface="Times New Roman"/>
              </a:rPr>
              <a:t>Architecture</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0" name="Google Shape;190;p24"/>
          <p:cNvSpPr/>
          <p:nvPr/>
        </p:nvSpPr>
        <p:spPr>
          <a:xfrm>
            <a:off x="457200" y="6492960"/>
            <a:ext cx="2133300" cy="36480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191" name="Google Shape;191;p24"/>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192" name="Google Shape;192;p24"/>
          <p:cNvSpPr/>
          <p:nvPr/>
        </p:nvSpPr>
        <p:spPr>
          <a:xfrm>
            <a:off x="1142650" y="329788"/>
            <a:ext cx="60204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193" name="Google Shape;193;p24"/>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2" name="Picture 1"/>
          <p:cNvPicPr>
            <a:picLocks noChangeAspect="1"/>
          </p:cNvPicPr>
          <p:nvPr/>
        </p:nvPicPr>
        <p:blipFill>
          <a:blip r:embed="rId5"/>
          <a:stretch>
            <a:fillRect/>
          </a:stretch>
        </p:blipFill>
        <p:spPr>
          <a:xfrm>
            <a:off x="1791276" y="1447190"/>
            <a:ext cx="4723147" cy="4749098"/>
          </a:xfrm>
          <a:prstGeom prst="rect">
            <a:avLst/>
          </a:prstGeom>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5"/>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01" name="Google Shape;201;p25"/>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8</a:t>
            </a:fld>
            <a:endParaRPr sz="1800" b="0" i="0" u="none" strike="noStrike" cap="none" dirty="0">
              <a:solidFill>
                <a:schemeClr val="dk1"/>
              </a:solidFill>
              <a:latin typeface="Arial"/>
              <a:ea typeface="Arial"/>
              <a:cs typeface="Arial"/>
              <a:sym typeface="Arial"/>
            </a:endParaRPr>
          </a:p>
        </p:txBody>
      </p:sp>
      <p:sp>
        <p:nvSpPr>
          <p:cNvPr id="202" name="Google Shape;202;p25"/>
          <p:cNvSpPr/>
          <p:nvPr/>
        </p:nvSpPr>
        <p:spPr>
          <a:xfrm>
            <a:off x="838080" y="1066680"/>
            <a:ext cx="7695720" cy="521172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Detailed design</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000"/>
              <a:buFont typeface="Arial"/>
              <a:buNone/>
            </a:pPr>
            <a:r>
              <a:rPr lang="en-IN" sz="2000" b="0" i="0" u="none" strike="noStrike" cap="none" dirty="0">
                <a:solidFill>
                  <a:srgbClr val="000000"/>
                </a:solidFill>
                <a:latin typeface="Times New Roman"/>
                <a:ea typeface="Times New Roman"/>
                <a:cs typeface="Times New Roman"/>
                <a:sym typeface="Times New Roman"/>
              </a:rPr>
              <a:t>To implement our project, we use the </a:t>
            </a:r>
          </a:p>
          <a:p>
            <a:pPr marL="0" marR="0" lvl="0" indent="0" algn="l" rtl="0">
              <a:lnSpc>
                <a:spcPct val="93000"/>
              </a:lnSpc>
              <a:spcBef>
                <a:spcPts val="0"/>
              </a:spcBef>
              <a:spcAft>
                <a:spcPts val="0"/>
              </a:spcAft>
              <a:buClr>
                <a:srgbClr val="000000"/>
              </a:buClr>
              <a:buSzPts val="2000"/>
              <a:buFont typeface="Arial"/>
              <a:buNone/>
            </a:pPr>
            <a:r>
              <a:rPr lang="en-IN" sz="2000" b="0" i="0" u="none" strike="noStrike" cap="none" dirty="0">
                <a:solidFill>
                  <a:srgbClr val="000000"/>
                </a:solidFill>
                <a:latin typeface="Times New Roman"/>
                <a:ea typeface="Times New Roman"/>
                <a:cs typeface="Times New Roman"/>
                <a:sym typeface="Times New Roman"/>
              </a:rPr>
              <a:t>Non Object- Oriented approach.</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200"/>
              <a:buFont typeface="Arial"/>
              <a:buNone/>
            </a:pPr>
            <a:endParaRPr lang="en-IN" sz="2200" b="1"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200"/>
              <a:buFont typeface="Arial"/>
              <a:buNone/>
            </a:pPr>
            <a:endParaRPr lang="en-IN" sz="2200" b="1"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200"/>
              <a:buFont typeface="Arial"/>
              <a:buNone/>
            </a:pPr>
            <a:r>
              <a:rPr lang="en-IN" sz="2200" b="1" i="0" strike="noStrike" cap="none" dirty="0">
                <a:solidFill>
                  <a:schemeClr val="dk1"/>
                </a:solidFill>
                <a:latin typeface="Times New Roman"/>
                <a:ea typeface="Times New Roman"/>
                <a:cs typeface="Times New Roman"/>
                <a:sym typeface="Times New Roman"/>
              </a:rPr>
              <a:t>Flowchart:</a:t>
            </a:r>
            <a:endParaRPr sz="2200" b="1" i="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3" name="Google Shape;203;p25"/>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400" b="1" i="0" u="none" strike="noStrike" cap="none" dirty="0">
              <a:solidFill>
                <a:srgbClr val="953735"/>
              </a:solidFill>
              <a:latin typeface="Times New Roman"/>
              <a:ea typeface="Times New Roman"/>
              <a:cs typeface="Times New Roman"/>
              <a:sym typeface="Times New Roman"/>
            </a:endParaRPr>
          </a:p>
        </p:txBody>
      </p:sp>
      <p:sp>
        <p:nvSpPr>
          <p:cNvPr id="204" name="Google Shape;204;p25"/>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05" name="Google Shape;205;p25"/>
          <p:cNvSpPr/>
          <p:nvPr/>
        </p:nvSpPr>
        <p:spPr>
          <a:xfrm>
            <a:off x="1142650" y="329788"/>
            <a:ext cx="60204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06" name="Google Shape;206;p25"/>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7275" y="992628"/>
            <a:ext cx="2324199" cy="5500329"/>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7"/>
          <p:cNvPicPr preferRelativeResize="0"/>
          <p:nvPr/>
        </p:nvPicPr>
        <p:blipFill rotWithShape="1">
          <a:blip r:embed="rId3">
            <a:alphaModFix/>
          </a:blip>
          <a:srcRect/>
          <a:stretch/>
        </p:blipFill>
        <p:spPr>
          <a:xfrm>
            <a:off x="7162920" y="228600"/>
            <a:ext cx="1828440" cy="566280"/>
          </a:xfrm>
          <a:prstGeom prst="rect">
            <a:avLst/>
          </a:prstGeom>
          <a:noFill/>
          <a:ln>
            <a:noFill/>
          </a:ln>
        </p:spPr>
      </p:pic>
      <p:sp>
        <p:nvSpPr>
          <p:cNvPr id="227" name="Google Shape;227;p27"/>
          <p:cNvSpPr/>
          <p:nvPr/>
        </p:nvSpPr>
        <p:spPr>
          <a:xfrm>
            <a:off x="6553205" y="6492957"/>
            <a:ext cx="2133300" cy="364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rgbClr val="002060"/>
                </a:solidFill>
                <a:latin typeface="Times New Roman"/>
                <a:ea typeface="Times New Roman"/>
                <a:cs typeface="Times New Roman"/>
                <a:sym typeface="Times New Roman"/>
              </a:rPr>
              <a:t>9</a:t>
            </a:fld>
            <a:endParaRPr sz="1800" b="0" i="0" u="none" strike="noStrike" cap="none" dirty="0">
              <a:solidFill>
                <a:schemeClr val="dk1"/>
              </a:solidFill>
              <a:latin typeface="Arial"/>
              <a:ea typeface="Arial"/>
              <a:cs typeface="Arial"/>
              <a:sym typeface="Arial"/>
            </a:endParaRPr>
          </a:p>
        </p:txBody>
      </p:sp>
      <p:sp>
        <p:nvSpPr>
          <p:cNvPr id="228" name="Google Shape;228;p27"/>
          <p:cNvSpPr/>
          <p:nvPr/>
        </p:nvSpPr>
        <p:spPr>
          <a:xfrm>
            <a:off x="838080" y="1066679"/>
            <a:ext cx="7695720" cy="542627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400"/>
              <a:buFont typeface="Arial"/>
              <a:buNone/>
            </a:pPr>
            <a:r>
              <a:rPr lang="en-IN" sz="2400" b="1" i="0" u="sng" strike="noStrike" cap="none" dirty="0">
                <a:solidFill>
                  <a:srgbClr val="000000"/>
                </a:solidFill>
                <a:latin typeface="Times New Roman"/>
                <a:ea typeface="Times New Roman"/>
                <a:cs typeface="Times New Roman"/>
                <a:sym typeface="Times New Roman"/>
              </a:rPr>
              <a:t>Algorithm</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200"/>
              <a:buFont typeface="Arial"/>
              <a:buNone/>
            </a:pPr>
            <a:r>
              <a:rPr lang="en-US" sz="2200" b="1" dirty="0">
                <a:solidFill>
                  <a:schemeClr val="dk1"/>
                </a:solidFill>
                <a:latin typeface="Times New Roman"/>
                <a:ea typeface="Times New Roman"/>
                <a:cs typeface="Times New Roman"/>
                <a:sym typeface="Times New Roman"/>
              </a:rPr>
              <a:t>KNN</a:t>
            </a:r>
          </a:p>
          <a:p>
            <a:pPr marL="0" marR="0" lvl="0" indent="0" algn="l" rtl="0">
              <a:lnSpc>
                <a:spcPct val="93000"/>
              </a:lnSpc>
              <a:spcBef>
                <a:spcPts val="0"/>
              </a:spcBef>
              <a:spcAft>
                <a:spcPts val="0"/>
              </a:spcAft>
              <a:buClr>
                <a:srgbClr val="000000"/>
              </a:buClr>
              <a:buSzPts val="2200"/>
              <a:buFont typeface="Arial"/>
              <a:buNone/>
            </a:pPr>
            <a:endParaRPr lang="en-US" sz="2200" b="1"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200"/>
              <a:buFont typeface="Arial"/>
              <a:buNone/>
            </a:pPr>
            <a:endParaRPr lang="en-US" sz="2200" b="1"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strike="noStrike" cap="none" dirty="0">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9" name="Google Shape;229;p27"/>
          <p:cNvSpPr/>
          <p:nvPr/>
        </p:nvSpPr>
        <p:spPr>
          <a:xfrm>
            <a:off x="457200" y="6492960"/>
            <a:ext cx="2133360" cy="364680"/>
          </a:xfrm>
          <a:prstGeom prst="rect">
            <a:avLst/>
          </a:prstGeom>
          <a:noFill/>
          <a:ln>
            <a:noFill/>
          </a:ln>
        </p:spPr>
        <p:txBody>
          <a:bodyPr spcFirstLastPara="1" wrap="square" lIns="90000" tIns="45000" rIns="90000" bIns="45000" anchor="t" anchorCtr="0">
            <a:noAutofit/>
          </a:bodyPr>
          <a:lstStyle/>
          <a:p>
            <a:pPr lvl="0">
              <a:buClr>
                <a:schemeClr val="dk1"/>
              </a:buClr>
              <a:buSzPts val="1400"/>
            </a:pPr>
            <a:r>
              <a:rPr lang="en-IN" b="1" dirty="0">
                <a:solidFill>
                  <a:srgbClr val="953735"/>
                </a:solidFill>
                <a:latin typeface="Times New Roman"/>
                <a:ea typeface="Times New Roman"/>
                <a:cs typeface="Times New Roman"/>
                <a:sym typeface="Times New Roman"/>
              </a:rPr>
              <a:t>May 08, 2019</a:t>
            </a:r>
            <a:endParaRPr sz="1800" b="0" i="0" u="none" strike="noStrike" cap="none" dirty="0">
              <a:solidFill>
                <a:schemeClr val="dk1"/>
              </a:solidFill>
              <a:latin typeface="Arial"/>
              <a:ea typeface="Arial"/>
              <a:cs typeface="Arial"/>
              <a:sym typeface="Arial"/>
            </a:endParaRPr>
          </a:p>
        </p:txBody>
      </p:sp>
      <p:sp>
        <p:nvSpPr>
          <p:cNvPr id="230" name="Google Shape;230;p27"/>
          <p:cNvSpPr txBox="1"/>
          <p:nvPr/>
        </p:nvSpPr>
        <p:spPr>
          <a:xfrm>
            <a:off x="3124980" y="6493682"/>
            <a:ext cx="2893800" cy="363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dirty="0">
                <a:solidFill>
                  <a:srgbClr val="8B8B8B"/>
                </a:solidFill>
                <a:latin typeface="Times New Roman"/>
                <a:ea typeface="Times New Roman"/>
                <a:cs typeface="Times New Roman"/>
                <a:sym typeface="Times New Roman"/>
              </a:rPr>
              <a:t>Guide: Prof. Kakoli Bora</a:t>
            </a:r>
            <a:endParaRPr sz="1400" b="1" i="0" u="none" strike="noStrike" cap="none" dirty="0">
              <a:solidFill>
                <a:srgbClr val="8B8B8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8B8B8B"/>
              </a:solidFill>
              <a:latin typeface="Arial"/>
              <a:ea typeface="Arial"/>
              <a:cs typeface="Arial"/>
              <a:sym typeface="Arial"/>
            </a:endParaRPr>
          </a:p>
        </p:txBody>
      </p:sp>
      <p:sp>
        <p:nvSpPr>
          <p:cNvPr id="231" name="Google Shape;231;p27"/>
          <p:cNvSpPr/>
          <p:nvPr/>
        </p:nvSpPr>
        <p:spPr>
          <a:xfrm>
            <a:off x="1142650" y="329788"/>
            <a:ext cx="6020100" cy="36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Chronic Kidney Disease Prediction and Prevention</a:t>
            </a:r>
            <a:endParaRPr sz="1800" b="1" i="0" u="none" strike="noStrike" cap="none" dirty="0">
              <a:solidFill>
                <a:schemeClr val="dk1"/>
              </a:solidFill>
              <a:latin typeface="Arial"/>
              <a:ea typeface="Arial"/>
              <a:cs typeface="Arial"/>
              <a:sym typeface="Arial"/>
            </a:endParaRPr>
          </a:p>
        </p:txBody>
      </p:sp>
      <p:pic>
        <p:nvPicPr>
          <p:cNvPr id="232" name="Google Shape;232;p27"/>
          <p:cNvPicPr preferRelativeResize="0"/>
          <p:nvPr/>
        </p:nvPicPr>
        <p:blipFill rotWithShape="1">
          <a:blip r:embed="rId4">
            <a:alphaModFix/>
          </a:blip>
          <a:srcRect/>
          <a:stretch/>
        </p:blipFill>
        <p:spPr>
          <a:xfrm>
            <a:off x="228600" y="0"/>
            <a:ext cx="914040" cy="99036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80" y="2247738"/>
            <a:ext cx="7695720" cy="2553253"/>
          </a:xfrm>
          <a:prstGeom prst="rect">
            <a:avLst/>
          </a:prstGeom>
        </p:spPr>
      </p:pic>
    </p:spTree>
    <p:extLst>
      <p:ext uri="{BB962C8B-B14F-4D97-AF65-F5344CB8AC3E}">
        <p14:creationId xmlns:p14="http://schemas.microsoft.com/office/powerpoint/2010/main" val="297669459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1317</Words>
  <Application>Microsoft Office PowerPoint</Application>
  <PresentationFormat>On-screen Show (4:3)</PresentationFormat>
  <Paragraphs>380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$hweta</dc:creator>
  <cp:lastModifiedBy>User</cp:lastModifiedBy>
  <cp:revision>27</cp:revision>
  <dcterms:modified xsi:type="dcterms:W3CDTF">2019-05-08T06:43:38Z</dcterms:modified>
</cp:coreProperties>
</file>