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74" r:id="rId4"/>
    <p:sldId id="259" r:id="rId5"/>
    <p:sldId id="260" r:id="rId6"/>
    <p:sldId id="261" r:id="rId7"/>
    <p:sldId id="273" r:id="rId8"/>
    <p:sldId id="269" r:id="rId9"/>
    <p:sldId id="270" r:id="rId10"/>
    <p:sldId id="271" r:id="rId11"/>
    <p:sldId id="272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5E07-B004-4E0E-9B1F-8B8E95A30740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C39-DD10-4B4D-8B20-7542B9834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5E07-B004-4E0E-9B1F-8B8E95A30740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C39-DD10-4B4D-8B20-7542B9834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3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5E07-B004-4E0E-9B1F-8B8E95A30740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C39-DD10-4B4D-8B20-7542B9834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97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5E07-B004-4E0E-9B1F-8B8E95A30740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C39-DD10-4B4D-8B20-7542B9834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95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5E07-B004-4E0E-9B1F-8B8E95A30740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C39-DD10-4B4D-8B20-7542B9834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70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5E07-B004-4E0E-9B1F-8B8E95A30740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C39-DD10-4B4D-8B20-7542B9834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8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5E07-B004-4E0E-9B1F-8B8E95A30740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C39-DD10-4B4D-8B20-7542B9834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5E07-B004-4E0E-9B1F-8B8E95A30740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C39-DD10-4B4D-8B20-7542B9834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7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5E07-B004-4E0E-9B1F-8B8E95A30740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C39-DD10-4B4D-8B20-7542B9834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2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5E07-B004-4E0E-9B1F-8B8E95A30740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C39-DD10-4B4D-8B20-7542B9834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2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5E07-B004-4E0E-9B1F-8B8E95A30740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F9C39-DD10-4B4D-8B20-7542B9834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75E07-B004-4E0E-9B1F-8B8E95A30740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F9C39-DD10-4B4D-8B20-7542B9834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1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812">
              <a:schemeClr val="accent2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9553">
              <a:srgbClr val="FF0000"/>
            </a:gs>
            <a:gs pos="59274">
              <a:schemeClr val="accent6"/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81" y="403375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en-US" sz="7200" b="1" i="1" u="sng" dirty="0" smtClean="0"/>
              <a:t>GENERATOR </a:t>
            </a:r>
            <a:endParaRPr lang="en-IN" sz="72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910" y="2121168"/>
            <a:ext cx="7886700" cy="2492828"/>
          </a:xfrm>
        </p:spPr>
        <p:txBody>
          <a:bodyPr>
            <a:prstTxWarp prst="textTriangle">
              <a:avLst/>
            </a:prstTxWarp>
            <a:normAutofit/>
          </a:bodyPr>
          <a:lstStyle/>
          <a:p>
            <a:pPr marL="0" indent="0" algn="ctr">
              <a:buNone/>
            </a:pPr>
            <a:r>
              <a:rPr lang="en-US" sz="6000" b="1" i="1" dirty="0" smtClean="0"/>
              <a:t>DYNAMO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035" y="3690666"/>
            <a:ext cx="5104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 presentation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95838" y="4045508"/>
            <a:ext cx="528221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amitabh</a:t>
            </a:r>
            <a:endParaRPr lang="en-US" sz="115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164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41">
              <a:srgbClr val="FFFF00"/>
            </a:gs>
            <a:gs pos="48667">
              <a:srgbClr val="D7984F"/>
            </a:gs>
            <a:gs pos="0">
              <a:srgbClr val="00B050"/>
            </a:gs>
            <a:gs pos="30071">
              <a:schemeClr val="accent6">
                <a:lumMod val="60000"/>
                <a:lumOff val="40000"/>
              </a:schemeClr>
            </a:gs>
            <a:gs pos="57498">
              <a:srgbClr val="00B0F0"/>
            </a:gs>
            <a:gs pos="74000">
              <a:schemeClr val="accent4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068" y="969831"/>
            <a:ext cx="580178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 smtClean="0"/>
              <a:t>CLASSIFICATION OF DC GENERATORS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1" y="2226469"/>
            <a:ext cx="4595283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Dc generator are classified according to the their magnetic field as developed in the stator of the machine.</a:t>
            </a:r>
          </a:p>
          <a:p>
            <a:r>
              <a:rPr lang="en-US" dirty="0" smtClean="0"/>
              <a:t>Permanent magnet DC generators.</a:t>
            </a:r>
          </a:p>
          <a:p>
            <a:r>
              <a:rPr lang="en-US" dirty="0" smtClean="0"/>
              <a:t>Separately - excite DC generators and </a:t>
            </a:r>
          </a:p>
          <a:p>
            <a:r>
              <a:rPr lang="en-US" dirty="0" smtClean="0"/>
              <a:t>Self – excite Dc generators.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1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41">
              <a:srgbClr val="FFC000"/>
            </a:gs>
            <a:gs pos="48667">
              <a:srgbClr val="D7984F"/>
            </a:gs>
            <a:gs pos="0">
              <a:srgbClr val="00B050"/>
            </a:gs>
            <a:gs pos="30071">
              <a:schemeClr val="accent6">
                <a:lumMod val="60000"/>
                <a:lumOff val="40000"/>
              </a:schemeClr>
            </a:gs>
            <a:gs pos="57498">
              <a:srgbClr val="00B0F0"/>
            </a:gs>
            <a:gs pos="74000">
              <a:schemeClr val="accent4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3" y="834364"/>
            <a:ext cx="7886700" cy="994172"/>
          </a:xfrm>
        </p:spPr>
        <p:txBody>
          <a:bodyPr/>
          <a:lstStyle/>
          <a:p>
            <a:pPr algn="ctr"/>
            <a:r>
              <a:rPr lang="en-US" b="1" i="1" u="sng" dirty="0" smtClean="0"/>
              <a:t>ADVANTAGE OF DC GENERATOR 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451" y="1828535"/>
            <a:ext cx="4942417" cy="39224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output voltage can be smoothed by regularly organging  the coils around the armature. This loads to less fluctuations which is desirable for some steady  state applications.</a:t>
            </a:r>
          </a:p>
          <a:p>
            <a:r>
              <a:rPr lang="en-US" dirty="0" smtClean="0"/>
              <a:t>No shielding need for radiation so cable cost will be less as compared to AC.</a:t>
            </a:r>
          </a:p>
          <a:p>
            <a:r>
              <a:rPr lang="en-US" dirty="0" smtClean="0"/>
              <a:t>Mainly DC machine have the wide variety of operating characteristic  which can be obtained by selection of the method of excitation of the field windings.</a:t>
            </a:r>
          </a:p>
        </p:txBody>
      </p:sp>
    </p:spTree>
    <p:extLst>
      <p:ext uri="{BB962C8B-B14F-4D97-AF65-F5344CB8AC3E}">
        <p14:creationId xmlns:p14="http://schemas.microsoft.com/office/powerpoint/2010/main" val="24322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985" y="115688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16050" y="1643502"/>
            <a:ext cx="555946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Thankyou </a:t>
            </a:r>
            <a:endParaRPr lang="en-U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005665" y="3060441"/>
            <a:ext cx="3900196" cy="2500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AMITABH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51525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41">
              <a:srgbClr val="FF0066"/>
            </a:gs>
            <a:gs pos="48667">
              <a:srgbClr val="D7984F"/>
            </a:gs>
            <a:gs pos="0">
              <a:srgbClr val="00B050"/>
            </a:gs>
            <a:gs pos="30071">
              <a:schemeClr val="accent6">
                <a:lumMod val="60000"/>
                <a:lumOff val="40000"/>
              </a:schemeClr>
            </a:gs>
            <a:gs pos="57498">
              <a:schemeClr val="accent2"/>
            </a:gs>
            <a:gs pos="74000">
              <a:schemeClr val="accent4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94" y="1394551"/>
            <a:ext cx="10515600" cy="4351338"/>
          </a:xfrm>
        </p:spPr>
        <p:txBody>
          <a:bodyPr/>
          <a:lstStyle/>
          <a:p>
            <a:r>
              <a:rPr lang="en-US" dirty="0" smtClean="0"/>
              <a:t>Generator is a machine that  converts mechanical energy into electrical energy . It works based one principle of faraday’s law of electromagnetic induction.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2540726"/>
            <a:ext cx="8115300" cy="3886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4096" y="329208"/>
            <a:ext cx="3696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GENERATOR</a:t>
            </a:r>
            <a:endParaRPr lang="en-US" sz="5400" b="1" i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820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92" y="-816111"/>
            <a:ext cx="10515600" cy="1325563"/>
          </a:xfrm>
        </p:spPr>
        <p:txBody>
          <a:bodyPr/>
          <a:lstStyle/>
          <a:p>
            <a:pPr algn="ctr"/>
            <a:r>
              <a:rPr lang="en-US" b="1" i="1" u="sng" dirty="0" smtClean="0"/>
              <a:t>PARTS OF A GENERATOR 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9452"/>
            <a:ext cx="11431138" cy="5795814"/>
          </a:xfrm>
          <a:gradFill flip="none" rotWithShape="1">
            <a:gsLst>
              <a:gs pos="35381">
                <a:schemeClr val="accent6">
                  <a:lumMod val="60000"/>
                  <a:lumOff val="40000"/>
                </a:schemeClr>
              </a:gs>
              <a:gs pos="93812">
                <a:srgbClr val="00B05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49553">
                <a:srgbClr val="FF0000"/>
              </a:gs>
              <a:gs pos="59274">
                <a:schemeClr val="accent6"/>
              </a:gs>
              <a:gs pos="83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r>
              <a:rPr lang="en-US" dirty="0" smtClean="0"/>
              <a:t>Frame :- shields electrical and moving parts. Keeps dirt and moisture out.</a:t>
            </a:r>
          </a:p>
          <a:p>
            <a:r>
              <a:rPr lang="en-US" dirty="0" smtClean="0"/>
              <a:t>Rotating shaft :-connects to the engine motor or propellers in wind /water generators and spins the armature inside the stator.</a:t>
            </a:r>
          </a:p>
          <a:p>
            <a:r>
              <a:rPr lang="en-US" dirty="0" smtClean="0"/>
              <a:t>Stator:- A stationary magnetic field with large copper windings .</a:t>
            </a:r>
          </a:p>
          <a:p>
            <a:r>
              <a:rPr lang="en-US" dirty="0" smtClean="0"/>
              <a:t>Armature :- creates electromagnetic induction by spinning inside the stator of opposing magnetism.</a:t>
            </a:r>
          </a:p>
          <a:p>
            <a:r>
              <a:rPr lang="en-US" dirty="0" smtClean="0"/>
              <a:t>Bearings :- Reduce friction caused by the rotation.</a:t>
            </a:r>
          </a:p>
          <a:p>
            <a:r>
              <a:rPr lang="en-US" dirty="0" smtClean="0"/>
              <a:t>Field windings :-A coil that creates a magnetic field through which current flows.</a:t>
            </a:r>
          </a:p>
          <a:p>
            <a:r>
              <a:rPr lang="en-US" dirty="0" smtClean="0"/>
              <a:t>Commutator:-A conductor through which electricity collects.</a:t>
            </a:r>
          </a:p>
          <a:p>
            <a:r>
              <a:rPr lang="en-US" dirty="0" smtClean="0"/>
              <a:t>Brush Assembly:-Rubs against the commutator that sends electrical current out.</a:t>
            </a:r>
          </a:p>
        </p:txBody>
      </p:sp>
    </p:spTree>
    <p:extLst>
      <p:ext uri="{BB962C8B-B14F-4D97-AF65-F5344CB8AC3E}">
        <p14:creationId xmlns:p14="http://schemas.microsoft.com/office/powerpoint/2010/main" val="347821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0071">
              <a:schemeClr val="accent6">
                <a:lumMod val="60000"/>
                <a:lumOff val="40000"/>
              </a:schemeClr>
            </a:gs>
            <a:gs pos="57498">
              <a:schemeClr val="accent2"/>
            </a:gs>
            <a:gs pos="74000">
              <a:schemeClr val="accent4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030" y="1929834"/>
            <a:ext cx="5086349" cy="3311639"/>
          </a:xfrm>
        </p:spPr>
        <p:txBody>
          <a:bodyPr>
            <a:normAutofit/>
          </a:bodyPr>
          <a:lstStyle/>
          <a:p>
            <a:r>
              <a:rPr lang="en-US" dirty="0" smtClean="0"/>
              <a:t>An electrical generator is a device that converts                  mechanical energy to electrical energy .</a:t>
            </a:r>
          </a:p>
          <a:p>
            <a:r>
              <a:rPr lang="en-US" dirty="0" smtClean="0"/>
              <a:t>Whenever the magnetic flux changes, an emf is induced in the </a:t>
            </a:r>
            <a:r>
              <a:rPr lang="en-US" dirty="0" smtClean="0"/>
              <a:t>coil.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47765" y="145758"/>
            <a:ext cx="4632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u="sng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AC GENERATOR</a:t>
            </a:r>
            <a:endParaRPr lang="en-US" sz="5400" b="1" i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60" y="895739"/>
            <a:ext cx="4711939" cy="52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21339"/>
            <a:ext cx="12063412" cy="4860925"/>
          </a:xfrm>
          <a:prstGeom prst="rect">
            <a:avLst/>
          </a:prstGeom>
          <a:gradFill flip="none" rotWithShape="1">
            <a:gsLst>
              <a:gs pos="48667">
                <a:srgbClr val="D7984F"/>
              </a:gs>
              <a:gs pos="0">
                <a:srgbClr val="00B050"/>
              </a:gs>
              <a:gs pos="30071">
                <a:schemeClr val="accent6">
                  <a:lumMod val="60000"/>
                  <a:lumOff val="40000"/>
                </a:schemeClr>
              </a:gs>
              <a:gs pos="57498">
                <a:schemeClr val="accent2"/>
              </a:gs>
              <a:gs pos="74000">
                <a:schemeClr val="accent4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4" name="Rectangle 3"/>
          <p:cNvSpPr/>
          <p:nvPr/>
        </p:nvSpPr>
        <p:spPr>
          <a:xfrm>
            <a:off x="2475438" y="198009"/>
            <a:ext cx="68492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u="sng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 OF AC GENERATOR</a:t>
            </a:r>
            <a:endParaRPr lang="en-US" sz="5400" i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04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41">
              <a:srgbClr val="00B050"/>
            </a:gs>
            <a:gs pos="48667">
              <a:srgbClr val="D7984F"/>
            </a:gs>
            <a:gs pos="0">
              <a:srgbClr val="00B050"/>
            </a:gs>
            <a:gs pos="30071">
              <a:schemeClr val="accent6">
                <a:lumMod val="60000"/>
                <a:lumOff val="40000"/>
              </a:schemeClr>
            </a:gs>
            <a:gs pos="57498">
              <a:schemeClr val="accent2"/>
            </a:gs>
            <a:gs pos="74000">
              <a:schemeClr val="accent4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32" y="1388799"/>
            <a:ext cx="3551465" cy="3200401"/>
          </a:xfrm>
        </p:spPr>
        <p:txBody>
          <a:bodyPr>
            <a:noAutofit/>
          </a:bodyPr>
          <a:lstStyle/>
          <a:p>
            <a:pPr algn="just"/>
            <a:r>
              <a:rPr lang="en-US" b="1" i="1" dirty="0" smtClean="0"/>
              <a:t>It is based on the principle of electromagnetic induction.</a:t>
            </a:r>
          </a:p>
          <a:p>
            <a:pPr algn="just"/>
            <a:r>
              <a:rPr lang="en-US" b="1" i="1" dirty="0" smtClean="0"/>
              <a:t>EMF is  induced in the coil due to rotation of the coil in the uniform magnetic field.</a:t>
            </a:r>
          </a:p>
          <a:p>
            <a:pPr algn="just"/>
            <a:r>
              <a:rPr lang="en-US" b="1" i="1" dirty="0" smtClean="0"/>
              <a:t>It concerts mechanical energy of the coil into electrical energy.</a:t>
            </a:r>
            <a:endParaRPr lang="en-IN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01" y="1978480"/>
            <a:ext cx="5413207" cy="41456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10984" y="106570"/>
            <a:ext cx="313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PRINCIPLE</a:t>
            </a:r>
            <a:endParaRPr lang="en-US" sz="5400" b="1" i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67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41">
              <a:srgbClr val="FFC000"/>
            </a:gs>
            <a:gs pos="48667">
              <a:srgbClr val="D7984F"/>
            </a:gs>
            <a:gs pos="0">
              <a:srgbClr val="00B050"/>
            </a:gs>
            <a:gs pos="30071">
              <a:schemeClr val="accent6">
                <a:lumMod val="60000"/>
                <a:lumOff val="40000"/>
              </a:schemeClr>
            </a:gs>
            <a:gs pos="57498">
              <a:schemeClr val="accent2"/>
            </a:gs>
            <a:gs pos="74000">
              <a:schemeClr val="accent4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33" y="1325563"/>
            <a:ext cx="5248701" cy="4351338"/>
          </a:xfrm>
        </p:spPr>
        <p:txBody>
          <a:bodyPr/>
          <a:lstStyle/>
          <a:p>
            <a:r>
              <a:rPr lang="en-US" dirty="0" smtClean="0"/>
              <a:t>The field system may be composed of either permanent magnets (small generators) or electromagnets (in large generators ). Generally, the field system of a practical electric generator  consists to poles on which the field coils are mounted,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96739" y="158821"/>
            <a:ext cx="9410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CONSTRUCTION OF GENERATOR</a:t>
            </a:r>
            <a:endParaRPr lang="en-US" sz="5400" b="1" i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77" y="1325563"/>
            <a:ext cx="6283236" cy="487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1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41">
              <a:srgbClr val="FFFF00"/>
            </a:gs>
            <a:gs pos="48667">
              <a:srgbClr val="D7984F"/>
            </a:gs>
            <a:gs pos="0">
              <a:srgbClr val="00B050"/>
            </a:gs>
            <a:gs pos="30071">
              <a:schemeClr val="accent6">
                <a:lumMod val="60000"/>
                <a:lumOff val="40000"/>
              </a:schemeClr>
            </a:gs>
            <a:gs pos="57498">
              <a:schemeClr val="accent2"/>
            </a:gs>
            <a:gs pos="74000">
              <a:schemeClr val="accent4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309" y="1873772"/>
            <a:ext cx="6517217" cy="326350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These generator are generally maintance free because of absence of brushes .</a:t>
            </a:r>
          </a:p>
          <a:p>
            <a:r>
              <a:rPr lang="en-US" dirty="0" smtClean="0"/>
              <a:t>Easily step – up and step down through transfers.</a:t>
            </a:r>
          </a:p>
          <a:p>
            <a:r>
              <a:rPr lang="en-US" dirty="0" smtClean="0"/>
              <a:t>Transmission link size might be thinner because of step up feature .</a:t>
            </a:r>
          </a:p>
          <a:p>
            <a:r>
              <a:rPr lang="en-US" dirty="0" smtClean="0"/>
              <a:t>Size of the generator relatively smaller than DC machine .</a:t>
            </a:r>
          </a:p>
          <a:p>
            <a:r>
              <a:rPr lang="en-US" dirty="0" smtClean="0"/>
              <a:t>Losses are relatively less than DC machine .</a:t>
            </a:r>
          </a:p>
          <a:p>
            <a:r>
              <a:rPr lang="en-US" dirty="0" smtClean="0"/>
              <a:t>These generator breakers are relatively smaller than DC breakers.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4401" y="341701"/>
            <a:ext cx="9462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i="1" u="sng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ADVANTAGE OF AC GENERATOR </a:t>
            </a:r>
            <a:endParaRPr lang="en-US" sz="5400" i="1" u="sng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835" y="1265032"/>
            <a:ext cx="4537166" cy="49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41">
              <a:srgbClr val="FFFF00"/>
            </a:gs>
            <a:gs pos="48667">
              <a:srgbClr val="D7984F"/>
            </a:gs>
            <a:gs pos="0">
              <a:srgbClr val="00B050"/>
            </a:gs>
            <a:gs pos="30071">
              <a:schemeClr val="accent6">
                <a:lumMod val="60000"/>
                <a:lumOff val="40000"/>
              </a:schemeClr>
            </a:gs>
            <a:gs pos="57498">
              <a:srgbClr val="00B0F0"/>
            </a:gs>
            <a:gs pos="74000">
              <a:schemeClr val="accent4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141" y="510118"/>
            <a:ext cx="7886700" cy="1132152"/>
          </a:xfrm>
        </p:spPr>
        <p:txBody>
          <a:bodyPr/>
          <a:lstStyle/>
          <a:p>
            <a:pPr algn="ctr"/>
            <a:r>
              <a:rPr lang="en-US" b="1" u="sng" dirty="0" smtClean="0"/>
              <a:t>DC GENERATOR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056" y="2234452"/>
            <a:ext cx="4248150" cy="326350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A direct  current (DC) generator is a rotating machine that supplies an electrical output with unidirectional voltage and current. The basic  principles of operation are the same as those foe synchronous generators.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652" y="1705303"/>
            <a:ext cx="6050507" cy="43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484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GENERATOR </vt:lpstr>
      <vt:lpstr>PowerPoint Presentation</vt:lpstr>
      <vt:lpstr>PARTS OF A GENERATOR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DC GENERATOR </vt:lpstr>
      <vt:lpstr>CLASSIFICATION OF DC GENERATORS</vt:lpstr>
      <vt:lpstr>ADVANTAGE OF DC GENERATOR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</dc:title>
  <dc:creator>Don Bosco</dc:creator>
  <cp:lastModifiedBy>Don Bosco</cp:lastModifiedBy>
  <cp:revision>23</cp:revision>
  <dcterms:created xsi:type="dcterms:W3CDTF">2022-08-18T06:16:50Z</dcterms:created>
  <dcterms:modified xsi:type="dcterms:W3CDTF">2022-08-30T07:03:23Z</dcterms:modified>
</cp:coreProperties>
</file>