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8" r:id="rId3"/>
    <p:sldId id="259" r:id="rId4"/>
    <p:sldId id="260"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F89C0-CC08-4885-89C3-90E2877C243B}"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210788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F89C0-CC08-4885-89C3-90E2877C243B}"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321346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F89C0-CC08-4885-89C3-90E2877C243B}"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149284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F89C0-CC08-4885-89C3-90E2877C243B}"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403621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AF89C0-CC08-4885-89C3-90E2877C243B}" type="datetimeFigureOut">
              <a:rPr lang="en-IN" smtClean="0"/>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2657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F89C0-CC08-4885-89C3-90E2877C243B}"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177660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F89C0-CC08-4885-89C3-90E2877C243B}" type="datetimeFigureOut">
              <a:rPr lang="en-IN" smtClean="0"/>
              <a:t>18-08-2022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4255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F89C0-CC08-4885-89C3-90E2877C243B}" type="datetimeFigureOut">
              <a:rPr lang="en-IN" smtClean="0"/>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175113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F89C0-CC08-4885-89C3-90E2877C243B}" type="datetimeFigureOut">
              <a:rPr lang="en-IN" smtClean="0"/>
              <a:t>18-08-2022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225852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F89C0-CC08-4885-89C3-90E2877C243B}"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111839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F89C0-CC08-4885-89C3-90E2877C243B}" type="datetimeFigureOut">
              <a:rPr lang="en-IN" smtClean="0"/>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950E7-B957-4412-B6A2-E1C4A7F247AA}" type="slidenum">
              <a:rPr lang="en-IN" smtClean="0"/>
              <a:t>‹#›</a:t>
            </a:fld>
            <a:endParaRPr lang="en-IN"/>
          </a:p>
        </p:txBody>
      </p:sp>
    </p:spTree>
    <p:extLst>
      <p:ext uri="{BB962C8B-B14F-4D97-AF65-F5344CB8AC3E}">
        <p14:creationId xmlns:p14="http://schemas.microsoft.com/office/powerpoint/2010/main" val="219611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heck">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F89C0-CC08-4885-89C3-90E2877C243B}" type="datetimeFigureOut">
              <a:rPr lang="en-IN" smtClean="0"/>
              <a:t>18-08-2022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950E7-B957-4412-B6A2-E1C4A7F247AA}" type="slidenum">
              <a:rPr lang="en-IN" smtClean="0"/>
              <a:t>‹#›</a:t>
            </a:fld>
            <a:endParaRPr lang="en-IN"/>
          </a:p>
        </p:txBody>
      </p:sp>
    </p:spTree>
    <p:extLst>
      <p:ext uri="{BB962C8B-B14F-4D97-AF65-F5344CB8AC3E}">
        <p14:creationId xmlns:p14="http://schemas.microsoft.com/office/powerpoint/2010/main" val="1652604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u="sng" dirty="0" smtClean="0">
                <a:solidFill>
                  <a:schemeClr val="accent6">
                    <a:lumMod val="75000"/>
                  </a:schemeClr>
                </a:solidFill>
                <a:latin typeface="Arial Black" panose="020B0A04020102020204" pitchFamily="34" charset="0"/>
              </a:rPr>
              <a:t>TRANFORMER</a:t>
            </a:r>
            <a:endParaRPr lang="en-IN" sz="4800" u="sng"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a:xfrm>
            <a:off x="2457994" y="1995442"/>
            <a:ext cx="10515600" cy="4351338"/>
          </a:xfrm>
        </p:spPr>
        <p:txBody>
          <a:bodyPr>
            <a:normAutofit fontScale="62500" lnSpcReduction="20000"/>
          </a:bodyPr>
          <a:lstStyle/>
          <a:p>
            <a:r>
              <a:rPr lang="en-US" dirty="0" smtClean="0">
                <a:solidFill>
                  <a:schemeClr val="accent6">
                    <a:lumMod val="75000"/>
                  </a:schemeClr>
                </a:solidFill>
                <a:latin typeface="Arial Black" panose="020B0A04020102020204" pitchFamily="34" charset="0"/>
              </a:rPr>
              <a:t>INTRODUCTION OF TRANSFORMER</a:t>
            </a:r>
          </a:p>
          <a:p>
            <a:endParaRPr lang="en-US" dirty="0" smtClean="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TYPES OF TRANSFORMER</a:t>
            </a:r>
          </a:p>
          <a:p>
            <a:endParaRPr lang="en-US" dirty="0" smtClean="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PRINCIPLE OF TRANSFORMER</a:t>
            </a:r>
          </a:p>
          <a:p>
            <a:endParaRPr lang="en-US" dirty="0" smtClean="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ADVANTAGES OF TRANSFORMER</a:t>
            </a:r>
          </a:p>
          <a:p>
            <a:endParaRPr lang="en-US" dirty="0" smtClean="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DISADVANTAGES OF TRANSFORMER</a:t>
            </a:r>
          </a:p>
          <a:p>
            <a:endParaRPr lang="en-US" dirty="0" smtClean="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CHARACTERISTICS OF TRANSFORMER</a:t>
            </a:r>
          </a:p>
          <a:p>
            <a:endParaRPr lang="en-US" dirty="0">
              <a:solidFill>
                <a:schemeClr val="accent6">
                  <a:lumMod val="75000"/>
                </a:schemeClr>
              </a:solidFill>
              <a:latin typeface="Arial Black" panose="020B0A04020102020204" pitchFamily="34" charset="0"/>
            </a:endParaRPr>
          </a:p>
          <a:p>
            <a:r>
              <a:rPr lang="en-US" dirty="0" smtClean="0">
                <a:solidFill>
                  <a:schemeClr val="accent6">
                    <a:lumMod val="75000"/>
                  </a:schemeClr>
                </a:solidFill>
                <a:latin typeface="Arial Black" panose="020B0A04020102020204" pitchFamily="34" charset="0"/>
              </a:rPr>
              <a:t>APPLICATIONS OF TRANSFORMER</a:t>
            </a:r>
          </a:p>
          <a:p>
            <a:endParaRPr lang="en-US" dirty="0" smtClean="0">
              <a:solidFill>
                <a:schemeClr val="accent6">
                  <a:lumMod val="75000"/>
                </a:schemeClr>
              </a:solidFill>
              <a:latin typeface="Arial Black" panose="020B0A04020102020204" pitchFamily="34" charset="0"/>
            </a:endParaRPr>
          </a:p>
          <a:p>
            <a:endParaRPr lang="en-US" dirty="0" smtClean="0">
              <a:solidFill>
                <a:schemeClr val="accent6">
                  <a:lumMod val="75000"/>
                </a:schemeClr>
              </a:solidFill>
              <a:latin typeface="Arial Black" panose="020B0A04020102020204" pitchFamily="34" charset="0"/>
            </a:endParaRPr>
          </a:p>
          <a:p>
            <a:endParaRPr lang="en-IN" dirty="0">
              <a:solidFill>
                <a:schemeClr val="accent6">
                  <a:lumMod val="75000"/>
                </a:schemeClr>
              </a:solidFill>
              <a:latin typeface="Arial Black" panose="020B0A04020102020204" pitchFamily="34" charset="0"/>
            </a:endParaRPr>
          </a:p>
        </p:txBody>
      </p:sp>
    </p:spTree>
    <p:extLst>
      <p:ext uri="{BB962C8B-B14F-4D97-AF65-F5344CB8AC3E}">
        <p14:creationId xmlns:p14="http://schemas.microsoft.com/office/powerpoint/2010/main" val="3388974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rot="19834313">
            <a:off x="2660562" y="1792663"/>
            <a:ext cx="5717530" cy="5717530"/>
          </a:xfrm>
          <a:prstGeom prst="rect">
            <a:avLst/>
          </a:prstGeom>
        </p:spPr>
      </p:pic>
    </p:spTree>
    <p:extLst>
      <p:ext uri="{BB962C8B-B14F-4D97-AF65-F5344CB8AC3E}">
        <p14:creationId xmlns:p14="http://schemas.microsoft.com/office/powerpoint/2010/main" val="428739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Arial Black" panose="020B0A04020102020204" pitchFamily="34" charset="0"/>
              </a:rPr>
              <a:t>CONCLUSION OF TRANSFORMER</a:t>
            </a:r>
            <a:endParaRPr lang="en-IN"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a:pattFill prst="smCheck">
            <a:fgClr>
              <a:schemeClr val="accent4">
                <a:lumMod val="60000"/>
                <a:lumOff val="40000"/>
              </a:schemeClr>
            </a:fgClr>
            <a:bgClr>
              <a:schemeClr val="bg1"/>
            </a:bgClr>
          </a:pattFill>
        </p:spPr>
        <p:txBody>
          <a:bodyPr/>
          <a:lstStyle/>
          <a:p>
            <a:r>
              <a:rPr lang="en-US" sz="3200" dirty="0" smtClean="0">
                <a:solidFill>
                  <a:schemeClr val="accent6">
                    <a:lumMod val="75000"/>
                  </a:schemeClr>
                </a:solidFill>
                <a:latin typeface="Arial Black" panose="020B0A04020102020204" pitchFamily="34" charset="0"/>
              </a:rPr>
              <a:t>Conclusion. A step-up transformer increases voltage. That is, the voltage at the secondary coil is more than the voltage of the primary coil. Although the voltage increases, the current is reduced</a:t>
            </a:r>
            <a:r>
              <a:rPr lang="en-US" dirty="0" smtClean="0"/>
              <a:t>.</a:t>
            </a:r>
            <a:endParaRPr lang="en-IN" dirty="0"/>
          </a:p>
        </p:txBody>
      </p:sp>
    </p:spTree>
    <p:extLst>
      <p:ext uri="{BB962C8B-B14F-4D97-AF65-F5344CB8AC3E}">
        <p14:creationId xmlns:p14="http://schemas.microsoft.com/office/powerpoint/2010/main" val="298974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smtClean="0">
                <a:solidFill>
                  <a:schemeClr val="accent6">
                    <a:lumMod val="75000"/>
                  </a:schemeClr>
                </a:solidFill>
                <a:latin typeface="Arial Black" panose="020B0A04020102020204" pitchFamily="34" charset="0"/>
              </a:rPr>
              <a:t>INTRODUCTION OF TRANSFORMER</a:t>
            </a:r>
            <a:endParaRPr lang="en-IN" sz="3600" u="sng" dirty="0">
              <a:solidFill>
                <a:schemeClr val="accent6">
                  <a:lumMod val="75000"/>
                </a:schemeClr>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4057057" y="1508797"/>
            <a:ext cx="4159479" cy="3122860"/>
          </a:xfrm>
          <a:prstGeom prst="rect">
            <a:avLst/>
          </a:prstGeom>
        </p:spPr>
      </p:pic>
      <p:sp>
        <p:nvSpPr>
          <p:cNvPr id="5" name="Rectangle 4"/>
          <p:cNvSpPr/>
          <p:nvPr/>
        </p:nvSpPr>
        <p:spPr>
          <a:xfrm>
            <a:off x="3186201" y="4567889"/>
            <a:ext cx="6096000" cy="1754326"/>
          </a:xfrm>
          <a:prstGeom prst="rect">
            <a:avLst/>
          </a:prstGeom>
        </p:spPr>
        <p:txBody>
          <a:bodyPr>
            <a:spAutoFit/>
          </a:bodyPr>
          <a:lstStyle/>
          <a:p>
            <a:r>
              <a:rPr lang="en-US" b="1" i="0" dirty="0" smtClean="0">
                <a:solidFill>
                  <a:srgbClr val="202124"/>
                </a:solidFill>
                <a:effectLst/>
                <a:latin typeface="Arial Black" panose="020B0A04020102020204" pitchFamily="34" charset="0"/>
              </a:rPr>
              <a:t>A transformer is a four-terminal device that transforms an AC input voltage into a higher or lower AC output voltage</a:t>
            </a:r>
            <a:r>
              <a:rPr lang="en-US" b="0" i="0" dirty="0" smtClean="0">
                <a:solidFill>
                  <a:srgbClr val="202124"/>
                </a:solidFill>
                <a:effectLst/>
                <a:latin typeface="Arial Black" panose="020B0A04020102020204" pitchFamily="34" charset="0"/>
              </a:rPr>
              <a:t>. It transforms power from a particular circuit to another with no frequency changes regardless of the voltage levels</a:t>
            </a:r>
            <a:r>
              <a:rPr lang="en-US" b="0" i="0" dirty="0" smtClean="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87859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solidFill>
                  <a:schemeClr val="accent6">
                    <a:lumMod val="75000"/>
                  </a:schemeClr>
                </a:solidFill>
                <a:latin typeface="Arial Black" panose="020B0A04020102020204" pitchFamily="34" charset="0"/>
              </a:rPr>
              <a:t>TYPES OF TRANFORMER</a:t>
            </a:r>
            <a:br>
              <a:rPr lang="en-US" u="sng" dirty="0" smtClean="0">
                <a:solidFill>
                  <a:schemeClr val="accent6">
                    <a:lumMod val="75000"/>
                  </a:schemeClr>
                </a:solidFill>
                <a:latin typeface="Arial Black" panose="020B0A04020102020204" pitchFamily="34" charset="0"/>
              </a:rPr>
            </a:br>
            <a:endParaRPr lang="en-IN" u="sng"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a:xfrm>
            <a:off x="-161209" y="1690688"/>
            <a:ext cx="11628120" cy="4792301"/>
          </a:xfrm>
          <a:pattFill prst="smCheck">
            <a:fgClr>
              <a:schemeClr val="accent4">
                <a:lumMod val="60000"/>
                <a:lumOff val="40000"/>
              </a:schemeClr>
            </a:fgClr>
            <a:bgClr>
              <a:schemeClr val="bg1"/>
            </a:bgClr>
          </a:pattFill>
        </p:spPr>
        <p:txBody>
          <a:bodyPr>
            <a:normAutofit fontScale="25000" lnSpcReduction="20000"/>
          </a:bodyPr>
          <a:lstStyle/>
          <a:p>
            <a:r>
              <a:rPr lang="en-US" sz="9600" u="sng" dirty="0" smtClean="0">
                <a:solidFill>
                  <a:schemeClr val="accent6">
                    <a:lumMod val="75000"/>
                  </a:schemeClr>
                </a:solidFill>
                <a:latin typeface="Arial Black" panose="020B0A04020102020204" pitchFamily="34" charset="0"/>
              </a:rPr>
              <a:t>STEP UP TRANSFORMER : </a:t>
            </a:r>
          </a:p>
          <a:p>
            <a:endParaRPr lang="en-US" sz="9600" u="sng" dirty="0" smtClean="0">
              <a:solidFill>
                <a:schemeClr val="accent6">
                  <a:lumMod val="75000"/>
                </a:schemeClr>
              </a:solidFill>
              <a:latin typeface="Arial Black" panose="020B0A04020102020204" pitchFamily="34" charset="0"/>
            </a:endParaRPr>
          </a:p>
          <a:p>
            <a:endParaRPr lang="en-US" sz="5100" u="sng" dirty="0" smtClean="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dirty="0" smtClean="0"/>
          </a:p>
          <a:p>
            <a:endParaRPr lang="en-US" dirty="0"/>
          </a:p>
          <a:p>
            <a:endParaRPr lang="en-US" dirty="0" smtClean="0"/>
          </a:p>
          <a:p>
            <a:endParaRPr lang="en-US" dirty="0" smtClean="0"/>
          </a:p>
          <a:p>
            <a:r>
              <a:rPr lang="en-US" sz="5000" dirty="0" smtClean="0"/>
              <a:t>  </a:t>
            </a:r>
            <a:r>
              <a:rPr lang="en-US" sz="7200" dirty="0" smtClean="0">
                <a:latin typeface="Arial Black" panose="020B0A04020102020204" pitchFamily="34" charset="0"/>
              </a:rPr>
              <a:t>Step-up transformer is a transformer that increases the voltage from the primary coil to the secondary coil while managing the same power at the rated frequency in both coils. It converts low voltage &amp; high current from the primary side to the high voltage &amp; low current on the secondary side of the transformer.</a:t>
            </a:r>
          </a:p>
          <a:p>
            <a:endParaRPr lang="en-US" sz="7200" dirty="0">
              <a:latin typeface="Arial Black" panose="020B0A04020102020204" pitchFamily="34" charset="0"/>
            </a:endParaRPr>
          </a:p>
          <a:p>
            <a:r>
              <a:rPr lang="en-US" sz="9600" u="sng" dirty="0" smtClean="0">
                <a:solidFill>
                  <a:schemeClr val="accent6">
                    <a:lumMod val="75000"/>
                  </a:schemeClr>
                </a:solidFill>
                <a:latin typeface="Arial Black" panose="020B0A04020102020204" pitchFamily="34" charset="0"/>
              </a:rPr>
              <a:t>STEP DOWN TRANSFORMER </a:t>
            </a:r>
            <a:r>
              <a:rPr lang="en-US" u="sng" dirty="0" smtClean="0">
                <a:solidFill>
                  <a:schemeClr val="accent6">
                    <a:lumMod val="75000"/>
                  </a:schemeClr>
                </a:solidFill>
                <a:latin typeface="Arial Black" panose="020B0A04020102020204" pitchFamily="34" charset="0"/>
              </a:rPr>
              <a:t>:</a:t>
            </a:r>
          </a:p>
          <a:p>
            <a:endParaRPr lang="en-US" u="sng" dirty="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endParaRPr lang="en-US" u="sng" dirty="0" smtClean="0">
              <a:solidFill>
                <a:schemeClr val="accent6">
                  <a:lumMod val="75000"/>
                </a:schemeClr>
              </a:solidFill>
              <a:latin typeface="Arial Black" panose="020B0A04020102020204" pitchFamily="34" charset="0"/>
            </a:endParaRPr>
          </a:p>
          <a:p>
            <a:r>
              <a:rPr lang="en-US" sz="7200" dirty="0" smtClean="0">
                <a:latin typeface="Arial Black" panose="020B0A04020102020204" pitchFamily="34" charset="0"/>
              </a:rPr>
              <a:t>The Step-down transformer diagram is shown below. For example, the range of voltage used by the power circuit is 230v to 110v, but in electrical devices, it is less like 16v. So to overcome this voltage issue, a step-down transformer is used so that it can be reduced from 230v to 110V and finally to 16v.</a:t>
            </a:r>
          </a:p>
          <a:p>
            <a:endParaRPr lang="en-US" sz="7200" dirty="0" smtClean="0">
              <a:latin typeface="Arial Black" panose="020B0A04020102020204" pitchFamily="34" charset="0"/>
            </a:endParaRPr>
          </a:p>
          <a:p>
            <a:endParaRPr lang="en-US" sz="7200" u="sng" dirty="0">
              <a:solidFill>
                <a:schemeClr val="accent6">
                  <a:lumMod val="75000"/>
                </a:schemeClr>
              </a:solidFill>
              <a:latin typeface="Arial Black" panose="020B0A04020102020204" pitchFamily="34" charset="0"/>
            </a:endParaRPr>
          </a:p>
          <a:p>
            <a:endParaRPr lang="en-US" sz="7200" dirty="0" smtClean="0">
              <a:latin typeface="Arial Black" panose="020B0A04020102020204" pitchFamily="34" charset="0"/>
            </a:endParaRPr>
          </a:p>
          <a:p>
            <a:endParaRPr lang="en-IN" sz="7200"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3370551" y="2156892"/>
            <a:ext cx="3854144" cy="1718718"/>
          </a:xfrm>
          <a:prstGeom prst="rect">
            <a:avLst/>
          </a:prstGeom>
        </p:spPr>
      </p:pic>
      <p:pic>
        <p:nvPicPr>
          <p:cNvPr id="5" name="Picture 4"/>
          <p:cNvPicPr>
            <a:picLocks noChangeAspect="1"/>
          </p:cNvPicPr>
          <p:nvPr/>
        </p:nvPicPr>
        <p:blipFill>
          <a:blip r:embed="rId3"/>
          <a:stretch>
            <a:fillRect/>
          </a:stretch>
        </p:blipFill>
        <p:spPr>
          <a:xfrm>
            <a:off x="5500987" y="5601950"/>
            <a:ext cx="5058608" cy="1347243"/>
          </a:xfrm>
          <a:prstGeom prst="rect">
            <a:avLst/>
          </a:prstGeom>
        </p:spPr>
      </p:pic>
    </p:spTree>
    <p:extLst>
      <p:ext uri="{BB962C8B-B14F-4D97-AF65-F5344CB8AC3E}">
        <p14:creationId xmlns:p14="http://schemas.microsoft.com/office/powerpoint/2010/main" val="410034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chemeClr val="accent6">
                    <a:lumMod val="75000"/>
                  </a:schemeClr>
                </a:solidFill>
                <a:latin typeface="Arial Black" panose="020B0A04020102020204" pitchFamily="34" charset="0"/>
              </a:rPr>
              <a:t>PRINCIPLE OF TRANSFORMER</a:t>
            </a:r>
            <a:br>
              <a:rPr lang="en-US" u="sng" dirty="0" smtClean="0">
                <a:solidFill>
                  <a:schemeClr val="accent6">
                    <a:lumMod val="75000"/>
                  </a:schemeClr>
                </a:solidFill>
                <a:latin typeface="Arial Black" panose="020B0A04020102020204" pitchFamily="34" charset="0"/>
              </a:rPr>
            </a:br>
            <a:endParaRPr lang="en-IN" u="sng" dirty="0">
              <a:solidFill>
                <a:schemeClr val="accent6">
                  <a:lumMod val="75000"/>
                </a:schemeClr>
              </a:solidFill>
              <a:latin typeface="Arial Black" panose="020B0A04020102020204" pitchFamily="34" charset="0"/>
            </a:endParaRPr>
          </a:p>
        </p:txBody>
      </p:sp>
      <p:sp>
        <p:nvSpPr>
          <p:cNvPr id="5" name="Content Placeholder 4"/>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r>
              <a:rPr lang="en-US" sz="1900" dirty="0" smtClean="0">
                <a:latin typeface="Arial Black" panose="020B0A04020102020204" pitchFamily="34" charset="0"/>
              </a:rPr>
              <a:t>The transformer works on the principle of Faraday's law of electromagnetic induction and mutual induction. There are usually two coils primary coil and secondary coil on the transformer core. The core laminations are joined in the form of strips. The two coils have high mutual inductance</a:t>
            </a:r>
            <a:r>
              <a:rPr lang="en-US" dirty="0" smtClean="0"/>
              <a:t>. </a:t>
            </a:r>
            <a:r>
              <a:rPr lang="en-US" sz="1900" dirty="0" smtClean="0">
                <a:latin typeface="Arial Black" panose="020B0A04020102020204" pitchFamily="34" charset="0"/>
              </a:rPr>
              <a:t>A transformer works on the principles of "electromagnetic induction" as a mutual induction. Mutual induction is the process by which a coil of wire magnetically induces a voltage in another closely located coil.</a:t>
            </a:r>
          </a:p>
          <a:p>
            <a:endParaRPr lang="en-US" dirty="0"/>
          </a:p>
          <a:p>
            <a:endParaRPr lang="en-US" dirty="0" smtClean="0"/>
          </a:p>
          <a:p>
            <a:endParaRPr lang="en-IN" dirty="0"/>
          </a:p>
        </p:txBody>
      </p:sp>
      <p:pic>
        <p:nvPicPr>
          <p:cNvPr id="6" name="Picture 5"/>
          <p:cNvPicPr>
            <a:picLocks noChangeAspect="1"/>
          </p:cNvPicPr>
          <p:nvPr/>
        </p:nvPicPr>
        <p:blipFill>
          <a:blip r:embed="rId2"/>
          <a:stretch>
            <a:fillRect/>
          </a:stretch>
        </p:blipFill>
        <p:spPr>
          <a:xfrm>
            <a:off x="2360022" y="1332412"/>
            <a:ext cx="5386252" cy="2693126"/>
          </a:xfrm>
          <a:prstGeom prst="rect">
            <a:avLst/>
          </a:prstGeom>
        </p:spPr>
      </p:pic>
    </p:spTree>
    <p:extLst>
      <p:ext uri="{BB962C8B-B14F-4D97-AF65-F5344CB8AC3E}">
        <p14:creationId xmlns:p14="http://schemas.microsoft.com/office/powerpoint/2010/main" val="89403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smtClean="0">
                <a:solidFill>
                  <a:schemeClr val="accent6">
                    <a:lumMod val="75000"/>
                  </a:schemeClr>
                </a:solidFill>
                <a:latin typeface="Arial Black" panose="020B0A04020102020204" pitchFamily="34" charset="0"/>
              </a:rPr>
              <a:t>ADVANTAGES OF TRANSFORMER</a:t>
            </a:r>
            <a:endParaRPr lang="en-IN" sz="3600" u="sng" dirty="0">
              <a:solidFill>
                <a:schemeClr val="accent6">
                  <a:lumMod val="75000"/>
                </a:schemeClr>
              </a:solidFill>
              <a:latin typeface="Arial Black" panose="020B0A04020102020204" pitchFamily="34" charset="0"/>
            </a:endParaRPr>
          </a:p>
        </p:txBody>
      </p:sp>
      <p:sp>
        <p:nvSpPr>
          <p:cNvPr id="5" name="Content Placeholder 4"/>
          <p:cNvSpPr>
            <a:spLocks noGrp="1"/>
          </p:cNvSpPr>
          <p:nvPr>
            <p:ph idx="1"/>
          </p:nvPr>
        </p:nvSpPr>
        <p:spPr>
          <a:xfrm>
            <a:off x="929640" y="1838688"/>
            <a:ext cx="10515600" cy="4351338"/>
          </a:xfrm>
        </p:spPr>
        <p:txBody>
          <a:bodyPr>
            <a:normAutofit fontScale="85000" lnSpcReduction="20000"/>
          </a:bodyPr>
          <a:lstStyle/>
          <a:p>
            <a:r>
              <a:rPr lang="en-US" sz="1800" dirty="0" smtClean="0">
                <a:latin typeface="Arial Black" panose="020B0A04020102020204" pitchFamily="34" charset="0"/>
              </a:rPr>
              <a:t>Stepping up / down voltage and current. ...</a:t>
            </a:r>
          </a:p>
          <a:p>
            <a:endParaRPr lang="en-US" sz="1800" dirty="0" smtClean="0">
              <a:latin typeface="Arial Black" panose="020B0A04020102020204" pitchFamily="34" charset="0"/>
            </a:endParaRPr>
          </a:p>
          <a:p>
            <a:r>
              <a:rPr lang="en-US" sz="1800" dirty="0" smtClean="0">
                <a:latin typeface="Arial Black" panose="020B0A04020102020204" pitchFamily="34" charset="0"/>
              </a:rPr>
              <a:t>Isolation and efficiency. ...</a:t>
            </a:r>
          </a:p>
          <a:p>
            <a:endParaRPr lang="en-US" sz="1800" dirty="0" smtClean="0">
              <a:latin typeface="Arial Black" panose="020B0A04020102020204" pitchFamily="34" charset="0"/>
            </a:endParaRPr>
          </a:p>
          <a:p>
            <a:r>
              <a:rPr lang="en-US" sz="1800" dirty="0" smtClean="0">
                <a:latin typeface="Arial Black" panose="020B0A04020102020204" pitchFamily="34" charset="0"/>
              </a:rPr>
              <a:t>Transmitting and distributing power. ...</a:t>
            </a:r>
          </a:p>
          <a:p>
            <a:endParaRPr lang="en-US" sz="1800" dirty="0" smtClean="0">
              <a:latin typeface="Arial Black" panose="020B0A04020102020204" pitchFamily="34" charset="0"/>
            </a:endParaRPr>
          </a:p>
          <a:p>
            <a:r>
              <a:rPr lang="en-US" sz="1800" dirty="0" smtClean="0">
                <a:latin typeface="Arial Black" panose="020B0A04020102020204" pitchFamily="34" charset="0"/>
              </a:rPr>
              <a:t>Cost efficiency. ...</a:t>
            </a:r>
          </a:p>
          <a:p>
            <a:endParaRPr lang="en-US" sz="1800" dirty="0" smtClean="0">
              <a:latin typeface="Arial Black" panose="020B0A04020102020204" pitchFamily="34" charset="0"/>
            </a:endParaRPr>
          </a:p>
          <a:p>
            <a:r>
              <a:rPr lang="en-US" sz="1800" dirty="0" smtClean="0">
                <a:latin typeface="Arial Black" panose="020B0A04020102020204" pitchFamily="34" charset="0"/>
              </a:rPr>
              <a:t>Various types and wide usage areas. ...</a:t>
            </a:r>
          </a:p>
          <a:p>
            <a:endParaRPr lang="en-US" sz="1800" dirty="0" smtClean="0">
              <a:latin typeface="Arial Black" panose="020B0A04020102020204" pitchFamily="34" charset="0"/>
            </a:endParaRPr>
          </a:p>
          <a:p>
            <a:r>
              <a:rPr lang="en-US" sz="1800" dirty="0" smtClean="0">
                <a:latin typeface="Arial Black" panose="020B0A04020102020204" pitchFamily="34" charset="0"/>
              </a:rPr>
              <a:t>No moving parts and starting time. ...</a:t>
            </a:r>
          </a:p>
          <a:p>
            <a:endParaRPr lang="en-US" sz="1800" dirty="0" smtClean="0">
              <a:latin typeface="Arial Black" panose="020B0A04020102020204" pitchFamily="34" charset="0"/>
            </a:endParaRPr>
          </a:p>
          <a:p>
            <a:r>
              <a:rPr lang="en-US" sz="1800" dirty="0" smtClean="0">
                <a:latin typeface="Arial Black" panose="020B0A04020102020204" pitchFamily="34" charset="0"/>
              </a:rPr>
              <a:t>Reverse connected.</a:t>
            </a:r>
          </a:p>
          <a:p>
            <a:endParaRPr lang="en-US" sz="1800" dirty="0" smtClean="0">
              <a:latin typeface="Arial Black" panose="020B0A04020102020204" pitchFamily="34" charset="0"/>
            </a:endParaRPr>
          </a:p>
          <a:p>
            <a:r>
              <a:rPr lang="en-US" sz="1800" dirty="0" smtClean="0">
                <a:latin typeface="Arial Black" panose="020B0A04020102020204" pitchFamily="34" charset="0"/>
              </a:rPr>
              <a:t>More items...</a:t>
            </a:r>
            <a:endParaRPr lang="en-IN" sz="1800" dirty="0">
              <a:latin typeface="Arial Black" panose="020B0A04020102020204" pitchFamily="34" charset="0"/>
            </a:endParaRPr>
          </a:p>
        </p:txBody>
      </p:sp>
    </p:spTree>
    <p:extLst>
      <p:ext uri="{BB962C8B-B14F-4D97-AF65-F5344CB8AC3E}">
        <p14:creationId xmlns:p14="http://schemas.microsoft.com/office/powerpoint/2010/main" val="116771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smtClean="0">
                <a:solidFill>
                  <a:schemeClr val="accent6">
                    <a:lumMod val="75000"/>
                  </a:schemeClr>
                </a:solidFill>
                <a:latin typeface="Arial Black" panose="020B0A04020102020204" pitchFamily="34" charset="0"/>
              </a:rPr>
              <a:t>DISADVANTAGES OF TRANSFORMER</a:t>
            </a:r>
            <a:endParaRPr lang="en-IN" sz="3600" u="sng"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a:pattFill prst="smCheck">
            <a:fgClr>
              <a:schemeClr val="accent4">
                <a:lumMod val="60000"/>
                <a:lumOff val="40000"/>
              </a:schemeClr>
            </a:fgClr>
            <a:bgClr>
              <a:schemeClr val="bg1"/>
            </a:bgClr>
          </a:pattFill>
        </p:spPr>
        <p:txBody>
          <a:bodyPr>
            <a:normAutofit/>
          </a:bodyPr>
          <a:lstStyle/>
          <a:p>
            <a:r>
              <a:rPr lang="en-US" sz="1800" dirty="0" smtClean="0">
                <a:latin typeface="Arial Black" panose="020B0A04020102020204" pitchFamily="34" charset="0"/>
              </a:rPr>
              <a:t>A transformer will not work with DC voltage under any condition.</a:t>
            </a:r>
          </a:p>
          <a:p>
            <a:endParaRPr lang="en-US" sz="1800" dirty="0" smtClean="0">
              <a:latin typeface="Arial Black" panose="020B0A04020102020204" pitchFamily="34" charset="0"/>
            </a:endParaRPr>
          </a:p>
          <a:p>
            <a:r>
              <a:rPr lang="en-US" sz="1800" dirty="0" smtClean="0">
                <a:latin typeface="Arial Black" panose="020B0A04020102020204" pitchFamily="34" charset="0"/>
              </a:rPr>
              <a:t>The transformer size become un widely.</a:t>
            </a:r>
          </a:p>
          <a:p>
            <a:endParaRPr lang="en-US" sz="1800" dirty="0" smtClean="0">
              <a:latin typeface="Arial Black" panose="020B0A04020102020204" pitchFamily="34" charset="0"/>
            </a:endParaRPr>
          </a:p>
          <a:p>
            <a:r>
              <a:rPr lang="en-US" sz="1800" dirty="0" smtClean="0">
                <a:latin typeface="Arial Black" panose="020B0A04020102020204" pitchFamily="34" charset="0"/>
              </a:rPr>
              <a:t>The physical size of the transformer is directly related to the amount of power to be desired.</a:t>
            </a:r>
          </a:p>
          <a:p>
            <a:endParaRPr lang="en-US" sz="1800" dirty="0" smtClean="0">
              <a:latin typeface="Arial Black" panose="020B0A04020102020204" pitchFamily="34" charset="0"/>
            </a:endParaRPr>
          </a:p>
          <a:p>
            <a:r>
              <a:rPr lang="en-US" sz="1800" dirty="0" smtClean="0">
                <a:latin typeface="Arial Black" panose="020B0A04020102020204" pitchFamily="34" charset="0"/>
              </a:rPr>
              <a:t>It is not good to use outdoors.</a:t>
            </a:r>
          </a:p>
          <a:p>
            <a:endParaRPr lang="en-US" sz="1800" dirty="0" smtClean="0">
              <a:latin typeface="Arial Black" panose="020B0A04020102020204" pitchFamily="34" charset="0"/>
            </a:endParaRPr>
          </a:p>
          <a:p>
            <a:r>
              <a:rPr lang="en-US" sz="1800" dirty="0" smtClean="0">
                <a:latin typeface="Arial Black" panose="020B0A04020102020204" pitchFamily="34" charset="0"/>
              </a:rPr>
              <a:t>It can be noisy.</a:t>
            </a:r>
            <a:endParaRPr lang="en-IN" sz="1800" dirty="0">
              <a:latin typeface="Arial Black" panose="020B0A04020102020204" pitchFamily="34" charset="0"/>
            </a:endParaRPr>
          </a:p>
        </p:txBody>
      </p:sp>
    </p:spTree>
    <p:extLst>
      <p:ext uri="{BB962C8B-B14F-4D97-AF65-F5344CB8AC3E}">
        <p14:creationId xmlns:p14="http://schemas.microsoft.com/office/powerpoint/2010/main" val="47017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accent6">
                    <a:lumMod val="75000"/>
                  </a:schemeClr>
                </a:solidFill>
                <a:latin typeface="Arial Black" panose="020B0A04020102020204" pitchFamily="34" charset="0"/>
              </a:rPr>
              <a:t>CHARACTERITICS OF TRANSFORMER</a:t>
            </a:r>
            <a:endParaRPr lang="en-IN" sz="3200" u="sng"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Black" panose="020B0A04020102020204" pitchFamily="34" charset="0"/>
              </a:rPr>
              <a:t>The input and output power has the same frequency.</a:t>
            </a:r>
          </a:p>
          <a:p>
            <a:endParaRPr lang="en-US" sz="2000" dirty="0" smtClean="0">
              <a:latin typeface="Arial Black" panose="020B0A04020102020204" pitchFamily="34" charset="0"/>
            </a:endParaRPr>
          </a:p>
          <a:p>
            <a:r>
              <a:rPr lang="en-US" sz="2000" dirty="0" smtClean="0">
                <a:latin typeface="Arial Black" panose="020B0A04020102020204" pitchFamily="34" charset="0"/>
              </a:rPr>
              <a:t>All transformers work on the principle of electromagnetic induction.</a:t>
            </a:r>
          </a:p>
          <a:p>
            <a:endParaRPr lang="en-US" sz="2000" dirty="0" smtClean="0">
              <a:latin typeface="Arial Black" panose="020B0A04020102020204" pitchFamily="34" charset="0"/>
            </a:endParaRPr>
          </a:p>
          <a:p>
            <a:r>
              <a:rPr lang="en-US" sz="2000" dirty="0" smtClean="0">
                <a:latin typeface="Arial Black" panose="020B0A04020102020204" pitchFamily="34" charset="0"/>
              </a:rPr>
              <a:t>The primary and secondary coil are not connected. ...</a:t>
            </a:r>
          </a:p>
          <a:p>
            <a:endParaRPr lang="en-US" sz="2000" dirty="0" smtClean="0">
              <a:latin typeface="Arial Black" panose="020B0A04020102020204" pitchFamily="34" charset="0"/>
            </a:endParaRPr>
          </a:p>
          <a:p>
            <a:r>
              <a:rPr lang="en-US" sz="2000" dirty="0" smtClean="0">
                <a:latin typeface="Arial Black" panose="020B0A04020102020204" pitchFamily="34" charset="0"/>
              </a:rPr>
              <a:t>The loss in a transformer is much smaller compared to other devices.</a:t>
            </a:r>
          </a:p>
          <a:p>
            <a:endParaRPr lang="en-IN" sz="2000" dirty="0">
              <a:latin typeface="Arial Black" panose="020B0A04020102020204" pitchFamily="34" charset="0"/>
            </a:endParaRPr>
          </a:p>
        </p:txBody>
      </p:sp>
    </p:spTree>
    <p:extLst>
      <p:ext uri="{BB962C8B-B14F-4D97-AF65-F5344CB8AC3E}">
        <p14:creationId xmlns:p14="http://schemas.microsoft.com/office/powerpoint/2010/main" val="145752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smtClean="0">
                <a:solidFill>
                  <a:schemeClr val="accent6">
                    <a:lumMod val="75000"/>
                  </a:schemeClr>
                </a:solidFill>
                <a:latin typeface="Arial Black" panose="020B0A04020102020204" pitchFamily="34" charset="0"/>
              </a:rPr>
              <a:t>APPLICATIONS OF TRANSFORMER</a:t>
            </a:r>
            <a:endParaRPr lang="en-IN" sz="3600" u="sng" dirty="0">
              <a:solidFill>
                <a:schemeClr val="accent6">
                  <a:lumMod val="75000"/>
                </a:schemeClr>
              </a:solidFill>
              <a:latin typeface="Arial Black" panose="020B0A04020102020204" pitchFamily="34" charset="0"/>
            </a:endParaRPr>
          </a:p>
        </p:txBody>
      </p:sp>
      <p:sp>
        <p:nvSpPr>
          <p:cNvPr id="3" name="Content Placeholder 2"/>
          <p:cNvSpPr>
            <a:spLocks noGrp="1"/>
          </p:cNvSpPr>
          <p:nvPr>
            <p:ph idx="1"/>
          </p:nvPr>
        </p:nvSpPr>
        <p:spPr/>
        <p:txBody>
          <a:bodyPr>
            <a:normAutofit fontScale="77500" lnSpcReduction="20000"/>
          </a:bodyPr>
          <a:lstStyle/>
          <a:p>
            <a:r>
              <a:rPr lang="en-US" sz="1800" dirty="0" smtClean="0">
                <a:latin typeface="Arial Black" panose="020B0A04020102020204" pitchFamily="34" charset="0"/>
              </a:rPr>
              <a:t>Alternating Current Regulation. ...</a:t>
            </a:r>
          </a:p>
          <a:p>
            <a:endParaRPr lang="en-US" sz="1800" dirty="0" smtClean="0">
              <a:latin typeface="Arial Black" panose="020B0A04020102020204" pitchFamily="34" charset="0"/>
            </a:endParaRPr>
          </a:p>
          <a:p>
            <a:r>
              <a:rPr lang="en-US" sz="1800" dirty="0" smtClean="0">
                <a:latin typeface="Arial Black" panose="020B0A04020102020204" pitchFamily="34" charset="0"/>
              </a:rPr>
              <a:t>Charging Batteries. ...</a:t>
            </a:r>
          </a:p>
          <a:p>
            <a:endParaRPr lang="en-US" sz="1800" dirty="0" smtClean="0">
              <a:latin typeface="Arial Black" panose="020B0A04020102020204" pitchFamily="34" charset="0"/>
            </a:endParaRPr>
          </a:p>
          <a:p>
            <a:r>
              <a:rPr lang="en-US" sz="1800" dirty="0" smtClean="0">
                <a:latin typeface="Arial Black" panose="020B0A04020102020204" pitchFamily="34" charset="0"/>
              </a:rPr>
              <a:t>Steel Manufacturing. ...</a:t>
            </a:r>
          </a:p>
          <a:p>
            <a:endParaRPr lang="en-US" sz="1800" dirty="0" smtClean="0">
              <a:latin typeface="Arial Black" panose="020B0A04020102020204" pitchFamily="34" charset="0"/>
            </a:endParaRPr>
          </a:p>
          <a:p>
            <a:r>
              <a:rPr lang="en-US" sz="1800" dirty="0" smtClean="0">
                <a:latin typeface="Arial Black" panose="020B0A04020102020204" pitchFamily="34" charset="0"/>
              </a:rPr>
              <a:t>Electrolysis. ...</a:t>
            </a:r>
          </a:p>
          <a:p>
            <a:endParaRPr lang="en-US" sz="1800" dirty="0" smtClean="0">
              <a:latin typeface="Arial Black" panose="020B0A04020102020204" pitchFamily="34" charset="0"/>
            </a:endParaRPr>
          </a:p>
          <a:p>
            <a:r>
              <a:rPr lang="en-US" sz="1800" dirty="0" smtClean="0">
                <a:latin typeface="Arial Black" panose="020B0A04020102020204" pitchFamily="34" charset="0"/>
              </a:rPr>
              <a:t>Controlling the flow of Electricity through a circuit. ...</a:t>
            </a:r>
          </a:p>
          <a:p>
            <a:endParaRPr lang="en-US" sz="1800" dirty="0" smtClean="0">
              <a:latin typeface="Arial Black" panose="020B0A04020102020204" pitchFamily="34" charset="0"/>
            </a:endParaRPr>
          </a:p>
          <a:p>
            <a:r>
              <a:rPr lang="en-US" sz="1800" dirty="0" smtClean="0">
                <a:latin typeface="Arial Black" panose="020B0A04020102020204" pitchFamily="34" charset="0"/>
              </a:rPr>
              <a:t>Audio Transformer. ...</a:t>
            </a:r>
          </a:p>
          <a:p>
            <a:endParaRPr lang="en-US" sz="1800" dirty="0" smtClean="0">
              <a:latin typeface="Arial Black" panose="020B0A04020102020204" pitchFamily="34" charset="0"/>
            </a:endParaRPr>
          </a:p>
          <a:p>
            <a:r>
              <a:rPr lang="en-US" sz="1800" dirty="0" smtClean="0">
                <a:latin typeface="Arial Black" panose="020B0A04020102020204" pitchFamily="34" charset="0"/>
              </a:rPr>
              <a:t>Coolant. ...</a:t>
            </a:r>
          </a:p>
          <a:p>
            <a:endParaRPr lang="en-US" sz="1800" dirty="0" smtClean="0">
              <a:latin typeface="Arial Black" panose="020B0A04020102020204" pitchFamily="34" charset="0"/>
            </a:endParaRPr>
          </a:p>
          <a:p>
            <a:r>
              <a:rPr lang="en-US" sz="1800" dirty="0" smtClean="0">
                <a:latin typeface="Arial Black" panose="020B0A04020102020204" pitchFamily="34" charset="0"/>
              </a:rPr>
              <a:t>Ammeters or Current Transformers</a:t>
            </a:r>
            <a:r>
              <a:rPr lang="en-US" dirty="0" smtClean="0"/>
              <a:t>.</a:t>
            </a:r>
            <a:endParaRPr lang="en-IN" dirty="0"/>
          </a:p>
        </p:txBody>
      </p:sp>
    </p:spTree>
    <p:extLst>
      <p:ext uri="{BB962C8B-B14F-4D97-AF65-F5344CB8AC3E}">
        <p14:creationId xmlns:p14="http://schemas.microsoft.com/office/powerpoint/2010/main" val="221066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515</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Arial Black</vt:lpstr>
      <vt:lpstr>Calibri</vt:lpstr>
      <vt:lpstr>Calibri Light</vt:lpstr>
      <vt:lpstr>Office Theme</vt:lpstr>
      <vt:lpstr>TRANFORMER</vt:lpstr>
      <vt:lpstr>CONCLUSION OF TRANSFORMER</vt:lpstr>
      <vt:lpstr>INTRODUCTION OF TRANSFORMER</vt:lpstr>
      <vt:lpstr>TYPES OF TRANFORMER </vt:lpstr>
      <vt:lpstr>PRINCIPLE OF TRANSFORMER </vt:lpstr>
      <vt:lpstr>ADVANTAGES OF TRANSFORMER</vt:lpstr>
      <vt:lpstr>DISADVANTAGES OF TRANSFORMER</vt:lpstr>
      <vt:lpstr>CHARACTERITICS OF TRANSFORMER</vt:lpstr>
      <vt:lpstr>APPLICATIONS OF TRANSFORMER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Bosco</dc:creator>
  <cp:lastModifiedBy>Don Bosco</cp:lastModifiedBy>
  <cp:revision>10</cp:revision>
  <dcterms:created xsi:type="dcterms:W3CDTF">2022-07-20T04:35:05Z</dcterms:created>
  <dcterms:modified xsi:type="dcterms:W3CDTF">2022-08-18T04:25:43Z</dcterms:modified>
</cp:coreProperties>
</file>