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2993EC-39F9-4486-81E5-B399C39C9182}"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286876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2993EC-39F9-4486-81E5-B399C39C9182}"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241069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2993EC-39F9-4486-81E5-B399C39C9182}"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134851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2993EC-39F9-4486-81E5-B399C39C9182}"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66341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2993EC-39F9-4486-81E5-B399C39C9182}"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406967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2993EC-39F9-4486-81E5-B399C39C9182}"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193670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2993EC-39F9-4486-81E5-B399C39C9182}" type="datetimeFigureOut">
              <a:rPr lang="en-IN" smtClean="0"/>
              <a:t>26-08-2022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185001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2993EC-39F9-4486-81E5-B399C39C9182}" type="datetimeFigureOut">
              <a:rPr lang="en-IN" smtClean="0"/>
              <a:t>26-08-2022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312379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993EC-39F9-4486-81E5-B399C39C9182}" type="datetimeFigureOut">
              <a:rPr lang="en-IN" smtClean="0"/>
              <a:t>26-08-2022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271133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2993EC-39F9-4486-81E5-B399C39C9182}"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4617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2993EC-39F9-4486-81E5-B399C39C9182}"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312C5-869A-4E9E-B436-42B6C900849F}" type="slidenum">
              <a:rPr lang="en-IN" smtClean="0"/>
              <a:t>‹#›</a:t>
            </a:fld>
            <a:endParaRPr lang="en-IN"/>
          </a:p>
        </p:txBody>
      </p:sp>
    </p:spTree>
    <p:extLst>
      <p:ext uri="{BB962C8B-B14F-4D97-AF65-F5344CB8AC3E}">
        <p14:creationId xmlns:p14="http://schemas.microsoft.com/office/powerpoint/2010/main" val="167238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993EC-39F9-4486-81E5-B399C39C9182}" type="datetimeFigureOut">
              <a:rPr lang="en-IN" smtClean="0"/>
              <a:t>26-08-2022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312C5-869A-4E9E-B436-42B6C900849F}" type="slidenum">
              <a:rPr lang="en-IN" smtClean="0"/>
              <a:t>‹#›</a:t>
            </a:fld>
            <a:endParaRPr lang="en-IN"/>
          </a:p>
        </p:txBody>
      </p:sp>
    </p:spTree>
    <p:extLst>
      <p:ext uri="{BB962C8B-B14F-4D97-AF65-F5344CB8AC3E}">
        <p14:creationId xmlns:p14="http://schemas.microsoft.com/office/powerpoint/2010/main" val="4109204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 scratchy &lt;strong&gt;background&lt;/strong&gt; - Wisc-Online O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0630"/>
            <a:ext cx="12192000" cy="69886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953589" y="1358537"/>
            <a:ext cx="9653451" cy="3046988"/>
          </a:xfrm>
          <a:prstGeom prst="rect">
            <a:avLst/>
          </a:prstGeom>
          <a:noFill/>
        </p:spPr>
        <p:txBody>
          <a:bodyPr wrap="square" rtlCol="0">
            <a:spAutoFit/>
          </a:bodyPr>
          <a:lstStyle/>
          <a:p>
            <a:pPr algn="ctr"/>
            <a:r>
              <a:rPr lang="en-US" sz="4800" dirty="0" smtClean="0">
                <a:solidFill>
                  <a:srgbClr val="FFFF00"/>
                </a:solidFill>
                <a:effectLst>
                  <a:outerShdw blurRad="38100" dist="38100" dir="2700000" algn="tl">
                    <a:srgbClr val="000000">
                      <a:alpha val="43137"/>
                    </a:srgbClr>
                  </a:outerShdw>
                </a:effectLst>
                <a:latin typeface="Copperplate Gothic Bold" panose="020E0705020206020404" pitchFamily="34" charset="0"/>
              </a:rPr>
              <a:t>Well </a:t>
            </a:r>
          </a:p>
          <a:p>
            <a:pPr algn="ctr"/>
            <a:r>
              <a:rPr lang="en-US" sz="4800" dirty="0" smtClean="0">
                <a:solidFill>
                  <a:srgbClr val="FFFF00"/>
                </a:solidFill>
                <a:effectLst>
                  <a:outerShdw blurRad="38100" dist="38100" dir="2700000" algn="tl">
                    <a:srgbClr val="000000">
                      <a:alpha val="43137"/>
                    </a:srgbClr>
                  </a:outerShdw>
                </a:effectLst>
                <a:latin typeface="Copperplate Gothic Bold" panose="020E0705020206020404" pitchFamily="34" charset="0"/>
              </a:rPr>
              <a:t>               Come</a:t>
            </a:r>
          </a:p>
          <a:p>
            <a:pPr algn="ctr"/>
            <a:r>
              <a:rPr lang="en-US" sz="4800" dirty="0" smtClean="0">
                <a:solidFill>
                  <a:srgbClr val="FFFF00"/>
                </a:solidFill>
                <a:effectLst>
                  <a:outerShdw blurRad="38100" dist="38100" dir="2700000" algn="tl">
                    <a:srgbClr val="000000">
                      <a:alpha val="43137"/>
                    </a:srgbClr>
                  </a:outerShdw>
                </a:effectLst>
                <a:latin typeface="Copperplate Gothic Bold" panose="020E0705020206020404" pitchFamily="34" charset="0"/>
              </a:rPr>
              <a:t>To my </a:t>
            </a:r>
          </a:p>
          <a:p>
            <a:pPr algn="ctr"/>
            <a:r>
              <a:rPr lang="en-US" sz="4800" dirty="0" smtClean="0">
                <a:solidFill>
                  <a:srgbClr val="FFFF00"/>
                </a:solidFill>
                <a:effectLst>
                  <a:outerShdw blurRad="38100" dist="38100" dir="2700000" algn="tl">
                    <a:srgbClr val="000000">
                      <a:alpha val="43137"/>
                    </a:srgbClr>
                  </a:outerShdw>
                </a:effectLst>
                <a:latin typeface="Copperplate Gothic Bold" panose="020E0705020206020404" pitchFamily="34" charset="0"/>
              </a:rPr>
              <a:t>Presentation</a:t>
            </a:r>
            <a:endParaRPr lang="en-IN" sz="4800" dirty="0">
              <a:solidFill>
                <a:srgbClr val="FFFF00"/>
              </a:solidFill>
              <a:effectLst>
                <a:outerShdw blurRad="38100" dist="38100" dir="2700000" algn="tl">
                  <a:srgbClr val="000000">
                    <a:alpha val="43137"/>
                  </a:srgbClr>
                </a:outerShdw>
              </a:effectLst>
              <a:latin typeface="Copperplate Gothic Bold" panose="020E0705020206020404" pitchFamily="34" charset="0"/>
            </a:endParaRPr>
          </a:p>
        </p:txBody>
      </p:sp>
      <p:sp>
        <p:nvSpPr>
          <p:cNvPr id="4" name="TextBox 3"/>
          <p:cNvSpPr txBox="1"/>
          <p:nvPr/>
        </p:nvSpPr>
        <p:spPr>
          <a:xfrm>
            <a:off x="8255727" y="5773264"/>
            <a:ext cx="4271554" cy="954107"/>
          </a:xfrm>
          <a:prstGeom prst="rect">
            <a:avLst/>
          </a:prstGeom>
          <a:noFill/>
        </p:spPr>
        <p:txBody>
          <a:bodyPr wrap="square" rtlCol="0">
            <a:spAutoFit/>
          </a:bodyPr>
          <a:lstStyle/>
          <a:p>
            <a:r>
              <a:rPr lang="en-US" sz="2800" dirty="0" smtClean="0">
                <a:latin typeface="Bodoni MT Black" panose="02070A03080606020203" pitchFamily="18" charset="0"/>
              </a:rPr>
              <a:t>Presented by- </a:t>
            </a:r>
          </a:p>
          <a:p>
            <a:r>
              <a:rPr lang="en-US" sz="2800" dirty="0">
                <a:latin typeface="Bodoni MT Black" panose="02070A03080606020203" pitchFamily="18" charset="0"/>
              </a:rPr>
              <a:t> </a:t>
            </a:r>
            <a:r>
              <a:rPr lang="en-US" sz="2800" dirty="0" smtClean="0">
                <a:latin typeface="Bodoni MT Black" panose="02070A03080606020203" pitchFamily="18" charset="0"/>
              </a:rPr>
              <a:t>                    Philip </a:t>
            </a:r>
            <a:endParaRPr lang="en-IN" sz="2800" dirty="0">
              <a:latin typeface="Bodoni MT Black" panose="02070A03080606020203" pitchFamily="18" charset="0"/>
            </a:endParaRPr>
          </a:p>
        </p:txBody>
      </p:sp>
    </p:spTree>
    <p:extLst>
      <p:ext uri="{BB962C8B-B14F-4D97-AF65-F5344CB8AC3E}">
        <p14:creationId xmlns:p14="http://schemas.microsoft.com/office/powerpoint/2010/main" val="156258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t;strong&gt;Background&lt;/strong&gt; for &lt;strong&gt;ppt&lt;/strong&gt;. by sirdelirium on DeviantA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2063931" y="365760"/>
            <a:ext cx="7276012" cy="707886"/>
          </a:xfrm>
          <a:prstGeom prst="rect">
            <a:avLst/>
          </a:prstGeom>
          <a:noFill/>
        </p:spPr>
        <p:txBody>
          <a:bodyPr wrap="square" rtlCol="0">
            <a:spAutoFit/>
          </a:bodyPr>
          <a:lstStyle/>
          <a:p>
            <a:pPr marL="285750" indent="-285750">
              <a:buFont typeface="Wingdings" panose="05000000000000000000" pitchFamily="2" charset="2"/>
              <a:buChar char="q"/>
            </a:pPr>
            <a:r>
              <a:rPr lang="en-US" sz="4000" b="1" u="sng" dirty="0" smtClean="0">
                <a:solidFill>
                  <a:srgbClr val="FFFF00"/>
                </a:solidFill>
                <a:effectLst>
                  <a:outerShdw blurRad="38100" dist="38100" dir="2700000" algn="tl">
                    <a:srgbClr val="000000">
                      <a:alpha val="43137"/>
                    </a:srgbClr>
                  </a:outerShdw>
                </a:effectLst>
                <a:latin typeface="Copperplate Gothic Bold" panose="020E0705020206020404" pitchFamily="34" charset="0"/>
              </a:rPr>
              <a:t>Limitation of battery-</a:t>
            </a:r>
            <a:endParaRPr lang="en-IN" sz="4000" b="1" u="sng" dirty="0">
              <a:solidFill>
                <a:srgbClr val="FFFF00"/>
              </a:solidFill>
              <a:effectLst>
                <a:outerShdw blurRad="38100" dist="38100" dir="2700000" algn="tl">
                  <a:srgbClr val="000000">
                    <a:alpha val="43137"/>
                  </a:srgbClr>
                </a:outerShdw>
              </a:effectLst>
              <a:latin typeface="Copperplate Gothic Bold" panose="020E0705020206020404" pitchFamily="34" charset="0"/>
            </a:endParaRPr>
          </a:p>
        </p:txBody>
      </p:sp>
      <p:sp>
        <p:nvSpPr>
          <p:cNvPr id="5" name="TextBox 4"/>
          <p:cNvSpPr txBox="1"/>
          <p:nvPr/>
        </p:nvSpPr>
        <p:spPr>
          <a:xfrm>
            <a:off x="2455817" y="1371600"/>
            <a:ext cx="9117874" cy="3539430"/>
          </a:xfrm>
          <a:prstGeom prst="rect">
            <a:avLst/>
          </a:prstGeom>
          <a:noFill/>
        </p:spPr>
        <p:txBody>
          <a:bodyPr wrap="square" rtlCol="0">
            <a:spAutoFit/>
          </a:bodyPr>
          <a:lstStyle/>
          <a:p>
            <a:pPr marL="342900" indent="-342900">
              <a:buAutoNum type="arabicPeriod"/>
            </a:pPr>
            <a:r>
              <a:rPr lang="en-US" sz="3200" b="1" dirty="0" smtClean="0">
                <a:solidFill>
                  <a:schemeClr val="bg1"/>
                </a:solidFill>
                <a:effectLst>
                  <a:outerShdw blurRad="38100" dist="38100" dir="2700000" algn="tl">
                    <a:srgbClr val="000000">
                      <a:alpha val="43137"/>
                    </a:srgbClr>
                  </a:outerShdw>
                </a:effectLst>
                <a:latin typeface="Century" panose="02040604050505020304" pitchFamily="18" charset="0"/>
              </a:rPr>
              <a:t>Cannot </a:t>
            </a:r>
            <a:r>
              <a:rPr lang="en-US" sz="3200" b="1" dirty="0">
                <a:solidFill>
                  <a:schemeClr val="bg1"/>
                </a:solidFill>
                <a:effectLst>
                  <a:outerShdw blurRad="38100" dist="38100" dir="2700000" algn="tl">
                    <a:srgbClr val="000000">
                      <a:alpha val="43137"/>
                    </a:srgbClr>
                  </a:outerShdw>
                </a:effectLst>
                <a:latin typeface="Century" panose="02040604050505020304" pitchFamily="18" charset="0"/>
              </a:rPr>
              <a:t>be stored in a discharged condition</a:t>
            </a:r>
            <a:r>
              <a:rPr lang="en-US" sz="3200" b="1" dirty="0" smtClean="0">
                <a:solidFill>
                  <a:schemeClr val="bg1"/>
                </a:solidFill>
                <a:effectLst>
                  <a:outerShdw blurRad="38100" dist="38100" dir="2700000" algn="tl">
                    <a:srgbClr val="000000">
                      <a:alpha val="43137"/>
                    </a:srgbClr>
                  </a:outerShdw>
                </a:effectLst>
                <a:latin typeface="Century" panose="02040604050505020304" pitchFamily="18" charset="0"/>
              </a:rPr>
              <a:t>.</a:t>
            </a:r>
          </a:p>
          <a:p>
            <a:pPr marL="342900" indent="-342900">
              <a:buAutoNum type="arabicPeriod"/>
            </a:pPr>
            <a:r>
              <a:rPr lang="en-US" sz="3200" b="1" dirty="0" smtClean="0">
                <a:solidFill>
                  <a:schemeClr val="bg1"/>
                </a:solidFill>
                <a:effectLst>
                  <a:outerShdw blurRad="38100" dist="38100" dir="2700000" algn="tl">
                    <a:srgbClr val="000000">
                      <a:alpha val="43137"/>
                    </a:srgbClr>
                  </a:outerShdw>
                </a:effectLst>
                <a:latin typeface="Century" panose="02040604050505020304" pitchFamily="18" charset="0"/>
              </a:rPr>
              <a:t> </a:t>
            </a:r>
            <a:r>
              <a:rPr lang="en-US" sz="3200" b="1" dirty="0">
                <a:solidFill>
                  <a:schemeClr val="bg1"/>
                </a:solidFill>
                <a:effectLst>
                  <a:outerShdw blurRad="38100" dist="38100" dir="2700000" algn="tl">
                    <a:srgbClr val="000000">
                      <a:alpha val="43137"/>
                    </a:srgbClr>
                  </a:outerShdw>
                </a:effectLst>
                <a:latin typeface="Century" panose="02040604050505020304" pitchFamily="18" charset="0"/>
              </a:rPr>
              <a:t>Low energy density. </a:t>
            </a:r>
            <a:endParaRPr lang="en-US" sz="3200" b="1" dirty="0" smtClean="0">
              <a:solidFill>
                <a:schemeClr val="bg1"/>
              </a:solidFill>
              <a:effectLst>
                <a:outerShdw blurRad="38100" dist="38100" dir="2700000" algn="tl">
                  <a:srgbClr val="000000">
                    <a:alpha val="43137"/>
                  </a:srgbClr>
                </a:outerShdw>
              </a:effectLst>
              <a:latin typeface="Century" panose="02040604050505020304" pitchFamily="18" charset="0"/>
            </a:endParaRPr>
          </a:p>
          <a:p>
            <a:pPr marL="342900" indent="-342900">
              <a:buAutoNum type="arabicPeriod"/>
            </a:pPr>
            <a:r>
              <a:rPr lang="en-US" sz="3200" b="1" dirty="0" smtClean="0">
                <a:solidFill>
                  <a:schemeClr val="bg1"/>
                </a:solidFill>
                <a:effectLst>
                  <a:outerShdw blurRad="38100" dist="38100" dir="2700000" algn="tl">
                    <a:srgbClr val="000000">
                      <a:alpha val="43137"/>
                    </a:srgbClr>
                  </a:outerShdw>
                </a:effectLst>
                <a:latin typeface="Century" panose="02040604050505020304" pitchFamily="18" charset="0"/>
              </a:rPr>
              <a:t> </a:t>
            </a:r>
            <a:r>
              <a:rPr lang="en-US" sz="3200" b="1" dirty="0">
                <a:solidFill>
                  <a:schemeClr val="bg1"/>
                </a:solidFill>
                <a:effectLst>
                  <a:outerShdw blurRad="38100" dist="38100" dir="2700000" algn="tl">
                    <a:srgbClr val="000000">
                      <a:alpha val="43137"/>
                    </a:srgbClr>
                  </a:outerShdw>
                </a:effectLst>
                <a:latin typeface="Century" panose="02040604050505020304" pitchFamily="18" charset="0"/>
              </a:rPr>
              <a:t>Allows only a limited number of full discharge cycles</a:t>
            </a:r>
            <a:r>
              <a:rPr lang="en-US" sz="3200" b="1" dirty="0" smtClean="0">
                <a:solidFill>
                  <a:schemeClr val="bg1"/>
                </a:solidFill>
                <a:effectLst>
                  <a:outerShdw blurRad="38100" dist="38100" dir="2700000" algn="tl">
                    <a:srgbClr val="000000">
                      <a:alpha val="43137"/>
                    </a:srgbClr>
                  </a:outerShdw>
                </a:effectLst>
                <a:latin typeface="Century" panose="02040604050505020304" pitchFamily="18" charset="0"/>
              </a:rPr>
              <a:t>.</a:t>
            </a:r>
          </a:p>
          <a:p>
            <a:pPr marL="342900" indent="-342900">
              <a:buAutoNum type="arabicPeriod"/>
            </a:pPr>
            <a:r>
              <a:rPr lang="en-US" sz="3200" b="1" dirty="0" smtClean="0">
                <a:solidFill>
                  <a:schemeClr val="bg1"/>
                </a:solidFill>
                <a:effectLst>
                  <a:outerShdw blurRad="38100" dist="38100" dir="2700000" algn="tl">
                    <a:srgbClr val="000000">
                      <a:alpha val="43137"/>
                    </a:srgbClr>
                  </a:outerShdw>
                </a:effectLst>
                <a:latin typeface="Century" panose="02040604050505020304" pitchFamily="18" charset="0"/>
              </a:rPr>
              <a:t> </a:t>
            </a:r>
            <a:r>
              <a:rPr lang="en-US" sz="3200" b="1" dirty="0">
                <a:solidFill>
                  <a:schemeClr val="bg1"/>
                </a:solidFill>
                <a:effectLst>
                  <a:outerShdw blurRad="38100" dist="38100" dir="2700000" algn="tl">
                    <a:srgbClr val="000000">
                      <a:alpha val="43137"/>
                    </a:srgbClr>
                  </a:outerShdw>
                </a:effectLst>
                <a:latin typeface="Century" panose="02040604050505020304" pitchFamily="18" charset="0"/>
              </a:rPr>
              <a:t>Environmentally unfriendly. </a:t>
            </a:r>
            <a:endParaRPr lang="en-US" sz="3200" b="1" dirty="0" smtClean="0">
              <a:solidFill>
                <a:schemeClr val="bg1"/>
              </a:solidFill>
              <a:effectLst>
                <a:outerShdw blurRad="38100" dist="38100" dir="2700000" algn="tl">
                  <a:srgbClr val="000000">
                    <a:alpha val="43137"/>
                  </a:srgbClr>
                </a:outerShdw>
              </a:effectLst>
              <a:latin typeface="Century" panose="02040604050505020304" pitchFamily="18" charset="0"/>
            </a:endParaRPr>
          </a:p>
          <a:p>
            <a:pPr marL="342900" indent="-342900">
              <a:buAutoNum type="arabicPeriod"/>
            </a:pPr>
            <a:r>
              <a:rPr lang="en-US" sz="3200" b="1" dirty="0" smtClean="0">
                <a:solidFill>
                  <a:schemeClr val="bg1"/>
                </a:solidFill>
                <a:effectLst>
                  <a:outerShdw blurRad="38100" dist="38100" dir="2700000" algn="tl">
                    <a:srgbClr val="000000">
                      <a:alpha val="43137"/>
                    </a:srgbClr>
                  </a:outerShdw>
                </a:effectLst>
                <a:latin typeface="Century" panose="02040604050505020304" pitchFamily="18" charset="0"/>
              </a:rPr>
              <a:t>Thermal </a:t>
            </a:r>
            <a:r>
              <a:rPr lang="en-US" sz="3200" b="1" dirty="0">
                <a:solidFill>
                  <a:schemeClr val="bg1"/>
                </a:solidFill>
                <a:effectLst>
                  <a:outerShdw blurRad="38100" dist="38100" dir="2700000" algn="tl">
                    <a:srgbClr val="000000">
                      <a:alpha val="43137"/>
                    </a:srgbClr>
                  </a:outerShdw>
                </a:effectLst>
                <a:latin typeface="Century" panose="02040604050505020304" pitchFamily="18" charset="0"/>
              </a:rPr>
              <a:t>runaway can occur with improper charging.</a:t>
            </a:r>
            <a:endParaRPr lang="en-IN" sz="3200" b="1" dirty="0">
              <a:solidFill>
                <a:schemeClr val="bg1"/>
              </a:solidFill>
              <a:effectLst>
                <a:outerShdw blurRad="38100" dist="38100" dir="2700000" algn="tl">
                  <a:srgbClr val="000000">
                    <a:alpha val="43137"/>
                  </a:srgbClr>
                </a:outerShdw>
              </a:effectLst>
              <a:latin typeface="Century" panose="02040604050505020304" pitchFamily="18" charset="0"/>
            </a:endParaRPr>
          </a:p>
        </p:txBody>
      </p:sp>
    </p:spTree>
    <p:extLst>
      <p:ext uri="{BB962C8B-B14F-4D97-AF65-F5344CB8AC3E}">
        <p14:creationId xmlns:p14="http://schemas.microsoft.com/office/powerpoint/2010/main" val="378613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ure/&lt;strong&gt;Background&lt;/strong&gt; 13 | This texture/&lt;strong&gt;background&lt;/strong&gt; is free to u… | Flick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161211" y="2037806"/>
            <a:ext cx="5220292" cy="1569660"/>
          </a:xfrm>
          <a:prstGeom prst="rect">
            <a:avLst/>
          </a:prstGeom>
          <a:noFill/>
        </p:spPr>
        <p:txBody>
          <a:bodyPr wrap="square" lIns="91440" tIns="45720" rIns="91440" bIns="45720">
            <a:spAutoFit/>
          </a:bodyPr>
          <a:lstStyle/>
          <a:p>
            <a:pPr algn="ctr"/>
            <a:endPar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Vertical Scroll 4"/>
          <p:cNvSpPr/>
          <p:nvPr/>
        </p:nvSpPr>
        <p:spPr>
          <a:xfrm>
            <a:off x="2834640" y="666207"/>
            <a:ext cx="6283234" cy="5120640"/>
          </a:xfrm>
          <a:prstGeom prst="verticalScroll">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6" name="TextBox 5"/>
          <p:cNvSpPr txBox="1"/>
          <p:nvPr/>
        </p:nvSpPr>
        <p:spPr>
          <a:xfrm>
            <a:off x="3853543" y="1567543"/>
            <a:ext cx="4180114" cy="2800767"/>
          </a:xfrm>
          <a:prstGeom prst="rect">
            <a:avLst/>
          </a:prstGeom>
          <a:noFill/>
        </p:spPr>
        <p:txBody>
          <a:bodyPr wrap="square" rtlCol="0">
            <a:spAutoFit/>
          </a:bodyPr>
          <a:lstStyle/>
          <a:p>
            <a:r>
              <a:rPr lang="en-US" sz="8800" b="1" dirty="0" smtClean="0">
                <a:solidFill>
                  <a:srgbClr val="FFFF00"/>
                </a:solidFill>
                <a:effectLst>
                  <a:outerShdw blurRad="38100" dist="38100" dir="2700000" algn="tl">
                    <a:srgbClr val="000000">
                      <a:alpha val="43137"/>
                    </a:srgbClr>
                  </a:outerShdw>
                </a:effectLst>
                <a:latin typeface="Copperplate Gothic Bold" panose="020E0705020206020404" pitchFamily="34" charset="0"/>
              </a:rPr>
              <a:t>T</a:t>
            </a:r>
            <a:r>
              <a:rPr lang="en-US" sz="8800" dirty="0" smtClean="0">
                <a:ln w="0"/>
                <a:effectLst>
                  <a:outerShdw blurRad="38100" dist="19050" dir="2700000" algn="tl" rotWithShape="0">
                    <a:schemeClr val="dk1">
                      <a:alpha val="40000"/>
                    </a:schemeClr>
                  </a:outerShdw>
                </a:effectLst>
                <a:latin typeface="Copperplate Gothic Bold" panose="020E0705020206020404" pitchFamily="34" charset="0"/>
              </a:rPr>
              <a:t>h</a:t>
            </a:r>
            <a:r>
              <a:rPr lang="en-US" sz="8800" b="1" dirty="0" smtClean="0">
                <a:ln w="12700">
                  <a:solidFill>
                    <a:schemeClr val="accent5"/>
                  </a:solidFill>
                  <a:prstDash val="solid"/>
                </a:ln>
                <a:pattFill prst="ltDnDiag">
                  <a:fgClr>
                    <a:schemeClr val="accent5">
                      <a:lumMod val="60000"/>
                      <a:lumOff val="40000"/>
                    </a:schemeClr>
                  </a:fgClr>
                  <a:bgClr>
                    <a:schemeClr val="bg1"/>
                  </a:bgClr>
                </a:pattFill>
                <a:latin typeface="Copperplate Gothic Bold" panose="020E0705020206020404" pitchFamily="34" charset="0"/>
              </a:rPr>
              <a:t>a</a:t>
            </a:r>
            <a:r>
              <a:rPr lang="en-US" sz="8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pperplate Gothic Bold" panose="020E0705020206020404" pitchFamily="34" charset="0"/>
              </a:rPr>
              <a:t>n</a:t>
            </a:r>
            <a:r>
              <a:rPr lang="en-US" sz="8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pperplate Gothic Bold" panose="020E0705020206020404" pitchFamily="34" charset="0"/>
              </a:rPr>
              <a:t>k</a:t>
            </a:r>
          </a:p>
          <a:p>
            <a:r>
              <a:rPr lang="en-US" sz="8800" b="1" dirty="0">
                <a:solidFill>
                  <a:srgbClr val="FFFF00"/>
                </a:solidFill>
                <a:effectLst>
                  <a:outerShdw blurRad="38100" dist="38100" dir="2700000" algn="tl">
                    <a:srgbClr val="000000">
                      <a:alpha val="43137"/>
                    </a:srgbClr>
                  </a:outerShdw>
                </a:effectLst>
                <a:latin typeface="Copperplate Gothic Bold" panose="020E0705020206020404" pitchFamily="34" charset="0"/>
              </a:rPr>
              <a:t> </a:t>
            </a:r>
            <a:r>
              <a:rPr lang="en-US" sz="8800" b="1" dirty="0" smtClean="0">
                <a:solidFill>
                  <a:srgbClr val="FFFF00"/>
                </a:solidFill>
                <a:effectLst>
                  <a:outerShdw blurRad="38100" dist="38100" dir="2700000" algn="tl">
                    <a:srgbClr val="000000">
                      <a:alpha val="43137"/>
                    </a:srgbClr>
                  </a:outerShdw>
                </a:effectLst>
                <a:latin typeface="Copperplate Gothic Bold" panose="020E0705020206020404" pitchFamily="34" charset="0"/>
              </a:rPr>
              <a:t>  </a:t>
            </a:r>
            <a:r>
              <a:rPr lang="en-US" sz="8800" b="1" dirty="0" smtClean="0">
                <a:ln w="9525">
                  <a:solidFill>
                    <a:schemeClr val="bg1"/>
                  </a:solidFill>
                  <a:prstDash val="solid"/>
                </a:ln>
                <a:effectLst>
                  <a:outerShdw blurRad="12700" dist="38100" dir="2700000" algn="tl" rotWithShape="0">
                    <a:schemeClr val="bg1">
                      <a:lumMod val="50000"/>
                    </a:schemeClr>
                  </a:outerShdw>
                </a:effectLst>
                <a:latin typeface="Copperplate Gothic Bold" panose="020E0705020206020404" pitchFamily="34" charset="0"/>
              </a:rPr>
              <a:t>Y</a:t>
            </a:r>
            <a:r>
              <a:rPr lang="en-US" sz="8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pperplate Gothic Bold" panose="020E0705020206020404" pitchFamily="34" charset="0"/>
              </a:rPr>
              <a:t>o</a:t>
            </a:r>
            <a:r>
              <a:rPr lang="en-US" sz="8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pperplate Gothic Bold" panose="020E0705020206020404" pitchFamily="34" charset="0"/>
              </a:rPr>
              <a:t>u</a:t>
            </a:r>
            <a:endParaRPr lang="en-IN"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pperplate Gothic Bold" panose="020E0705020206020404" pitchFamily="34" charset="0"/>
            </a:endParaRPr>
          </a:p>
        </p:txBody>
      </p:sp>
    </p:spTree>
    <p:extLst>
      <p:ext uri="{BB962C8B-B14F-4D97-AF65-F5344CB8AC3E}">
        <p14:creationId xmlns:p14="http://schemas.microsoft.com/office/powerpoint/2010/main" val="232778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t;strong&gt;Presentation Background&lt;/strong&gt; &lt;strong&gt;Ppt&lt;/strong&gt; Theme · Free image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4284616" y="1254035"/>
            <a:ext cx="3605349" cy="101566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6000" dirty="0" smtClean="0">
                <a:solidFill>
                  <a:srgbClr val="002060"/>
                </a:solidFill>
                <a:effectLst>
                  <a:outerShdw blurRad="38100" dist="38100" dir="2700000" algn="tl">
                    <a:srgbClr val="000000">
                      <a:alpha val="43137"/>
                    </a:srgbClr>
                  </a:outerShdw>
                </a:effectLst>
                <a:latin typeface="Copperplate Gothic Bold" panose="020E0705020206020404" pitchFamily="34" charset="0"/>
              </a:rPr>
              <a:t>battery</a:t>
            </a:r>
            <a:endParaRPr lang="en-IN" sz="6000" dirty="0">
              <a:solidFill>
                <a:srgbClr val="002060"/>
              </a:solidFill>
              <a:effectLst>
                <a:outerShdw blurRad="38100" dist="38100" dir="2700000" algn="tl">
                  <a:srgbClr val="000000">
                    <a:alpha val="43137"/>
                  </a:srgbClr>
                </a:outerShdw>
              </a:effectLst>
              <a:latin typeface="Copperplate Gothic Bold" panose="020E0705020206020404" pitchFamily="34" charset="0"/>
            </a:endParaRPr>
          </a:p>
        </p:txBody>
      </p:sp>
      <p:pic>
        <p:nvPicPr>
          <p:cNvPr id="4" name="Picture 3" descr="Best &lt;strong&gt;Battery&lt;/strong&gt; for Generac Generator - WoodsyBo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8" y="2620708"/>
            <a:ext cx="4332216" cy="3572635"/>
          </a:xfrm>
          <a:prstGeom prst="rect">
            <a:avLst/>
          </a:prstGeom>
          <a:ln>
            <a:noFill/>
          </a:ln>
          <a:effectLst>
            <a:softEdge rad="112500"/>
          </a:effectLst>
        </p:spPr>
      </p:pic>
      <p:pic>
        <p:nvPicPr>
          <p:cNvPr id="5" name="Picture 4" descr="Different &lt;strong&gt;battery&lt;/strong&gt; sizes | Free SV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04" y="1254035"/>
            <a:ext cx="6468290" cy="6581990"/>
          </a:xfrm>
          <a:prstGeom prst="rect">
            <a:avLst/>
          </a:prstGeom>
        </p:spPr>
      </p:pic>
    </p:spTree>
    <p:extLst>
      <p:ext uri="{BB962C8B-B14F-4D97-AF65-F5344CB8AC3E}">
        <p14:creationId xmlns:p14="http://schemas.microsoft.com/office/powerpoint/2010/main" val="408244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 Powerpoint &lt;strong&gt;background&lt;/strong&gt; by sixfoot10 on DeviantA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074"/>
            <a:ext cx="12192000" cy="6858000"/>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674223" y="365760"/>
            <a:ext cx="5734594" cy="1015663"/>
          </a:xfrm>
          <a:prstGeom prst="rect">
            <a:avLst/>
          </a:prstGeom>
          <a:noFill/>
        </p:spPr>
        <p:txBody>
          <a:bodyPr wrap="square" rtlCol="0">
            <a:spAutoFit/>
          </a:bodyPr>
          <a:lstStyle/>
          <a:p>
            <a:pPr marL="857250" indent="-857250">
              <a:buFont typeface="Wingdings" panose="05000000000000000000" pitchFamily="2" charset="2"/>
              <a:buChar char="q"/>
            </a:pPr>
            <a:r>
              <a:rPr lang="en-US" sz="6000" u="sng" dirty="0" smtClean="0">
                <a:solidFill>
                  <a:srgbClr val="FFC000"/>
                </a:solidFill>
                <a:effectLst>
                  <a:outerShdw blurRad="38100" dist="38100" dir="2700000" algn="tl">
                    <a:srgbClr val="000000">
                      <a:alpha val="43137"/>
                    </a:srgbClr>
                  </a:outerShdw>
                </a:effectLst>
                <a:latin typeface="Copperplate Gothic Bold" panose="020E0705020206020404" pitchFamily="34" charset="0"/>
              </a:rPr>
              <a:t>Indent</a:t>
            </a:r>
            <a:r>
              <a:rPr lang="en-US" sz="6000" dirty="0" smtClean="0">
                <a:solidFill>
                  <a:srgbClr val="FFC000"/>
                </a:solidFill>
                <a:latin typeface="Copperplate Gothic Bold" panose="020E0705020206020404" pitchFamily="34" charset="0"/>
              </a:rPr>
              <a:t>-</a:t>
            </a:r>
            <a:r>
              <a:rPr lang="en-US" dirty="0" smtClean="0"/>
              <a:t>  </a:t>
            </a:r>
            <a:endParaRPr lang="en-IN" dirty="0"/>
          </a:p>
        </p:txBody>
      </p:sp>
      <p:sp>
        <p:nvSpPr>
          <p:cNvPr id="5" name="TextBox 4"/>
          <p:cNvSpPr txBox="1"/>
          <p:nvPr/>
        </p:nvSpPr>
        <p:spPr>
          <a:xfrm>
            <a:off x="4911634" y="1512051"/>
            <a:ext cx="6936378" cy="5909310"/>
          </a:xfrm>
          <a:prstGeom prst="rect">
            <a:avLst/>
          </a:prstGeom>
          <a:noFill/>
        </p:spPr>
        <p:txBody>
          <a:bodyPr wrap="square" rtlCol="0">
            <a:spAutoFit/>
          </a:bodyPr>
          <a:lstStyle/>
          <a:p>
            <a:pPr marL="285750" indent="-285750">
              <a:buFont typeface="Wingdings" panose="05000000000000000000" pitchFamily="2" charset="2"/>
              <a:buChar char="§"/>
            </a:pPr>
            <a:r>
              <a:rPr lang="en-US" sz="4000" b="1" dirty="0" smtClean="0">
                <a:effectLst>
                  <a:outerShdw blurRad="38100" dist="38100" dir="2700000" algn="tl">
                    <a:srgbClr val="000000">
                      <a:alpha val="43137"/>
                    </a:srgbClr>
                  </a:outerShdw>
                </a:effectLst>
                <a:latin typeface="Century" panose="02040604050505020304" pitchFamily="18" charset="0"/>
              </a:rPr>
              <a:t>What is battery</a:t>
            </a:r>
          </a:p>
          <a:p>
            <a:pPr marL="285750" indent="-285750">
              <a:buFont typeface="Wingdings" panose="05000000000000000000" pitchFamily="2" charset="2"/>
              <a:buChar char="§"/>
            </a:pPr>
            <a:r>
              <a:rPr lang="en-US" sz="4000" b="1" dirty="0" smtClean="0">
                <a:effectLst>
                  <a:outerShdw blurRad="38100" dist="38100" dir="2700000" algn="tl">
                    <a:srgbClr val="000000">
                      <a:alpha val="43137"/>
                    </a:srgbClr>
                  </a:outerShdw>
                </a:effectLst>
                <a:latin typeface="Century" panose="02040604050505020304" pitchFamily="18" charset="0"/>
              </a:rPr>
              <a:t>Types of battery</a:t>
            </a:r>
          </a:p>
          <a:p>
            <a:pPr marL="285750" indent="-285750">
              <a:buFont typeface="Wingdings" panose="05000000000000000000" pitchFamily="2" charset="2"/>
              <a:buChar char="§"/>
            </a:pPr>
            <a:r>
              <a:rPr lang="en-US" sz="4000" b="1" dirty="0" smtClean="0">
                <a:effectLst>
                  <a:outerShdw blurRad="38100" dist="38100" dir="2700000" algn="tl">
                    <a:srgbClr val="000000">
                      <a:alpha val="43137"/>
                    </a:srgbClr>
                  </a:outerShdw>
                </a:effectLst>
                <a:latin typeface="Century" panose="02040604050505020304" pitchFamily="18" charset="0"/>
              </a:rPr>
              <a:t>Advantage of lithium-ion battery</a:t>
            </a:r>
          </a:p>
          <a:p>
            <a:pPr marL="285750" indent="-285750">
              <a:buFont typeface="Wingdings" panose="05000000000000000000" pitchFamily="2" charset="2"/>
              <a:buChar char="§"/>
            </a:pPr>
            <a:r>
              <a:rPr lang="en-US" sz="4000" b="1" dirty="0" smtClean="0">
                <a:effectLst>
                  <a:outerShdw blurRad="38100" dist="38100" dir="2700000" algn="tl">
                    <a:srgbClr val="000000">
                      <a:alpha val="43137"/>
                    </a:srgbClr>
                  </a:outerShdw>
                </a:effectLst>
                <a:latin typeface="Century" panose="02040604050505020304" pitchFamily="18" charset="0"/>
              </a:rPr>
              <a:t>Batteries regarding to data center</a:t>
            </a:r>
          </a:p>
          <a:p>
            <a:pPr marL="285750" indent="-285750">
              <a:buFont typeface="Wingdings" panose="05000000000000000000" pitchFamily="2" charset="2"/>
              <a:buChar char="§"/>
            </a:pPr>
            <a:r>
              <a:rPr lang="en-US" sz="4000" b="1" dirty="0" smtClean="0">
                <a:effectLst>
                  <a:outerShdw blurRad="38100" dist="38100" dir="2700000" algn="tl">
                    <a:srgbClr val="000000">
                      <a:alpha val="43137"/>
                    </a:srgbClr>
                  </a:outerShdw>
                </a:effectLst>
                <a:latin typeface="Century" panose="02040604050505020304" pitchFamily="18" charset="0"/>
              </a:rPr>
              <a:t>Application of battery</a:t>
            </a:r>
          </a:p>
          <a:p>
            <a:pPr marL="285750" indent="-285750">
              <a:buFont typeface="Wingdings" panose="05000000000000000000" pitchFamily="2" charset="2"/>
              <a:buChar char="§"/>
            </a:pPr>
            <a:r>
              <a:rPr lang="en-US" sz="4000" b="1" dirty="0" smtClean="0">
                <a:effectLst>
                  <a:outerShdw blurRad="38100" dist="38100" dir="2700000" algn="tl">
                    <a:srgbClr val="000000">
                      <a:alpha val="43137"/>
                    </a:srgbClr>
                  </a:outerShdw>
                </a:effectLst>
                <a:latin typeface="Century" panose="02040604050505020304" pitchFamily="18" charset="0"/>
              </a:rPr>
              <a:t>Limitation of battery</a:t>
            </a:r>
          </a:p>
          <a:p>
            <a:endParaRPr lang="en-US" sz="4000" b="1" dirty="0" smtClean="0">
              <a:effectLst>
                <a:outerShdw blurRad="38100" dist="38100" dir="2700000" algn="tl">
                  <a:srgbClr val="000000">
                    <a:alpha val="43137"/>
                  </a:srgbClr>
                </a:outerShdw>
              </a:effectLst>
              <a:latin typeface="Century" panose="02040604050505020304" pitchFamily="18" charset="0"/>
            </a:endParaRPr>
          </a:p>
          <a:p>
            <a:endParaRPr lang="en-IN" dirty="0"/>
          </a:p>
        </p:txBody>
      </p:sp>
    </p:spTree>
    <p:extLst>
      <p:ext uri="{BB962C8B-B14F-4D97-AF65-F5344CB8AC3E}">
        <p14:creationId xmlns:p14="http://schemas.microsoft.com/office/powerpoint/2010/main" val="398742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t;strong&gt;Background&lt;/strong&gt; Course Gradient · Free image on Pixab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33366" cy="68580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136469" y="574766"/>
            <a:ext cx="6871062" cy="830997"/>
          </a:xfrm>
          <a:prstGeom prst="rect">
            <a:avLst/>
          </a:prstGeom>
          <a:noFill/>
        </p:spPr>
        <p:txBody>
          <a:bodyPr wrap="square" rtlCol="0">
            <a:spAutoFit/>
          </a:bodyPr>
          <a:lstStyle/>
          <a:p>
            <a:pPr marL="685800" indent="-685800">
              <a:buFont typeface="Wingdings" panose="05000000000000000000" pitchFamily="2" charset="2"/>
              <a:buChar char="q"/>
            </a:pPr>
            <a:r>
              <a:rPr lang="en-US" sz="4800" u="sng" dirty="0" smtClean="0">
                <a:solidFill>
                  <a:srgbClr val="002060"/>
                </a:solidFill>
                <a:latin typeface="Copperplate Gothic Bold" panose="020E0705020206020404" pitchFamily="34" charset="0"/>
              </a:rPr>
              <a:t>What is battery</a:t>
            </a:r>
            <a:endParaRPr lang="en-IN" sz="4800" u="sng" dirty="0">
              <a:solidFill>
                <a:srgbClr val="002060"/>
              </a:solidFill>
              <a:latin typeface="Copperplate Gothic Bold" panose="020E0705020206020404" pitchFamily="34" charset="0"/>
            </a:endParaRPr>
          </a:p>
        </p:txBody>
      </p:sp>
      <p:sp>
        <p:nvSpPr>
          <p:cNvPr id="4" name="TextBox 3"/>
          <p:cNvSpPr txBox="1"/>
          <p:nvPr/>
        </p:nvSpPr>
        <p:spPr>
          <a:xfrm>
            <a:off x="1802674" y="1405763"/>
            <a:ext cx="9849394" cy="2554545"/>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smtClean="0">
                <a:effectLst>
                  <a:outerShdw blurRad="38100" dist="38100" dir="2700000" algn="tl">
                    <a:srgbClr val="000000">
                      <a:alpha val="43137"/>
                    </a:srgbClr>
                  </a:outerShdw>
                </a:effectLst>
                <a:latin typeface="Century Schoolbook" panose="02040604050505020304" pitchFamily="18" charset="0"/>
              </a:rPr>
              <a:t>A battery can be defined as; is  a combination of one or more electrochemical cells that are capable of converting stored chemical energy into electrical energy.</a:t>
            </a:r>
            <a:endParaRPr lang="en-IN" sz="3200" b="1" dirty="0">
              <a:effectLst>
                <a:outerShdw blurRad="38100" dist="38100" dir="2700000" algn="tl">
                  <a:srgbClr val="000000">
                    <a:alpha val="43137"/>
                  </a:srgbClr>
                </a:outerShdw>
              </a:effectLst>
              <a:latin typeface="Century Schoolbook" panose="02040604050505020304" pitchFamily="18" charset="0"/>
            </a:endParaRPr>
          </a:p>
        </p:txBody>
      </p:sp>
      <p:pic>
        <p:nvPicPr>
          <p:cNvPr id="5" name="Picture 4" descr="Download Automotive &lt;strong&gt;Battery&lt;/strong&gt; Free Download Image HQ PNG Image | FreePNGIm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989" y="3429000"/>
            <a:ext cx="4363811" cy="3555698"/>
          </a:xfrm>
          <a:prstGeom prst="rect">
            <a:avLst/>
          </a:prstGeom>
        </p:spPr>
      </p:pic>
    </p:spTree>
    <p:extLst>
      <p:ext uri="{BB962C8B-B14F-4D97-AF65-F5344CB8AC3E}">
        <p14:creationId xmlns:p14="http://schemas.microsoft.com/office/powerpoint/2010/main" val="411609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Template Power Point Profesiaonal - Tips And Tric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3435531" y="548640"/>
            <a:ext cx="9222377" cy="830997"/>
          </a:xfrm>
          <a:prstGeom prst="rect">
            <a:avLst/>
          </a:prstGeom>
          <a:noFill/>
        </p:spPr>
        <p:txBody>
          <a:bodyPr wrap="square" rtlCol="0">
            <a:spAutoFit/>
          </a:bodyPr>
          <a:lstStyle/>
          <a:p>
            <a:pPr marL="685800" indent="-685800">
              <a:buFont typeface="Wingdings" panose="05000000000000000000" pitchFamily="2" charset="2"/>
              <a:buChar char="q"/>
            </a:pPr>
            <a:r>
              <a:rPr lang="en-US" sz="4800" dirty="0" smtClean="0">
                <a:effectLst>
                  <a:outerShdw blurRad="38100" dist="38100" dir="2700000" algn="tl">
                    <a:srgbClr val="000000">
                      <a:alpha val="43137"/>
                    </a:srgbClr>
                  </a:outerShdw>
                </a:effectLst>
                <a:latin typeface="Copperplate Gothic Bold" panose="020E0705020206020404" pitchFamily="34" charset="0"/>
              </a:rPr>
              <a:t>Types of battery</a:t>
            </a:r>
            <a:endParaRPr lang="en-IN" sz="4800" dirty="0">
              <a:effectLst>
                <a:outerShdw blurRad="38100" dist="38100" dir="2700000" algn="tl">
                  <a:srgbClr val="000000">
                    <a:alpha val="43137"/>
                  </a:srgbClr>
                </a:outerShdw>
              </a:effectLst>
              <a:latin typeface="Copperplate Gothic Bold" panose="020E0705020206020404" pitchFamily="34" charset="0"/>
            </a:endParaRPr>
          </a:p>
        </p:txBody>
      </p:sp>
      <p:sp>
        <p:nvSpPr>
          <p:cNvPr id="4" name="TextBox 3"/>
          <p:cNvSpPr txBox="1"/>
          <p:nvPr/>
        </p:nvSpPr>
        <p:spPr>
          <a:xfrm>
            <a:off x="2730137" y="1763485"/>
            <a:ext cx="8804365" cy="1077218"/>
          </a:xfrm>
          <a:prstGeom prst="rect">
            <a:avLst/>
          </a:prstGeom>
          <a:noFill/>
        </p:spPr>
        <p:txBody>
          <a:bodyPr wrap="square" rtlCol="0">
            <a:spAutoFit/>
          </a:bodyPr>
          <a:lstStyle/>
          <a:p>
            <a:pPr marL="285750" indent="-285750">
              <a:buFont typeface="Wingdings" panose="05000000000000000000" pitchFamily="2" charset="2"/>
              <a:buChar char="§"/>
            </a:pPr>
            <a:r>
              <a:rPr lang="en-US" sz="3200" b="1" dirty="0" smtClean="0">
                <a:effectLst>
                  <a:outerShdw blurRad="38100" dist="38100" dir="2700000" algn="tl">
                    <a:srgbClr val="000000">
                      <a:alpha val="43137"/>
                    </a:srgbClr>
                  </a:outerShdw>
                </a:effectLst>
                <a:latin typeface="Century" panose="02040604050505020304" pitchFamily="18" charset="0"/>
              </a:rPr>
              <a:t>Primary battery and</a:t>
            </a:r>
          </a:p>
          <a:p>
            <a:pPr marL="285750" indent="-285750">
              <a:buFont typeface="Wingdings" panose="05000000000000000000" pitchFamily="2" charset="2"/>
              <a:buChar char="§"/>
            </a:pPr>
            <a:r>
              <a:rPr lang="en-US" sz="3200" b="1" dirty="0" smtClean="0">
                <a:effectLst>
                  <a:outerShdw blurRad="38100" dist="38100" dir="2700000" algn="tl">
                    <a:srgbClr val="000000">
                      <a:alpha val="43137"/>
                    </a:srgbClr>
                  </a:outerShdw>
                </a:effectLst>
                <a:latin typeface="Century" panose="02040604050505020304" pitchFamily="18" charset="0"/>
              </a:rPr>
              <a:t>Secondary battery</a:t>
            </a:r>
            <a:endParaRPr lang="en-IN" sz="3200" b="1" dirty="0">
              <a:effectLst>
                <a:outerShdw blurRad="38100" dist="38100" dir="2700000" algn="tl">
                  <a:srgbClr val="000000">
                    <a:alpha val="43137"/>
                  </a:srgbClr>
                </a:outerShdw>
              </a:effectLst>
              <a:latin typeface="Century" panose="02040604050505020304" pitchFamily="18" charset="0"/>
            </a:endParaRPr>
          </a:p>
        </p:txBody>
      </p:sp>
      <p:sp>
        <p:nvSpPr>
          <p:cNvPr id="5" name="TextBox 4"/>
          <p:cNvSpPr txBox="1"/>
          <p:nvPr/>
        </p:nvSpPr>
        <p:spPr>
          <a:xfrm>
            <a:off x="339635" y="2782669"/>
            <a:ext cx="8281851"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latin typeface="Bodoni MT Black" panose="02070A03080606020203" pitchFamily="18" charset="0"/>
              </a:rPr>
              <a:t>Primary battery-</a:t>
            </a:r>
            <a:endParaRPr lang="en-IN" sz="3600" dirty="0">
              <a:latin typeface="Bodoni MT Black" panose="02070A03080606020203" pitchFamily="18" charset="0"/>
            </a:endParaRPr>
          </a:p>
        </p:txBody>
      </p:sp>
      <p:sp>
        <p:nvSpPr>
          <p:cNvPr id="6" name="TextBox 5"/>
          <p:cNvSpPr txBox="1"/>
          <p:nvPr/>
        </p:nvSpPr>
        <p:spPr>
          <a:xfrm>
            <a:off x="339635" y="3235639"/>
            <a:ext cx="11852365" cy="206210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As name indicates these batteries are meant for single usage. Once these batteries are used they cannot be recharged as the devices are not easily reversible and active materials may not return to their original forms.</a:t>
            </a:r>
            <a:endParaRPr lang="en-IN" sz="3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Picture 6" descr="&lt;strong&gt;Primary&lt;/strong&gt;, Ion, and Polymer: a lithium &lt;strong&gt;battery&lt;/strong&gt; primer | The SWLing Pos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948" y="4803636"/>
            <a:ext cx="3661954" cy="1894151"/>
          </a:xfrm>
          <a:prstGeom prst="rect">
            <a:avLst/>
          </a:prstGeom>
        </p:spPr>
      </p:pic>
      <p:sp>
        <p:nvSpPr>
          <p:cNvPr id="8" name="TextBox 7"/>
          <p:cNvSpPr txBox="1"/>
          <p:nvPr/>
        </p:nvSpPr>
        <p:spPr>
          <a:xfrm>
            <a:off x="470263" y="5434149"/>
            <a:ext cx="6030685" cy="954107"/>
          </a:xfrm>
          <a:prstGeom prst="rect">
            <a:avLst/>
          </a:prstGeom>
          <a:noFill/>
        </p:spPr>
        <p:txBody>
          <a:bodyPr wrap="square" rtlCol="0">
            <a:spAutoFit/>
          </a:bodyPr>
          <a:lstStyle/>
          <a:p>
            <a:pPr marL="457200" indent="-457200">
              <a:buFont typeface="Courier New" panose="02070309020205020404" pitchFamily="49" charset="0"/>
              <a:buChar char="o"/>
            </a:pPr>
            <a:r>
              <a:rPr lang="en-US" sz="2800" b="1" dirty="0" smtClean="0">
                <a:effectLst>
                  <a:outerShdw blurRad="38100" dist="38100" dir="2700000" algn="tl">
                    <a:srgbClr val="000000">
                      <a:alpha val="43137"/>
                    </a:srgbClr>
                  </a:outerShdw>
                </a:effectLst>
                <a:latin typeface="Arial Narrow" panose="020B0606020202030204" pitchFamily="34" charset="0"/>
              </a:rPr>
              <a:t>Examples- wall clock , television remote</a:t>
            </a:r>
            <a:endParaRPr lang="en-IN" sz="2800" b="1" dirty="0">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250234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free photo of &lt;strong&gt;Background&lt;/strong&gt;,powerpoint,&lt;strong&gt;presentation&lt;/strong&gt;,theme,fre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169817" y="809897"/>
            <a:ext cx="6962503" cy="707886"/>
          </a:xfrm>
          <a:prstGeom prst="rect">
            <a:avLst/>
          </a:prstGeom>
          <a:noFill/>
        </p:spPr>
        <p:txBody>
          <a:bodyPr wrap="square" rtlCol="0">
            <a:spAutoFit/>
          </a:bodyPr>
          <a:lstStyle/>
          <a:p>
            <a:pPr marL="571500" indent="-571500">
              <a:buFont typeface="Wingdings" panose="05000000000000000000" pitchFamily="2" charset="2"/>
              <a:buChar char="q"/>
            </a:pPr>
            <a:r>
              <a:rPr lang="en-US" sz="4000" dirty="0" smtClean="0">
                <a:solidFill>
                  <a:srgbClr val="C00000"/>
                </a:solidFill>
                <a:effectLst>
                  <a:outerShdw blurRad="38100" dist="38100" dir="2700000" algn="tl">
                    <a:srgbClr val="000000">
                      <a:alpha val="43137"/>
                    </a:srgbClr>
                  </a:outerShdw>
                </a:effectLst>
                <a:latin typeface="Copperplate Gothic Bold" panose="020E0705020206020404" pitchFamily="34" charset="0"/>
              </a:rPr>
              <a:t>Secondary battery-</a:t>
            </a:r>
            <a:endParaRPr lang="en-IN" sz="4000" dirty="0">
              <a:solidFill>
                <a:srgbClr val="C00000"/>
              </a:solidFill>
              <a:effectLst>
                <a:outerShdw blurRad="38100" dist="38100" dir="2700000" algn="tl">
                  <a:srgbClr val="000000">
                    <a:alpha val="43137"/>
                  </a:srgbClr>
                </a:outerShdw>
              </a:effectLst>
              <a:latin typeface="Copperplate Gothic Bold" panose="020E0705020206020404" pitchFamily="34" charset="0"/>
            </a:endParaRPr>
          </a:p>
        </p:txBody>
      </p:sp>
      <p:sp>
        <p:nvSpPr>
          <p:cNvPr id="4" name="TextBox 3"/>
          <p:cNvSpPr txBox="1"/>
          <p:nvPr/>
        </p:nvSpPr>
        <p:spPr>
          <a:xfrm>
            <a:off x="457200" y="1517783"/>
            <a:ext cx="10985863"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Arial Black" panose="020B0A04020102020204" pitchFamily="34" charset="0"/>
              </a:rPr>
              <a:t>Secondary batteries are those batteries which can be recharged by passing electric current through them and hence can be used over again e.g., lead storage battery. </a:t>
            </a:r>
          </a:p>
          <a:p>
            <a:endParaRPr lang="en-IN" dirty="0"/>
          </a:p>
        </p:txBody>
      </p:sp>
      <p:sp>
        <p:nvSpPr>
          <p:cNvPr id="5" name="TextBox 4"/>
          <p:cNvSpPr txBox="1"/>
          <p:nvPr/>
        </p:nvSpPr>
        <p:spPr>
          <a:xfrm>
            <a:off x="457199" y="2899954"/>
            <a:ext cx="713232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b="1" dirty="0" smtClean="0">
                <a:latin typeface="Century" panose="02040604050505020304" pitchFamily="18" charset="0"/>
              </a:rPr>
              <a:t>Examples- mobile phone , mp3 players etc.</a:t>
            </a:r>
            <a:endParaRPr lang="en-IN" sz="2400" b="1" dirty="0">
              <a:latin typeface="Century" panose="02040604050505020304" pitchFamily="18" charset="0"/>
            </a:endParaRPr>
          </a:p>
        </p:txBody>
      </p:sp>
      <p:sp>
        <p:nvSpPr>
          <p:cNvPr id="6" name="TextBox 5"/>
          <p:cNvSpPr txBox="1"/>
          <p:nvPr/>
        </p:nvSpPr>
        <p:spPr>
          <a:xfrm>
            <a:off x="457199" y="3605349"/>
            <a:ext cx="4611190" cy="2677656"/>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latin typeface="Arial Black" panose="020B0A04020102020204" pitchFamily="34" charset="0"/>
              </a:rPr>
              <a:t>Types of secondary battery-</a:t>
            </a:r>
          </a:p>
          <a:p>
            <a:pPr marL="285750" indent="-285750">
              <a:buFont typeface="Arial" panose="020B0604020202020204" pitchFamily="34" charset="0"/>
              <a:buChar char="•"/>
            </a:pPr>
            <a:r>
              <a:rPr lang="en-US" sz="2400" dirty="0" smtClean="0">
                <a:effectLst>
                  <a:outerShdw blurRad="38100" dist="38100" dir="2700000" algn="tl">
                    <a:srgbClr val="000000">
                      <a:alpha val="43137"/>
                    </a:srgbClr>
                  </a:outerShdw>
                </a:effectLst>
                <a:latin typeface="Arial Black" panose="020B0A04020102020204" pitchFamily="34" charset="0"/>
              </a:rPr>
              <a:t>SMF,</a:t>
            </a:r>
          </a:p>
          <a:p>
            <a:pPr marL="285750" indent="-285750">
              <a:buFont typeface="Arial" panose="020B0604020202020204" pitchFamily="34" charset="0"/>
              <a:buChar char="•"/>
            </a:pPr>
            <a:r>
              <a:rPr lang="en-US" sz="2400" dirty="0" smtClean="0">
                <a:effectLst>
                  <a:outerShdw blurRad="38100" dist="38100" dir="2700000" algn="tl">
                    <a:srgbClr val="000000">
                      <a:alpha val="43137"/>
                    </a:srgbClr>
                  </a:outerShdw>
                </a:effectLst>
                <a:latin typeface="Arial Black" panose="020B0A04020102020204" pitchFamily="34" charset="0"/>
              </a:rPr>
              <a:t>Lead Acid,</a:t>
            </a:r>
          </a:p>
          <a:p>
            <a:pPr marL="285750" indent="-285750">
              <a:buFont typeface="Arial" panose="020B0604020202020204" pitchFamily="34" charset="0"/>
              <a:buChar char="•"/>
            </a:pPr>
            <a:r>
              <a:rPr lang="en-US" sz="2400" dirty="0" smtClean="0">
                <a:effectLst>
                  <a:outerShdw blurRad="38100" dist="38100" dir="2700000" algn="tl">
                    <a:srgbClr val="000000">
                      <a:alpha val="43137"/>
                    </a:srgbClr>
                  </a:outerShdw>
                </a:effectLst>
                <a:latin typeface="Arial Black" panose="020B0A04020102020204" pitchFamily="34" charset="0"/>
              </a:rPr>
              <a:t>Li  and</a:t>
            </a:r>
          </a:p>
          <a:p>
            <a:pPr marL="285750" indent="-285750">
              <a:buFont typeface="Arial" panose="020B0604020202020204" pitchFamily="34" charset="0"/>
              <a:buChar char="•"/>
            </a:pPr>
            <a:r>
              <a:rPr lang="en-US" sz="2400" dirty="0" smtClean="0">
                <a:effectLst>
                  <a:outerShdw blurRad="38100" dist="38100" dir="2700000" algn="tl">
                    <a:srgbClr val="000000">
                      <a:alpha val="43137"/>
                    </a:srgbClr>
                  </a:outerShdw>
                </a:effectLst>
                <a:latin typeface="Arial Black" panose="020B0A04020102020204" pitchFamily="34" charset="0"/>
              </a:rPr>
              <a:t>Nicd</a:t>
            </a:r>
          </a:p>
          <a:p>
            <a:r>
              <a:rPr lang="en-US" sz="2400" dirty="0" smtClean="0">
                <a:effectLst>
                  <a:outerShdw blurRad="38100" dist="38100" dir="2700000" algn="tl">
                    <a:srgbClr val="000000">
                      <a:alpha val="43137"/>
                    </a:srgbClr>
                  </a:outerShdw>
                </a:effectLst>
                <a:latin typeface="Arial Black" panose="020B0A04020102020204" pitchFamily="34" charset="0"/>
              </a:rPr>
              <a:t>                            </a:t>
            </a:r>
            <a:r>
              <a:rPr lang="en-US" dirty="0" smtClean="0"/>
              <a:t>                      </a:t>
            </a:r>
            <a:endParaRPr lang="en-IN" dirty="0"/>
          </a:p>
        </p:txBody>
      </p:sp>
      <p:pic>
        <p:nvPicPr>
          <p:cNvPr id="7" name="Picture 6" descr="Usuari:Mcapdevila/&lt;strong&gt;Battery&lt;/strong&gt; sizes - Viquipèdia, l'enciclopèdia lli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087" y="3605349"/>
            <a:ext cx="7285673" cy="2468880"/>
          </a:xfrm>
          <a:prstGeom prst="rect">
            <a:avLst/>
          </a:prstGeom>
          <a:ln>
            <a:noFill/>
          </a:ln>
          <a:effectLst>
            <a:softEdge rad="112500"/>
          </a:effectLst>
        </p:spPr>
      </p:pic>
    </p:spTree>
    <p:extLst>
      <p:ext uri="{BB962C8B-B14F-4D97-AF65-F5344CB8AC3E}">
        <p14:creationId xmlns:p14="http://schemas.microsoft.com/office/powerpoint/2010/main" val="344781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M.REMI-ART: Powerpoint Template design - Coca Co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0" y="339634"/>
            <a:ext cx="9784080"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u="sng" dirty="0" smtClean="0">
                <a:solidFill>
                  <a:srgbClr val="002060"/>
                </a:solidFill>
                <a:effectLst>
                  <a:outerShdw blurRad="38100" dist="38100" dir="2700000" algn="tl">
                    <a:srgbClr val="000000">
                      <a:alpha val="43137"/>
                    </a:srgbClr>
                  </a:outerShdw>
                </a:effectLst>
                <a:latin typeface="Copperplate Gothic Bold" panose="020E0705020206020404" pitchFamily="34" charset="0"/>
              </a:rPr>
              <a:t>Advantage of lithium - ion battery</a:t>
            </a:r>
            <a:endParaRPr lang="en-IN" sz="3600" u="sng" dirty="0">
              <a:solidFill>
                <a:srgbClr val="002060"/>
              </a:solidFill>
              <a:effectLst>
                <a:outerShdw blurRad="38100" dist="38100" dir="2700000" algn="tl">
                  <a:srgbClr val="000000">
                    <a:alpha val="43137"/>
                  </a:srgbClr>
                </a:outerShdw>
              </a:effectLst>
              <a:latin typeface="Copperplate Gothic Bold" panose="020E0705020206020404" pitchFamily="34" charset="0"/>
            </a:endParaRPr>
          </a:p>
        </p:txBody>
      </p:sp>
      <p:sp>
        <p:nvSpPr>
          <p:cNvPr id="5" name="TextBox 4"/>
          <p:cNvSpPr txBox="1"/>
          <p:nvPr/>
        </p:nvSpPr>
        <p:spPr>
          <a:xfrm>
            <a:off x="679269" y="1240971"/>
            <a:ext cx="7824651"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Arial Black" panose="020B0A04020102020204" pitchFamily="34" charset="0"/>
              </a:rPr>
              <a:t>Light weight compared to others batteries of similar size</a:t>
            </a:r>
          </a:p>
          <a:p>
            <a:pPr marL="285750" indent="-285750">
              <a:buFont typeface="Arial" panose="020B0604020202020204" pitchFamily="34" charset="0"/>
              <a:buChar char="•"/>
            </a:pPr>
            <a:r>
              <a:rPr lang="en-US" sz="2800" dirty="0" smtClean="0">
                <a:latin typeface="Arial Black" panose="020B0A04020102020204" pitchFamily="34" charset="0"/>
              </a:rPr>
              <a:t>Available in different shape including flat shape</a:t>
            </a:r>
          </a:p>
          <a:p>
            <a:pPr marL="285750" indent="-285750">
              <a:buFont typeface="Arial" panose="020B0604020202020204" pitchFamily="34" charset="0"/>
              <a:buChar char="•"/>
            </a:pPr>
            <a:r>
              <a:rPr lang="en-US" sz="2800" dirty="0" smtClean="0">
                <a:latin typeface="Arial Black" panose="020B0A04020102020204" pitchFamily="34" charset="0"/>
              </a:rPr>
              <a:t>High open circuit voltage that increases the power transfer at low current</a:t>
            </a:r>
          </a:p>
          <a:p>
            <a:pPr marL="285750" indent="-285750">
              <a:buFont typeface="Arial" panose="020B0604020202020204" pitchFamily="34" charset="0"/>
              <a:buChar char="•"/>
            </a:pPr>
            <a:r>
              <a:rPr lang="en-US" sz="2800" dirty="0" smtClean="0">
                <a:latin typeface="Arial Black" panose="020B0A04020102020204" pitchFamily="34" charset="0"/>
              </a:rPr>
              <a:t>Lack of memory effect</a:t>
            </a:r>
          </a:p>
          <a:p>
            <a:pPr marL="285750" indent="-285750">
              <a:buFont typeface="Arial" panose="020B0604020202020204" pitchFamily="34" charset="0"/>
              <a:buChar char="•"/>
            </a:pPr>
            <a:r>
              <a:rPr lang="en-US" sz="2800" dirty="0" smtClean="0">
                <a:latin typeface="Arial Black" panose="020B0A04020102020204" pitchFamily="34" charset="0"/>
              </a:rPr>
              <a:t>Eco-friendly battery without  any free lithium metal</a:t>
            </a:r>
            <a:endParaRPr lang="en-IN" sz="2800" dirty="0">
              <a:latin typeface="Arial Black" panose="020B0A04020102020204" pitchFamily="34" charset="0"/>
            </a:endParaRPr>
          </a:p>
        </p:txBody>
      </p:sp>
    </p:spTree>
    <p:extLst>
      <p:ext uri="{BB962C8B-B14F-4D97-AF65-F5344CB8AC3E}">
        <p14:creationId xmlns:p14="http://schemas.microsoft.com/office/powerpoint/2010/main" val="305732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mplates to Download | UTA Librari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
            <a:ext cx="12283440" cy="68580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91440" y="195943"/>
            <a:ext cx="10110651" cy="707886"/>
          </a:xfrm>
          <a:prstGeom prst="rect">
            <a:avLst/>
          </a:prstGeom>
          <a:noFill/>
        </p:spPr>
        <p:txBody>
          <a:bodyPr wrap="square" rtlCol="0">
            <a:spAutoFit/>
          </a:bodyPr>
          <a:lstStyle/>
          <a:p>
            <a:r>
              <a:rPr lang="en-US" sz="4000" dirty="0" smtClean="0">
                <a:solidFill>
                  <a:srgbClr val="FFFF00"/>
                </a:solidFill>
                <a:latin typeface="Copperplate Gothic Bold" panose="020E0705020206020404" pitchFamily="34" charset="0"/>
              </a:rPr>
              <a:t>Battery regarding to data center</a:t>
            </a:r>
            <a:endParaRPr lang="en-IN" sz="4000" dirty="0">
              <a:solidFill>
                <a:srgbClr val="FFFF00"/>
              </a:solidFill>
              <a:latin typeface="Copperplate Gothic Bold" panose="020E0705020206020404" pitchFamily="34" charset="0"/>
            </a:endParaRPr>
          </a:p>
        </p:txBody>
      </p:sp>
      <p:sp>
        <p:nvSpPr>
          <p:cNvPr id="4" name="Smiley Face 3"/>
          <p:cNvSpPr/>
          <p:nvPr/>
        </p:nvSpPr>
        <p:spPr>
          <a:xfrm>
            <a:off x="10794275" y="-49759"/>
            <a:ext cx="1397725" cy="95358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1440" y="1175657"/>
            <a:ext cx="12192000" cy="2554545"/>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latin typeface="Bodoni MT Black" panose="02070A03080606020203" pitchFamily="18" charset="0"/>
              </a:rPr>
              <a:t>While standard data centers will most often use Lead acid battery cells , major corporations like these have already made the move to the more modern lithium-ion batteries, like the one you </a:t>
            </a:r>
            <a:r>
              <a:rPr lang="en-US" sz="3200" dirty="0">
                <a:latin typeface="Bodoni MT Black" panose="02070A03080606020203" pitchFamily="18" charset="0"/>
              </a:rPr>
              <a:t>w</a:t>
            </a:r>
            <a:r>
              <a:rPr lang="en-US" sz="3200" dirty="0" smtClean="0">
                <a:latin typeface="Bodoni MT Black" panose="02070A03080606020203" pitchFamily="18" charset="0"/>
              </a:rPr>
              <a:t>ill find  in your smartphone.</a:t>
            </a:r>
            <a:endParaRPr lang="en-IN" sz="3200" dirty="0">
              <a:latin typeface="Bodoni MT Black" panose="02070A03080606020203" pitchFamily="18" charset="0"/>
            </a:endParaRPr>
          </a:p>
        </p:txBody>
      </p:sp>
    </p:spTree>
    <p:extLst>
      <p:ext uri="{BB962C8B-B14F-4D97-AF65-F5344CB8AC3E}">
        <p14:creationId xmlns:p14="http://schemas.microsoft.com/office/powerpoint/2010/main" val="25912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t;strong&gt;Presentation&lt;/strong&gt; &lt;strong&gt;background&lt;/strong&gt; by eslamdesigns on Deviant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p:cNvSpPr txBox="1"/>
          <p:nvPr/>
        </p:nvSpPr>
        <p:spPr>
          <a:xfrm>
            <a:off x="274319" y="431074"/>
            <a:ext cx="9130937" cy="707886"/>
          </a:xfrm>
          <a:prstGeom prst="rect">
            <a:avLst/>
          </a:prstGeom>
          <a:noFill/>
        </p:spPr>
        <p:txBody>
          <a:bodyPr wrap="square" rtlCol="0">
            <a:spAutoFit/>
          </a:bodyPr>
          <a:lstStyle/>
          <a:p>
            <a:pPr marL="571500" indent="-571500">
              <a:buFont typeface="Wingdings" panose="05000000000000000000" pitchFamily="2" charset="2"/>
              <a:buChar char="q"/>
            </a:pPr>
            <a:r>
              <a:rPr lang="en-US" sz="4000" u="sng" dirty="0" smtClean="0">
                <a:solidFill>
                  <a:srgbClr val="FFFF00"/>
                </a:solidFill>
                <a:latin typeface="Copperplate Gothic Bold" panose="020E0705020206020404" pitchFamily="34" charset="0"/>
              </a:rPr>
              <a:t>Application of battery-</a:t>
            </a:r>
            <a:endParaRPr lang="en-IN" sz="4000" u="sng" dirty="0">
              <a:solidFill>
                <a:srgbClr val="FFFF00"/>
              </a:solidFill>
              <a:latin typeface="Copperplate Gothic Bold" panose="020E0705020206020404" pitchFamily="34" charset="0"/>
            </a:endParaRPr>
          </a:p>
        </p:txBody>
      </p:sp>
      <p:sp>
        <p:nvSpPr>
          <p:cNvPr id="4" name="TextBox 3"/>
          <p:cNvSpPr txBox="1"/>
          <p:nvPr/>
        </p:nvSpPr>
        <p:spPr>
          <a:xfrm>
            <a:off x="901337" y="1554480"/>
            <a:ext cx="8072846" cy="3323987"/>
          </a:xfrm>
          <a:prstGeom prst="rect">
            <a:avLst/>
          </a:prstGeom>
          <a:noFill/>
        </p:spPr>
        <p:txBody>
          <a:bodyPr wrap="square" rtlCol="0">
            <a:spAutoFit/>
          </a:bodyPr>
          <a:lstStyle/>
          <a:p>
            <a:pPr marL="285750" indent="-285750">
              <a:buFont typeface="Wingdings" panose="05000000000000000000" pitchFamily="2" charset="2"/>
              <a:buChar char="§"/>
            </a:pPr>
            <a:r>
              <a:rPr lang="en-US" sz="3200" b="1" dirty="0">
                <a:effectLst>
                  <a:outerShdw blurRad="38100" dist="38100" dir="2700000" algn="tl">
                    <a:srgbClr val="000000">
                      <a:alpha val="43137"/>
                    </a:srgbClr>
                  </a:outerShdw>
                </a:effectLst>
                <a:latin typeface="Century" panose="02040604050505020304" pitchFamily="18" charset="0"/>
              </a:rPr>
              <a:t>House.</a:t>
            </a:r>
          </a:p>
          <a:p>
            <a:pPr marL="285750" indent="-285750">
              <a:buFont typeface="Wingdings" panose="05000000000000000000" pitchFamily="2" charset="2"/>
              <a:buChar char="§"/>
            </a:pPr>
            <a:r>
              <a:rPr lang="en-US" sz="3200" b="1" dirty="0">
                <a:effectLst>
                  <a:outerShdw blurRad="38100" dist="38100" dir="2700000" algn="tl">
                    <a:srgbClr val="000000">
                      <a:alpha val="43137"/>
                    </a:srgbClr>
                  </a:outerShdw>
                </a:effectLst>
                <a:latin typeface="Century" panose="02040604050505020304" pitchFamily="18" charset="0"/>
              </a:rPr>
              <a:t>Health Instruments.</a:t>
            </a:r>
          </a:p>
          <a:p>
            <a:pPr marL="285750" indent="-285750">
              <a:buFont typeface="Wingdings" panose="05000000000000000000" pitchFamily="2" charset="2"/>
              <a:buChar char="§"/>
            </a:pPr>
            <a:r>
              <a:rPr lang="en-US" sz="3200" b="1" dirty="0">
                <a:effectLst>
                  <a:outerShdw blurRad="38100" dist="38100" dir="2700000" algn="tl">
                    <a:srgbClr val="000000">
                      <a:alpha val="43137"/>
                    </a:srgbClr>
                  </a:outerShdw>
                </a:effectLst>
                <a:latin typeface="Century" panose="02040604050505020304" pitchFamily="18" charset="0"/>
              </a:rPr>
              <a:t>Medical.</a:t>
            </a:r>
          </a:p>
          <a:p>
            <a:pPr marL="285750" indent="-285750">
              <a:buFont typeface="Wingdings" panose="05000000000000000000" pitchFamily="2" charset="2"/>
              <a:buChar char="§"/>
            </a:pPr>
            <a:r>
              <a:rPr lang="en-US" sz="3200" b="1" dirty="0">
                <a:effectLst>
                  <a:outerShdw blurRad="38100" dist="38100" dir="2700000" algn="tl">
                    <a:srgbClr val="000000">
                      <a:alpha val="43137"/>
                    </a:srgbClr>
                  </a:outerShdw>
                </a:effectLst>
                <a:latin typeface="Century" panose="02040604050505020304" pitchFamily="18" charset="0"/>
              </a:rPr>
              <a:t>Logistics and construction.</a:t>
            </a:r>
          </a:p>
          <a:p>
            <a:pPr marL="285750" indent="-285750">
              <a:buFont typeface="Wingdings" panose="05000000000000000000" pitchFamily="2" charset="2"/>
              <a:buChar char="§"/>
            </a:pPr>
            <a:r>
              <a:rPr lang="en-US" sz="3200" b="1" dirty="0">
                <a:effectLst>
                  <a:outerShdw blurRad="38100" dist="38100" dir="2700000" algn="tl">
                    <a:srgbClr val="000000">
                      <a:alpha val="43137"/>
                    </a:srgbClr>
                  </a:outerShdw>
                </a:effectLst>
                <a:latin typeface="Century" panose="02040604050505020304" pitchFamily="18" charset="0"/>
              </a:rPr>
              <a:t>Firefighting and Emergency.</a:t>
            </a:r>
          </a:p>
          <a:p>
            <a:pPr marL="285750" indent="-285750">
              <a:buFont typeface="Wingdings" panose="05000000000000000000" pitchFamily="2" charset="2"/>
              <a:buChar char="§"/>
            </a:pPr>
            <a:r>
              <a:rPr lang="en-US" sz="3200" b="1" dirty="0">
                <a:effectLst>
                  <a:outerShdw blurRad="38100" dist="38100" dir="2700000" algn="tl">
                    <a:srgbClr val="000000">
                      <a:alpha val="43137"/>
                    </a:srgbClr>
                  </a:outerShdw>
                </a:effectLst>
                <a:latin typeface="Century" panose="02040604050505020304" pitchFamily="18" charset="0"/>
              </a:rPr>
              <a:t>Military.</a:t>
            </a:r>
          </a:p>
          <a:p>
            <a:endParaRPr lang="en-IN" dirty="0"/>
          </a:p>
        </p:txBody>
      </p:sp>
    </p:spTree>
    <p:extLst>
      <p:ext uri="{BB962C8B-B14F-4D97-AF65-F5344CB8AC3E}">
        <p14:creationId xmlns:p14="http://schemas.microsoft.com/office/powerpoint/2010/main" val="351147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320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Arial Black</vt:lpstr>
      <vt:lpstr>Arial Narrow</vt:lpstr>
      <vt:lpstr>Bodoni MT Black</vt:lpstr>
      <vt:lpstr>Calibri</vt:lpstr>
      <vt:lpstr>Calibri Light</vt:lpstr>
      <vt:lpstr>Century</vt:lpstr>
      <vt:lpstr>Century Schoolbook</vt:lpstr>
      <vt:lpstr>Copperplate Gothic Bold</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Bosco</dc:creator>
  <cp:lastModifiedBy>Don Bosco</cp:lastModifiedBy>
  <cp:revision>10</cp:revision>
  <dcterms:created xsi:type="dcterms:W3CDTF">2022-08-26T04:13:14Z</dcterms:created>
  <dcterms:modified xsi:type="dcterms:W3CDTF">2022-08-26T05:30:31Z</dcterms:modified>
</cp:coreProperties>
</file>