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3" r:id="rId7"/>
    <p:sldId id="260" r:id="rId8"/>
    <p:sldId id="261" r:id="rId9"/>
    <p:sldId id="270" r:id="rId10"/>
    <p:sldId id="265" r:id="rId11"/>
    <p:sldId id="271" r:id="rId12"/>
    <p:sldId id="266" r:id="rId13"/>
    <p:sldId id="269"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A0D933-043B-4BAB-A070-362E6953B3AD}"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C8B9-697D-4153-ADA6-7FC73B71A218}" type="slidenum">
              <a:rPr lang="en-US" smtClean="0"/>
              <a:t>‹#›</a:t>
            </a:fld>
            <a:endParaRPr lang="en-US"/>
          </a:p>
        </p:txBody>
      </p:sp>
    </p:spTree>
    <p:extLst>
      <p:ext uri="{BB962C8B-B14F-4D97-AF65-F5344CB8AC3E}">
        <p14:creationId xmlns:p14="http://schemas.microsoft.com/office/powerpoint/2010/main" val="2038389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A0D933-043B-4BAB-A070-362E6953B3AD}"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C8B9-697D-4153-ADA6-7FC73B71A218}" type="slidenum">
              <a:rPr lang="en-US" smtClean="0"/>
              <a:t>‹#›</a:t>
            </a:fld>
            <a:endParaRPr lang="en-US"/>
          </a:p>
        </p:txBody>
      </p:sp>
    </p:spTree>
    <p:extLst>
      <p:ext uri="{BB962C8B-B14F-4D97-AF65-F5344CB8AC3E}">
        <p14:creationId xmlns:p14="http://schemas.microsoft.com/office/powerpoint/2010/main" val="1146727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A0D933-043B-4BAB-A070-362E6953B3AD}"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C8B9-697D-4153-ADA6-7FC73B71A218}" type="slidenum">
              <a:rPr lang="en-US" smtClean="0"/>
              <a:t>‹#›</a:t>
            </a:fld>
            <a:endParaRPr lang="en-US"/>
          </a:p>
        </p:txBody>
      </p:sp>
    </p:spTree>
    <p:extLst>
      <p:ext uri="{BB962C8B-B14F-4D97-AF65-F5344CB8AC3E}">
        <p14:creationId xmlns:p14="http://schemas.microsoft.com/office/powerpoint/2010/main" val="97980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A0D933-043B-4BAB-A070-362E6953B3AD}"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C8B9-697D-4153-ADA6-7FC73B71A218}" type="slidenum">
              <a:rPr lang="en-US" smtClean="0"/>
              <a:t>‹#›</a:t>
            </a:fld>
            <a:endParaRPr lang="en-US"/>
          </a:p>
        </p:txBody>
      </p:sp>
    </p:spTree>
    <p:extLst>
      <p:ext uri="{BB962C8B-B14F-4D97-AF65-F5344CB8AC3E}">
        <p14:creationId xmlns:p14="http://schemas.microsoft.com/office/powerpoint/2010/main" val="1664122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A0D933-043B-4BAB-A070-362E6953B3AD}"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0C8B9-697D-4153-ADA6-7FC73B71A218}" type="slidenum">
              <a:rPr lang="en-US" smtClean="0"/>
              <a:t>‹#›</a:t>
            </a:fld>
            <a:endParaRPr lang="en-US"/>
          </a:p>
        </p:txBody>
      </p:sp>
    </p:spTree>
    <p:extLst>
      <p:ext uri="{BB962C8B-B14F-4D97-AF65-F5344CB8AC3E}">
        <p14:creationId xmlns:p14="http://schemas.microsoft.com/office/powerpoint/2010/main" val="606171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A0D933-043B-4BAB-A070-362E6953B3AD}" type="datetimeFigureOut">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0C8B9-697D-4153-ADA6-7FC73B71A218}" type="slidenum">
              <a:rPr lang="en-US" smtClean="0"/>
              <a:t>‹#›</a:t>
            </a:fld>
            <a:endParaRPr lang="en-US"/>
          </a:p>
        </p:txBody>
      </p:sp>
    </p:spTree>
    <p:extLst>
      <p:ext uri="{BB962C8B-B14F-4D97-AF65-F5344CB8AC3E}">
        <p14:creationId xmlns:p14="http://schemas.microsoft.com/office/powerpoint/2010/main" val="3286155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A0D933-043B-4BAB-A070-362E6953B3AD}" type="datetimeFigureOut">
              <a:rPr lang="en-US" smtClean="0"/>
              <a:t>9/1/2022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90C8B9-697D-4153-ADA6-7FC73B71A218}" type="slidenum">
              <a:rPr lang="en-US" smtClean="0"/>
              <a:t>‹#›</a:t>
            </a:fld>
            <a:endParaRPr lang="en-US"/>
          </a:p>
        </p:txBody>
      </p:sp>
    </p:spTree>
    <p:extLst>
      <p:ext uri="{BB962C8B-B14F-4D97-AF65-F5344CB8AC3E}">
        <p14:creationId xmlns:p14="http://schemas.microsoft.com/office/powerpoint/2010/main" val="1354557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A0D933-043B-4BAB-A070-362E6953B3AD}" type="datetimeFigureOut">
              <a:rPr lang="en-US" smtClean="0"/>
              <a:t>9/1/2022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90C8B9-697D-4153-ADA6-7FC73B71A218}" type="slidenum">
              <a:rPr lang="en-US" smtClean="0"/>
              <a:t>‹#›</a:t>
            </a:fld>
            <a:endParaRPr lang="en-US"/>
          </a:p>
        </p:txBody>
      </p:sp>
    </p:spTree>
    <p:extLst>
      <p:ext uri="{BB962C8B-B14F-4D97-AF65-F5344CB8AC3E}">
        <p14:creationId xmlns:p14="http://schemas.microsoft.com/office/powerpoint/2010/main" val="3273243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A0D933-043B-4BAB-A070-362E6953B3AD}" type="datetimeFigureOut">
              <a:rPr lang="en-US" smtClean="0"/>
              <a:t>9/1/2022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90C8B9-697D-4153-ADA6-7FC73B71A218}" type="slidenum">
              <a:rPr lang="en-US" smtClean="0"/>
              <a:t>‹#›</a:t>
            </a:fld>
            <a:endParaRPr lang="en-US"/>
          </a:p>
        </p:txBody>
      </p:sp>
    </p:spTree>
    <p:extLst>
      <p:ext uri="{BB962C8B-B14F-4D97-AF65-F5344CB8AC3E}">
        <p14:creationId xmlns:p14="http://schemas.microsoft.com/office/powerpoint/2010/main" val="1424882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A0D933-043B-4BAB-A070-362E6953B3AD}" type="datetimeFigureOut">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0C8B9-697D-4153-ADA6-7FC73B71A218}" type="slidenum">
              <a:rPr lang="en-US" smtClean="0"/>
              <a:t>‹#›</a:t>
            </a:fld>
            <a:endParaRPr lang="en-US"/>
          </a:p>
        </p:txBody>
      </p:sp>
    </p:spTree>
    <p:extLst>
      <p:ext uri="{BB962C8B-B14F-4D97-AF65-F5344CB8AC3E}">
        <p14:creationId xmlns:p14="http://schemas.microsoft.com/office/powerpoint/2010/main" val="262128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A0D933-043B-4BAB-A070-362E6953B3AD}" type="datetimeFigureOut">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0C8B9-697D-4153-ADA6-7FC73B71A218}" type="slidenum">
              <a:rPr lang="en-US" smtClean="0"/>
              <a:t>‹#›</a:t>
            </a:fld>
            <a:endParaRPr lang="en-US"/>
          </a:p>
        </p:txBody>
      </p:sp>
    </p:spTree>
    <p:extLst>
      <p:ext uri="{BB962C8B-B14F-4D97-AF65-F5344CB8AC3E}">
        <p14:creationId xmlns:p14="http://schemas.microsoft.com/office/powerpoint/2010/main" val="3007184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0D933-043B-4BAB-A070-362E6953B3AD}" type="datetimeFigureOut">
              <a:rPr lang="en-US" smtClean="0"/>
              <a:t>9/1/2022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90C8B9-697D-4153-ADA6-7FC73B71A218}" type="slidenum">
              <a:rPr lang="en-US" smtClean="0"/>
              <a:t>‹#›</a:t>
            </a:fld>
            <a:endParaRPr lang="en-US"/>
          </a:p>
        </p:txBody>
      </p:sp>
    </p:spTree>
    <p:extLst>
      <p:ext uri="{BB962C8B-B14F-4D97-AF65-F5344CB8AC3E}">
        <p14:creationId xmlns:p14="http://schemas.microsoft.com/office/powerpoint/2010/main" val="2159067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batteryspecialists.com.au/blogs/news/lithium-ion-batteries-pros-and-cons?_pos=1&amp;_sid=50c2f3165&amp;_ss=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batteryspecialists.com.au/blogs/news/what-is-the-difference-between-a-li-polymer-and-li-ion-battery?_pos=1&amp;_sid=1892e492c&amp;_ss=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batteryspecialists.com.au/blogs/news/lead-acid-batteries-explained?_pos=1&amp;_sid=2e46ea383&amp;_ss=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batteryspecialists.com.au/blogs/news/what-is-a-nicd-battery-nicd-batteries-explained?_pos=2&amp;_sid=b7e24dcd8&amp;_ss=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batteryspecialists.com.au/blogs/news/what-is-a-nimh-battery-nimh-batteries-explained?_pos=1&amp;_sid=2f0c8d41f&amp;_ss=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batteryspecialists.com.au/blogs/news/different-types-of-secondary-cell-batteries-and-their-uses/#10364549" TargetMode="External"/><Relationship Id="rId2" Type="http://schemas.openxmlformats.org/officeDocument/2006/relationships/hyperlink" Target="https://batteryspecialists.com.au/blogs/news/different-types-of-secondary-cell-batteries-and-their-uses/#10364548" TargetMode="External"/><Relationship Id="rId1" Type="http://schemas.openxmlformats.org/officeDocument/2006/relationships/slideLayout" Target="../slideLayouts/slideLayout2.xml"/><Relationship Id="rId6" Type="http://schemas.openxmlformats.org/officeDocument/2006/relationships/hyperlink" Target="https://batteryspecialists.com.au/blogs/news/different-types-of-secondary-cell-batteries-and-their-uses/#10364665" TargetMode="External"/><Relationship Id="rId5" Type="http://schemas.openxmlformats.org/officeDocument/2006/relationships/hyperlink" Target="https://batteryspecialists.com.au/blogs/news/different-types-of-secondary-cell-batteries-and-their-uses/#10364552" TargetMode="External"/><Relationship Id="rId4" Type="http://schemas.openxmlformats.org/officeDocument/2006/relationships/hyperlink" Target="https://batteryspecialists.com.au/blogs/news/different-types-of-secondary-cell-batteries-and-their-uses/#1036455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i="1" u="sng" dirty="0" smtClean="0">
                <a:solidFill>
                  <a:srgbClr val="FF0000"/>
                </a:solidFill>
              </a:rPr>
              <a:t>Welcome</a:t>
            </a:r>
            <a:br>
              <a:rPr lang="en-US" b="1" i="1" u="sng" dirty="0" smtClean="0">
                <a:solidFill>
                  <a:srgbClr val="FF0000"/>
                </a:solidFill>
              </a:rPr>
            </a:br>
            <a:r>
              <a:rPr lang="en-US" b="1" i="1" u="sng" dirty="0" smtClean="0">
                <a:solidFill>
                  <a:srgbClr val="FF0000"/>
                </a:solidFill>
              </a:rPr>
              <a:t>to </a:t>
            </a:r>
            <a:br>
              <a:rPr lang="en-US" b="1" i="1" u="sng" dirty="0" smtClean="0">
                <a:solidFill>
                  <a:srgbClr val="FF0000"/>
                </a:solidFill>
              </a:rPr>
            </a:br>
            <a:r>
              <a:rPr lang="en-US" b="1" i="1" u="sng" dirty="0" smtClean="0">
                <a:solidFill>
                  <a:srgbClr val="FF0000"/>
                </a:solidFill>
              </a:rPr>
              <a:t>my presentation battery</a:t>
            </a:r>
            <a:endParaRPr lang="en-US" b="1" i="1" u="sng" dirty="0">
              <a:solidFill>
                <a:srgbClr val="FF0000"/>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481331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u="sng" dirty="0">
                <a:solidFill>
                  <a:srgbClr val="333333"/>
                </a:solidFill>
                <a:effectLst>
                  <a:outerShdw blurRad="38100" dist="38100" dir="2700000" algn="tl">
                    <a:srgbClr val="000000">
                      <a:alpha val="43137"/>
                    </a:srgbClr>
                  </a:outerShdw>
                </a:effectLst>
                <a:latin typeface="Copperplate Gothic Bold" panose="020E0705020206020404" pitchFamily="34" charset="0"/>
              </a:rPr>
              <a:t>Lithium-Ion Battery</a:t>
            </a:r>
            <a:endParaRPr lang="en-IN" i="1" u="sng" dirty="0">
              <a:effectLst>
                <a:outerShdw blurRad="38100" dist="38100" dir="2700000" algn="tl">
                  <a:srgbClr val="000000">
                    <a:alpha val="43137"/>
                  </a:srgbClr>
                </a:outerShdw>
              </a:effectLst>
              <a:latin typeface="Copperplate Gothic Bold" panose="020E0705020206020404" pitchFamily="34" charset="0"/>
            </a:endParaRPr>
          </a:p>
        </p:txBody>
      </p:sp>
      <p:sp>
        <p:nvSpPr>
          <p:cNvPr id="3" name="Content Placeholder 2"/>
          <p:cNvSpPr>
            <a:spLocks noGrp="1"/>
          </p:cNvSpPr>
          <p:nvPr>
            <p:ph idx="1"/>
          </p:nvPr>
        </p:nvSpPr>
        <p:spPr>
          <a:xfrm>
            <a:off x="616131" y="1197723"/>
            <a:ext cx="10515600" cy="4351338"/>
          </a:xfrm>
        </p:spPr>
        <p:txBody>
          <a:bodyPr/>
          <a:lstStyle/>
          <a:p>
            <a:endParaRPr lang="en-US" dirty="0">
              <a:solidFill>
                <a:srgbClr val="333333"/>
              </a:solidFill>
              <a:latin typeface="Lato"/>
            </a:endParaRPr>
          </a:p>
          <a:p>
            <a:r>
              <a:rPr lang="en-US" dirty="0">
                <a:solidFill>
                  <a:srgbClr val="333333"/>
                </a:solidFill>
                <a:latin typeface="Lato"/>
                <a:hlinkClick r:id="rId2"/>
              </a:rPr>
              <a:t>Lithium-ion</a:t>
            </a:r>
            <a:r>
              <a:rPr lang="en-US" dirty="0">
                <a:solidFill>
                  <a:srgbClr val="333333"/>
                </a:solidFill>
                <a:latin typeface="Lato"/>
              </a:rPr>
              <a:t> batteries are the go-to power source for your portable devices. From cell phones and laptops, they charge quickly so you'll never have a dead battery when it's time to use them.</a:t>
            </a:r>
          </a:p>
        </p:txBody>
      </p:sp>
      <p:pic>
        <p:nvPicPr>
          <p:cNvPr id="5" name="Picture 4"/>
          <p:cNvPicPr>
            <a:picLocks noChangeAspect="1"/>
          </p:cNvPicPr>
          <p:nvPr/>
        </p:nvPicPr>
        <p:blipFill>
          <a:blip r:embed="rId3"/>
          <a:stretch>
            <a:fillRect/>
          </a:stretch>
        </p:blipFill>
        <p:spPr>
          <a:xfrm>
            <a:off x="3396343" y="3043646"/>
            <a:ext cx="4336869" cy="4049486"/>
          </a:xfrm>
          <a:prstGeom prst="rect">
            <a:avLst/>
          </a:prstGeom>
        </p:spPr>
      </p:pic>
    </p:spTree>
    <p:extLst>
      <p:ext uri="{BB962C8B-B14F-4D97-AF65-F5344CB8AC3E}">
        <p14:creationId xmlns:p14="http://schemas.microsoft.com/office/powerpoint/2010/main" val="3338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IN" dirty="0"/>
              <a:t/>
            </a:r>
            <a:br>
              <a:rPr lang="en-IN" dirty="0"/>
            </a:br>
            <a:r>
              <a:rPr lang="en-IN" i="1" u="sng" dirty="0">
                <a:latin typeface="Copperplate Gothic Bold" panose="020E0705020206020404" pitchFamily="34" charset="0"/>
              </a:rPr>
              <a:t>Lithium Polymer Battery</a:t>
            </a:r>
          </a:p>
        </p:txBody>
      </p:sp>
      <p:sp>
        <p:nvSpPr>
          <p:cNvPr id="3" name="Content Placeholder 2"/>
          <p:cNvSpPr>
            <a:spLocks noGrp="1"/>
          </p:cNvSpPr>
          <p:nvPr>
            <p:ph idx="1"/>
          </p:nvPr>
        </p:nvSpPr>
        <p:spPr>
          <a:xfrm>
            <a:off x="707572" y="1577430"/>
            <a:ext cx="10515600" cy="4351338"/>
          </a:xfrm>
        </p:spPr>
        <p:txBody>
          <a:bodyPr/>
          <a:lstStyle/>
          <a:p>
            <a:r>
              <a:rPr lang="en-US" dirty="0">
                <a:hlinkClick r:id="rId2"/>
              </a:rPr>
              <a:t>Lithium polymer</a:t>
            </a:r>
            <a:r>
              <a:rPr lang="en-US" dirty="0"/>
              <a:t> batteries are less bulky than their </a:t>
            </a:r>
            <a:r>
              <a:rPr lang="en-US" dirty="0">
                <a:hlinkClick r:id="rId2"/>
              </a:rPr>
              <a:t>lithium-ion</a:t>
            </a:r>
            <a:r>
              <a:rPr lang="en-US" dirty="0"/>
              <a:t> counterparts because they use flexible packaging technology. This means that the battery can be thinner and lighter, which is especially helpful for portable electronics like smartphones.</a:t>
            </a:r>
            <a:endParaRPr lang="en-IN" dirty="0"/>
          </a:p>
        </p:txBody>
      </p:sp>
      <p:pic>
        <p:nvPicPr>
          <p:cNvPr id="5" name="Picture 4"/>
          <p:cNvPicPr>
            <a:picLocks noChangeAspect="1"/>
          </p:cNvPicPr>
          <p:nvPr/>
        </p:nvPicPr>
        <p:blipFill>
          <a:blip r:embed="rId3"/>
          <a:stretch>
            <a:fillRect/>
          </a:stretch>
        </p:blipFill>
        <p:spPr>
          <a:xfrm>
            <a:off x="3526972" y="3513909"/>
            <a:ext cx="2834640" cy="2886892"/>
          </a:xfrm>
          <a:prstGeom prst="rect">
            <a:avLst/>
          </a:prstGeom>
        </p:spPr>
      </p:pic>
    </p:spTree>
    <p:extLst>
      <p:ext uri="{BB962C8B-B14F-4D97-AF65-F5344CB8AC3E}">
        <p14:creationId xmlns:p14="http://schemas.microsoft.com/office/powerpoint/2010/main" val="3495376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i="1" u="sng" dirty="0">
                <a:latin typeface="Copperplate Gothic Bold" panose="020E0705020206020404" pitchFamily="34" charset="0"/>
              </a:rPr>
              <a:t>Lead Acid Gel Battery</a:t>
            </a:r>
            <a:br>
              <a:rPr lang="en-IN" i="1" u="sng" dirty="0">
                <a:latin typeface="Copperplate Gothic Bold" panose="020E0705020206020404" pitchFamily="34" charset="0"/>
              </a:rPr>
            </a:br>
            <a:endParaRPr lang="en-IN" i="1" u="sng" dirty="0">
              <a:latin typeface="Copperplate Gothic Bold" panose="020E0705020206020404" pitchFamily="34" charset="0"/>
            </a:endParaRPr>
          </a:p>
        </p:txBody>
      </p:sp>
      <p:sp>
        <p:nvSpPr>
          <p:cNvPr id="3" name="Content Placeholder 2"/>
          <p:cNvSpPr>
            <a:spLocks noGrp="1"/>
          </p:cNvSpPr>
          <p:nvPr>
            <p:ph idx="1"/>
          </p:nvPr>
        </p:nvSpPr>
        <p:spPr>
          <a:xfrm>
            <a:off x="550817" y="1303111"/>
            <a:ext cx="10515600" cy="4351338"/>
          </a:xfrm>
        </p:spPr>
        <p:txBody>
          <a:bodyPr/>
          <a:lstStyle/>
          <a:p>
            <a:r>
              <a:rPr lang="en-US" dirty="0">
                <a:hlinkClick r:id="rId2"/>
              </a:rPr>
              <a:t>Lead-acid</a:t>
            </a:r>
            <a:r>
              <a:rPr lang="en-US" dirty="0"/>
              <a:t> gels are a type of VRLA ( valve-regulated lead acid) battery with an electrolyte made from sulfuric acid and fumed silica. These substances come together to form the gel that provides power in your vehicle.</a:t>
            </a:r>
            <a:endParaRPr lang="en-IN" dirty="0"/>
          </a:p>
        </p:txBody>
      </p:sp>
      <p:pic>
        <p:nvPicPr>
          <p:cNvPr id="4" name="Picture 3"/>
          <p:cNvPicPr>
            <a:picLocks noChangeAspect="1"/>
          </p:cNvPicPr>
          <p:nvPr/>
        </p:nvPicPr>
        <p:blipFill>
          <a:blip r:embed="rId3"/>
          <a:stretch>
            <a:fillRect/>
          </a:stretch>
        </p:blipFill>
        <p:spPr>
          <a:xfrm>
            <a:off x="3553096" y="2628674"/>
            <a:ext cx="4833257" cy="3641498"/>
          </a:xfrm>
          <a:prstGeom prst="rect">
            <a:avLst/>
          </a:prstGeom>
        </p:spPr>
      </p:pic>
    </p:spTree>
    <p:extLst>
      <p:ext uri="{BB962C8B-B14F-4D97-AF65-F5344CB8AC3E}">
        <p14:creationId xmlns:p14="http://schemas.microsoft.com/office/powerpoint/2010/main" val="854392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993"/>
            <a:ext cx="10515600" cy="1325563"/>
          </a:xfrm>
        </p:spPr>
        <p:txBody>
          <a:bodyPr/>
          <a:lstStyle/>
          <a:p>
            <a:pPr algn="ctr"/>
            <a:r>
              <a:rPr lang="en-IN" dirty="0"/>
              <a:t/>
            </a:r>
            <a:br>
              <a:rPr lang="en-IN" dirty="0"/>
            </a:br>
            <a:r>
              <a:rPr lang="en-IN" i="1" u="sng" dirty="0">
                <a:latin typeface="Copperplate Gothic Bold" panose="020E0705020206020404" pitchFamily="34" charset="0"/>
              </a:rPr>
              <a:t>Nickel-Cadmium (</a:t>
            </a:r>
            <a:r>
              <a:rPr lang="en-IN" i="1" u="sng" dirty="0" err="1">
                <a:latin typeface="Copperplate Gothic Bold" panose="020E0705020206020404" pitchFamily="34" charset="0"/>
              </a:rPr>
              <a:t>NiCd</a:t>
            </a:r>
            <a:r>
              <a:rPr lang="en-IN" i="1" u="sng" dirty="0">
                <a:latin typeface="Copperplate Gothic Bold" panose="020E0705020206020404" pitchFamily="34" charset="0"/>
              </a:rPr>
              <a:t>) battery</a:t>
            </a:r>
          </a:p>
        </p:txBody>
      </p:sp>
      <p:sp>
        <p:nvSpPr>
          <p:cNvPr id="3" name="Content Placeholder 2"/>
          <p:cNvSpPr>
            <a:spLocks noGrp="1"/>
          </p:cNvSpPr>
          <p:nvPr>
            <p:ph idx="1"/>
          </p:nvPr>
        </p:nvSpPr>
        <p:spPr>
          <a:xfrm>
            <a:off x="720635" y="1629682"/>
            <a:ext cx="10515600" cy="4351338"/>
          </a:xfrm>
        </p:spPr>
        <p:txBody>
          <a:bodyPr/>
          <a:lstStyle/>
          <a:p>
            <a:r>
              <a:rPr lang="en-US" dirty="0">
                <a:hlinkClick r:id="rId2"/>
              </a:rPr>
              <a:t>Nickel-cadmium</a:t>
            </a:r>
            <a:r>
              <a:rPr lang="en-US" dirty="0"/>
              <a:t> batteries offer a lot of advantages, including their durability. If you're looking for long-lasting power for your equipment then this is a type of battery that will work well with what you need.</a:t>
            </a:r>
            <a:endParaRPr lang="en-IN" dirty="0"/>
          </a:p>
        </p:txBody>
      </p:sp>
      <p:pic>
        <p:nvPicPr>
          <p:cNvPr id="4" name="Picture 3"/>
          <p:cNvPicPr>
            <a:picLocks noChangeAspect="1"/>
          </p:cNvPicPr>
          <p:nvPr/>
        </p:nvPicPr>
        <p:blipFill>
          <a:blip r:embed="rId3"/>
          <a:stretch>
            <a:fillRect/>
          </a:stretch>
        </p:blipFill>
        <p:spPr>
          <a:xfrm>
            <a:off x="3801291" y="3108960"/>
            <a:ext cx="3540034" cy="3383280"/>
          </a:xfrm>
          <a:prstGeom prst="rect">
            <a:avLst/>
          </a:prstGeom>
        </p:spPr>
      </p:pic>
    </p:spTree>
    <p:extLst>
      <p:ext uri="{BB962C8B-B14F-4D97-AF65-F5344CB8AC3E}">
        <p14:creationId xmlns:p14="http://schemas.microsoft.com/office/powerpoint/2010/main" val="1615415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i="1" u="sng" dirty="0">
                <a:effectLst>
                  <a:outerShdw blurRad="38100" dist="38100" dir="2700000" algn="tl">
                    <a:srgbClr val="000000">
                      <a:alpha val="43137"/>
                    </a:srgbClr>
                  </a:outerShdw>
                </a:effectLst>
                <a:latin typeface="Copperplate Gothic Bold" panose="020E0705020206020404" pitchFamily="34" charset="0"/>
              </a:rPr>
              <a:t>Nickel Metal Hydride Battery</a:t>
            </a:r>
            <a:br>
              <a:rPr lang="en-IN" i="1" u="sng" dirty="0">
                <a:effectLst>
                  <a:outerShdw blurRad="38100" dist="38100" dir="2700000" algn="tl">
                    <a:srgbClr val="000000">
                      <a:alpha val="43137"/>
                    </a:srgbClr>
                  </a:outerShdw>
                </a:effectLst>
                <a:latin typeface="Copperplate Gothic Bold" panose="020E0705020206020404" pitchFamily="34" charset="0"/>
              </a:rPr>
            </a:br>
            <a:endParaRPr lang="en-IN" i="1" u="sng" dirty="0">
              <a:effectLst>
                <a:outerShdw blurRad="38100" dist="38100" dir="2700000" algn="tl">
                  <a:srgbClr val="000000">
                    <a:alpha val="43137"/>
                  </a:srgbClr>
                </a:outerShdw>
              </a:effectLst>
              <a:latin typeface="Copperplate Gothic Bold" panose="020E0705020206020404" pitchFamily="34" charset="0"/>
            </a:endParaRPr>
          </a:p>
        </p:txBody>
      </p:sp>
      <p:sp>
        <p:nvSpPr>
          <p:cNvPr id="3" name="Content Placeholder 2"/>
          <p:cNvSpPr>
            <a:spLocks noGrp="1"/>
          </p:cNvSpPr>
          <p:nvPr>
            <p:ph idx="1"/>
          </p:nvPr>
        </p:nvSpPr>
        <p:spPr>
          <a:xfrm>
            <a:off x="563880" y="1290047"/>
            <a:ext cx="10515600" cy="4351338"/>
          </a:xfrm>
        </p:spPr>
        <p:txBody>
          <a:bodyPr/>
          <a:lstStyle/>
          <a:p>
            <a:r>
              <a:rPr lang="en-US" dirty="0">
                <a:hlinkClick r:id="rId2"/>
              </a:rPr>
              <a:t>Nickel metal hydride</a:t>
            </a:r>
            <a:r>
              <a:rPr lang="en-US" dirty="0"/>
              <a:t> batteries are a fast-working and long-lasting power source. These types of rechargeable batteries can work tirelessly without breaking down or losing their charge quickly</a:t>
            </a:r>
            <a:endParaRPr lang="en-IN" dirty="0"/>
          </a:p>
        </p:txBody>
      </p:sp>
      <p:pic>
        <p:nvPicPr>
          <p:cNvPr id="4" name="Picture 3"/>
          <p:cNvPicPr>
            <a:picLocks noChangeAspect="1"/>
          </p:cNvPicPr>
          <p:nvPr/>
        </p:nvPicPr>
        <p:blipFill>
          <a:blip r:embed="rId3"/>
          <a:stretch>
            <a:fillRect/>
          </a:stretch>
        </p:blipFill>
        <p:spPr>
          <a:xfrm>
            <a:off x="3326673" y="2615610"/>
            <a:ext cx="4650379" cy="4293869"/>
          </a:xfrm>
          <a:prstGeom prst="rect">
            <a:avLst/>
          </a:prstGeom>
        </p:spPr>
      </p:pic>
    </p:spTree>
    <p:extLst>
      <p:ext uri="{BB962C8B-B14F-4D97-AF65-F5344CB8AC3E}">
        <p14:creationId xmlns:p14="http://schemas.microsoft.com/office/powerpoint/2010/main" val="1828767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u="sng" dirty="0" smtClean="0"/>
              <a:t>TOPIC:-</a:t>
            </a:r>
            <a:endParaRPr lang="en-US" b="1" i="1" u="sng"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WHAT IS BATTERY?</a:t>
            </a:r>
          </a:p>
          <a:p>
            <a:pPr>
              <a:buFont typeface="Wingdings" panose="05000000000000000000" pitchFamily="2" charset="2"/>
              <a:buChar char="Ø"/>
            </a:pPr>
            <a:r>
              <a:rPr lang="en-US" dirty="0" smtClean="0"/>
              <a:t>TYPES OF BATTERIES?</a:t>
            </a:r>
          </a:p>
          <a:p>
            <a:pPr>
              <a:buFont typeface="Wingdings" panose="05000000000000000000" pitchFamily="2" charset="2"/>
              <a:buChar char="Ø"/>
            </a:pPr>
            <a:r>
              <a:rPr lang="en-US" dirty="0" smtClean="0"/>
              <a:t>PARIMARY BATTERIES?</a:t>
            </a:r>
          </a:p>
          <a:p>
            <a:pPr>
              <a:buFont typeface="Wingdings" panose="05000000000000000000" pitchFamily="2" charset="2"/>
              <a:buChar char="Ø"/>
            </a:pPr>
            <a:r>
              <a:rPr lang="en-US" dirty="0" smtClean="0"/>
              <a:t>SECONDARY BATTERIES?</a:t>
            </a:r>
            <a:endParaRPr lang="en-US" dirty="0"/>
          </a:p>
        </p:txBody>
      </p:sp>
    </p:spTree>
    <p:extLst>
      <p:ext uri="{BB962C8B-B14F-4D97-AF65-F5344CB8AC3E}">
        <p14:creationId xmlns:p14="http://schemas.microsoft.com/office/powerpoint/2010/main" val="1679395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i="1" u="sng" dirty="0" smtClean="0"/>
              <a:t>WHAT IS BATTERY?</a:t>
            </a:r>
            <a:endParaRPr lang="en-US" b="1" i="1" u="sng"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A battery is collection of one or more cells that go under chemical reactions to crate the flow of electrons within a circuit.</a:t>
            </a:r>
          </a:p>
          <a:p>
            <a:pPr>
              <a:buFont typeface="Wingdings" panose="05000000000000000000" pitchFamily="2" charset="2"/>
              <a:buChar char="Ø"/>
            </a:pPr>
            <a:r>
              <a:rPr lang="en-US" dirty="0" smtClean="0"/>
              <a:t>Battery cells are usually made up of three main components;</a:t>
            </a:r>
          </a:p>
          <a:p>
            <a:pPr marL="0" indent="0">
              <a:buNone/>
            </a:pPr>
            <a:r>
              <a:rPr lang="en-US" dirty="0"/>
              <a:t> </a:t>
            </a:r>
            <a:r>
              <a:rPr lang="en-US" dirty="0" smtClean="0"/>
              <a:t>  1.The Anode (Negative Electrode)</a:t>
            </a:r>
          </a:p>
          <a:p>
            <a:pPr marL="0" indent="0">
              <a:buNone/>
            </a:pPr>
            <a:r>
              <a:rPr lang="en-US" dirty="0"/>
              <a:t> </a:t>
            </a:r>
            <a:r>
              <a:rPr lang="en-US" dirty="0" smtClean="0"/>
              <a:t>  2.The Cathode (Positive Electrode)</a:t>
            </a:r>
          </a:p>
          <a:p>
            <a:pPr marL="0" indent="0">
              <a:buNone/>
            </a:pPr>
            <a:r>
              <a:rPr lang="en-US" dirty="0"/>
              <a:t> </a:t>
            </a:r>
            <a:r>
              <a:rPr lang="en-US" dirty="0" smtClean="0"/>
              <a:t>  3.The electrolytes </a:t>
            </a:r>
            <a:endParaRPr lang="en-US" dirty="0"/>
          </a:p>
        </p:txBody>
      </p:sp>
      <p:pic>
        <p:nvPicPr>
          <p:cNvPr id="5" name="Picture 4"/>
          <p:cNvPicPr>
            <a:picLocks noChangeAspect="1"/>
          </p:cNvPicPr>
          <p:nvPr/>
        </p:nvPicPr>
        <p:blipFill>
          <a:blip r:embed="rId2"/>
          <a:stretch>
            <a:fillRect/>
          </a:stretch>
        </p:blipFill>
        <p:spPr>
          <a:xfrm>
            <a:off x="6388767" y="3284621"/>
            <a:ext cx="4668253" cy="2839537"/>
          </a:xfrm>
          <a:prstGeom prst="rect">
            <a:avLst/>
          </a:prstGeom>
        </p:spPr>
      </p:pic>
    </p:spTree>
    <p:extLst>
      <p:ext uri="{BB962C8B-B14F-4D97-AF65-F5344CB8AC3E}">
        <p14:creationId xmlns:p14="http://schemas.microsoft.com/office/powerpoint/2010/main" val="2896529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t>TYPES OF </a:t>
            </a:r>
            <a:r>
              <a:rPr lang="en-US" b="1" i="1" u="sng" dirty="0" smtClean="0"/>
              <a:t>BATTERIES?</a:t>
            </a:r>
            <a:r>
              <a:rPr lang="en-US" b="1" i="1" u="sng" dirty="0"/>
              <a:t/>
            </a:r>
            <a:br>
              <a:rPr lang="en-US" b="1" i="1" u="sng" dirty="0"/>
            </a:br>
            <a:endParaRPr lang="en-US" b="1" i="1" u="sng" dirty="0"/>
          </a:p>
        </p:txBody>
      </p:sp>
      <p:sp>
        <p:nvSpPr>
          <p:cNvPr id="3" name="Content Placeholder 2"/>
          <p:cNvSpPr>
            <a:spLocks noGrp="1"/>
          </p:cNvSpPr>
          <p:nvPr>
            <p:ph idx="1"/>
          </p:nvPr>
        </p:nvSpPr>
        <p:spPr/>
        <p:txBody>
          <a:bodyPr/>
          <a:lstStyle/>
          <a:p>
            <a:pPr marL="0" indent="0">
              <a:buNone/>
            </a:pPr>
            <a:r>
              <a:rPr lang="en-US" dirty="0" smtClean="0"/>
              <a:t>1. Primary </a:t>
            </a:r>
            <a:r>
              <a:rPr lang="en-US" dirty="0"/>
              <a:t>B</a:t>
            </a:r>
            <a:r>
              <a:rPr lang="en-US" dirty="0" smtClean="0"/>
              <a:t>atteries                             2.Secondary Batteries </a:t>
            </a:r>
            <a:endParaRPr lang="en-US" dirty="0"/>
          </a:p>
        </p:txBody>
      </p:sp>
      <p:pic>
        <p:nvPicPr>
          <p:cNvPr id="4" name="Picture 3"/>
          <p:cNvPicPr>
            <a:picLocks noChangeAspect="1"/>
          </p:cNvPicPr>
          <p:nvPr/>
        </p:nvPicPr>
        <p:blipFill>
          <a:blip r:embed="rId2"/>
          <a:stretch>
            <a:fillRect/>
          </a:stretch>
        </p:blipFill>
        <p:spPr>
          <a:xfrm>
            <a:off x="838200" y="2334419"/>
            <a:ext cx="5009147" cy="3151981"/>
          </a:xfrm>
          <a:prstGeom prst="rect">
            <a:avLst/>
          </a:prstGeom>
        </p:spPr>
      </p:pic>
      <p:pic>
        <p:nvPicPr>
          <p:cNvPr id="5" name="Picture 4"/>
          <p:cNvPicPr>
            <a:picLocks noChangeAspect="1"/>
          </p:cNvPicPr>
          <p:nvPr/>
        </p:nvPicPr>
        <p:blipFill>
          <a:blip r:embed="rId3"/>
          <a:stretch>
            <a:fillRect/>
          </a:stretch>
        </p:blipFill>
        <p:spPr>
          <a:xfrm>
            <a:off x="6292516" y="2334419"/>
            <a:ext cx="4957010" cy="3296360"/>
          </a:xfrm>
          <a:prstGeom prst="rect">
            <a:avLst/>
          </a:prstGeom>
        </p:spPr>
      </p:pic>
    </p:spTree>
    <p:extLst>
      <p:ext uri="{BB962C8B-B14F-4D97-AF65-F5344CB8AC3E}">
        <p14:creationId xmlns:p14="http://schemas.microsoft.com/office/powerpoint/2010/main" val="3226413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u="sng" dirty="0" smtClean="0"/>
              <a:t>PRIMARY BATTERIES? </a:t>
            </a:r>
            <a:endParaRPr lang="en-US" sz="4000" b="1" i="1" u="sng"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Primary batteries are batteries that </a:t>
            </a:r>
            <a:r>
              <a:rPr lang="en-US" b="1" i="1" u="sng" dirty="0" smtClean="0"/>
              <a:t>cannot be recharged </a:t>
            </a:r>
            <a:r>
              <a:rPr lang="en-US" dirty="0" smtClean="0"/>
              <a:t>once depleted. </a:t>
            </a:r>
          </a:p>
          <a:p>
            <a:pPr>
              <a:buFont typeface="Wingdings" panose="05000000000000000000" pitchFamily="2" charset="2"/>
              <a:buChar char="Ø"/>
            </a:pPr>
            <a:r>
              <a:rPr lang="en-US" dirty="0" smtClean="0"/>
              <a:t>Primary batteries are made of electrochemical cells whose electrochemical reaction cannot be reversed.</a:t>
            </a:r>
          </a:p>
          <a:p>
            <a:pPr>
              <a:buFont typeface="Wingdings" panose="05000000000000000000" pitchFamily="2" charset="2"/>
              <a:buChar char="Ø"/>
            </a:pPr>
            <a:r>
              <a:rPr lang="en-US" dirty="0" smtClean="0"/>
              <a:t>Primary batteries exist in different form </a:t>
            </a:r>
            <a:r>
              <a:rPr lang="en-US" b="1" i="1" u="sng" dirty="0" smtClean="0"/>
              <a:t>ranging from coin cells to AA battery.</a:t>
            </a:r>
          </a:p>
          <a:p>
            <a:pPr>
              <a:buFont typeface="Wingdings" panose="05000000000000000000" pitchFamily="2" charset="2"/>
              <a:buChar char="Ø"/>
            </a:pPr>
            <a:r>
              <a:rPr lang="en-US" dirty="0" smtClean="0"/>
              <a:t>Primary  batteries always have high specific energy and the system in which they are used are always designed to consume low amount of power to enable the battery last as long as possible.</a:t>
            </a:r>
          </a:p>
          <a:p>
            <a:pPr>
              <a:buFont typeface="Wingdings" panose="05000000000000000000" pitchFamily="2" charset="2"/>
              <a:buChar char="Ø"/>
            </a:pPr>
            <a:endParaRPr lang="en-US" dirty="0" smtClean="0"/>
          </a:p>
          <a:p>
            <a:pPr>
              <a:buFont typeface="Wingdings" panose="05000000000000000000" pitchFamily="2" charset="2"/>
              <a:buChar char="Ø"/>
            </a:pPr>
            <a:endParaRPr lang="en-US" b="1" i="1" u="sng" dirty="0" smtClean="0"/>
          </a:p>
          <a:p>
            <a:pPr>
              <a:buFont typeface="Wingdings" panose="05000000000000000000" pitchFamily="2" charset="2"/>
              <a:buChar char="Ø"/>
            </a:pPr>
            <a:endParaRPr lang="en-US" b="1" i="1" u="sng" dirty="0" smtClean="0"/>
          </a:p>
          <a:p>
            <a:pPr>
              <a:buFont typeface="Wingdings" panose="05000000000000000000" pitchFamily="2" charset="2"/>
              <a:buChar char="Ø"/>
            </a:pPr>
            <a:endParaRPr lang="en-US" b="1" i="1" u="sng" dirty="0" smtClean="0"/>
          </a:p>
          <a:p>
            <a:pPr>
              <a:buFont typeface="Wingdings" panose="05000000000000000000" pitchFamily="2" charset="2"/>
              <a:buChar char="Ø"/>
            </a:pPr>
            <a:endParaRPr lang="en-US" b="1" i="1" u="sng" dirty="0" smtClean="0"/>
          </a:p>
        </p:txBody>
      </p:sp>
    </p:spTree>
    <p:extLst>
      <p:ext uri="{BB962C8B-B14F-4D97-AF65-F5344CB8AC3E}">
        <p14:creationId xmlns:p14="http://schemas.microsoft.com/office/powerpoint/2010/main" val="2535701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PRIMARY BATTERIES (DRY CELL):-</a:t>
            </a:r>
            <a:endParaRPr lang="en-US" b="1" i="1" u="sng" dirty="0"/>
          </a:p>
        </p:txBody>
      </p:sp>
      <p:pic>
        <p:nvPicPr>
          <p:cNvPr id="4" name="Content Placeholder 3"/>
          <p:cNvPicPr>
            <a:picLocks noGrp="1" noChangeAspect="1"/>
          </p:cNvPicPr>
          <p:nvPr>
            <p:ph idx="1"/>
          </p:nvPr>
        </p:nvPicPr>
        <p:blipFill>
          <a:blip r:embed="rId2"/>
          <a:stretch>
            <a:fillRect/>
          </a:stretch>
        </p:blipFill>
        <p:spPr>
          <a:xfrm>
            <a:off x="1263316" y="1949116"/>
            <a:ext cx="9709484" cy="4620125"/>
          </a:xfrm>
          <a:prstGeom prst="rect">
            <a:avLst/>
          </a:prstGeom>
        </p:spPr>
      </p:pic>
    </p:spTree>
    <p:extLst>
      <p:ext uri="{BB962C8B-B14F-4D97-AF65-F5344CB8AC3E}">
        <p14:creationId xmlns:p14="http://schemas.microsoft.com/office/powerpoint/2010/main" val="768114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u="sng" dirty="0"/>
              <a:t>SECONDARY </a:t>
            </a:r>
            <a:r>
              <a:rPr lang="en-US" b="1" i="1" u="sng" dirty="0" smtClean="0"/>
              <a:t>BATTERIES?</a:t>
            </a:r>
            <a:r>
              <a:rPr lang="en-US" b="1" i="1" u="sng" dirty="0"/>
              <a:t/>
            </a:r>
            <a:br>
              <a:rPr lang="en-US" b="1" i="1" u="sng" dirty="0"/>
            </a:br>
            <a:endParaRPr lang="en-US" b="1" i="1" u="sng"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Secondary batteries are batteries with electrochemical cells whose chemical reactions can be reversed by applying a certain voltage to the battery in the reversed direction.</a:t>
            </a:r>
          </a:p>
          <a:p>
            <a:pPr>
              <a:buFont typeface="Wingdings" panose="05000000000000000000" pitchFamily="2" charset="2"/>
              <a:buChar char="Ø"/>
            </a:pPr>
            <a:r>
              <a:rPr lang="en-US" dirty="0" smtClean="0"/>
              <a:t>Also referred to as </a:t>
            </a:r>
            <a:r>
              <a:rPr lang="en-US" b="1" i="1" u="sng" dirty="0" smtClean="0"/>
              <a:t>rechargeable batteries</a:t>
            </a:r>
            <a:r>
              <a:rPr lang="en-US" dirty="0" smtClean="0"/>
              <a:t>, secondary cells unlike primary cells can be recharged after the energy on the battery has been used up.</a:t>
            </a:r>
          </a:p>
          <a:p>
            <a:pPr>
              <a:buFont typeface="Wingdings" panose="05000000000000000000" pitchFamily="2" charset="2"/>
              <a:buChar char="Ø"/>
            </a:pPr>
            <a:r>
              <a:rPr lang="en-US" dirty="0" smtClean="0"/>
              <a:t>Small capacity secondary batteries are used to power portable electronic devices like </a:t>
            </a:r>
            <a:r>
              <a:rPr lang="en-US" b="1" i="1" u="sng" dirty="0" smtClean="0"/>
              <a:t>mobile phones </a:t>
            </a:r>
            <a:r>
              <a:rPr lang="en-US" dirty="0" smtClean="0"/>
              <a:t>. </a:t>
            </a:r>
            <a:endParaRPr lang="en-US" dirty="0"/>
          </a:p>
        </p:txBody>
      </p:sp>
    </p:spTree>
    <p:extLst>
      <p:ext uri="{BB962C8B-B14F-4D97-AF65-F5344CB8AC3E}">
        <p14:creationId xmlns:p14="http://schemas.microsoft.com/office/powerpoint/2010/main" val="1677218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SECONDARY BATTERIES (RECHARGEABLE):-</a:t>
            </a:r>
            <a:endParaRPr lang="en-US" u="sng" dirty="0"/>
          </a:p>
        </p:txBody>
      </p:sp>
      <p:pic>
        <p:nvPicPr>
          <p:cNvPr id="4" name="Content Placeholder 3"/>
          <p:cNvPicPr>
            <a:picLocks noGrp="1" noChangeAspect="1"/>
          </p:cNvPicPr>
          <p:nvPr>
            <p:ph idx="1"/>
          </p:nvPr>
        </p:nvPicPr>
        <p:blipFill>
          <a:blip r:embed="rId2"/>
          <a:stretch>
            <a:fillRect/>
          </a:stretch>
        </p:blipFill>
        <p:spPr>
          <a:xfrm>
            <a:off x="1094872" y="2021306"/>
            <a:ext cx="9829801" cy="4511842"/>
          </a:xfrm>
          <a:prstGeom prst="rect">
            <a:avLst/>
          </a:prstGeom>
        </p:spPr>
      </p:pic>
    </p:spTree>
    <p:extLst>
      <p:ext uri="{BB962C8B-B14F-4D97-AF65-F5344CB8AC3E}">
        <p14:creationId xmlns:p14="http://schemas.microsoft.com/office/powerpoint/2010/main" val="2614313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latin typeface="Copperplate Gothic Bold" panose="020E0705020206020404" pitchFamily="34" charset="0"/>
              </a:rPr>
              <a:t>Secondary batteries of type:-</a:t>
            </a:r>
            <a:endParaRPr lang="en-IN" b="1" i="1" u="sng" dirty="0">
              <a:latin typeface="Copperplate Gothic Bold" panose="020E0705020206020404" pitchFamily="34" charset="0"/>
            </a:endParaRPr>
          </a:p>
        </p:txBody>
      </p:sp>
      <p:sp>
        <p:nvSpPr>
          <p:cNvPr id="3" name="Content Placeholder 2"/>
          <p:cNvSpPr>
            <a:spLocks noGrp="1"/>
          </p:cNvSpPr>
          <p:nvPr>
            <p:ph idx="1"/>
          </p:nvPr>
        </p:nvSpPr>
        <p:spPr>
          <a:xfrm>
            <a:off x="775063" y="1007360"/>
            <a:ext cx="10515600" cy="4351338"/>
          </a:xfrm>
        </p:spPr>
        <p:txBody>
          <a:bodyPr/>
          <a:lstStyle/>
          <a:p>
            <a:pPr marL="0" indent="0">
              <a:buNone/>
            </a:pPr>
            <a:endParaRPr lang="en-IN" dirty="0"/>
          </a:p>
          <a:p>
            <a:r>
              <a:rPr lang="en-IN" dirty="0">
                <a:hlinkClick r:id="rId2"/>
              </a:rPr>
              <a:t>Lithium-Ion Battery</a:t>
            </a:r>
            <a:endParaRPr lang="en-IN" dirty="0"/>
          </a:p>
          <a:p>
            <a:r>
              <a:rPr lang="en-IN" dirty="0">
                <a:hlinkClick r:id="rId3"/>
              </a:rPr>
              <a:t>Lithium Polymer Battery</a:t>
            </a:r>
            <a:endParaRPr lang="en-IN" dirty="0"/>
          </a:p>
          <a:p>
            <a:r>
              <a:rPr lang="en-IN" dirty="0">
                <a:hlinkClick r:id="rId4"/>
              </a:rPr>
              <a:t>Lead Acid Gel Battery</a:t>
            </a:r>
            <a:endParaRPr lang="en-IN" dirty="0"/>
          </a:p>
          <a:p>
            <a:r>
              <a:rPr lang="en-IN" dirty="0" err="1">
                <a:hlinkClick r:id="rId5"/>
              </a:rPr>
              <a:t>NiCd</a:t>
            </a:r>
            <a:r>
              <a:rPr lang="en-IN" dirty="0">
                <a:hlinkClick r:id="rId5"/>
              </a:rPr>
              <a:t> Battery</a:t>
            </a:r>
            <a:endParaRPr lang="en-IN" dirty="0"/>
          </a:p>
          <a:p>
            <a:r>
              <a:rPr lang="en-IN" dirty="0">
                <a:hlinkClick r:id="rId6"/>
              </a:rPr>
              <a:t>Nickel Metal Hydride Battery</a:t>
            </a:r>
            <a:endParaRPr lang="en-IN" dirty="0"/>
          </a:p>
          <a:p>
            <a:endParaRPr lang="en-IN" dirty="0"/>
          </a:p>
        </p:txBody>
      </p:sp>
    </p:spTree>
    <p:extLst>
      <p:ext uri="{BB962C8B-B14F-4D97-AF65-F5344CB8AC3E}">
        <p14:creationId xmlns:p14="http://schemas.microsoft.com/office/powerpoint/2010/main" val="2219209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279</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Copperplate Gothic Bold</vt:lpstr>
      <vt:lpstr>Lato</vt:lpstr>
      <vt:lpstr>Wingdings</vt:lpstr>
      <vt:lpstr>Office Theme</vt:lpstr>
      <vt:lpstr>Welcome to  my presentation battery</vt:lpstr>
      <vt:lpstr>TOPIC:-</vt:lpstr>
      <vt:lpstr> WHAT IS BATTERY?</vt:lpstr>
      <vt:lpstr>TYPES OF BATTERIES? </vt:lpstr>
      <vt:lpstr>PRIMARY BATTERIES? </vt:lpstr>
      <vt:lpstr>PRIMARY BATTERIES (DRY CELL):-</vt:lpstr>
      <vt:lpstr>SECONDARY BATTERIES? </vt:lpstr>
      <vt:lpstr>SECONDARY BATTERIES (RECHARGEABLE):-</vt:lpstr>
      <vt:lpstr>Secondary batteries of type:-</vt:lpstr>
      <vt:lpstr>Lithium-Ion Battery</vt:lpstr>
      <vt:lpstr> Lithium Polymer Battery</vt:lpstr>
      <vt:lpstr>Lead Acid Gel Battery </vt:lpstr>
      <vt:lpstr> Nickel-Cadmium (NiCd) battery</vt:lpstr>
      <vt:lpstr>Nickel Metal Hydride Battery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presentation battery</dc:title>
  <dc:creator>System7</dc:creator>
  <cp:lastModifiedBy>Don Bosco</cp:lastModifiedBy>
  <cp:revision>21</cp:revision>
  <dcterms:created xsi:type="dcterms:W3CDTF">2022-08-25T09:28:10Z</dcterms:created>
  <dcterms:modified xsi:type="dcterms:W3CDTF">2022-09-01T05:52:07Z</dcterms:modified>
</cp:coreProperties>
</file>