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A8AC94-FA25-4601-A1ED-27DB8CB81C4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35866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A8AC94-FA25-4601-A1ED-27DB8CB81C4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404592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A8AC94-FA25-4601-A1ED-27DB8CB81C4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395357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A8AC94-FA25-4601-A1ED-27DB8CB81C4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40632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A8AC94-FA25-4601-A1ED-27DB8CB81C4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73027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A8AC94-FA25-4601-A1ED-27DB8CB81C4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30862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A8AC94-FA25-4601-A1ED-27DB8CB81C47}" type="datetimeFigureOut">
              <a:rPr lang="en-IN" smtClean="0"/>
              <a:t>10-09-2022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371818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A8AC94-FA25-4601-A1ED-27DB8CB81C47}" type="datetimeFigureOut">
              <a:rPr lang="en-IN" smtClean="0"/>
              <a:t>10-09-2022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261202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8AC94-FA25-4601-A1ED-27DB8CB81C47}" type="datetimeFigureOut">
              <a:rPr lang="en-IN" smtClean="0"/>
              <a:t>10-09-2022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330735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A8AC94-FA25-4601-A1ED-27DB8CB81C4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161693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A8AC94-FA25-4601-A1ED-27DB8CB81C4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E7D97-E880-4E68-B708-EE0BBFD03545}" type="slidenum">
              <a:rPr lang="en-IN" smtClean="0"/>
              <a:t>‹#›</a:t>
            </a:fld>
            <a:endParaRPr lang="en-IN"/>
          </a:p>
        </p:txBody>
      </p:sp>
    </p:spTree>
    <p:extLst>
      <p:ext uri="{BB962C8B-B14F-4D97-AF65-F5344CB8AC3E}">
        <p14:creationId xmlns:p14="http://schemas.microsoft.com/office/powerpoint/2010/main" val="296475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8AC94-FA25-4601-A1ED-27DB8CB81C47}" type="datetimeFigureOut">
              <a:rPr lang="en-IN" smtClean="0"/>
              <a:t>10-09-2022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E7D97-E880-4E68-B708-EE0BBFD03545}" type="slidenum">
              <a:rPr lang="en-IN" smtClean="0"/>
              <a:t>‹#›</a:t>
            </a:fld>
            <a:endParaRPr lang="en-IN"/>
          </a:p>
        </p:txBody>
      </p:sp>
    </p:spTree>
    <p:extLst>
      <p:ext uri="{BB962C8B-B14F-4D97-AF65-F5344CB8AC3E}">
        <p14:creationId xmlns:p14="http://schemas.microsoft.com/office/powerpoint/2010/main" val="4623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172">
              <a:schemeClr val="accent4"/>
            </a:gs>
            <a:gs pos="13281">
              <a:srgbClr val="92D050"/>
            </a:gs>
            <a:gs pos="46930">
              <a:srgbClr val="FF0000"/>
            </a:gs>
            <a:gs pos="56610">
              <a:srgbClr val="FFFF00"/>
            </a:gs>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3984666" y="1522781"/>
            <a:ext cx="7445692" cy="1200329"/>
          </a:xfrm>
          <a:prstGeom prst="rect">
            <a:avLst/>
          </a:prstGeom>
          <a:noFill/>
        </p:spPr>
        <p:txBody>
          <a:bodyPr wrap="none" lIns="91440" tIns="45720" rIns="91440" bIns="45720">
            <a:spAutoFit/>
          </a:bodyPr>
          <a:lstStyle/>
          <a:p>
            <a:pPr algn="ctr"/>
            <a:r>
              <a:rPr lang="en-US" sz="7200" i="1" u="sng" cap="none" spc="0" dirty="0" smtClean="0">
                <a:ln w="12700">
                  <a:solidFill>
                    <a:schemeClr val="accent5"/>
                  </a:solidFill>
                  <a:prstDash val="solid"/>
                </a:ln>
                <a:pattFill prst="ltDnDiag">
                  <a:fgClr>
                    <a:schemeClr val="accent5">
                      <a:lumMod val="60000"/>
                      <a:lumOff val="40000"/>
                    </a:schemeClr>
                  </a:fgClr>
                  <a:bgClr>
                    <a:schemeClr val="bg1"/>
                  </a:bgClr>
                </a:pattFill>
                <a:effectLst/>
              </a:rPr>
              <a:t>MY PRESENTATION </a:t>
            </a:r>
            <a:endParaRPr lang="en-US" sz="7200" i="1" u="sng"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5" name="Rectangle 4"/>
          <p:cNvSpPr/>
          <p:nvPr/>
        </p:nvSpPr>
        <p:spPr>
          <a:xfrm>
            <a:off x="0" y="1061116"/>
            <a:ext cx="4450194" cy="923330"/>
          </a:xfrm>
          <a:prstGeom prst="rect">
            <a:avLst/>
          </a:prstGeom>
          <a:noFill/>
        </p:spPr>
        <p:txBody>
          <a:bodyPr wrap="none" lIns="91440" tIns="45720" rIns="91440" bIns="45720">
            <a:spAutoFit/>
          </a:bodyPr>
          <a:lstStyle/>
          <a:p>
            <a:pPr algn="ctr"/>
            <a:r>
              <a:rPr lang="en-US" sz="5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WELCOME  TO </a:t>
            </a:r>
            <a:endParaRPr lang="en-US" sz="54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p:cNvSpPr/>
          <p:nvPr/>
        </p:nvSpPr>
        <p:spPr>
          <a:xfrm>
            <a:off x="90026" y="2261940"/>
            <a:ext cx="4360168" cy="1323439"/>
          </a:xfrm>
          <a:prstGeom prst="rect">
            <a:avLst/>
          </a:prstGeom>
          <a:noFill/>
        </p:spPr>
        <p:txBody>
          <a:bodyPr wrap="none" lIns="91440" tIns="45720" rIns="91440" bIns="45720">
            <a:spAutoFit/>
          </a:bodyPr>
          <a:lstStyle/>
          <a:p>
            <a:pPr algn="ctr"/>
            <a:r>
              <a:rPr lang="en-US" sz="8000" i="1" u="sng" cap="none" spc="0" dirty="0" smtClean="0">
                <a:ln w="6600">
                  <a:solidFill>
                    <a:schemeClr val="accent2"/>
                  </a:solidFill>
                  <a:prstDash val="solid"/>
                </a:ln>
                <a:solidFill>
                  <a:srgbClr val="FFFFFF"/>
                </a:solidFill>
                <a:effectLst>
                  <a:outerShdw dist="38100" dir="2700000" algn="tl" rotWithShape="0">
                    <a:schemeClr val="accent2"/>
                  </a:outerShdw>
                </a:effectLst>
              </a:rPr>
              <a:t>AMITABH </a:t>
            </a:r>
            <a:endParaRPr lang="en-US" sz="8000" i="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p:cNvPicPr>
            <a:picLocks noChangeAspect="1"/>
          </p:cNvPicPr>
          <p:nvPr/>
        </p:nvPicPr>
        <p:blipFill>
          <a:blip r:embed="rId2"/>
          <a:stretch>
            <a:fillRect/>
          </a:stretch>
        </p:blipFill>
        <p:spPr>
          <a:xfrm>
            <a:off x="90026" y="3435532"/>
            <a:ext cx="12101974" cy="3170056"/>
          </a:xfrm>
          <a:prstGeom prst="rect">
            <a:avLst/>
          </a:prstGeom>
        </p:spPr>
      </p:pic>
    </p:spTree>
    <p:extLst>
      <p:ext uri="{BB962C8B-B14F-4D97-AF65-F5344CB8AC3E}">
        <p14:creationId xmlns:p14="http://schemas.microsoft.com/office/powerpoint/2010/main" val="79240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3" y="1459866"/>
            <a:ext cx="4556760" cy="4351338"/>
          </a:xfrm>
        </p:spPr>
        <p:txBody>
          <a:bodyPr>
            <a:normAutofit/>
          </a:bodyPr>
          <a:lstStyle/>
          <a:p>
            <a:r>
              <a:rPr lang="en-US" b="1" i="1" dirty="0" smtClean="0"/>
              <a:t>Batteries are the most common power source for basic handheld devise to large scale industrial applications. A battery can be defined as; it is a combination of one or more electrochemical cells that are capable of converting stored chemical  energy into electrical energy. </a:t>
            </a:r>
            <a:endParaRPr lang="en-IN" b="1" i="1" dirty="0"/>
          </a:p>
        </p:txBody>
      </p:sp>
      <p:sp>
        <p:nvSpPr>
          <p:cNvPr id="4" name="Rectangle 3"/>
          <p:cNvSpPr/>
          <p:nvPr/>
        </p:nvSpPr>
        <p:spPr>
          <a:xfrm>
            <a:off x="4226330" y="156754"/>
            <a:ext cx="3347456" cy="923330"/>
          </a:xfrm>
          <a:prstGeom prst="rect">
            <a:avLst/>
          </a:prstGeom>
          <a:noFill/>
        </p:spPr>
        <p:txBody>
          <a:bodyPr wrap="none" lIns="91440" tIns="45720" rIns="91440" bIns="45720">
            <a:spAutoFit/>
          </a:bodyPr>
          <a:lstStyle/>
          <a:p>
            <a:pPr algn="ctr"/>
            <a:r>
              <a:rPr lang="en-US" sz="5400" b="1" i="1" u="sng" cap="none" spc="0" dirty="0" smtClean="0">
                <a:ln w="12700">
                  <a:solidFill>
                    <a:schemeClr val="accent5"/>
                  </a:solidFill>
                  <a:prstDash val="solid"/>
                </a:ln>
                <a:solidFill>
                  <a:srgbClr val="92D050"/>
                </a:solidFill>
                <a:effectLst/>
              </a:rPr>
              <a:t>B</a:t>
            </a:r>
            <a:r>
              <a:rPr lang="en-US" sz="5400" b="1" i="1" u="sng" cap="none" spc="0" dirty="0" smtClean="0">
                <a:ln w="12700">
                  <a:solidFill>
                    <a:schemeClr val="accent5"/>
                  </a:solidFill>
                  <a:prstDash val="solid"/>
                </a:ln>
                <a:pattFill prst="ltDnDiag">
                  <a:fgClr>
                    <a:schemeClr val="accent5">
                      <a:lumMod val="60000"/>
                      <a:lumOff val="40000"/>
                    </a:schemeClr>
                  </a:fgClr>
                  <a:bgClr>
                    <a:schemeClr val="bg1"/>
                  </a:bgClr>
                </a:pattFill>
                <a:effectLst/>
              </a:rPr>
              <a:t>A</a:t>
            </a:r>
            <a:r>
              <a:rPr lang="en-US" sz="5400" b="1" i="1" u="sng" cap="none" spc="0" dirty="0" smtClean="0">
                <a:ln w="12700">
                  <a:solidFill>
                    <a:schemeClr val="accent5"/>
                  </a:solidFill>
                  <a:prstDash val="solid"/>
                </a:ln>
                <a:solidFill>
                  <a:schemeClr val="accent6"/>
                </a:solidFill>
                <a:effectLst/>
              </a:rPr>
              <a:t>T</a:t>
            </a:r>
            <a:r>
              <a:rPr lang="en-US" sz="5400" b="1" i="1" u="sng" cap="none" spc="0" dirty="0" smtClean="0">
                <a:ln w="12700">
                  <a:solidFill>
                    <a:schemeClr val="accent5"/>
                  </a:solidFill>
                  <a:prstDash val="solid"/>
                </a:ln>
                <a:solidFill>
                  <a:srgbClr val="FF0000"/>
                </a:solidFill>
                <a:effectLst/>
              </a:rPr>
              <a:t>T</a:t>
            </a:r>
            <a:r>
              <a:rPr lang="en-US" sz="5400" b="1" i="1" u="sng" cap="none" spc="0" dirty="0" smtClean="0">
                <a:ln w="12700">
                  <a:solidFill>
                    <a:schemeClr val="accent5"/>
                  </a:solidFill>
                  <a:prstDash val="solid"/>
                </a:ln>
                <a:pattFill prst="ltDnDiag">
                  <a:fgClr>
                    <a:schemeClr val="accent5">
                      <a:lumMod val="60000"/>
                      <a:lumOff val="40000"/>
                    </a:schemeClr>
                  </a:fgClr>
                  <a:bgClr>
                    <a:schemeClr val="bg1"/>
                  </a:bgClr>
                </a:pattFill>
                <a:effectLst/>
              </a:rPr>
              <a:t>E</a:t>
            </a:r>
            <a:r>
              <a:rPr lang="en-US" sz="5400" b="1" i="1" u="sng" cap="none" spc="0" dirty="0" smtClean="0">
                <a:ln w="12700">
                  <a:solidFill>
                    <a:schemeClr val="accent5"/>
                  </a:solidFill>
                  <a:prstDash val="solid"/>
                </a:ln>
                <a:solidFill>
                  <a:srgbClr val="002060"/>
                </a:solidFill>
                <a:effectLst/>
              </a:rPr>
              <a:t>RI</a:t>
            </a:r>
            <a:r>
              <a:rPr lang="en-US" sz="5400" b="1" i="1" u="sng" cap="none" spc="0" dirty="0" smtClean="0">
                <a:ln w="12700">
                  <a:solidFill>
                    <a:schemeClr val="accent5"/>
                  </a:solidFill>
                  <a:prstDash val="solid"/>
                </a:ln>
                <a:solidFill>
                  <a:srgbClr val="FF0000"/>
                </a:solidFill>
                <a:effectLst/>
              </a:rPr>
              <a:t>ES</a:t>
            </a:r>
            <a:r>
              <a:rPr lang="en-US" sz="5400" b="1" i="1" u="sng" cap="none" spc="0" dirty="0" smtClean="0">
                <a:ln w="12700">
                  <a:solidFill>
                    <a:schemeClr val="accent5"/>
                  </a:solidFill>
                  <a:prstDash val="solid"/>
                </a:ln>
                <a:pattFill prst="ltDnDiag">
                  <a:fgClr>
                    <a:schemeClr val="accent5">
                      <a:lumMod val="60000"/>
                      <a:lumOff val="40000"/>
                    </a:schemeClr>
                  </a:fgClr>
                  <a:bgClr>
                    <a:schemeClr val="bg1"/>
                  </a:bgClr>
                </a:pattFill>
                <a:effectLst/>
              </a:rPr>
              <a:t> </a:t>
            </a:r>
            <a:endParaRPr lang="en-US" sz="5400" b="1" i="1" u="sng"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9" name="Picture 8"/>
          <p:cNvPicPr>
            <a:picLocks noChangeAspect="1"/>
          </p:cNvPicPr>
          <p:nvPr/>
        </p:nvPicPr>
        <p:blipFill>
          <a:blip r:embed="rId2"/>
          <a:stretch>
            <a:fillRect/>
          </a:stretch>
        </p:blipFill>
        <p:spPr>
          <a:xfrm>
            <a:off x="5525589" y="970711"/>
            <a:ext cx="5799909" cy="5068389"/>
          </a:xfrm>
          <a:prstGeom prst="rect">
            <a:avLst/>
          </a:prstGeom>
        </p:spPr>
      </p:pic>
    </p:spTree>
    <p:extLst>
      <p:ext uri="{BB962C8B-B14F-4D97-AF65-F5344CB8AC3E}">
        <p14:creationId xmlns:p14="http://schemas.microsoft.com/office/powerpoint/2010/main" val="16879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361392"/>
            <a:ext cx="6955301" cy="4351338"/>
          </a:xfrm>
        </p:spPr>
        <p:txBody>
          <a:bodyPr>
            <a:noAutofit/>
          </a:bodyPr>
          <a:lstStyle/>
          <a:p>
            <a:r>
              <a:rPr lang="en-US" b="1" i="1" dirty="0" smtClean="0"/>
              <a:t>A battery works on the oxidation and reduction reaction of an electrolyte with metals. When two dissimilar metallic substances, called electrode, are placed in a diluted electrolyte, oxidation and reduction reaction take place in the electrodes respectively depending upon the electron affinity of the metal of the electrodes. As a result of the oxidation reaction, one electrode gets negatively charged called cathode and due to the reduction reaction, another electrode gets positively charged called anode.</a:t>
            </a:r>
            <a:endParaRPr lang="en-IN" b="1" i="1" dirty="0"/>
          </a:p>
        </p:txBody>
      </p:sp>
      <p:sp>
        <p:nvSpPr>
          <p:cNvPr id="4" name="Rectangle 3"/>
          <p:cNvSpPr/>
          <p:nvPr/>
        </p:nvSpPr>
        <p:spPr>
          <a:xfrm>
            <a:off x="2845501" y="196000"/>
            <a:ext cx="6894901" cy="923330"/>
          </a:xfrm>
          <a:prstGeom prst="rect">
            <a:avLst/>
          </a:prstGeom>
          <a:noFill/>
        </p:spPr>
        <p:txBody>
          <a:bodyPr wrap="none" lIns="91440" tIns="45720" rIns="91440" bIns="45720">
            <a:spAutoFit/>
          </a:bodyPr>
          <a:lstStyle/>
          <a:p>
            <a:pPr algn="ctr"/>
            <a:r>
              <a:rPr lang="en-US" sz="5400" i="1" u="sng" cap="none" spc="0" dirty="0" smtClean="0">
                <a:ln w="6600">
                  <a:solidFill>
                    <a:schemeClr val="accent2"/>
                  </a:solidFill>
                  <a:prstDash val="solid"/>
                </a:ln>
                <a:solidFill>
                  <a:srgbClr val="00B050"/>
                </a:solidFill>
                <a:effectLst>
                  <a:outerShdw dist="38100" dir="2700000" algn="tl" rotWithShape="0">
                    <a:schemeClr val="accent2"/>
                  </a:outerShdw>
                </a:effectLst>
              </a:rPr>
              <a:t>W</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O</a:t>
            </a:r>
            <a:r>
              <a:rPr lang="en-US" sz="5400" i="1" u="sng" cap="none" spc="0" dirty="0" smtClean="0">
                <a:ln w="6600">
                  <a:solidFill>
                    <a:schemeClr val="accent2"/>
                  </a:solidFill>
                  <a:prstDash val="solid"/>
                </a:ln>
                <a:solidFill>
                  <a:srgbClr val="FFC000"/>
                </a:solidFill>
                <a:effectLst>
                  <a:outerShdw dist="38100" dir="2700000" algn="tl" rotWithShape="0">
                    <a:schemeClr val="accent2"/>
                  </a:outerShdw>
                </a:effectLst>
              </a:rPr>
              <a:t>RK</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I</a:t>
            </a:r>
            <a:r>
              <a:rPr lang="en-US" sz="5400" i="1" u="sng" cap="none" spc="0" dirty="0" smtClean="0">
                <a:ln w="6600">
                  <a:solidFill>
                    <a:schemeClr val="accent2"/>
                  </a:solidFill>
                  <a:prstDash val="solid"/>
                </a:ln>
                <a:solidFill>
                  <a:srgbClr val="C00000"/>
                </a:solidFill>
                <a:effectLst>
                  <a:outerShdw dist="38100" dir="2700000" algn="tl" rotWithShape="0">
                    <a:schemeClr val="accent2"/>
                  </a:outerShdw>
                </a:effectLst>
              </a:rPr>
              <a:t>N</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G </a:t>
            </a:r>
            <a:r>
              <a:rPr lang="en-US" sz="5400" i="1" u="sng" cap="none" spc="0" dirty="0" smtClean="0">
                <a:ln w="6600">
                  <a:solidFill>
                    <a:schemeClr val="accent2"/>
                  </a:solidFill>
                  <a:prstDash val="solid"/>
                </a:ln>
                <a:solidFill>
                  <a:srgbClr val="FF0000"/>
                </a:solidFill>
                <a:effectLst>
                  <a:outerShdw dist="38100" dir="2700000" algn="tl" rotWithShape="0">
                    <a:schemeClr val="accent2"/>
                  </a:outerShdw>
                </a:effectLst>
              </a:rPr>
              <a:t>OF</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 BA</a:t>
            </a:r>
            <a:r>
              <a:rPr lang="en-US" sz="5400" i="1" u="sng" cap="none" spc="0" dirty="0" smtClean="0">
                <a:ln w="6600">
                  <a:solidFill>
                    <a:schemeClr val="accent2"/>
                  </a:solidFill>
                  <a:prstDash val="solid"/>
                </a:ln>
                <a:solidFill>
                  <a:srgbClr val="C00000"/>
                </a:solidFill>
                <a:effectLst>
                  <a:outerShdw dist="38100" dir="2700000" algn="tl" rotWithShape="0">
                    <a:schemeClr val="accent2"/>
                  </a:outerShdw>
                </a:effectLst>
              </a:rPr>
              <a:t>T</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TER</a:t>
            </a:r>
            <a:r>
              <a:rPr lang="en-US" sz="5400" i="1" u="sng" cap="none" spc="0" dirty="0" smtClean="0">
                <a:ln w="6600">
                  <a:solidFill>
                    <a:schemeClr val="accent2"/>
                  </a:solidFill>
                  <a:prstDash val="solid"/>
                </a:ln>
                <a:solidFill>
                  <a:srgbClr val="92D050"/>
                </a:solidFill>
                <a:effectLst>
                  <a:outerShdw dist="38100" dir="2700000" algn="tl" rotWithShape="0">
                    <a:schemeClr val="accent2"/>
                  </a:outerShdw>
                </a:effectLst>
              </a:rPr>
              <a:t>Y</a:t>
            </a:r>
            <a:r>
              <a:rPr lang="en-US" sz="5400" i="1" u="sng" cap="none" spc="0"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5400" i="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p:cNvPicPr>
            <a:picLocks noChangeAspect="1"/>
          </p:cNvPicPr>
          <p:nvPr/>
        </p:nvPicPr>
        <p:blipFill>
          <a:blip r:embed="rId2"/>
          <a:stretch>
            <a:fillRect/>
          </a:stretch>
        </p:blipFill>
        <p:spPr>
          <a:xfrm>
            <a:off x="8200292" y="1119330"/>
            <a:ext cx="3810000" cy="5253335"/>
          </a:xfrm>
          <a:prstGeom prst="rect">
            <a:avLst/>
          </a:prstGeom>
        </p:spPr>
      </p:pic>
    </p:spTree>
    <p:extLst>
      <p:ext uri="{BB962C8B-B14F-4D97-AF65-F5344CB8AC3E}">
        <p14:creationId xmlns:p14="http://schemas.microsoft.com/office/powerpoint/2010/main" val="102835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9381" y="1262917"/>
            <a:ext cx="6505136" cy="4351338"/>
          </a:xfrm>
        </p:spPr>
        <p:txBody>
          <a:bodyPr>
            <a:normAutofit fontScale="92500" lnSpcReduction="10000"/>
          </a:bodyPr>
          <a:lstStyle/>
          <a:p>
            <a:r>
              <a:rPr lang="en-IN" b="1" i="1" dirty="0" smtClean="0"/>
              <a:t>Alkaline battery (zinc manganese oxide, carbon)</a:t>
            </a:r>
          </a:p>
          <a:p>
            <a:r>
              <a:rPr lang="en-IN" b="1" i="1" dirty="0" smtClean="0"/>
              <a:t>Aluminium–air battery.</a:t>
            </a:r>
          </a:p>
          <a:p>
            <a:r>
              <a:rPr lang="en-IN" b="1" i="1" dirty="0" smtClean="0"/>
              <a:t>Atomic battery. Radioisotope thermoelectric generator. Beta voltaic device.</a:t>
            </a:r>
          </a:p>
          <a:p>
            <a:r>
              <a:rPr lang="en-IN" b="1" i="1" dirty="0" smtClean="0"/>
              <a:t>Bunsen cell.</a:t>
            </a:r>
          </a:p>
          <a:p>
            <a:r>
              <a:rPr lang="en-IN" b="1" i="1" dirty="0" smtClean="0"/>
              <a:t>Chromic acid cell (Poggendorff cell)</a:t>
            </a:r>
          </a:p>
          <a:p>
            <a:r>
              <a:rPr lang="en-IN" b="1" i="1" dirty="0" smtClean="0"/>
              <a:t>Clark cell.</a:t>
            </a:r>
          </a:p>
          <a:p>
            <a:r>
              <a:rPr lang="en-IN" b="1" i="1" dirty="0" smtClean="0"/>
              <a:t>Daniel cell.</a:t>
            </a:r>
          </a:p>
          <a:p>
            <a:r>
              <a:rPr lang="en-IN" b="1" i="1" dirty="0" smtClean="0"/>
              <a:t>Dry cell.</a:t>
            </a:r>
            <a:endParaRPr lang="en-IN" b="1" i="1" dirty="0"/>
          </a:p>
        </p:txBody>
      </p:sp>
      <p:sp>
        <p:nvSpPr>
          <p:cNvPr id="4" name="Rectangle 3"/>
          <p:cNvSpPr/>
          <p:nvPr/>
        </p:nvSpPr>
        <p:spPr>
          <a:xfrm>
            <a:off x="3683928" y="125662"/>
            <a:ext cx="5386860" cy="830997"/>
          </a:xfrm>
          <a:prstGeom prst="rect">
            <a:avLst/>
          </a:prstGeom>
          <a:noFill/>
        </p:spPr>
        <p:txBody>
          <a:bodyPr wrap="none" lIns="91440" tIns="45720" rIns="91440" bIns="45720">
            <a:spAutoFit/>
          </a:bodyPr>
          <a:lstStyle/>
          <a:p>
            <a:pPr algn="ctr"/>
            <a:r>
              <a:rPr lang="en-US" sz="4800" i="1"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TYPES OF BATTERIES </a:t>
            </a:r>
            <a:endParaRPr lang="en-US" sz="4800" i="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760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0898"/>
            <a:ext cx="10515600" cy="4351338"/>
          </a:xfrm>
        </p:spPr>
        <p:txBody>
          <a:bodyPr/>
          <a:lstStyle/>
          <a:p>
            <a:r>
              <a:rPr lang="en-US" dirty="0" smtClean="0"/>
              <a:t>As the name indicates these batteries are meant for single usage. Once these batteries are used they cannot be recharged as the devices are not easily reversible and active materials may not return to their original forms. Battery manufacturers recommend against of primary cells.</a:t>
            </a:r>
          </a:p>
          <a:p>
            <a:endParaRPr lang="en-US" dirty="0"/>
          </a:p>
          <a:p>
            <a:r>
              <a:rPr lang="en-US" dirty="0" smtClean="0"/>
              <a:t>Ex… we use in wall clocks, television remote .etc.</a:t>
            </a:r>
            <a:endParaRPr lang="en-IN" dirty="0"/>
          </a:p>
        </p:txBody>
      </p:sp>
      <p:sp>
        <p:nvSpPr>
          <p:cNvPr id="4" name="Rectangle 3"/>
          <p:cNvSpPr/>
          <p:nvPr/>
        </p:nvSpPr>
        <p:spPr>
          <a:xfrm>
            <a:off x="2978550" y="167568"/>
            <a:ext cx="6206764" cy="923330"/>
          </a:xfrm>
          <a:prstGeom prst="rect">
            <a:avLst/>
          </a:prstGeom>
          <a:noFill/>
        </p:spPr>
        <p:txBody>
          <a:bodyPr wrap="none" lIns="91440" tIns="45720" rIns="91440" bIns="45720">
            <a:spAutoFit/>
          </a:bodyPr>
          <a:lstStyle/>
          <a:p>
            <a:pPr algn="ctr"/>
            <a:r>
              <a:rPr lang="en-US" sz="5400" b="1" i="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PRIMARY BATTERIES </a:t>
            </a:r>
            <a:endParaRPr lang="en-US" sz="54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7" name="Picture 6"/>
          <p:cNvPicPr>
            <a:picLocks noChangeAspect="1"/>
          </p:cNvPicPr>
          <p:nvPr/>
        </p:nvPicPr>
        <p:blipFill>
          <a:blip r:embed="rId2"/>
          <a:stretch>
            <a:fillRect/>
          </a:stretch>
        </p:blipFill>
        <p:spPr>
          <a:xfrm>
            <a:off x="7742440" y="2700996"/>
            <a:ext cx="4449560" cy="3798277"/>
          </a:xfrm>
          <a:prstGeom prst="rect">
            <a:avLst/>
          </a:prstGeom>
        </p:spPr>
      </p:pic>
    </p:spTree>
    <p:extLst>
      <p:ext uri="{BB962C8B-B14F-4D97-AF65-F5344CB8AC3E}">
        <p14:creationId xmlns:p14="http://schemas.microsoft.com/office/powerpoint/2010/main" val="211136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742" y="1431730"/>
            <a:ext cx="10515600" cy="4351338"/>
          </a:xfrm>
        </p:spPr>
        <p:txBody>
          <a:bodyPr/>
          <a:lstStyle/>
          <a:p>
            <a:r>
              <a:rPr lang="en-US" dirty="0" smtClean="0"/>
              <a:t>secondary batteries are also called as rechargeable batteries. These batteries can be used and recharges simultaneously. They are usually assembled with active materials with active in </a:t>
            </a:r>
            <a:r>
              <a:rPr lang="en-US" smtClean="0"/>
              <a:t>the </a:t>
            </a:r>
            <a:endParaRPr lang="en-IN" dirty="0"/>
          </a:p>
        </p:txBody>
      </p:sp>
      <p:sp>
        <p:nvSpPr>
          <p:cNvPr id="4" name="Rectangle 3"/>
          <p:cNvSpPr/>
          <p:nvPr/>
        </p:nvSpPr>
        <p:spPr>
          <a:xfrm>
            <a:off x="2314359" y="0"/>
            <a:ext cx="7028720" cy="923330"/>
          </a:xfrm>
          <a:prstGeom prst="rect">
            <a:avLst/>
          </a:prstGeom>
          <a:noFill/>
        </p:spPr>
        <p:txBody>
          <a:bodyPr wrap="none" lIns="91440" tIns="45720" rIns="91440" bIns="45720">
            <a:spAutoFit/>
          </a:bodyPr>
          <a:lstStyle/>
          <a:p>
            <a:pPr algn="ctr"/>
            <a:r>
              <a:rPr lang="en-US" sz="5400" i="1" u="sng"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SECONDARY BATTERIES </a:t>
            </a:r>
            <a:endParaRPr lang="en-US" sz="5400" i="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6043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Rectangle 3"/>
          <p:cNvSpPr/>
          <p:nvPr/>
        </p:nvSpPr>
        <p:spPr>
          <a:xfrm>
            <a:off x="3982825" y="2967335"/>
            <a:ext cx="422635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Your text here</a:t>
            </a:r>
          </a:p>
        </p:txBody>
      </p:sp>
    </p:spTree>
    <p:extLst>
      <p:ext uri="{BB962C8B-B14F-4D97-AF65-F5344CB8AC3E}">
        <p14:creationId xmlns:p14="http://schemas.microsoft.com/office/powerpoint/2010/main" val="109601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279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Bosco</dc:creator>
  <cp:lastModifiedBy>Don Bosco</cp:lastModifiedBy>
  <cp:revision>7</cp:revision>
  <dcterms:created xsi:type="dcterms:W3CDTF">2022-09-10T06:33:41Z</dcterms:created>
  <dcterms:modified xsi:type="dcterms:W3CDTF">2022-09-10T07:29:11Z</dcterms:modified>
</cp:coreProperties>
</file>