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76" r:id="rId5"/>
    <p:sldId id="268" r:id="rId6"/>
    <p:sldId id="274" r:id="rId7"/>
    <p:sldId id="263" r:id="rId8"/>
    <p:sldId id="269" r:id="rId9"/>
    <p:sldId id="270" r:id="rId10"/>
    <p:sldId id="272" r:id="rId11"/>
    <p:sldId id="273" r:id="rId12"/>
    <p:sldId id="265" r:id="rId13"/>
    <p:sldId id="271"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0" autoAdjust="0"/>
    <p:restoredTop sz="94660"/>
  </p:normalViewPr>
  <p:slideViewPr>
    <p:cSldViewPr snapToGrid="0">
      <p:cViewPr>
        <p:scale>
          <a:sx n="75" d="100"/>
          <a:sy n="75"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783803" y="0"/>
            <a:ext cx="2592377" cy="1107996"/>
          </a:xfrm>
          <a:prstGeom prst="rect">
            <a:avLst/>
          </a:prstGeom>
          <a:noFill/>
        </p:spPr>
        <p:txBody>
          <a:bodyPr wrap="none" lIns="91440" tIns="45720" rIns="91440" bIns="45720">
            <a:spAutoFit/>
          </a:bodyPr>
          <a:lstStyle/>
          <a:p>
            <a:pPr algn="ctr"/>
            <a:r>
              <a:rPr lang="en-US" sz="6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Content </a:t>
            </a:r>
            <a:endPar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ontent Placeholder 5"/>
          <p:cNvSpPr>
            <a:spLocks noGrp="1"/>
          </p:cNvSpPr>
          <p:nvPr>
            <p:ph idx="1"/>
          </p:nvPr>
        </p:nvSpPr>
        <p:spPr>
          <a:xfrm>
            <a:off x="1454320" y="1107996"/>
            <a:ext cx="8946541" cy="5313864"/>
          </a:xfrm>
        </p:spPr>
        <p:txBody>
          <a:bodyPr>
            <a:noAutofit/>
          </a:bodyPr>
          <a:lstStyle/>
          <a:p>
            <a:r>
              <a:rPr lang="en-US" sz="3200" b="1" i="1" dirty="0">
                <a:solidFill>
                  <a:schemeClr val="bg1">
                    <a:lumMod val="75000"/>
                    <a:lumOff val="25000"/>
                  </a:schemeClr>
                </a:solidFill>
              </a:rPr>
              <a:t> </a:t>
            </a:r>
            <a:r>
              <a:rPr lang="en-US" sz="3200" b="1" i="1" dirty="0" smtClean="0">
                <a:solidFill>
                  <a:schemeClr val="bg1">
                    <a:lumMod val="75000"/>
                    <a:lumOff val="25000"/>
                  </a:schemeClr>
                </a:solidFill>
              </a:rPr>
              <a:t>introduction</a:t>
            </a:r>
          </a:p>
          <a:p>
            <a:r>
              <a:rPr lang="en-US" sz="3200" b="1" i="1" dirty="0" smtClean="0">
                <a:solidFill>
                  <a:schemeClr val="bg1">
                    <a:lumMod val="75000"/>
                    <a:lumOff val="25000"/>
                  </a:schemeClr>
                </a:solidFill>
              </a:rPr>
              <a:t>Working</a:t>
            </a:r>
            <a:endParaRPr lang="en-US" sz="3200" b="1" i="1" dirty="0">
              <a:solidFill>
                <a:schemeClr val="bg1">
                  <a:lumMod val="75000"/>
                  <a:lumOff val="25000"/>
                </a:schemeClr>
              </a:solidFill>
            </a:endParaRPr>
          </a:p>
          <a:p>
            <a:r>
              <a:rPr lang="en-US" sz="3200" b="1" i="1" dirty="0" smtClean="0">
                <a:solidFill>
                  <a:schemeClr val="bg1">
                    <a:lumMod val="75000"/>
                    <a:lumOff val="25000"/>
                  </a:schemeClr>
                </a:solidFill>
              </a:rPr>
              <a:t>Primary battery </a:t>
            </a:r>
          </a:p>
          <a:p>
            <a:r>
              <a:rPr lang="en-US" sz="3200" b="1" i="1" dirty="0" smtClean="0">
                <a:solidFill>
                  <a:schemeClr val="bg1">
                    <a:lumMod val="75000"/>
                    <a:lumOff val="25000"/>
                  </a:schemeClr>
                </a:solidFill>
              </a:rPr>
              <a:t>Secondary battery </a:t>
            </a:r>
          </a:p>
          <a:p>
            <a:r>
              <a:rPr lang="en-US" sz="3200" b="1" i="1" dirty="0" smtClean="0">
                <a:solidFill>
                  <a:schemeClr val="bg1">
                    <a:lumMod val="75000"/>
                    <a:lumOff val="25000"/>
                  </a:schemeClr>
                </a:solidFill>
              </a:rPr>
              <a:t>Types of primary battery </a:t>
            </a:r>
          </a:p>
          <a:p>
            <a:r>
              <a:rPr lang="en-US" sz="3200" b="1" i="1" dirty="0" smtClean="0">
                <a:solidFill>
                  <a:schemeClr val="bg1">
                    <a:lumMod val="75000"/>
                    <a:lumOff val="25000"/>
                  </a:schemeClr>
                </a:solidFill>
              </a:rPr>
              <a:t>Types of secondary battery</a:t>
            </a:r>
            <a:endParaRPr lang="en-US" sz="3200" b="1" i="1" dirty="0" smtClean="0">
              <a:solidFill>
                <a:schemeClr val="bg1">
                  <a:lumMod val="75000"/>
                  <a:lumOff val="25000"/>
                </a:schemeClr>
              </a:solidFill>
            </a:endParaRPr>
          </a:p>
          <a:p>
            <a:r>
              <a:rPr lang="en-US" sz="3200" b="1" i="1" dirty="0" smtClean="0">
                <a:solidFill>
                  <a:schemeClr val="bg1">
                    <a:lumMod val="75000"/>
                    <a:lumOff val="25000"/>
                  </a:schemeClr>
                </a:solidFill>
              </a:rPr>
              <a:t>advantages </a:t>
            </a:r>
          </a:p>
          <a:p>
            <a:r>
              <a:rPr lang="en-US" sz="3200" b="1" i="1" dirty="0" smtClean="0">
                <a:solidFill>
                  <a:schemeClr val="bg1">
                    <a:lumMod val="75000"/>
                    <a:lumOff val="25000"/>
                  </a:schemeClr>
                </a:solidFill>
              </a:rPr>
              <a:t>Some equipment use of battery </a:t>
            </a:r>
          </a:p>
          <a:p>
            <a:r>
              <a:rPr lang="en-US" sz="3200" b="1" i="1" dirty="0" smtClean="0">
                <a:solidFill>
                  <a:schemeClr val="bg1">
                    <a:lumMod val="75000"/>
                    <a:lumOff val="25000"/>
                  </a:schemeClr>
                </a:solidFill>
              </a:rPr>
              <a:t>Use of hydrometer</a:t>
            </a:r>
          </a:p>
          <a:p>
            <a:pPr marL="0" indent="0">
              <a:buNone/>
            </a:pPr>
            <a:endParaRPr lang="en-US" sz="3200" b="1" i="1" dirty="0" smtClean="0">
              <a:solidFill>
                <a:schemeClr val="bg1">
                  <a:lumMod val="75000"/>
                  <a:lumOff val="25000"/>
                </a:schemeClr>
              </a:solidFill>
            </a:endParaRPr>
          </a:p>
        </p:txBody>
      </p:sp>
    </p:spTree>
    <p:extLst>
      <p:ext uri="{BB962C8B-B14F-4D97-AF65-F5344CB8AC3E}">
        <p14:creationId xmlns:p14="http://schemas.microsoft.com/office/powerpoint/2010/main" val="3013044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922618"/>
            <a:ext cx="9404723" cy="1400530"/>
          </a:xfrm>
        </p:spPr>
        <p:txBody>
          <a:bodyPr/>
          <a:lstStyle/>
          <a:p>
            <a:pPr algn="ctr"/>
            <a:r>
              <a:rPr lang="en-US" dirty="0" smtClean="0"/>
              <a:t>Types of secondary  batteries </a:t>
            </a:r>
            <a:endParaRPr lang="en-IN" dirty="0"/>
          </a:p>
        </p:txBody>
      </p:sp>
      <p:sp>
        <p:nvSpPr>
          <p:cNvPr id="3" name="Content Placeholder 2"/>
          <p:cNvSpPr>
            <a:spLocks noGrp="1"/>
          </p:cNvSpPr>
          <p:nvPr>
            <p:ph idx="1"/>
          </p:nvPr>
        </p:nvSpPr>
        <p:spPr>
          <a:xfrm>
            <a:off x="976312" y="2599019"/>
            <a:ext cx="7405688" cy="2150781"/>
          </a:xfrm>
        </p:spPr>
        <p:txBody>
          <a:bodyPr>
            <a:normAutofit/>
          </a:bodyPr>
          <a:lstStyle/>
          <a:p>
            <a:r>
              <a:rPr lang="en-IN" sz="2400" b="1" i="1" dirty="0"/>
              <a:t>Lead – Acid Batteries.</a:t>
            </a:r>
          </a:p>
          <a:p>
            <a:r>
              <a:rPr lang="en-IN" sz="2400" b="1" i="1" dirty="0"/>
              <a:t>Nickel – Cadmium Batteries.</a:t>
            </a:r>
          </a:p>
          <a:p>
            <a:r>
              <a:rPr lang="en-IN" sz="2400" b="1" i="1" dirty="0"/>
              <a:t>Nickel – Metal Hydride Batteries.</a:t>
            </a:r>
          </a:p>
          <a:p>
            <a:r>
              <a:rPr lang="en-IN" sz="2400" b="1" i="1" dirty="0"/>
              <a:t>Lithium – Ion Batteries.</a:t>
            </a:r>
          </a:p>
        </p:txBody>
      </p:sp>
    </p:spTree>
    <p:extLst>
      <p:ext uri="{BB962C8B-B14F-4D97-AF65-F5344CB8AC3E}">
        <p14:creationId xmlns:p14="http://schemas.microsoft.com/office/powerpoint/2010/main" val="211869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b="1" i="1" dirty="0"/>
              <a:t>Alkaline Batteries.</a:t>
            </a:r>
          </a:p>
          <a:p>
            <a:r>
              <a:rPr lang="en-IN" sz="2400" b="1" i="1" dirty="0"/>
              <a:t>Lead-acid Batteries.</a:t>
            </a:r>
          </a:p>
          <a:p>
            <a:r>
              <a:rPr lang="en-IN" sz="2400" b="1" i="1" dirty="0"/>
              <a:t>Ni-Cd Battery.</a:t>
            </a:r>
          </a:p>
          <a:p>
            <a:r>
              <a:rPr lang="en-IN" sz="2400" b="1" i="1" dirty="0"/>
              <a:t>Ni-MH Battery.</a:t>
            </a:r>
          </a:p>
          <a:p>
            <a:r>
              <a:rPr lang="en-IN" sz="2400" b="1" i="1" dirty="0"/>
              <a:t>Li-Po battery.</a:t>
            </a:r>
          </a:p>
        </p:txBody>
      </p:sp>
      <p:sp>
        <p:nvSpPr>
          <p:cNvPr id="4" name="Rectangle 3"/>
          <p:cNvSpPr/>
          <p:nvPr/>
        </p:nvSpPr>
        <p:spPr>
          <a:xfrm>
            <a:off x="1524360" y="173335"/>
            <a:ext cx="8104463" cy="923330"/>
          </a:xfrm>
          <a:prstGeom prst="rect">
            <a:avLst/>
          </a:prstGeom>
          <a:noFill/>
        </p:spPr>
        <p:txBody>
          <a:bodyPr wrap="none" lIns="91440" tIns="45720" rIns="91440" bIns="45720">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Types of primary batteries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76052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678" y="1721951"/>
            <a:ext cx="9830299" cy="4809478"/>
          </a:xfrm>
        </p:spPr>
        <p:txBody>
          <a:bodyPr>
            <a:normAutofit/>
          </a:bodyPr>
          <a:lstStyle/>
          <a:p>
            <a:r>
              <a:rPr lang="en-US" sz="2800" b="1" i="1" dirty="0" smtClean="0"/>
              <a:t>Used as  both battery and capacitor </a:t>
            </a:r>
          </a:p>
          <a:p>
            <a:r>
              <a:rPr lang="en-US" sz="2800" b="1" i="1" dirty="0" smtClean="0"/>
              <a:t>It  is flexible .</a:t>
            </a:r>
          </a:p>
          <a:p>
            <a:r>
              <a:rPr lang="en-US" sz="2800" b="1" i="1" dirty="0" smtClean="0"/>
              <a:t>It is ultra thin energy storage device </a:t>
            </a:r>
          </a:p>
          <a:p>
            <a:r>
              <a:rPr lang="en-US" sz="2800" b="1" i="1" dirty="0" smtClean="0"/>
              <a:t>Long lasting.</a:t>
            </a:r>
          </a:p>
          <a:p>
            <a:r>
              <a:rPr lang="en-US" sz="2800" b="1" i="1" dirty="0" smtClean="0"/>
              <a:t>Not toxic</a:t>
            </a:r>
          </a:p>
          <a:p>
            <a:r>
              <a:rPr lang="en-US" sz="2800" b="1" i="1" dirty="0" smtClean="0"/>
              <a:t>Steady power production.</a:t>
            </a:r>
            <a:endParaRPr lang="en-IN" sz="2800" b="1" i="1" dirty="0"/>
          </a:p>
        </p:txBody>
      </p:sp>
      <p:sp>
        <p:nvSpPr>
          <p:cNvPr id="4" name="Rectangle 3"/>
          <p:cNvSpPr/>
          <p:nvPr/>
        </p:nvSpPr>
        <p:spPr>
          <a:xfrm>
            <a:off x="3917029" y="0"/>
            <a:ext cx="4132863" cy="1107996"/>
          </a:xfrm>
          <a:prstGeom prst="rect">
            <a:avLst/>
          </a:prstGeom>
          <a:noFill/>
        </p:spPr>
        <p:txBody>
          <a:bodyPr wrap="none" lIns="91440" tIns="45720" rIns="91440" bIns="45720">
            <a:spAutoFit/>
          </a:bodyPr>
          <a:lstStyle/>
          <a:p>
            <a:pPr algn="ctr"/>
            <a:r>
              <a:rPr lang="en-US" sz="6600" b="1" i="1" u="sng" cap="none" spc="0" dirty="0" smtClean="0">
                <a:ln w="22225">
                  <a:solidFill>
                    <a:schemeClr val="accent2"/>
                  </a:solidFill>
                  <a:prstDash val="solid"/>
                </a:ln>
                <a:solidFill>
                  <a:schemeClr val="accent2">
                    <a:lumMod val="40000"/>
                    <a:lumOff val="60000"/>
                  </a:schemeClr>
                </a:solidFill>
                <a:effectLst/>
              </a:rPr>
              <a:t>ADVANTAGES </a:t>
            </a:r>
            <a:endParaRPr lang="en-US" sz="6600" b="1" i="1" u="sng"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95565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51627" y="276386"/>
            <a:ext cx="4970784" cy="923330"/>
          </a:xfrm>
          <a:prstGeom prst="rect">
            <a:avLst/>
          </a:prstGeom>
          <a:noFill/>
        </p:spPr>
        <p:txBody>
          <a:bodyPr wrap="none" lIns="91440" tIns="45720" rIns="91440" bIns="45720">
            <a:spAutoFit/>
          </a:bodyPr>
          <a:lstStyle/>
          <a:p>
            <a:pPr algn="ctr"/>
            <a:r>
              <a:rPr lang="en-US" sz="5400" b="1" i="1" u="sng" dirty="0" smtClean="0">
                <a:ln w="0"/>
                <a:solidFill>
                  <a:srgbClr val="FF0000"/>
                </a:solidFill>
                <a:effectLst>
                  <a:reflection blurRad="6350" stA="53000" endA="300" endPos="35500" dir="5400000" sy="-90000" algn="bl" rotWithShape="0"/>
                </a:effectLst>
              </a:rPr>
              <a:t>HAYDROMETER</a:t>
            </a:r>
            <a:endParaRPr lang="en-US" sz="5400" b="1" i="1" u="sng" cap="none" spc="0" dirty="0">
              <a:ln w="0"/>
              <a:solidFill>
                <a:srgbClr val="FF0000"/>
              </a:solidFill>
              <a:effectLst>
                <a:reflection blurRad="6350" stA="53000" endA="300" endPos="35500" dir="5400000" sy="-90000" algn="bl" rotWithShape="0"/>
              </a:effectLst>
            </a:endParaRPr>
          </a:p>
        </p:txBody>
      </p:sp>
      <p:pic>
        <p:nvPicPr>
          <p:cNvPr id="7" name="Content Placeholder 6"/>
          <p:cNvPicPr>
            <a:picLocks noGrp="1" noChangeAspect="1"/>
          </p:cNvPicPr>
          <p:nvPr>
            <p:ph idx="1"/>
          </p:nvPr>
        </p:nvPicPr>
        <p:blipFill>
          <a:blip r:embed="rId2"/>
          <a:stretch>
            <a:fillRect/>
          </a:stretch>
        </p:blipFill>
        <p:spPr>
          <a:xfrm>
            <a:off x="9385300" y="1431137"/>
            <a:ext cx="2664467" cy="5426863"/>
          </a:xfrm>
          <a:prstGeom prst="rect">
            <a:avLst/>
          </a:prstGeom>
        </p:spPr>
      </p:pic>
      <p:sp>
        <p:nvSpPr>
          <p:cNvPr id="8" name="Rectangle 7"/>
          <p:cNvSpPr/>
          <p:nvPr/>
        </p:nvSpPr>
        <p:spPr>
          <a:xfrm>
            <a:off x="469900" y="1447800"/>
            <a:ext cx="6096000" cy="1015663"/>
          </a:xfrm>
          <a:prstGeom prst="rect">
            <a:avLst/>
          </a:prstGeom>
        </p:spPr>
        <p:txBody>
          <a:bodyPr>
            <a:spAutoFit/>
          </a:bodyPr>
          <a:lstStyle/>
          <a:p>
            <a:r>
              <a:rPr lang="en-US" sz="2000" b="1" i="1" dirty="0"/>
              <a:t>The specific gravity, SG, of the electrolyte in each cell of a battery shows the battery's state of charge: Fully charged, SG = 1.280.</a:t>
            </a:r>
            <a:endParaRPr lang="en-IN" sz="2000" b="1" i="1" dirty="0"/>
          </a:p>
        </p:txBody>
      </p:sp>
      <p:sp>
        <p:nvSpPr>
          <p:cNvPr id="10" name="Rectangle 9"/>
          <p:cNvSpPr/>
          <p:nvPr/>
        </p:nvSpPr>
        <p:spPr>
          <a:xfrm>
            <a:off x="267611" y="2463463"/>
            <a:ext cx="6096000" cy="1200329"/>
          </a:xfrm>
          <a:prstGeom prst="rect">
            <a:avLst/>
          </a:prstGeom>
        </p:spPr>
        <p:txBody>
          <a:bodyPr>
            <a:spAutoFit/>
          </a:bodyPr>
          <a:lstStyle/>
          <a:p>
            <a:r>
              <a:rPr lang="en-US" sz="2400" i="1" dirty="0"/>
              <a:t>Half charged, SG = 1.200, </a:t>
            </a:r>
            <a:endParaRPr lang="en-US" sz="2400" i="1" dirty="0" smtClean="0"/>
          </a:p>
          <a:p>
            <a:endParaRPr lang="en-US" sz="2400" i="1" dirty="0" smtClean="0"/>
          </a:p>
          <a:p>
            <a:r>
              <a:rPr lang="en-US" sz="2400" i="1" dirty="0" smtClean="0"/>
              <a:t>Discharged</a:t>
            </a:r>
            <a:r>
              <a:rPr lang="en-US" sz="2400" i="1" dirty="0"/>
              <a:t>, SG = 1.120.</a:t>
            </a:r>
            <a:endParaRPr lang="en-IN" sz="2400" i="1" dirty="0"/>
          </a:p>
        </p:txBody>
      </p:sp>
      <p:pic>
        <p:nvPicPr>
          <p:cNvPr id="12" name="Picture 11"/>
          <p:cNvPicPr>
            <a:picLocks noChangeAspect="1"/>
          </p:cNvPicPr>
          <p:nvPr/>
        </p:nvPicPr>
        <p:blipFill>
          <a:blip r:embed="rId3"/>
          <a:stretch>
            <a:fillRect/>
          </a:stretch>
        </p:blipFill>
        <p:spPr>
          <a:xfrm>
            <a:off x="7239000" y="1447800"/>
            <a:ext cx="2146300" cy="5410200"/>
          </a:xfrm>
          <a:prstGeom prst="rect">
            <a:avLst/>
          </a:prstGeom>
        </p:spPr>
      </p:pic>
    </p:spTree>
    <p:extLst>
      <p:ext uri="{BB962C8B-B14F-4D97-AF65-F5344CB8AC3E}">
        <p14:creationId xmlns:p14="http://schemas.microsoft.com/office/powerpoint/2010/main" val="31351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8211" y="711200"/>
            <a:ext cx="10453689" cy="5461000"/>
          </a:xfrm>
          <a:prstGeom prst="rect">
            <a:avLst/>
          </a:prstGeom>
        </p:spPr>
      </p:pic>
      <p:sp>
        <p:nvSpPr>
          <p:cNvPr id="5" name="Rectangle 4"/>
          <p:cNvSpPr/>
          <p:nvPr/>
        </p:nvSpPr>
        <p:spPr>
          <a:xfrm>
            <a:off x="3718252" y="901700"/>
            <a:ext cx="2580948"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equipment</a:t>
            </a:r>
            <a:endParaRPr lang="en-US" sz="3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63472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9741" y="2967335"/>
            <a:ext cx="9912522" cy="2646878"/>
          </a:xfrm>
          <a:prstGeom prst="rect">
            <a:avLst/>
          </a:prstGeom>
          <a:noFill/>
        </p:spPr>
        <p:txBody>
          <a:bodyPr wrap="none" lIns="91440" tIns="45720" rIns="91440" bIns="45720">
            <a:spAutoFit/>
          </a:bodyPr>
          <a:lstStyle/>
          <a:p>
            <a:pPr algn="ctr"/>
            <a:r>
              <a:rPr lang="en-US" sz="16600" b="1" cap="none" spc="0" dirty="0" smtClean="0">
                <a:ln w="6600">
                  <a:solidFill>
                    <a:schemeClr val="accent2"/>
                  </a:solidFill>
                  <a:prstDash val="solid"/>
                </a:ln>
                <a:solidFill>
                  <a:srgbClr val="FFFFFF"/>
                </a:solidFill>
                <a:effectLst>
                  <a:outerShdw dist="38100" dir="2700000" algn="tl" rotWithShape="0">
                    <a:schemeClr val="accent2"/>
                  </a:outerShdw>
                </a:effectLst>
              </a:rPr>
              <a:t>Thankyou </a:t>
            </a:r>
            <a:endParaRPr lang="en-US" sz="16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69363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8900" y="1"/>
            <a:ext cx="11887200" cy="6858000"/>
          </a:xfrm>
          <a:prstGeom prst="rect">
            <a:avLst/>
          </a:prstGeom>
        </p:spPr>
      </p:pic>
    </p:spTree>
    <p:extLst>
      <p:ext uri="{BB962C8B-B14F-4D97-AF65-F5344CB8AC3E}">
        <p14:creationId xmlns:p14="http://schemas.microsoft.com/office/powerpoint/2010/main" val="286375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676" y="0"/>
            <a:ext cx="12192000" cy="6682154"/>
          </a:xfrm>
          <a:prstGeom prst="rect">
            <a:avLst/>
          </a:prstGeom>
        </p:spPr>
      </p:pic>
    </p:spTree>
    <p:extLst>
      <p:ext uri="{BB962C8B-B14F-4D97-AF65-F5344CB8AC3E}">
        <p14:creationId xmlns:p14="http://schemas.microsoft.com/office/powerpoint/2010/main" val="3552461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2212" y="1265518"/>
            <a:ext cx="8946541" cy="4195481"/>
          </a:xfrm>
        </p:spPr>
        <p:txBody>
          <a:bodyPr>
            <a:normAutofit/>
          </a:bodyPr>
          <a:lstStyle/>
          <a:p>
            <a:r>
              <a:rPr lang="en-US" sz="3600" b="1" i="1" dirty="0" smtClean="0"/>
              <a:t>Combination of cells is called battery .</a:t>
            </a:r>
            <a:endParaRPr lang="en-IN" sz="3600" b="1" i="1" dirty="0"/>
          </a:p>
        </p:txBody>
      </p:sp>
      <p:pic>
        <p:nvPicPr>
          <p:cNvPr id="4" name="Picture 3"/>
          <p:cNvPicPr>
            <a:picLocks noChangeAspect="1"/>
          </p:cNvPicPr>
          <p:nvPr/>
        </p:nvPicPr>
        <p:blipFill>
          <a:blip r:embed="rId2"/>
          <a:stretch>
            <a:fillRect/>
          </a:stretch>
        </p:blipFill>
        <p:spPr>
          <a:xfrm>
            <a:off x="3365500" y="2649537"/>
            <a:ext cx="7442200" cy="2481263"/>
          </a:xfrm>
          <a:prstGeom prst="rect">
            <a:avLst/>
          </a:prstGeom>
        </p:spPr>
      </p:pic>
    </p:spTree>
    <p:extLst>
      <p:ext uri="{BB962C8B-B14F-4D97-AF65-F5344CB8AC3E}">
        <p14:creationId xmlns:p14="http://schemas.microsoft.com/office/powerpoint/2010/main" val="240607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74220" y="2246812"/>
            <a:ext cx="8946541" cy="2220686"/>
          </a:xfrm>
        </p:spPr>
        <p:txBody>
          <a:bodyPr>
            <a:normAutofit/>
          </a:bodyPr>
          <a:lstStyle/>
          <a:p>
            <a:r>
              <a:rPr lang="en-US" sz="3200" b="1" i="1" dirty="0"/>
              <a:t>A battery is a device that converts chemical energy contained within its active materials directly into electric energy by means of an electrochemical </a:t>
            </a:r>
            <a:r>
              <a:rPr lang="en-US" sz="3200" b="1" i="1" dirty="0" smtClean="0"/>
              <a:t>...</a:t>
            </a:r>
            <a:endParaRPr lang="en-US" sz="3200" b="1" i="1" dirty="0"/>
          </a:p>
        </p:txBody>
      </p:sp>
      <p:sp>
        <p:nvSpPr>
          <p:cNvPr id="6" name="Rectangle 5"/>
          <p:cNvSpPr/>
          <p:nvPr/>
        </p:nvSpPr>
        <p:spPr>
          <a:xfrm>
            <a:off x="3792354" y="616021"/>
            <a:ext cx="285687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BATTERY</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7" name="Picture 6"/>
          <p:cNvPicPr>
            <a:picLocks noChangeAspect="1"/>
          </p:cNvPicPr>
          <p:nvPr/>
        </p:nvPicPr>
        <p:blipFill>
          <a:blip r:embed="rId2"/>
          <a:stretch>
            <a:fillRect/>
          </a:stretch>
        </p:blipFill>
        <p:spPr>
          <a:xfrm>
            <a:off x="5347490" y="3977838"/>
            <a:ext cx="5699125" cy="2394242"/>
          </a:xfrm>
          <a:prstGeom prst="rect">
            <a:avLst/>
          </a:prstGeom>
        </p:spPr>
      </p:pic>
    </p:spTree>
    <p:extLst>
      <p:ext uri="{BB962C8B-B14F-4D97-AF65-F5344CB8AC3E}">
        <p14:creationId xmlns:p14="http://schemas.microsoft.com/office/powerpoint/2010/main" val="2554817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i="1" dirty="0"/>
              <a:t>. A battery is a device that stores chemical energy and converts it to electrical energy. The chemical reactions in a battery involve the flow of electrons from one material (electrode) to another, through an external circuit. The flow of electrons provides an electric current that can be used to do work.</a:t>
            </a:r>
            <a:endParaRPr lang="en-IN" sz="2400" b="1" i="1" dirty="0"/>
          </a:p>
        </p:txBody>
      </p:sp>
      <p:sp>
        <p:nvSpPr>
          <p:cNvPr id="4" name="Rectangle 3"/>
          <p:cNvSpPr/>
          <p:nvPr/>
        </p:nvSpPr>
        <p:spPr>
          <a:xfrm>
            <a:off x="4093098" y="215900"/>
            <a:ext cx="2966967"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Working </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8942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0166" y="126610"/>
            <a:ext cx="11507372" cy="6562577"/>
          </a:xfrm>
          <a:prstGeom prst="rect">
            <a:avLst/>
          </a:prstGeom>
        </p:spPr>
      </p:pic>
    </p:spTree>
    <p:extLst>
      <p:ext uri="{BB962C8B-B14F-4D97-AF65-F5344CB8AC3E}">
        <p14:creationId xmlns:p14="http://schemas.microsoft.com/office/powerpoint/2010/main" val="22398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501" y="1569594"/>
            <a:ext cx="8946541" cy="2963218"/>
          </a:xfrm>
        </p:spPr>
        <p:txBody>
          <a:bodyPr>
            <a:normAutofit/>
          </a:bodyPr>
          <a:lstStyle/>
          <a:p>
            <a:r>
              <a:rPr lang="en-US" sz="3200" b="1" i="1" dirty="0"/>
              <a:t>Primary batteries are single-use galvanic cells that store electricity for convenient usage, usually showing a good shelf life. Examples are zinc–carbon ( ...</a:t>
            </a:r>
            <a:endParaRPr lang="en-IN" sz="3200" b="1" i="1" dirty="0"/>
          </a:p>
        </p:txBody>
      </p:sp>
      <p:sp>
        <p:nvSpPr>
          <p:cNvPr id="4" name="Rectangle 3"/>
          <p:cNvSpPr/>
          <p:nvPr/>
        </p:nvSpPr>
        <p:spPr>
          <a:xfrm>
            <a:off x="2916189" y="184947"/>
            <a:ext cx="588936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PRIMARY BATTERY</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69803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b="1" i="1" dirty="0"/>
              <a:t>The storage battery, secondary battery, or charge accumulator is a cell or combination of cells in which the cell reactions are reversible. This means that the ...</a:t>
            </a:r>
            <a:endParaRPr lang="en-IN" sz="3200" b="1" i="1" dirty="0"/>
          </a:p>
        </p:txBody>
      </p:sp>
      <p:sp>
        <p:nvSpPr>
          <p:cNvPr id="4" name="Rectangle 3"/>
          <p:cNvSpPr/>
          <p:nvPr/>
        </p:nvSpPr>
        <p:spPr>
          <a:xfrm>
            <a:off x="3210020" y="211072"/>
            <a:ext cx="5771966" cy="1754326"/>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SECONDARY battery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86277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Default Theme</Template>
  <TotalTime>187</TotalTime>
  <Words>291</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secondary  batteries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Bosco</dc:creator>
  <cp:lastModifiedBy>Don Bosco</cp:lastModifiedBy>
  <cp:revision>19</cp:revision>
  <dcterms:created xsi:type="dcterms:W3CDTF">2022-09-22T04:10:42Z</dcterms:created>
  <dcterms:modified xsi:type="dcterms:W3CDTF">2022-09-26T05:31:17Z</dcterms:modified>
</cp:coreProperties>
</file>