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66" r:id="rId2"/>
    <p:sldId id="268" r:id="rId3"/>
    <p:sldId id="257" r:id="rId4"/>
    <p:sldId id="258" r:id="rId5"/>
    <p:sldId id="259" r:id="rId6"/>
    <p:sldId id="260" r:id="rId7"/>
    <p:sldId id="261" r:id="rId8"/>
    <p:sldId id="262" r:id="rId9"/>
    <p:sldId id="263" r:id="rId10"/>
    <p:sldId id="264" r:id="rId11"/>
    <p:sldId id="265" r:id="rId12"/>
    <p:sldId id="26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69D50A-909C-4C11-855E-EAE09E723E3C}">
          <p14:sldIdLst>
            <p14:sldId id="266"/>
            <p14:sldId id="268"/>
            <p14:sldId id="257"/>
            <p14:sldId id="258"/>
            <p14:sldId id="259"/>
            <p14:sldId id="260"/>
            <p14:sldId id="261"/>
            <p14:sldId id="262"/>
            <p14:sldId id="263"/>
            <p14:sldId id="264"/>
            <p14:sldId id="265"/>
            <p14:sldId id="269"/>
          </p14:sldIdLst>
        </p14:section>
        <p14:section name="Untitled Section" id="{74BC9690-0DB9-4820-B7D3-3C50310243AC}">
          <p14:sldIdLst/>
        </p14:section>
        <p14:section name="Untitled Section" id="{8B41E99D-BCF0-4DBB-A754-EC1F535153AF}">
          <p14:sldIdLst>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7AEF7D-9AAF-4996-ABDC-3F95810B494D}"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3FA0-8C26-4C8A-8BCE-B4FC7E3A428E}" type="slidenum">
              <a:rPr lang="en-IN" smtClean="0"/>
              <a:t>‹#›</a:t>
            </a:fld>
            <a:endParaRPr lang="en-IN"/>
          </a:p>
        </p:txBody>
      </p:sp>
    </p:spTree>
    <p:extLst>
      <p:ext uri="{BB962C8B-B14F-4D97-AF65-F5344CB8AC3E}">
        <p14:creationId xmlns:p14="http://schemas.microsoft.com/office/powerpoint/2010/main" val="26968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F7AEF7D-9AAF-4996-ABDC-3F95810B494D}" type="datetimeFigureOut">
              <a:rPr lang="en-IN" smtClean="0"/>
              <a:t>03-10-2022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573FA0-8C26-4C8A-8BCE-B4FC7E3A428E}" type="slidenum">
              <a:rPr lang="en-IN" smtClean="0"/>
              <a:t>‹#›</a:t>
            </a:fld>
            <a:endParaRPr lang="en-IN"/>
          </a:p>
        </p:txBody>
      </p:sp>
    </p:spTree>
    <p:extLst>
      <p:ext uri="{BB962C8B-B14F-4D97-AF65-F5344CB8AC3E}">
        <p14:creationId xmlns:p14="http://schemas.microsoft.com/office/powerpoint/2010/main" val="2413816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F7AEF7D-9AAF-4996-ABDC-3F95810B494D}"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3FA0-8C26-4C8A-8BCE-B4FC7E3A428E}" type="slidenum">
              <a:rPr lang="en-IN" smtClean="0"/>
              <a:t>‹#›</a:t>
            </a:fld>
            <a:endParaRPr lang="en-IN"/>
          </a:p>
        </p:txBody>
      </p:sp>
    </p:spTree>
    <p:extLst>
      <p:ext uri="{BB962C8B-B14F-4D97-AF65-F5344CB8AC3E}">
        <p14:creationId xmlns:p14="http://schemas.microsoft.com/office/powerpoint/2010/main" val="151649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F7AEF7D-9AAF-4996-ABDC-3F95810B494D}"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3FA0-8C26-4C8A-8BCE-B4FC7E3A428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86028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7AEF7D-9AAF-4996-ABDC-3F95810B494D}"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3FA0-8C26-4C8A-8BCE-B4FC7E3A428E}" type="slidenum">
              <a:rPr lang="en-IN" smtClean="0"/>
              <a:t>‹#›</a:t>
            </a:fld>
            <a:endParaRPr lang="en-IN"/>
          </a:p>
        </p:txBody>
      </p:sp>
    </p:spTree>
    <p:extLst>
      <p:ext uri="{BB962C8B-B14F-4D97-AF65-F5344CB8AC3E}">
        <p14:creationId xmlns:p14="http://schemas.microsoft.com/office/powerpoint/2010/main" val="1322086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F7AEF7D-9AAF-4996-ABDC-3F95810B494D}" type="datetimeFigureOut">
              <a:rPr lang="en-IN" smtClean="0"/>
              <a:t>03-10-2022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3FA0-8C26-4C8A-8BCE-B4FC7E3A428E}" type="slidenum">
              <a:rPr lang="en-IN" smtClean="0"/>
              <a:t>‹#›</a:t>
            </a:fld>
            <a:endParaRPr lang="en-IN"/>
          </a:p>
        </p:txBody>
      </p:sp>
    </p:spTree>
    <p:extLst>
      <p:ext uri="{BB962C8B-B14F-4D97-AF65-F5344CB8AC3E}">
        <p14:creationId xmlns:p14="http://schemas.microsoft.com/office/powerpoint/2010/main" val="2222064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F7AEF7D-9AAF-4996-ABDC-3F95810B494D}" type="datetimeFigureOut">
              <a:rPr lang="en-IN" smtClean="0"/>
              <a:t>03-10-2022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3FA0-8C26-4C8A-8BCE-B4FC7E3A428E}" type="slidenum">
              <a:rPr lang="en-IN" smtClean="0"/>
              <a:t>‹#›</a:t>
            </a:fld>
            <a:endParaRPr lang="en-IN"/>
          </a:p>
        </p:txBody>
      </p:sp>
    </p:spTree>
    <p:extLst>
      <p:ext uri="{BB962C8B-B14F-4D97-AF65-F5344CB8AC3E}">
        <p14:creationId xmlns:p14="http://schemas.microsoft.com/office/powerpoint/2010/main" val="3564865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7AEF7D-9AAF-4996-ABDC-3F95810B494D}"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3FA0-8C26-4C8A-8BCE-B4FC7E3A428E}" type="slidenum">
              <a:rPr lang="en-IN" smtClean="0"/>
              <a:t>‹#›</a:t>
            </a:fld>
            <a:endParaRPr lang="en-IN"/>
          </a:p>
        </p:txBody>
      </p:sp>
    </p:spTree>
    <p:extLst>
      <p:ext uri="{BB962C8B-B14F-4D97-AF65-F5344CB8AC3E}">
        <p14:creationId xmlns:p14="http://schemas.microsoft.com/office/powerpoint/2010/main" val="148791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7AEF7D-9AAF-4996-ABDC-3F95810B494D}"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3FA0-8C26-4C8A-8BCE-B4FC7E3A428E}" type="slidenum">
              <a:rPr lang="en-IN" smtClean="0"/>
              <a:t>‹#›</a:t>
            </a:fld>
            <a:endParaRPr lang="en-IN"/>
          </a:p>
        </p:txBody>
      </p:sp>
    </p:spTree>
    <p:extLst>
      <p:ext uri="{BB962C8B-B14F-4D97-AF65-F5344CB8AC3E}">
        <p14:creationId xmlns:p14="http://schemas.microsoft.com/office/powerpoint/2010/main" val="2770907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F7AEF7D-9AAF-4996-ABDC-3F95810B494D}"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3FA0-8C26-4C8A-8BCE-B4FC7E3A428E}" type="slidenum">
              <a:rPr lang="en-IN" smtClean="0"/>
              <a:t>‹#›</a:t>
            </a:fld>
            <a:endParaRPr lang="en-IN"/>
          </a:p>
        </p:txBody>
      </p:sp>
    </p:spTree>
    <p:extLst>
      <p:ext uri="{BB962C8B-B14F-4D97-AF65-F5344CB8AC3E}">
        <p14:creationId xmlns:p14="http://schemas.microsoft.com/office/powerpoint/2010/main" val="3565972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7AEF7D-9AAF-4996-ABDC-3F95810B494D}" type="datetimeFigureOut">
              <a:rPr lang="en-IN" smtClean="0"/>
              <a:t>03-10-2022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3FA0-8C26-4C8A-8BCE-B4FC7E3A428E}" type="slidenum">
              <a:rPr lang="en-IN" smtClean="0"/>
              <a:t>‹#›</a:t>
            </a:fld>
            <a:endParaRPr lang="en-IN"/>
          </a:p>
        </p:txBody>
      </p:sp>
    </p:spTree>
    <p:extLst>
      <p:ext uri="{BB962C8B-B14F-4D97-AF65-F5344CB8AC3E}">
        <p14:creationId xmlns:p14="http://schemas.microsoft.com/office/powerpoint/2010/main" val="2983273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7AEF7D-9AAF-4996-ABDC-3F95810B494D}" type="datetimeFigureOut">
              <a:rPr lang="en-IN" smtClean="0"/>
              <a:t>03-10-2022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573FA0-8C26-4C8A-8BCE-B4FC7E3A428E}" type="slidenum">
              <a:rPr lang="en-IN" smtClean="0"/>
              <a:t>‹#›</a:t>
            </a:fld>
            <a:endParaRPr lang="en-IN"/>
          </a:p>
        </p:txBody>
      </p:sp>
    </p:spTree>
    <p:extLst>
      <p:ext uri="{BB962C8B-B14F-4D97-AF65-F5344CB8AC3E}">
        <p14:creationId xmlns:p14="http://schemas.microsoft.com/office/powerpoint/2010/main" val="116038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7AEF7D-9AAF-4996-ABDC-3F95810B494D}" type="datetimeFigureOut">
              <a:rPr lang="en-IN" smtClean="0"/>
              <a:t>03-10-2022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573FA0-8C26-4C8A-8BCE-B4FC7E3A428E}" type="slidenum">
              <a:rPr lang="en-IN" smtClean="0"/>
              <a:t>‹#›</a:t>
            </a:fld>
            <a:endParaRPr lang="en-IN"/>
          </a:p>
        </p:txBody>
      </p:sp>
    </p:spTree>
    <p:extLst>
      <p:ext uri="{BB962C8B-B14F-4D97-AF65-F5344CB8AC3E}">
        <p14:creationId xmlns:p14="http://schemas.microsoft.com/office/powerpoint/2010/main" val="406770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F7AEF7D-9AAF-4996-ABDC-3F95810B494D}" type="datetimeFigureOut">
              <a:rPr lang="en-IN" smtClean="0"/>
              <a:t>03-10-2022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4573FA0-8C26-4C8A-8BCE-B4FC7E3A428E}" type="slidenum">
              <a:rPr lang="en-IN" smtClean="0"/>
              <a:t>‹#›</a:t>
            </a:fld>
            <a:endParaRPr lang="en-IN"/>
          </a:p>
        </p:txBody>
      </p:sp>
    </p:spTree>
    <p:extLst>
      <p:ext uri="{BB962C8B-B14F-4D97-AF65-F5344CB8AC3E}">
        <p14:creationId xmlns:p14="http://schemas.microsoft.com/office/powerpoint/2010/main" val="348114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F7AEF7D-9AAF-4996-ABDC-3F95810B494D}" type="datetimeFigureOut">
              <a:rPr lang="en-IN" smtClean="0"/>
              <a:t>03-10-2022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4573FA0-8C26-4C8A-8BCE-B4FC7E3A428E}" type="slidenum">
              <a:rPr lang="en-IN" smtClean="0"/>
              <a:t>‹#›</a:t>
            </a:fld>
            <a:endParaRPr lang="en-IN"/>
          </a:p>
        </p:txBody>
      </p:sp>
    </p:spTree>
    <p:extLst>
      <p:ext uri="{BB962C8B-B14F-4D97-AF65-F5344CB8AC3E}">
        <p14:creationId xmlns:p14="http://schemas.microsoft.com/office/powerpoint/2010/main" val="2033906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6F7AEF7D-9AAF-4996-ABDC-3F95810B494D}" type="datetimeFigureOut">
              <a:rPr lang="en-IN" smtClean="0"/>
              <a:t>03-10-2022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4573FA0-8C26-4C8A-8BCE-B4FC7E3A428E}" type="slidenum">
              <a:rPr lang="en-IN" smtClean="0"/>
              <a:t>‹#›</a:t>
            </a:fld>
            <a:endParaRPr lang="en-IN"/>
          </a:p>
        </p:txBody>
      </p:sp>
    </p:spTree>
    <p:extLst>
      <p:ext uri="{BB962C8B-B14F-4D97-AF65-F5344CB8AC3E}">
        <p14:creationId xmlns:p14="http://schemas.microsoft.com/office/powerpoint/2010/main" val="304981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F7AEF7D-9AAF-4996-ABDC-3F95810B494D}" type="datetimeFigureOut">
              <a:rPr lang="en-IN" smtClean="0"/>
              <a:t>03-10-2022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573FA0-8C26-4C8A-8BCE-B4FC7E3A428E}" type="slidenum">
              <a:rPr lang="en-IN" smtClean="0"/>
              <a:t>‹#›</a:t>
            </a:fld>
            <a:endParaRPr lang="en-IN"/>
          </a:p>
        </p:txBody>
      </p:sp>
    </p:spTree>
    <p:extLst>
      <p:ext uri="{BB962C8B-B14F-4D97-AF65-F5344CB8AC3E}">
        <p14:creationId xmlns:p14="http://schemas.microsoft.com/office/powerpoint/2010/main" val="120577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F7AEF7D-9AAF-4996-ABDC-3F95810B494D}" type="datetimeFigureOut">
              <a:rPr lang="en-IN" smtClean="0"/>
              <a:t>03-10-2022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573FA0-8C26-4C8A-8BCE-B4FC7E3A428E}" type="slidenum">
              <a:rPr lang="en-IN" smtClean="0"/>
              <a:t>‹#›</a:t>
            </a:fld>
            <a:endParaRPr lang="en-IN"/>
          </a:p>
        </p:txBody>
      </p:sp>
    </p:spTree>
    <p:extLst>
      <p:ext uri="{BB962C8B-B14F-4D97-AF65-F5344CB8AC3E}">
        <p14:creationId xmlns:p14="http://schemas.microsoft.com/office/powerpoint/2010/main" val="2837014521"/>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arrayofthings.github.io/" TargetMode="External"/><Relationship Id="rId2" Type="http://schemas.openxmlformats.org/officeDocument/2006/relationships/hyperlink" Target="https://onlinelibrary.wiley.com/doi/10.1111/j.1528-1157.1999.tb00825.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0090">
              <a:srgbClr val="002060"/>
            </a:gs>
            <a:gs pos="55722">
              <a:srgbClr val="FFC000"/>
            </a:gs>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406374" y="408708"/>
            <a:ext cx="4069832" cy="1107996"/>
          </a:xfrm>
          <a:prstGeom prst="rect">
            <a:avLst/>
          </a:prstGeom>
          <a:noFill/>
        </p:spPr>
        <p:txBody>
          <a:bodyPr wrap="none" lIns="91440" tIns="45720" rIns="91440" bIns="45720">
            <a:spAutoFit/>
          </a:bodyPr>
          <a:lstStyle/>
          <a:p>
            <a:pPr algn="ctr"/>
            <a:r>
              <a:rPr lang="en-US" sz="6600" b="1" dirty="0" smtClean="0">
                <a:ln w="6600">
                  <a:solidFill>
                    <a:schemeClr val="accent2"/>
                  </a:solidFill>
                  <a:prstDash val="solid"/>
                </a:ln>
                <a:solidFill>
                  <a:srgbClr val="FFFFFF"/>
                </a:solidFill>
                <a:effectLst>
                  <a:outerShdw dist="38100" dir="2700000" algn="tl" rotWithShape="0">
                    <a:schemeClr val="accent2"/>
                  </a:outerShdw>
                </a:effectLst>
              </a:rPr>
              <a:t>WELCOME </a:t>
            </a:r>
            <a:endParaRPr lang="en-US" sz="66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Rectangle 4"/>
          <p:cNvSpPr/>
          <p:nvPr/>
        </p:nvSpPr>
        <p:spPr>
          <a:xfrm>
            <a:off x="3790121" y="938460"/>
            <a:ext cx="1372171" cy="1323439"/>
          </a:xfrm>
          <a:prstGeom prst="rect">
            <a:avLst/>
          </a:prstGeom>
          <a:noFill/>
        </p:spPr>
        <p:txBody>
          <a:bodyPr wrap="none" lIns="91440" tIns="45720" rIns="91440" bIns="45720">
            <a:spAutoFit/>
          </a:bodyPr>
          <a:lstStyle/>
          <a:p>
            <a:pPr algn="ctr"/>
            <a:r>
              <a:rPr lang="en-US" sz="80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TO</a:t>
            </a:r>
            <a:endParaRPr lang="en-US" sz="80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6" name="Rectangle 5"/>
          <p:cNvSpPr/>
          <p:nvPr/>
        </p:nvSpPr>
        <p:spPr>
          <a:xfrm>
            <a:off x="3838231" y="1600179"/>
            <a:ext cx="7520007" cy="1200329"/>
          </a:xfrm>
          <a:prstGeom prst="rect">
            <a:avLst/>
          </a:prstGeom>
          <a:noFill/>
        </p:spPr>
        <p:txBody>
          <a:bodyPr wrap="none" lIns="91440" tIns="45720" rIns="91440" bIns="45720">
            <a:spAutoFit/>
          </a:bodyPr>
          <a:lstStyle/>
          <a:p>
            <a:pPr algn="ctr"/>
            <a:r>
              <a:rPr lang="en-US" sz="7200" b="1" cap="none" spc="0" dirty="0" smtClean="0">
                <a:ln w="12700">
                  <a:solidFill>
                    <a:schemeClr val="accent5"/>
                  </a:solidFill>
                  <a:prstDash val="solid"/>
                </a:ln>
                <a:solidFill>
                  <a:srgbClr val="00B050"/>
                </a:solidFill>
                <a:effectLst/>
              </a:rPr>
              <a:t>My</a:t>
            </a:r>
            <a:r>
              <a:rPr lang="en-US" sz="7200" b="1" cap="none" spc="0" dirty="0" smtClean="0">
                <a:ln w="12700">
                  <a:solidFill>
                    <a:schemeClr val="accent5"/>
                  </a:solidFill>
                  <a:prstDash val="solid"/>
                </a:ln>
                <a:pattFill prst="ltDnDiag">
                  <a:fgClr>
                    <a:schemeClr val="accent5">
                      <a:lumMod val="60000"/>
                      <a:lumOff val="40000"/>
                    </a:schemeClr>
                  </a:fgClr>
                  <a:bgClr>
                    <a:schemeClr val="bg1"/>
                  </a:bgClr>
                </a:pattFill>
                <a:effectLst/>
              </a:rPr>
              <a:t> p</a:t>
            </a:r>
            <a:r>
              <a:rPr lang="en-US" sz="7200" b="1" cap="none" spc="0" dirty="0" smtClean="0">
                <a:ln w="12700">
                  <a:solidFill>
                    <a:schemeClr val="accent5"/>
                  </a:solidFill>
                  <a:prstDash val="solid"/>
                </a:ln>
                <a:solidFill>
                  <a:srgbClr val="FF0000"/>
                </a:solidFill>
                <a:effectLst/>
              </a:rPr>
              <a:t>re</a:t>
            </a:r>
            <a:r>
              <a:rPr lang="en-US" sz="7200" b="1" cap="none" spc="0" dirty="0" smtClean="0">
                <a:ln w="12700">
                  <a:solidFill>
                    <a:schemeClr val="accent5"/>
                  </a:solidFill>
                  <a:prstDash val="solid"/>
                </a:ln>
                <a:pattFill prst="ltDnDiag">
                  <a:fgClr>
                    <a:schemeClr val="accent5">
                      <a:lumMod val="60000"/>
                      <a:lumOff val="40000"/>
                    </a:schemeClr>
                  </a:fgClr>
                  <a:bgClr>
                    <a:schemeClr val="bg1"/>
                  </a:bgClr>
                </a:pattFill>
                <a:effectLst/>
              </a:rPr>
              <a:t>se</a:t>
            </a:r>
            <a:r>
              <a:rPr lang="en-US" sz="7200" b="1" cap="none" spc="0" dirty="0" smtClean="0">
                <a:ln w="12700">
                  <a:solidFill>
                    <a:schemeClr val="accent5"/>
                  </a:solidFill>
                  <a:prstDash val="solid"/>
                </a:ln>
                <a:solidFill>
                  <a:srgbClr val="C00000"/>
                </a:solidFill>
                <a:effectLst/>
              </a:rPr>
              <a:t>n</a:t>
            </a:r>
            <a:r>
              <a:rPr lang="en-US" sz="7200" b="1" cap="none" spc="0" dirty="0" smtClean="0">
                <a:ln w="12700">
                  <a:solidFill>
                    <a:schemeClr val="accent5"/>
                  </a:solidFill>
                  <a:prstDash val="solid"/>
                </a:ln>
                <a:pattFill prst="ltDnDiag">
                  <a:fgClr>
                    <a:schemeClr val="accent5">
                      <a:lumMod val="60000"/>
                      <a:lumOff val="40000"/>
                    </a:schemeClr>
                  </a:fgClr>
                  <a:bgClr>
                    <a:schemeClr val="bg1"/>
                  </a:bgClr>
                </a:pattFill>
                <a:effectLst/>
              </a:rPr>
              <a:t>t</a:t>
            </a:r>
            <a:r>
              <a:rPr lang="en-US" sz="7200" b="1" cap="none" spc="0" dirty="0" smtClean="0">
                <a:ln w="12700">
                  <a:solidFill>
                    <a:schemeClr val="accent5"/>
                  </a:solidFill>
                  <a:prstDash val="solid"/>
                </a:ln>
                <a:solidFill>
                  <a:schemeClr val="accent2"/>
                </a:solidFill>
                <a:effectLst/>
              </a:rPr>
              <a:t>a</a:t>
            </a:r>
            <a:r>
              <a:rPr lang="en-US" sz="7200" b="1" cap="none" spc="0" dirty="0" smtClean="0">
                <a:ln w="12700">
                  <a:solidFill>
                    <a:schemeClr val="accent5"/>
                  </a:solidFill>
                  <a:prstDash val="solid"/>
                </a:ln>
                <a:pattFill prst="ltDnDiag">
                  <a:fgClr>
                    <a:schemeClr val="accent5">
                      <a:lumMod val="60000"/>
                      <a:lumOff val="40000"/>
                    </a:schemeClr>
                  </a:fgClr>
                  <a:bgClr>
                    <a:schemeClr val="bg1"/>
                  </a:bgClr>
                </a:pattFill>
                <a:effectLst/>
              </a:rPr>
              <a:t>t</a:t>
            </a:r>
            <a:r>
              <a:rPr lang="en-US" sz="7200" b="1" cap="none" spc="0" dirty="0" smtClean="0">
                <a:ln w="12700">
                  <a:solidFill>
                    <a:schemeClr val="accent5"/>
                  </a:solidFill>
                  <a:prstDash val="solid"/>
                </a:ln>
                <a:solidFill>
                  <a:srgbClr val="FFFF00"/>
                </a:solidFill>
                <a:effectLst/>
              </a:rPr>
              <a:t>io</a:t>
            </a:r>
            <a:r>
              <a:rPr lang="en-US" sz="7200" b="1" cap="none" spc="0" dirty="0" smtClean="0">
                <a:ln w="12700">
                  <a:solidFill>
                    <a:schemeClr val="accent5"/>
                  </a:solidFill>
                  <a:prstDash val="solid"/>
                </a:ln>
                <a:pattFill prst="ltDnDiag">
                  <a:fgClr>
                    <a:schemeClr val="accent5">
                      <a:lumMod val="60000"/>
                      <a:lumOff val="40000"/>
                    </a:schemeClr>
                  </a:fgClr>
                  <a:bgClr>
                    <a:schemeClr val="bg1"/>
                  </a:bgClr>
                </a:pattFill>
                <a:effectLst/>
              </a:rPr>
              <a:t>n </a:t>
            </a:r>
            <a:endParaRPr lang="en-US" sz="72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7" name="Cloud Callout 6"/>
          <p:cNvSpPr/>
          <p:nvPr/>
        </p:nvSpPr>
        <p:spPr>
          <a:xfrm rot="18510297">
            <a:off x="545165" y="1470838"/>
            <a:ext cx="1371008" cy="1126558"/>
          </a:xfrm>
          <a:prstGeom prst="cloudCallout">
            <a:avLst>
              <a:gd name="adj1" fmla="val -11843"/>
              <a:gd name="adj2" fmla="val 3338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Direct Access Storage 7"/>
          <p:cNvSpPr/>
          <p:nvPr/>
        </p:nvSpPr>
        <p:spPr>
          <a:xfrm>
            <a:off x="4858356" y="2811298"/>
            <a:ext cx="6492630" cy="151529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i="1" u="sng" dirty="0" smtClean="0"/>
              <a:t>AMITABH      </a:t>
            </a:r>
            <a:endParaRPr lang="en-IN" sz="4800" b="1" i="1" u="sng" dirty="0"/>
          </a:p>
        </p:txBody>
      </p:sp>
      <p:pic>
        <p:nvPicPr>
          <p:cNvPr id="9" name="Picture 8"/>
          <p:cNvPicPr>
            <a:picLocks noChangeAspect="1"/>
          </p:cNvPicPr>
          <p:nvPr/>
        </p:nvPicPr>
        <p:blipFill>
          <a:blip r:embed="rId2"/>
          <a:stretch>
            <a:fillRect/>
          </a:stretch>
        </p:blipFill>
        <p:spPr>
          <a:xfrm>
            <a:off x="-198360" y="3331521"/>
            <a:ext cx="2639650" cy="3252159"/>
          </a:xfrm>
          <a:prstGeom prst="rect">
            <a:avLst/>
          </a:prstGeom>
        </p:spPr>
      </p:pic>
      <p:pic>
        <p:nvPicPr>
          <p:cNvPr id="10" name="Picture 9"/>
          <p:cNvPicPr>
            <a:picLocks noChangeAspect="1"/>
          </p:cNvPicPr>
          <p:nvPr/>
        </p:nvPicPr>
        <p:blipFill>
          <a:blip r:embed="rId3"/>
          <a:stretch>
            <a:fillRect/>
          </a:stretch>
        </p:blipFill>
        <p:spPr>
          <a:xfrm>
            <a:off x="4227632" y="4482749"/>
            <a:ext cx="7463245" cy="2375251"/>
          </a:xfrm>
          <a:prstGeom prst="rect">
            <a:avLst/>
          </a:prstGeom>
        </p:spPr>
      </p:pic>
    </p:spTree>
    <p:extLst>
      <p:ext uri="{BB962C8B-B14F-4D97-AF65-F5344CB8AC3E}">
        <p14:creationId xmlns:p14="http://schemas.microsoft.com/office/powerpoint/2010/main" val="105649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0 0 L 0.125 0 C 0.181 0 0.25 0.069 0.25 0.125 L 0.25 0.25 E" pathEditMode="relative" ptsTypes="">
                                      <p:cBhvr>
                                        <p:cTn id="6" dur="2000" fill="hold"/>
                                        <p:tgtEl>
                                          <p:spTgt spid="10"/>
                                        </p:tgtEl>
                                        <p:attrNameLst>
                                          <p:attrName>ppt_x</p:attrName>
                                          <p:attrName>ppt_y</p:attrName>
                                        </p:attrNameLst>
                                      </p:cBhvr>
                                    </p:animMotion>
                                  </p:childTnLst>
                                </p:cTn>
                              </p:par>
                              <p:par>
                                <p:cTn id="7" presetID="50" presetClass="path" presetSubtype="0" accel="50000" decel="50000" fill="hold" grpId="0" nodeType="withEffect">
                                  <p:stCondLst>
                                    <p:cond delay="0"/>
                                  </p:stCondLst>
                                  <p:childTnLst>
                                    <p:animMotion origin="layout" path="M 0 0 L 0.125 0 C 0.181 0 0.25 0.069 0.25 0.125 L 0.25 0.25 E" pathEditMode="relative" ptsTypes="">
                                      <p:cBhvr>
                                        <p:cTn id="8" dur="2000" fill="hold"/>
                                        <p:tgtEl>
                                          <p:spTgt spid="4"/>
                                        </p:tgtEl>
                                        <p:attrNameLst>
                                          <p:attrName>ppt_x</p:attrName>
                                          <p:attrName>ppt_y</p:attrName>
                                        </p:attrNameLst>
                                      </p:cBhvr>
                                    </p:animMotion>
                                  </p:childTnLst>
                                </p:cTn>
                              </p:par>
                              <p:par>
                                <p:cTn id="9" presetID="50" presetClass="path" presetSubtype="0" accel="50000" decel="50000" fill="hold" grpId="0" nodeType="withEffect">
                                  <p:stCondLst>
                                    <p:cond delay="0"/>
                                  </p:stCondLst>
                                  <p:childTnLst>
                                    <p:animMotion origin="layout" path="M 0 0 L 0.125 0 C 0.181 0 0.25 0.069 0.25 0.125 L 0.25 0.25 E" pathEditMode="relative" ptsTypes="">
                                      <p:cBhvr>
                                        <p:cTn id="10" dur="2000" fill="hold"/>
                                        <p:tgtEl>
                                          <p:spTgt spid="5"/>
                                        </p:tgtEl>
                                        <p:attrNameLst>
                                          <p:attrName>ppt_x</p:attrName>
                                          <p:attrName>ppt_y</p:attrName>
                                        </p:attrNameLst>
                                      </p:cBhvr>
                                    </p:animMotion>
                                  </p:childTnLst>
                                </p:cTn>
                              </p:par>
                              <p:par>
                                <p:cTn id="11" presetID="50" presetClass="path" presetSubtype="0" accel="50000" decel="50000" fill="hold" grpId="0" nodeType="withEffect">
                                  <p:stCondLst>
                                    <p:cond delay="0"/>
                                  </p:stCondLst>
                                  <p:childTnLst>
                                    <p:animMotion origin="layout" path="M 0 0 L 0.125 0 C 0.181 0 0.25 0.069 0.25 0.125 L 0.25 0.25 E" pathEditMode="relative" ptsTypes="">
                                      <p:cBhvr>
                                        <p:cTn id="12" dur="2000" fill="hold"/>
                                        <p:tgtEl>
                                          <p:spTgt spid="6"/>
                                        </p:tgtEl>
                                        <p:attrNameLst>
                                          <p:attrName>ppt_x</p:attrName>
                                          <p:attrName>ppt_y</p:attrName>
                                        </p:attrNameLst>
                                      </p:cBhvr>
                                    </p:animMotion>
                                  </p:childTnLst>
                                </p:cTn>
                              </p:par>
                              <p:par>
                                <p:cTn id="13" presetID="50" presetClass="path" presetSubtype="0" accel="50000" decel="50000" fill="hold" grpId="0" nodeType="withEffect">
                                  <p:stCondLst>
                                    <p:cond delay="0"/>
                                  </p:stCondLst>
                                  <p:childTnLst>
                                    <p:animMotion origin="layout" path="M 0 0 L 0.125 0 C 0.181 0 0.25 0.069 0.25 0.125 L 0.25 0.25 E" pathEditMode="relative" ptsTypes="">
                                      <p:cBhvr>
                                        <p:cTn id="14" dur="2000" fill="hold"/>
                                        <p:tgtEl>
                                          <p:spTgt spid="7"/>
                                        </p:tgtEl>
                                        <p:attrNameLst>
                                          <p:attrName>ppt_x</p:attrName>
                                          <p:attrName>ppt_y</p:attrName>
                                        </p:attrNameLst>
                                      </p:cBhvr>
                                    </p:animMotion>
                                  </p:childTnLst>
                                </p:cTn>
                              </p:par>
                              <p:par>
                                <p:cTn id="15" presetID="50" presetClass="path" presetSubtype="0" accel="50000" decel="50000" fill="hold" grpId="0" nodeType="withEffect">
                                  <p:stCondLst>
                                    <p:cond delay="0"/>
                                  </p:stCondLst>
                                  <p:childTnLst>
                                    <p:animMotion origin="layout" path="M 0 0 L 0.125 0 C 0.181 0 0.25 0.069 0.25 0.125 L 0.25 0.25 E" pathEditMode="relative" ptsTypes="">
                                      <p:cBhvr>
                                        <p:cTn id="16" dur="2000" fill="hold"/>
                                        <p:tgtEl>
                                          <p:spTgt spid="8"/>
                                        </p:tgtEl>
                                        <p:attrNameLst>
                                          <p:attrName>ppt_x</p:attrName>
                                          <p:attrName>ppt_y</p:attrName>
                                        </p:attrNameLst>
                                      </p:cBhvr>
                                    </p:animMotion>
                                  </p:childTnLst>
                                </p:cTn>
                              </p:par>
                              <p:par>
                                <p:cTn id="17" presetID="50" presetClass="path" presetSubtype="0" accel="50000" decel="50000" fill="hold" nodeType="withEffect">
                                  <p:stCondLst>
                                    <p:cond delay="0"/>
                                  </p:stCondLst>
                                  <p:childTnLst>
                                    <p:animMotion origin="layout" path="M 0 0 L 0.125 0 C 0.181 0 0.25 0.069 0.25 0.125 L 0.25 0.25 E" pathEditMode="relative" ptsTypes="">
                                      <p:cBhvr>
                                        <p:cTn id="18" dur="2000" fill="hold"/>
                                        <p:tgtEl>
                                          <p:spTgt spid="9"/>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par>
                                <p:cTn id="26" presetID="47" presetClass="entr" presetSubtype="0" fill="hold" grpId="1"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par>
                                <p:cTn id="31" presetID="47" presetClass="entr" presetSubtype="0" fill="hold" grpId="1"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par>
                                <p:cTn id="36" presetID="47" presetClass="entr" presetSubtype="0" fill="hold" grpId="1"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par>
                                <p:cTn id="41" presetID="47" presetClass="entr" presetSubtype="0" fill="hold" grpId="1"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1000"/>
                                        <p:tgtEl>
                                          <p:spTgt spid="7"/>
                                        </p:tgtEl>
                                      </p:cBhvr>
                                    </p:animEffect>
                                    <p:anim calcmode="lin" valueType="num">
                                      <p:cBhvr>
                                        <p:cTn id="44" dur="1000" fill="hold"/>
                                        <p:tgtEl>
                                          <p:spTgt spid="7"/>
                                        </p:tgtEl>
                                        <p:attrNameLst>
                                          <p:attrName>ppt_x</p:attrName>
                                        </p:attrNameLst>
                                      </p:cBhvr>
                                      <p:tavLst>
                                        <p:tav tm="0">
                                          <p:val>
                                            <p:strVal val="#ppt_x"/>
                                          </p:val>
                                        </p:tav>
                                        <p:tav tm="100000">
                                          <p:val>
                                            <p:strVal val="#ppt_x"/>
                                          </p:val>
                                        </p:tav>
                                      </p:tavLst>
                                    </p:anim>
                                    <p:anim calcmode="lin" valueType="num">
                                      <p:cBhvr>
                                        <p:cTn id="45" dur="1000" fill="hold"/>
                                        <p:tgtEl>
                                          <p:spTgt spid="7"/>
                                        </p:tgtEl>
                                        <p:attrNameLst>
                                          <p:attrName>ppt_y</p:attrName>
                                        </p:attrNameLst>
                                      </p:cBhvr>
                                      <p:tavLst>
                                        <p:tav tm="0">
                                          <p:val>
                                            <p:strVal val="#ppt_y-.1"/>
                                          </p:val>
                                        </p:tav>
                                        <p:tav tm="100000">
                                          <p:val>
                                            <p:strVal val="#ppt_y"/>
                                          </p:val>
                                        </p:tav>
                                      </p:tavLst>
                                    </p:anim>
                                  </p:childTnLst>
                                </p:cTn>
                              </p:par>
                              <p:par>
                                <p:cTn id="46" presetID="47" presetClass="entr" presetSubtype="0" fill="hold" grpId="1"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1000"/>
                                        <p:tgtEl>
                                          <p:spTgt spid="8"/>
                                        </p:tgtEl>
                                      </p:cBhvr>
                                    </p:animEffect>
                                    <p:anim calcmode="lin" valueType="num">
                                      <p:cBhvr>
                                        <p:cTn id="49" dur="1000" fill="hold"/>
                                        <p:tgtEl>
                                          <p:spTgt spid="8"/>
                                        </p:tgtEl>
                                        <p:attrNameLst>
                                          <p:attrName>ppt_x</p:attrName>
                                        </p:attrNameLst>
                                      </p:cBhvr>
                                      <p:tavLst>
                                        <p:tav tm="0">
                                          <p:val>
                                            <p:strVal val="#ppt_x"/>
                                          </p:val>
                                        </p:tav>
                                        <p:tav tm="100000">
                                          <p:val>
                                            <p:strVal val="#ppt_x"/>
                                          </p:val>
                                        </p:tav>
                                      </p:tavLst>
                                    </p:anim>
                                    <p:anim calcmode="lin" valueType="num">
                                      <p:cBhvr>
                                        <p:cTn id="50" dur="1000" fill="hold"/>
                                        <p:tgtEl>
                                          <p:spTgt spid="8"/>
                                        </p:tgtEl>
                                        <p:attrNameLst>
                                          <p:attrName>ppt_y</p:attrName>
                                        </p:attrNameLst>
                                      </p:cBhvr>
                                      <p:tavLst>
                                        <p:tav tm="0">
                                          <p:val>
                                            <p:strVal val="#ppt_y-.1"/>
                                          </p:val>
                                        </p:tav>
                                        <p:tav tm="100000">
                                          <p:val>
                                            <p:strVal val="#ppt_y"/>
                                          </p:val>
                                        </p:tav>
                                      </p:tavLst>
                                    </p:anim>
                                  </p:childTnLst>
                                </p:cTn>
                              </p:par>
                              <p:par>
                                <p:cTn id="51" presetID="47"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1000"/>
                                        <p:tgtEl>
                                          <p:spTgt spid="9"/>
                                        </p:tgtEl>
                                      </p:cBhvr>
                                    </p:animEffect>
                                    <p:anim calcmode="lin" valueType="num">
                                      <p:cBhvr>
                                        <p:cTn id="54" dur="1000" fill="hold"/>
                                        <p:tgtEl>
                                          <p:spTgt spid="9"/>
                                        </p:tgtEl>
                                        <p:attrNameLst>
                                          <p:attrName>ppt_x</p:attrName>
                                        </p:attrNameLst>
                                      </p:cBhvr>
                                      <p:tavLst>
                                        <p:tav tm="0">
                                          <p:val>
                                            <p:strVal val="#ppt_x"/>
                                          </p:val>
                                        </p:tav>
                                        <p:tav tm="100000">
                                          <p:val>
                                            <p:strVal val="#ppt_x"/>
                                          </p:val>
                                        </p:tav>
                                      </p:tavLst>
                                    </p:anim>
                                    <p:anim calcmode="lin" valueType="num">
                                      <p:cBhvr>
                                        <p:cTn id="5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animBg="1"/>
      <p:bldP spid="7" grpId="1" animBg="1"/>
      <p:bldP spid="8" grpId="0" animBg="1"/>
      <p:bldP spid="8"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4691" y="1172482"/>
            <a:ext cx="10515600" cy="4351338"/>
          </a:xfrm>
        </p:spPr>
        <p:txBody>
          <a:bodyPr/>
          <a:lstStyle/>
          <a:p>
            <a:r>
              <a:rPr lang="en-US" b="1" i="1" dirty="0" smtClean="0"/>
              <a:t>Camera</a:t>
            </a:r>
            <a:r>
              <a:rPr lang="en-US" b="1" i="1" u="sng" dirty="0" smtClean="0"/>
              <a:t> </a:t>
            </a:r>
            <a:r>
              <a:rPr lang="en-US" b="1" i="1" dirty="0" smtClean="0"/>
              <a:t>if you are building a cctv camera system, you have two camera option internet protocol (IP) or analog.</a:t>
            </a:r>
          </a:p>
          <a:p>
            <a:r>
              <a:rPr lang="en-US" b="1" i="1" dirty="0" smtClean="0"/>
              <a:t>Monitoring station </a:t>
            </a:r>
          </a:p>
          <a:p>
            <a:r>
              <a:rPr lang="en-US" b="1" i="1" dirty="0" smtClean="0"/>
              <a:t>Cables and routers </a:t>
            </a:r>
          </a:p>
          <a:p>
            <a:r>
              <a:rPr lang="en-US" b="1" i="1" dirty="0" smtClean="0"/>
              <a:t>Video recorders</a:t>
            </a:r>
          </a:p>
          <a:p>
            <a:r>
              <a:rPr lang="en-US" b="1" i="1" dirty="0" smtClean="0"/>
              <a:t>Data  storage.</a:t>
            </a:r>
          </a:p>
          <a:p>
            <a:pPr marL="0" indent="0">
              <a:buNone/>
            </a:pPr>
            <a:endParaRPr lang="en-IN" b="1" i="1" dirty="0"/>
          </a:p>
        </p:txBody>
      </p:sp>
      <p:sp>
        <p:nvSpPr>
          <p:cNvPr id="4" name="Rectangle 3"/>
          <p:cNvSpPr/>
          <p:nvPr/>
        </p:nvSpPr>
        <p:spPr>
          <a:xfrm>
            <a:off x="-51851" y="-104503"/>
            <a:ext cx="12247392"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COMPONENTS OF CCTV CAMERA SYSTEM </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482883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074" y="772477"/>
            <a:ext cx="10515600" cy="6085523"/>
          </a:xfrm>
        </p:spPr>
        <p:txBody>
          <a:bodyPr>
            <a:normAutofit fontScale="92500" lnSpcReduction="10000"/>
          </a:bodyPr>
          <a:lstStyle/>
          <a:p>
            <a:pPr fontAlgn="base"/>
            <a:r>
              <a:rPr lang="en-US" b="1" dirty="0" smtClean="0"/>
              <a:t>Crime </a:t>
            </a:r>
            <a:r>
              <a:rPr lang="en-US" b="1" dirty="0"/>
              <a:t>management</a:t>
            </a:r>
          </a:p>
          <a:p>
            <a:pPr marL="0" indent="0" fontAlgn="base">
              <a:buNone/>
            </a:pPr>
            <a:r>
              <a:rPr lang="en-US" sz="1800" b="1" dirty="0"/>
              <a:t>CCTV surveillance can deter potential criminals. When a crime does occur, video footage can help law enforcement to investigate and later provide evidence for prosecution in a law court. Used in conjunction with CCTV, audio, thermal and other types of sensors can alert officials to occurrences that are out of the ordinary, e.g. a fire or gun shots at a location. For businesses, CCTV cameras can detect and monitor in-house criminal activities.</a:t>
            </a:r>
          </a:p>
          <a:p>
            <a:pPr fontAlgn="base"/>
            <a:r>
              <a:rPr lang="en-US" sz="2400" b="1" dirty="0"/>
              <a:t>Disaster management</a:t>
            </a:r>
          </a:p>
          <a:p>
            <a:pPr marL="0" indent="0" fontAlgn="base">
              <a:buNone/>
            </a:pPr>
            <a:r>
              <a:rPr lang="en-US" sz="1800" b="1" dirty="0"/>
              <a:t>Using CCTV cameras, emergency services and rescue workers are able to assess and monitor events in real time to relay a “situation” via video to disaster management teams, e.g. from inside a burning building, from a cave or from a helicopter flying over a scene.</a:t>
            </a:r>
          </a:p>
          <a:p>
            <a:pPr fontAlgn="base"/>
            <a:r>
              <a:rPr lang="en-US" b="1" dirty="0"/>
              <a:t>Medical monitoring and diagnosis</a:t>
            </a:r>
          </a:p>
          <a:p>
            <a:pPr marL="0" indent="0" fontAlgn="base">
              <a:buNone/>
            </a:pPr>
            <a:r>
              <a:rPr lang="en-US" sz="1600" b="1" dirty="0"/>
              <a:t>There are about 43 facial muscles that express people’s thoughts and feelings. Smart software can identify these expressions, e.g. pain or anxiety, from images more easily that people can. CCTV cameras can also monitor patients – for instance children or the elderly – to identify potential medical crises, e.g. a stroke, or an </a:t>
            </a:r>
            <a:r>
              <a:rPr lang="en-US" sz="1600" b="1" u="sng" dirty="0">
                <a:hlinkClick r:id="rId2"/>
              </a:rPr>
              <a:t>epileptic</a:t>
            </a:r>
            <a:r>
              <a:rPr lang="en-US" sz="1600" b="1" dirty="0"/>
              <a:t> or asthma attack</a:t>
            </a:r>
            <a:r>
              <a:rPr lang="en-US" b="1" dirty="0"/>
              <a:t>.</a:t>
            </a:r>
          </a:p>
          <a:p>
            <a:pPr fontAlgn="base"/>
            <a:r>
              <a:rPr lang="en-US" b="1" dirty="0"/>
              <a:t>City and community street monitoring</a:t>
            </a:r>
          </a:p>
          <a:p>
            <a:pPr marL="0" indent="0" fontAlgn="base">
              <a:buNone/>
            </a:pPr>
            <a:r>
              <a:rPr lang="en-US" sz="2200" b="1" dirty="0" smtClean="0"/>
              <a:t>Cameras </a:t>
            </a:r>
            <a:r>
              <a:rPr lang="en-US" sz="2200" b="1" dirty="0"/>
              <a:t>at traffic lights and elsewhere in cities monitor people to gather traffic statistics as well as evidentiary footage for speeding. An heir to the IoT, the </a:t>
            </a:r>
            <a:r>
              <a:rPr lang="en-US" sz="2200" b="1" u="sng" dirty="0" err="1">
                <a:hlinkClick r:id="rId3"/>
              </a:rPr>
              <a:t>AoT</a:t>
            </a:r>
            <a:r>
              <a:rPr lang="en-US" sz="2200" b="1" dirty="0"/>
              <a:t> is a Chicago initiative to collect real-time data, primarily weather and environment, about the city</a:t>
            </a:r>
          </a:p>
          <a:p>
            <a:endParaRPr lang="en-IN" sz="1800" b="1" dirty="0"/>
          </a:p>
        </p:txBody>
      </p:sp>
      <p:sp>
        <p:nvSpPr>
          <p:cNvPr id="4" name="Rectangle 3"/>
          <p:cNvSpPr/>
          <p:nvPr/>
        </p:nvSpPr>
        <p:spPr>
          <a:xfrm>
            <a:off x="1721481" y="-150853"/>
            <a:ext cx="8357161" cy="923330"/>
          </a:xfrm>
          <a:prstGeom prst="rect">
            <a:avLst/>
          </a:prstGeom>
          <a:noFill/>
        </p:spPr>
        <p:txBody>
          <a:bodyPr wrap="none" lIns="91440" tIns="45720" rIns="91440" bIns="45720">
            <a:spAutoFit/>
          </a:bodyPr>
          <a:lstStyle/>
          <a:p>
            <a:pPr algn="ctr"/>
            <a:r>
              <a:rPr lang="en-US" sz="5400" b="1" i="1" u="sng" cap="none" spc="0" dirty="0" smtClean="0">
                <a:ln w="6600">
                  <a:solidFill>
                    <a:schemeClr val="accent2"/>
                  </a:solidFill>
                  <a:prstDash val="solid"/>
                </a:ln>
                <a:solidFill>
                  <a:srgbClr val="FFFFFF"/>
                </a:solidFill>
                <a:effectLst>
                  <a:outerShdw dist="38100" dir="2700000" algn="tl" rotWithShape="0">
                    <a:schemeClr val="accent2"/>
                  </a:outerShdw>
                </a:effectLst>
              </a:rPr>
              <a:t>Application of cctv camera’s </a:t>
            </a:r>
            <a:endParaRPr lang="en-US" sz="5400" b="1" i="1" u="sng"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71687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083" y="365760"/>
            <a:ext cx="11859065" cy="5770098"/>
          </a:xfrm>
        </p:spPr>
        <p:txBody>
          <a:bodyPr/>
          <a:lstStyle/>
          <a:p>
            <a:pPr marL="0" indent="0">
              <a:buNone/>
            </a:pPr>
            <a:r>
              <a:rPr lang="en-US" sz="3200" b="1" i="1" u="sng" dirty="0" smtClean="0"/>
              <a:t>      IMPORTANCE OF CCTV FOR DATA CENTER SECURITY</a:t>
            </a:r>
          </a:p>
          <a:p>
            <a:r>
              <a:rPr lang="en-US" dirty="0" smtClean="0"/>
              <a:t>Data </a:t>
            </a:r>
            <a:r>
              <a:rPr lang="en-US" dirty="0"/>
              <a:t>centers hold immense information for businesses and work as a data repository for modern industries and society. They can provide businesses with all kinds of data services and seamless access through private servers and the Internet.</a:t>
            </a:r>
          </a:p>
          <a:p>
            <a:endParaRPr lang="en-US" dirty="0"/>
          </a:p>
          <a:p>
            <a:r>
              <a:rPr lang="en-US" dirty="0"/>
              <a:t>However, the centralization of all this sensitive information means that data centers are a big target for cyber threats and attacks. Cybercriminals and hackers are always looking for ways to access or alter the data stored in data centers illegally.</a:t>
            </a:r>
          </a:p>
          <a:p>
            <a:endParaRPr lang="en-US" dirty="0"/>
          </a:p>
          <a:p>
            <a:r>
              <a:rPr lang="en-US" dirty="0"/>
              <a:t>Hence, data center security is important. Safety mechanisms and systems like a CCTV system for video surveillance can help resolve many security issues, including unauthorized physical access or tampering.</a:t>
            </a:r>
            <a:endParaRPr lang="en-IN" dirty="0"/>
          </a:p>
        </p:txBody>
      </p:sp>
    </p:spTree>
    <p:extLst>
      <p:ext uri="{BB962C8B-B14F-4D97-AF65-F5344CB8AC3E}">
        <p14:creationId xmlns:p14="http://schemas.microsoft.com/office/powerpoint/2010/main" val="1257677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29203">
              <a:srgbClr val="00B050"/>
            </a:gs>
            <a:gs pos="63719">
              <a:srgbClr val="00B050"/>
            </a:gs>
            <a:gs pos="49580">
              <a:srgbClr val="0070C0"/>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618979" y="3425734"/>
            <a:ext cx="11211951" cy="1200329"/>
          </a:xfrm>
          <a:prstGeom prst="rect">
            <a:avLst/>
          </a:prstGeom>
          <a:noFill/>
        </p:spPr>
        <p:txBody>
          <a:bodyPr wrap="square" lIns="91440" tIns="45720" rIns="91440" bIns="45720">
            <a:spAutoFit/>
          </a:bodyPr>
          <a:lstStyle/>
          <a:p>
            <a:pPr algn="ctr"/>
            <a:r>
              <a:rPr lang="en-US" sz="7200" b="1" dirty="0" smtClean="0">
                <a:ln w="22225">
                  <a:solidFill>
                    <a:schemeClr val="accent2"/>
                  </a:solidFill>
                  <a:prstDash val="solid"/>
                </a:ln>
                <a:solidFill>
                  <a:schemeClr val="accent2">
                    <a:lumMod val="40000"/>
                    <a:lumOff val="60000"/>
                  </a:schemeClr>
                </a:solidFill>
              </a:rPr>
              <a:t>THANKYOU</a:t>
            </a:r>
            <a:endParaRPr lang="en-US" sz="7200" b="1" dirty="0">
              <a:ln w="22225">
                <a:solidFill>
                  <a:schemeClr val="accent2"/>
                </a:solidFill>
                <a:prstDash val="solid"/>
              </a:ln>
              <a:solidFill>
                <a:schemeClr val="accent2">
                  <a:lumMod val="40000"/>
                  <a:lumOff val="60000"/>
                </a:schemeClr>
              </a:solidFill>
            </a:endParaRPr>
          </a:p>
        </p:txBody>
      </p:sp>
      <p:pic>
        <p:nvPicPr>
          <p:cNvPr id="5" name="Picture 4"/>
          <p:cNvPicPr>
            <a:picLocks noChangeAspect="1"/>
          </p:cNvPicPr>
          <p:nvPr/>
        </p:nvPicPr>
        <p:blipFill>
          <a:blip r:embed="rId2"/>
          <a:stretch>
            <a:fillRect/>
          </a:stretch>
        </p:blipFill>
        <p:spPr>
          <a:xfrm>
            <a:off x="0" y="0"/>
            <a:ext cx="12192000" cy="3425734"/>
          </a:xfrm>
          <a:prstGeom prst="rect">
            <a:avLst/>
          </a:prstGeom>
          <a:scene3d>
            <a:camera prst="orthographicFront"/>
            <a:lightRig rig="threePt" dir="t"/>
          </a:scene3d>
          <a:sp3d contourW="12700">
            <a:bevelT w="101600" prst="riblet"/>
            <a:contourClr>
              <a:srgbClr val="00B050"/>
            </a:contourClr>
          </a:sp3d>
        </p:spPr>
      </p:pic>
      <p:pic>
        <p:nvPicPr>
          <p:cNvPr id="6" name="Picture 5"/>
          <p:cNvPicPr>
            <a:picLocks noChangeAspect="1"/>
          </p:cNvPicPr>
          <p:nvPr/>
        </p:nvPicPr>
        <p:blipFill>
          <a:blip r:embed="rId3"/>
          <a:stretch>
            <a:fillRect/>
          </a:stretch>
        </p:blipFill>
        <p:spPr>
          <a:xfrm>
            <a:off x="0" y="5525590"/>
            <a:ext cx="12192001" cy="1332410"/>
          </a:xfrm>
          <a:prstGeom prst="rect">
            <a:avLst/>
          </a:prstGeom>
        </p:spPr>
      </p:pic>
    </p:spTree>
    <p:extLst>
      <p:ext uri="{BB962C8B-B14F-4D97-AF65-F5344CB8AC3E}">
        <p14:creationId xmlns:p14="http://schemas.microsoft.com/office/powerpoint/2010/main" val="489225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3241" y="1293263"/>
            <a:ext cx="8946541" cy="4195481"/>
          </a:xfrm>
        </p:spPr>
        <p:txBody>
          <a:bodyPr>
            <a:normAutofit fontScale="92500" lnSpcReduction="10000"/>
          </a:bodyPr>
          <a:lstStyle/>
          <a:p>
            <a:r>
              <a:rPr lang="en-US" dirty="0" smtClean="0"/>
              <a:t>WHAT IS </a:t>
            </a:r>
            <a:r>
              <a:rPr lang="en-US" sz="2400" b="1" i="1" u="sng" dirty="0" smtClean="0"/>
              <a:t>CCTV </a:t>
            </a:r>
            <a:r>
              <a:rPr lang="en-US" dirty="0" smtClean="0"/>
              <a:t>CAMERA’S </a:t>
            </a:r>
          </a:p>
          <a:p>
            <a:r>
              <a:rPr lang="en-US" dirty="0" smtClean="0"/>
              <a:t>FULL FORM OF </a:t>
            </a:r>
            <a:r>
              <a:rPr lang="en-US" sz="2400" b="1" u="sng" dirty="0" smtClean="0"/>
              <a:t>CCTV</a:t>
            </a:r>
            <a:r>
              <a:rPr lang="en-US" dirty="0" smtClean="0"/>
              <a:t> CAMERA’S </a:t>
            </a:r>
          </a:p>
          <a:p>
            <a:r>
              <a:rPr lang="en-US" dirty="0" smtClean="0"/>
              <a:t>TYPES OF </a:t>
            </a:r>
            <a:r>
              <a:rPr lang="en-US" sz="2400" b="1" i="1" u="sng" dirty="0" smtClean="0"/>
              <a:t>CCTV</a:t>
            </a:r>
            <a:r>
              <a:rPr lang="en-US" dirty="0" smtClean="0"/>
              <a:t> CAMERA’S </a:t>
            </a:r>
          </a:p>
          <a:p>
            <a:r>
              <a:rPr lang="en-US" dirty="0" smtClean="0"/>
              <a:t>ADVANTAGES  OF </a:t>
            </a:r>
            <a:r>
              <a:rPr lang="en-US" sz="2400" b="1" i="1" u="sng" dirty="0" smtClean="0"/>
              <a:t>CCTV</a:t>
            </a:r>
            <a:r>
              <a:rPr lang="en-US" dirty="0" smtClean="0"/>
              <a:t> CAMERA’S </a:t>
            </a:r>
          </a:p>
          <a:p>
            <a:r>
              <a:rPr lang="en-US" dirty="0" smtClean="0"/>
              <a:t>DISADVANTAGES OF </a:t>
            </a:r>
            <a:r>
              <a:rPr lang="en-US" sz="2400" b="1" i="1" u="sng" dirty="0" smtClean="0"/>
              <a:t>CCTV</a:t>
            </a:r>
            <a:r>
              <a:rPr lang="en-US" dirty="0" smtClean="0"/>
              <a:t> CAMERA’S </a:t>
            </a:r>
          </a:p>
          <a:p>
            <a:r>
              <a:rPr lang="en-US" dirty="0" smtClean="0"/>
              <a:t>APPLICATIONS OF </a:t>
            </a:r>
            <a:r>
              <a:rPr lang="en-US" sz="2400" b="1" i="1" u="sng" dirty="0" smtClean="0"/>
              <a:t>CCTV</a:t>
            </a:r>
            <a:r>
              <a:rPr lang="en-US" dirty="0" smtClean="0"/>
              <a:t> CAMERA’S </a:t>
            </a:r>
          </a:p>
          <a:p>
            <a:r>
              <a:rPr lang="en-US" dirty="0" smtClean="0"/>
              <a:t>WHAT IS LIMITATION OF </a:t>
            </a:r>
            <a:r>
              <a:rPr lang="en-US" sz="2400" b="1" i="1" u="sng" dirty="0" smtClean="0"/>
              <a:t>CCTV</a:t>
            </a:r>
            <a:r>
              <a:rPr lang="en-US" dirty="0" smtClean="0"/>
              <a:t> CAMERA’S </a:t>
            </a:r>
          </a:p>
          <a:p>
            <a:r>
              <a:rPr lang="en-US" dirty="0" smtClean="0"/>
              <a:t>IMPORTANCE OF </a:t>
            </a:r>
            <a:r>
              <a:rPr lang="en-US" b="1" i="1" u="sng" dirty="0" smtClean="0"/>
              <a:t>CCTV</a:t>
            </a:r>
            <a:r>
              <a:rPr lang="en-US" dirty="0" smtClean="0"/>
              <a:t> FOR  DATA CENTER SECURITY.</a:t>
            </a:r>
          </a:p>
          <a:p>
            <a:r>
              <a:rPr lang="en-US" dirty="0" smtClean="0"/>
              <a:t>COMPONENTS OF </a:t>
            </a:r>
            <a:r>
              <a:rPr lang="en-US" sz="2400" i="1" u="sng" dirty="0" smtClean="0"/>
              <a:t>CCTV </a:t>
            </a:r>
            <a:r>
              <a:rPr lang="en-US" dirty="0" smtClean="0"/>
              <a:t>CAMERA’S SYSTEM.</a:t>
            </a:r>
          </a:p>
          <a:p>
            <a:r>
              <a:rPr lang="en-US" dirty="0" smtClean="0"/>
              <a:t>IMPORTANCE OF CCTV FOR DATA CENTER SECURITY.</a:t>
            </a:r>
          </a:p>
          <a:p>
            <a:endParaRPr lang="en-US" dirty="0" smtClean="0"/>
          </a:p>
        </p:txBody>
      </p:sp>
      <p:sp>
        <p:nvSpPr>
          <p:cNvPr id="4" name="Rectangle 3"/>
          <p:cNvSpPr/>
          <p:nvPr/>
        </p:nvSpPr>
        <p:spPr>
          <a:xfrm>
            <a:off x="4134457" y="0"/>
            <a:ext cx="3304110" cy="1015663"/>
          </a:xfrm>
          <a:prstGeom prst="rect">
            <a:avLst/>
          </a:prstGeom>
          <a:noFill/>
        </p:spPr>
        <p:txBody>
          <a:bodyPr wrap="none" lIns="91440" tIns="45720" rIns="91440" bIns="45720">
            <a:spAutoFit/>
          </a:bodyPr>
          <a:lstStyle/>
          <a:p>
            <a:pPr algn="ctr"/>
            <a:r>
              <a:rPr lang="en-US" sz="6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Content </a:t>
            </a:r>
            <a:endParaRPr lang="en-US"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428689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46464" y="1358537"/>
            <a:ext cx="5249091" cy="4374289"/>
          </a:xfrm>
        </p:spPr>
        <p:txBody>
          <a:bodyPr/>
          <a:lstStyle/>
          <a:p>
            <a:r>
              <a:rPr lang="en-US" b="1" i="1" dirty="0" smtClean="0"/>
              <a:t>What is CCTV cameras called?</a:t>
            </a:r>
            <a:endParaRPr lang="en-IN" b="1" i="1" dirty="0" smtClean="0"/>
          </a:p>
          <a:p>
            <a:pPr marL="0" indent="0">
              <a:buNone/>
            </a:pPr>
            <a:r>
              <a:rPr lang="en-US" b="1" i="1" dirty="0"/>
              <a:t> A</a:t>
            </a:r>
            <a:r>
              <a:rPr lang="en-US" b="1" i="1" dirty="0" smtClean="0"/>
              <a:t>ns:-  CCTV relies on strategic placement of camera and private observation of the camera’s input on monitors. The system is called “closed – circuit “ because the camera’s monitors and /or  video records communicate across a proprietary coaxial cable run or wireless communication link.</a:t>
            </a:r>
            <a:endParaRPr lang="en-IN" b="1" i="1" dirty="0"/>
          </a:p>
        </p:txBody>
      </p:sp>
      <p:sp>
        <p:nvSpPr>
          <p:cNvPr id="4" name="Rectangle 3"/>
          <p:cNvSpPr/>
          <p:nvPr/>
        </p:nvSpPr>
        <p:spPr>
          <a:xfrm>
            <a:off x="4958531" y="211072"/>
            <a:ext cx="1674048" cy="923330"/>
          </a:xfrm>
          <a:prstGeom prst="rect">
            <a:avLst/>
          </a:prstGeom>
          <a:noFill/>
        </p:spPr>
        <p:txBody>
          <a:bodyPr wrap="none" lIns="91440" tIns="45720" rIns="91440" bIns="45720">
            <a:spAutoFit/>
          </a:bodyPr>
          <a:lstStyle/>
          <a:p>
            <a:pPr algn="ctr"/>
            <a:r>
              <a:rPr lang="en-US" sz="5400" b="1" i="1" cap="none" spc="0" dirty="0" smtClean="0">
                <a:ln w="6600">
                  <a:solidFill>
                    <a:schemeClr val="accent2"/>
                  </a:solidFill>
                  <a:prstDash val="solid"/>
                </a:ln>
                <a:solidFill>
                  <a:srgbClr val="FFFFFF"/>
                </a:solidFill>
                <a:effectLst>
                  <a:outerShdw dist="38100" dir="2700000" algn="tl" rotWithShape="0">
                    <a:schemeClr val="accent2"/>
                  </a:outerShdw>
                </a:effectLst>
              </a:rPr>
              <a:t>CCTV</a:t>
            </a:r>
            <a:endParaRPr lang="en-US" sz="5400" b="1" i="1" cap="none" spc="0"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Picture 6"/>
          <p:cNvPicPr>
            <a:picLocks noChangeAspect="1"/>
          </p:cNvPicPr>
          <p:nvPr/>
        </p:nvPicPr>
        <p:blipFill>
          <a:blip r:embed="rId2"/>
          <a:stretch>
            <a:fillRect/>
          </a:stretch>
        </p:blipFill>
        <p:spPr>
          <a:xfrm>
            <a:off x="5950634" y="1012875"/>
            <a:ext cx="6141427" cy="5163994"/>
          </a:xfrm>
          <a:prstGeom prst="rect">
            <a:avLst/>
          </a:prstGeom>
        </p:spPr>
      </p:pic>
    </p:spTree>
    <p:extLst>
      <p:ext uri="{BB962C8B-B14F-4D97-AF65-F5344CB8AC3E}">
        <p14:creationId xmlns:p14="http://schemas.microsoft.com/office/powerpoint/2010/main" val="2474604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9719" y="1420677"/>
            <a:ext cx="9990910" cy="1152706"/>
          </a:xfrm>
        </p:spPr>
        <p:txBody>
          <a:bodyPr>
            <a:normAutofit fontScale="92500"/>
          </a:bodyPr>
          <a:lstStyle/>
          <a:p>
            <a:r>
              <a:rPr lang="en-US" sz="4400" b="1" dirty="0" smtClean="0">
                <a:solidFill>
                  <a:srgbClr val="FF0000"/>
                </a:solidFill>
              </a:rPr>
              <a:t>CCTV</a:t>
            </a:r>
            <a:r>
              <a:rPr lang="en-US" sz="4400" b="1" dirty="0" smtClean="0"/>
              <a:t>  ( closed – circuit television  ) </a:t>
            </a:r>
            <a:endParaRPr lang="en-IN" sz="4400" b="1" dirty="0"/>
          </a:p>
        </p:txBody>
      </p:sp>
      <p:sp>
        <p:nvSpPr>
          <p:cNvPr id="4" name="Rectangle 3"/>
          <p:cNvSpPr/>
          <p:nvPr/>
        </p:nvSpPr>
        <p:spPr>
          <a:xfrm>
            <a:off x="2929171" y="0"/>
            <a:ext cx="6333657" cy="923330"/>
          </a:xfrm>
          <a:prstGeom prst="rect">
            <a:avLst/>
          </a:prstGeom>
          <a:noFill/>
        </p:spPr>
        <p:txBody>
          <a:bodyPr wrap="none" lIns="91440" tIns="45720" rIns="91440" bIns="45720">
            <a:spAutoFit/>
          </a:bodyPr>
          <a:lstStyle/>
          <a:p>
            <a:pPr algn="ctr"/>
            <a:r>
              <a:rPr lang="en-US" sz="5400" b="1" i="1" u="sng" cap="none" spc="50" dirty="0" smtClean="0">
                <a:ln w="9525" cmpd="sng">
                  <a:solidFill>
                    <a:schemeClr val="accent1"/>
                  </a:solidFill>
                  <a:prstDash val="solid"/>
                </a:ln>
                <a:solidFill>
                  <a:srgbClr val="FF0000"/>
                </a:solidFill>
                <a:effectLst>
                  <a:glow rad="38100">
                    <a:schemeClr val="accent1">
                      <a:alpha val="40000"/>
                    </a:schemeClr>
                  </a:glow>
                </a:effectLst>
              </a:rPr>
              <a:t>FU</a:t>
            </a:r>
            <a:r>
              <a:rPr lang="en-US" sz="5400" b="1" i="1" u="sng"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LL FR</a:t>
            </a:r>
            <a:r>
              <a:rPr lang="en-US" sz="5400" b="1" i="1" u="sng" cap="none" spc="50" dirty="0" smtClean="0">
                <a:ln w="9525" cmpd="sng">
                  <a:solidFill>
                    <a:schemeClr val="accent1"/>
                  </a:solidFill>
                  <a:prstDash val="solid"/>
                </a:ln>
                <a:solidFill>
                  <a:srgbClr val="FFFF00"/>
                </a:solidFill>
                <a:effectLst>
                  <a:glow rad="38100">
                    <a:schemeClr val="accent1">
                      <a:alpha val="40000"/>
                    </a:schemeClr>
                  </a:glow>
                </a:effectLst>
              </a:rPr>
              <a:t>O</a:t>
            </a:r>
            <a:r>
              <a:rPr lang="en-US" sz="5400" b="1" i="1" u="sng"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M OF </a:t>
            </a:r>
            <a:r>
              <a:rPr lang="en-US" sz="5400" b="1" i="1" u="sng" cap="none" spc="50" dirty="0" smtClean="0">
                <a:ln w="9525" cmpd="sng">
                  <a:solidFill>
                    <a:schemeClr val="accent1"/>
                  </a:solidFill>
                  <a:prstDash val="solid"/>
                </a:ln>
                <a:solidFill>
                  <a:srgbClr val="92D050"/>
                </a:solidFill>
                <a:effectLst>
                  <a:glow rad="38100">
                    <a:schemeClr val="accent1">
                      <a:alpha val="40000"/>
                    </a:schemeClr>
                  </a:glow>
                </a:effectLst>
              </a:rPr>
              <a:t>CC</a:t>
            </a:r>
            <a:r>
              <a:rPr lang="en-US" sz="5400" b="1" i="1" u="sng"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TV </a:t>
            </a:r>
            <a:endParaRPr lang="en-US" sz="5400" b="1" i="1" u="sng"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5" name="Picture 4"/>
          <p:cNvPicPr>
            <a:picLocks noChangeAspect="1"/>
          </p:cNvPicPr>
          <p:nvPr/>
        </p:nvPicPr>
        <p:blipFill>
          <a:blip r:embed="rId2"/>
          <a:stretch>
            <a:fillRect/>
          </a:stretch>
        </p:blipFill>
        <p:spPr>
          <a:xfrm>
            <a:off x="117566" y="2116183"/>
            <a:ext cx="11625943" cy="3947432"/>
          </a:xfrm>
          <a:prstGeom prst="rect">
            <a:avLst/>
          </a:prstGeom>
        </p:spPr>
      </p:pic>
    </p:spTree>
    <p:extLst>
      <p:ext uri="{BB962C8B-B14F-4D97-AF65-F5344CB8AC3E}">
        <p14:creationId xmlns:p14="http://schemas.microsoft.com/office/powerpoint/2010/main" val="1761092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06209"/>
            <a:ext cx="9405257" cy="5372967"/>
          </a:xfrm>
        </p:spPr>
        <p:txBody>
          <a:bodyPr>
            <a:normAutofit fontScale="92500" lnSpcReduction="10000"/>
          </a:bodyPr>
          <a:lstStyle/>
          <a:p>
            <a:pPr marL="514350" indent="-514350">
              <a:buFont typeface="+mj-lt"/>
              <a:buAutoNum type="arabicPeriod"/>
            </a:pPr>
            <a:r>
              <a:rPr lang="en-US" sz="2400" b="1" i="1" u="sng" dirty="0" smtClean="0"/>
              <a:t>PTZ camera :- </a:t>
            </a:r>
            <a:r>
              <a:rPr lang="en-US" sz="2400" b="1" i="1" dirty="0"/>
              <a:t> </a:t>
            </a:r>
            <a:r>
              <a:rPr lang="en-US" sz="2400" b="1" i="1" dirty="0" smtClean="0"/>
              <a:t>PTZ camera allow the camera to be moved left or right (panning) up and down  (tilting )and even allow the lens to be.</a:t>
            </a:r>
          </a:p>
          <a:p>
            <a:pPr marL="514350" indent="-514350">
              <a:buFont typeface="+mj-lt"/>
              <a:buAutoNum type="arabicPeriod"/>
            </a:pPr>
            <a:r>
              <a:rPr lang="en-US" sz="2400" b="1" i="1" u="sng" dirty="0" smtClean="0"/>
              <a:t>BULLET CAMERAS :-</a:t>
            </a:r>
            <a:r>
              <a:rPr lang="en-US" sz="2400" b="1" i="1" dirty="0" smtClean="0"/>
              <a:t> are long and cylindrical in shape and are ideal for outdoor use. Their strength lie specifically in applications which require long distance. </a:t>
            </a:r>
          </a:p>
          <a:p>
            <a:pPr marL="514350" indent="-514350">
              <a:buFont typeface="+mj-lt"/>
              <a:buAutoNum type="arabicPeriod"/>
            </a:pPr>
            <a:r>
              <a:rPr lang="en-US" sz="2400" b="1" i="1" u="sng" dirty="0" err="1" smtClean="0"/>
              <a:t>Hd</a:t>
            </a:r>
            <a:r>
              <a:rPr lang="en-US" sz="2400" b="1" i="1" u="sng" dirty="0" smtClean="0"/>
              <a:t> CCTV CAMERA :-</a:t>
            </a:r>
            <a:r>
              <a:rPr lang="en-US" sz="2400" b="1" i="1" dirty="0" smtClean="0"/>
              <a:t>   these are analog high definition camera’s which are more modern day in use and technology than analog CCTV camera’s and provide a better resolution.</a:t>
            </a:r>
          </a:p>
          <a:p>
            <a:pPr marL="514350" indent="-514350">
              <a:buFont typeface="+mj-lt"/>
              <a:buAutoNum type="arabicPeriod"/>
            </a:pPr>
            <a:r>
              <a:rPr lang="en-US" sz="2400" b="1" i="1" u="sng" dirty="0" smtClean="0"/>
              <a:t>Day/ night camera: -  </a:t>
            </a:r>
            <a:r>
              <a:rPr lang="en-US" sz="2400" b="1" i="1" dirty="0" smtClean="0"/>
              <a:t> these cameras can pick up colored images in very low-light conditions . Dark fighter technology can be used in the day ad night. </a:t>
            </a:r>
          </a:p>
          <a:p>
            <a:pPr marL="514350" indent="-514350">
              <a:buFont typeface="+mj-lt"/>
              <a:buAutoNum type="arabicPeriod"/>
            </a:pPr>
            <a:r>
              <a:rPr lang="en-US" sz="2400" b="1" i="1" u="sng" dirty="0" smtClean="0"/>
              <a:t>DOME CCTV :-  </a:t>
            </a:r>
            <a:r>
              <a:rPr lang="en-US" sz="2400" b="1" i="1" dirty="0" smtClean="0"/>
              <a:t>the dome cameras are named such for their case in which the camera is placed. The greatest advantages of this CCTV is that no one understands their direction the.</a:t>
            </a:r>
            <a:endParaRPr lang="en-US" sz="2400" b="1" i="1" u="sng" dirty="0" smtClean="0"/>
          </a:p>
          <a:p>
            <a:pPr marL="514350" indent="-514350">
              <a:buFont typeface="+mj-lt"/>
              <a:buAutoNum type="arabicPeriod"/>
            </a:pPr>
            <a:endParaRPr lang="en-IN" sz="2400" b="1" i="1" u="sng" dirty="0"/>
          </a:p>
        </p:txBody>
      </p:sp>
      <p:sp>
        <p:nvSpPr>
          <p:cNvPr id="4" name="Rectangle 3"/>
          <p:cNvSpPr/>
          <p:nvPr/>
        </p:nvSpPr>
        <p:spPr>
          <a:xfrm>
            <a:off x="2837830" y="0"/>
            <a:ext cx="6908238" cy="923330"/>
          </a:xfrm>
          <a:prstGeom prst="rect">
            <a:avLst/>
          </a:prstGeom>
          <a:noFill/>
        </p:spPr>
        <p:txBody>
          <a:bodyPr wrap="non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Types of </a:t>
            </a:r>
            <a:r>
              <a:rPr lang="en-US" sz="5400" b="1" cap="none" spc="0" dirty="0" smtClean="0">
                <a:ln w="12700">
                  <a:solidFill>
                    <a:schemeClr val="tx2">
                      <a:lumMod val="75000"/>
                    </a:schemeClr>
                  </a:solidFill>
                  <a:prstDash val="solid"/>
                </a:ln>
                <a:solidFill>
                  <a:srgbClr val="FFC000"/>
                </a:solidFill>
                <a:effectLst>
                  <a:outerShdw dist="38100" dir="2640000" algn="bl" rotWithShape="0">
                    <a:schemeClr val="tx2">
                      <a:lumMod val="75000"/>
                    </a:schemeClr>
                  </a:outerShdw>
                </a:effectLst>
              </a:rPr>
              <a:t>CCTV</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camera’s</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5" name="Picture 4"/>
          <p:cNvPicPr>
            <a:picLocks noChangeAspect="1"/>
          </p:cNvPicPr>
          <p:nvPr/>
        </p:nvPicPr>
        <p:blipFill>
          <a:blip r:embed="rId2"/>
          <a:stretch>
            <a:fillRect/>
          </a:stretch>
        </p:blipFill>
        <p:spPr>
          <a:xfrm>
            <a:off x="10010075" y="17367"/>
            <a:ext cx="1454615" cy="1171575"/>
          </a:xfrm>
          <a:prstGeom prst="rect">
            <a:avLst/>
          </a:prstGeom>
        </p:spPr>
      </p:pic>
      <p:pic>
        <p:nvPicPr>
          <p:cNvPr id="6" name="Picture 5"/>
          <p:cNvPicPr>
            <a:picLocks noChangeAspect="1"/>
          </p:cNvPicPr>
          <p:nvPr/>
        </p:nvPicPr>
        <p:blipFill>
          <a:blip r:embed="rId3"/>
          <a:stretch>
            <a:fillRect/>
          </a:stretch>
        </p:blipFill>
        <p:spPr>
          <a:xfrm>
            <a:off x="10737383" y="1379734"/>
            <a:ext cx="1454615" cy="1452928"/>
          </a:xfrm>
          <a:prstGeom prst="rect">
            <a:avLst/>
          </a:prstGeom>
        </p:spPr>
      </p:pic>
      <p:pic>
        <p:nvPicPr>
          <p:cNvPr id="7" name="Picture 6"/>
          <p:cNvPicPr>
            <a:picLocks noChangeAspect="1"/>
          </p:cNvPicPr>
          <p:nvPr/>
        </p:nvPicPr>
        <p:blipFill>
          <a:blip r:embed="rId4"/>
          <a:stretch>
            <a:fillRect/>
          </a:stretch>
        </p:blipFill>
        <p:spPr>
          <a:xfrm>
            <a:off x="9746068" y="3025872"/>
            <a:ext cx="1219200" cy="1069145"/>
          </a:xfrm>
          <a:prstGeom prst="rect">
            <a:avLst/>
          </a:prstGeom>
        </p:spPr>
      </p:pic>
      <p:pic>
        <p:nvPicPr>
          <p:cNvPr id="8" name="Picture 7"/>
          <p:cNvPicPr>
            <a:picLocks noChangeAspect="1"/>
          </p:cNvPicPr>
          <p:nvPr/>
        </p:nvPicPr>
        <p:blipFill>
          <a:blip r:embed="rId5"/>
          <a:stretch>
            <a:fillRect/>
          </a:stretch>
        </p:blipFill>
        <p:spPr>
          <a:xfrm>
            <a:off x="10897772" y="4092380"/>
            <a:ext cx="1133839" cy="1140802"/>
          </a:xfrm>
          <a:prstGeom prst="rect">
            <a:avLst/>
          </a:prstGeom>
        </p:spPr>
      </p:pic>
      <p:pic>
        <p:nvPicPr>
          <p:cNvPr id="9" name="Picture 8"/>
          <p:cNvPicPr>
            <a:picLocks noChangeAspect="1"/>
          </p:cNvPicPr>
          <p:nvPr/>
        </p:nvPicPr>
        <p:blipFill>
          <a:blip r:embed="rId6"/>
          <a:stretch>
            <a:fillRect/>
          </a:stretch>
        </p:blipFill>
        <p:spPr>
          <a:xfrm>
            <a:off x="9581253" y="5233182"/>
            <a:ext cx="1639120" cy="1533142"/>
          </a:xfrm>
          <a:prstGeom prst="rect">
            <a:avLst/>
          </a:prstGeom>
        </p:spPr>
      </p:pic>
    </p:spTree>
    <p:extLst>
      <p:ext uri="{BB962C8B-B14F-4D97-AF65-F5344CB8AC3E}">
        <p14:creationId xmlns:p14="http://schemas.microsoft.com/office/powerpoint/2010/main" val="3252625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8600" y="1120231"/>
            <a:ext cx="10515600" cy="4351338"/>
          </a:xfrm>
        </p:spPr>
        <p:txBody>
          <a:bodyPr/>
          <a:lstStyle/>
          <a:p>
            <a:r>
              <a:rPr lang="en-US" b="1" i="1" dirty="0" smtClean="0"/>
              <a:t>Peace of mind </a:t>
            </a:r>
          </a:p>
          <a:p>
            <a:r>
              <a:rPr lang="en-US" b="1" i="1" dirty="0" smtClean="0"/>
              <a:t>Deterrent and crime prevention </a:t>
            </a:r>
          </a:p>
          <a:p>
            <a:r>
              <a:rPr lang="en-US" b="1" i="1" dirty="0" smtClean="0"/>
              <a:t>Prosecution</a:t>
            </a:r>
          </a:p>
          <a:p>
            <a:r>
              <a:rPr lang="en-US" b="1" i="1" dirty="0" smtClean="0"/>
              <a:t>Remote monitoring </a:t>
            </a:r>
          </a:p>
          <a:p>
            <a:r>
              <a:rPr lang="en-US" b="1" i="1" dirty="0" smtClean="0"/>
              <a:t>Ideal in conjuction with intruder alarms.</a:t>
            </a:r>
          </a:p>
          <a:p>
            <a:r>
              <a:rPr lang="en-US" b="1" i="1" dirty="0" smtClean="0"/>
              <a:t>Low price high quality. </a:t>
            </a:r>
            <a:endParaRPr lang="en-IN" b="1" i="1" dirty="0"/>
          </a:p>
        </p:txBody>
      </p:sp>
      <p:sp>
        <p:nvSpPr>
          <p:cNvPr id="4" name="Rectangle 3"/>
          <p:cNvSpPr/>
          <p:nvPr/>
        </p:nvSpPr>
        <p:spPr>
          <a:xfrm>
            <a:off x="1241327" y="0"/>
            <a:ext cx="10022873" cy="923330"/>
          </a:xfrm>
          <a:prstGeom prst="rect">
            <a:avLst/>
          </a:prstGeom>
          <a:noFill/>
        </p:spPr>
        <p:txBody>
          <a:bodyPr wrap="none" lIns="91440" tIns="45720" rIns="91440" bIns="45720">
            <a:spAutoFit/>
          </a:bodyPr>
          <a:lstStyle/>
          <a:p>
            <a:pPr algn="ct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ADVANTAGES OF CCTV CAMERAS </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854044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59865"/>
            <a:ext cx="10515600" cy="4351338"/>
          </a:xfrm>
        </p:spPr>
        <p:txBody>
          <a:bodyPr/>
          <a:lstStyle/>
          <a:p>
            <a:r>
              <a:rPr lang="en-US" b="1" dirty="0" smtClean="0"/>
              <a:t>To much expenditure on Appling .</a:t>
            </a:r>
          </a:p>
          <a:p>
            <a:r>
              <a:rPr lang="en-US" b="1" dirty="0" smtClean="0"/>
              <a:t>Costly devices.</a:t>
            </a:r>
          </a:p>
          <a:p>
            <a:r>
              <a:rPr lang="en-US" b="1" dirty="0" smtClean="0"/>
              <a:t>Difficulty in maintance .</a:t>
            </a:r>
          </a:p>
          <a:p>
            <a:r>
              <a:rPr lang="en-US" b="1" dirty="0" smtClean="0"/>
              <a:t>No privacy .</a:t>
            </a:r>
          </a:p>
          <a:p>
            <a:r>
              <a:rPr lang="en-US" b="1" dirty="0" smtClean="0"/>
              <a:t>Looking lack of faith.</a:t>
            </a:r>
          </a:p>
          <a:p>
            <a:r>
              <a:rPr lang="en-US" b="1" dirty="0" smtClean="0"/>
              <a:t>Too much control on teachers .</a:t>
            </a:r>
          </a:p>
          <a:p>
            <a:r>
              <a:rPr lang="en-US" b="1" dirty="0" smtClean="0"/>
              <a:t>No opportunity for teach for professional </a:t>
            </a:r>
            <a:r>
              <a:rPr lang="en-US" b="1" dirty="0" err="1" smtClean="0"/>
              <a:t>slowth</a:t>
            </a:r>
            <a:r>
              <a:rPr lang="en-US" b="1" dirty="0" smtClean="0"/>
              <a:t>.</a:t>
            </a:r>
          </a:p>
          <a:p>
            <a:r>
              <a:rPr lang="en-US" b="1" dirty="0" smtClean="0"/>
              <a:t>Difficulty of data storage.</a:t>
            </a:r>
          </a:p>
          <a:p>
            <a:endParaRPr lang="en-IN" b="1" dirty="0"/>
          </a:p>
        </p:txBody>
      </p:sp>
      <p:sp>
        <p:nvSpPr>
          <p:cNvPr id="4" name="Rectangle 3"/>
          <p:cNvSpPr/>
          <p:nvPr/>
        </p:nvSpPr>
        <p:spPr>
          <a:xfrm>
            <a:off x="1557065" y="211073"/>
            <a:ext cx="9077870" cy="923330"/>
          </a:xfrm>
          <a:prstGeom prst="rect">
            <a:avLst/>
          </a:prstGeom>
          <a:noFill/>
        </p:spPr>
        <p:txBody>
          <a:bodyPr wrap="none" lIns="91440" tIns="45720" rIns="91440" bIns="45720">
            <a:spAutoFit/>
          </a:bodyPr>
          <a:lstStyle/>
          <a:p>
            <a:pPr algn="ctr"/>
            <a:r>
              <a:rPr lang="en-US" sz="5400" b="1" u="sng" dirty="0" smtClean="0">
                <a:ln w="22225">
                  <a:solidFill>
                    <a:schemeClr val="accent2"/>
                  </a:solidFill>
                  <a:prstDash val="solid"/>
                </a:ln>
                <a:solidFill>
                  <a:schemeClr val="accent2">
                    <a:lumMod val="40000"/>
                    <a:lumOff val="60000"/>
                  </a:schemeClr>
                </a:solidFill>
              </a:rPr>
              <a:t>Disadvantages of cctv cameras </a:t>
            </a:r>
            <a:endParaRPr lang="en-US" sz="5400" b="1" u="sng"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705631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7389" y="1825625"/>
            <a:ext cx="10515600" cy="2576558"/>
          </a:xfrm>
        </p:spPr>
        <p:txBody>
          <a:bodyPr/>
          <a:lstStyle/>
          <a:p>
            <a:r>
              <a:rPr lang="en-US" b="1" i="1" dirty="0" smtClean="0"/>
              <a:t>Ans:- A joint report by the home office and police found that more than </a:t>
            </a:r>
            <a:r>
              <a:rPr lang="en-US" b="1" i="1" dirty="0" smtClean="0">
                <a:solidFill>
                  <a:srgbClr val="FF0000"/>
                </a:solidFill>
              </a:rPr>
              <a:t>80%  </a:t>
            </a:r>
            <a:r>
              <a:rPr lang="en-US" b="1" i="1" dirty="0" smtClean="0"/>
              <a:t>of </a:t>
            </a:r>
            <a:r>
              <a:rPr lang="en-US" sz="3200" b="1" i="1" dirty="0" smtClean="0"/>
              <a:t>CCTV pictures are of such poor quality they are no good for police purpose, and most camera  are in the wrong places to help in fighting serious crime or terrorism.</a:t>
            </a:r>
            <a:endParaRPr lang="en-IN" b="1" i="1" dirty="0"/>
          </a:p>
        </p:txBody>
      </p:sp>
      <p:sp>
        <p:nvSpPr>
          <p:cNvPr id="4" name="Rectangle 3"/>
          <p:cNvSpPr/>
          <p:nvPr/>
        </p:nvSpPr>
        <p:spPr>
          <a:xfrm>
            <a:off x="204016" y="0"/>
            <a:ext cx="12065996" cy="923330"/>
          </a:xfrm>
          <a:prstGeom prst="rect">
            <a:avLst/>
          </a:prstGeom>
          <a:noFill/>
        </p:spPr>
        <p:txBody>
          <a:bodyPr wrap="none" lIns="91440" tIns="45720" rIns="91440" bIns="45720">
            <a:spAutoFit/>
          </a:bodyPr>
          <a:lstStyle/>
          <a:p>
            <a:pPr algn="ct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WHAT IS LIMITATIONS OF CCTV CAMERA?</a:t>
            </a:r>
            <a:endPar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503572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6577" y="872037"/>
            <a:ext cx="10515600" cy="4351338"/>
          </a:xfrm>
        </p:spPr>
        <p:txBody>
          <a:bodyPr>
            <a:normAutofit/>
          </a:bodyPr>
          <a:lstStyle/>
          <a:p>
            <a:r>
              <a:rPr lang="en-US" b="1" i="1" dirty="0" smtClean="0"/>
              <a:t>Data center hold immense information for business and work as a data repository for modern industries and society. They can provide business with all kinds of data  service and seamless access through private servers and the internet. </a:t>
            </a:r>
          </a:p>
          <a:p>
            <a:pPr marL="0" indent="0">
              <a:buNone/>
            </a:pPr>
            <a:r>
              <a:rPr lang="en-US" b="1" i="1" dirty="0" smtClean="0"/>
              <a:t>                                    HOWEVER, the centralization of all this sensitive information means that data centers are a big target for cyber threats and attacks . Cybercriminals and hackers are always looking for ways to access or alter the data stored in data centers illegally.</a:t>
            </a:r>
          </a:p>
          <a:p>
            <a:pPr marL="0" indent="0">
              <a:buNone/>
            </a:pPr>
            <a:r>
              <a:rPr lang="en-US" b="1" i="1" dirty="0"/>
              <a:t> </a:t>
            </a:r>
            <a:r>
              <a:rPr lang="en-US" b="1" i="1" dirty="0" smtClean="0"/>
              <a:t>                     HENCE, data center security is important safety mechanisms  and systems like a cctv system for video surveillance can help resolve many security issues, including  unauthorized physical access or  tampering .</a:t>
            </a:r>
            <a:endParaRPr lang="en-IN" b="1" i="1" dirty="0"/>
          </a:p>
        </p:txBody>
      </p:sp>
      <p:sp>
        <p:nvSpPr>
          <p:cNvPr id="4" name="Rectangle 3"/>
          <p:cNvSpPr/>
          <p:nvPr/>
        </p:nvSpPr>
        <p:spPr>
          <a:xfrm>
            <a:off x="1490974" y="0"/>
            <a:ext cx="9628085" cy="707886"/>
          </a:xfrm>
          <a:prstGeom prst="rect">
            <a:avLst/>
          </a:prstGeom>
          <a:noFill/>
        </p:spPr>
        <p:txBody>
          <a:bodyPr wrap="none" lIns="91440" tIns="45720" rIns="91440" bIns="45720">
            <a:spAutoFit/>
          </a:bodyPr>
          <a:lstStyle/>
          <a:p>
            <a:pPr algn="ctr"/>
            <a:r>
              <a:rPr lang="en-US" sz="4000" b="1" i="1" u="sng" spc="50" dirty="0" smtClean="0">
                <a:ln w="9525" cmpd="sng">
                  <a:solidFill>
                    <a:schemeClr val="accent1"/>
                  </a:solidFill>
                  <a:prstDash val="solid"/>
                </a:ln>
                <a:solidFill>
                  <a:srgbClr val="70AD47">
                    <a:tint val="1000"/>
                  </a:srgbClr>
                </a:solidFill>
                <a:effectLst>
                  <a:glow rad="38100">
                    <a:schemeClr val="accent1">
                      <a:alpha val="40000"/>
                    </a:schemeClr>
                  </a:glow>
                </a:effectLst>
              </a:rPr>
              <a:t>Importance of cctv for data center security </a:t>
            </a:r>
            <a:endParaRPr lang="en-US" sz="4000" b="1" i="1" u="sng"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8434834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142</TotalTime>
  <Words>901</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Bosco</dc:creator>
  <cp:lastModifiedBy>Don Bosco</cp:lastModifiedBy>
  <cp:revision>17</cp:revision>
  <dcterms:created xsi:type="dcterms:W3CDTF">2022-09-30T03:54:49Z</dcterms:created>
  <dcterms:modified xsi:type="dcterms:W3CDTF">2022-10-03T04:23:37Z</dcterms:modified>
</cp:coreProperties>
</file>