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7" r:id="rId2"/>
    <p:sldId id="258" r:id="rId3"/>
    <p:sldId id="259" r:id="rId4"/>
    <p:sldId id="260" r:id="rId5"/>
    <p:sldId id="262" r:id="rId6"/>
    <p:sldId id="264" r:id="rId7"/>
    <p:sldId id="265"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4" r:id="rId24"/>
    <p:sldId id="287"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981" autoAdjust="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111063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7ACC66-9D18-4AC0-BFAF-33BC97823CC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43286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94861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885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2087660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100444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221336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042754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130116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216927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232019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ACC66-9D18-4AC0-BFAF-33BC97823CC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23438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7ACC66-9D18-4AC0-BFAF-33BC97823CCD}"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83013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422805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08052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87ACC66-9D18-4AC0-BFAF-33BC97823CCD}" type="datetimeFigureOut">
              <a:rPr lang="en-US" smtClean="0"/>
              <a:t>8/27/2022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97049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7ACC66-9D18-4AC0-BFAF-33BC97823CC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347BB-4618-41C1-A27F-7FDC123510DF}" type="slidenum">
              <a:rPr lang="en-US" smtClean="0"/>
              <a:t>‹#›</a:t>
            </a:fld>
            <a:endParaRPr lang="en-US"/>
          </a:p>
        </p:txBody>
      </p:sp>
    </p:spTree>
    <p:extLst>
      <p:ext uri="{BB962C8B-B14F-4D97-AF65-F5344CB8AC3E}">
        <p14:creationId xmlns:p14="http://schemas.microsoft.com/office/powerpoint/2010/main" val="399368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7ACC66-9D18-4AC0-BFAF-33BC97823CCD}" type="datetimeFigureOut">
              <a:rPr lang="en-US" smtClean="0"/>
              <a:t>8/27/2022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8347BB-4618-41C1-A27F-7FDC123510DF}" type="slidenum">
              <a:rPr lang="en-US" smtClean="0"/>
              <a:t>‹#›</a:t>
            </a:fld>
            <a:endParaRPr lang="en-US"/>
          </a:p>
        </p:txBody>
      </p:sp>
    </p:spTree>
    <p:extLst>
      <p:ext uri="{BB962C8B-B14F-4D97-AF65-F5344CB8AC3E}">
        <p14:creationId xmlns:p14="http://schemas.microsoft.com/office/powerpoint/2010/main" val="3394123522"/>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iello-ups.in/questions/20-what-s-the-difference-between-ups-battery-design-life-and-service-lif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ical4u.com/battery-working-principle-of-batter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lectrical4u.com/voltage-regulation-of-transformer/" TargetMode="External"/><Relationship Id="rId2" Type="http://schemas.openxmlformats.org/officeDocument/2006/relationships/hyperlink" Target="https://www.electrical4u.com/what-is-transformer-definition-working-principle-of-transformer/" TargetMode="External"/><Relationship Id="rId1" Type="http://schemas.openxmlformats.org/officeDocument/2006/relationships/slideLayout" Target="../slideLayouts/slideLayout2.xml"/><Relationship Id="rId4" Type="http://schemas.openxmlformats.org/officeDocument/2006/relationships/hyperlink" Target="https://www.electrical4u.com/voltage-or-electric-potential-differenc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AD5C-C9D8-46CC-B6B4-46CC42BA59CB}"/>
              </a:ext>
            </a:extLst>
          </p:cNvPr>
          <p:cNvSpPr>
            <a:spLocks noGrp="1"/>
          </p:cNvSpPr>
          <p:nvPr>
            <p:ph type="title"/>
          </p:nvPr>
        </p:nvSpPr>
        <p:spPr>
          <a:xfrm>
            <a:off x="1411959" y="822325"/>
            <a:ext cx="10190922" cy="3484203"/>
          </a:xfrm>
        </p:spPr>
        <p:txBody>
          <a:bodyPr>
            <a:normAutofit/>
          </a:bodyPr>
          <a:lstStyle/>
          <a:p>
            <a:r>
              <a:rPr lang="en-US" dirty="0" smtClean="0">
                <a:latin typeface="Algerian" panose="04020705040A02060702" pitchFamily="82" charset="0"/>
              </a:rPr>
              <a:t/>
            </a:r>
            <a:br>
              <a:rPr lang="en-US" dirty="0" smtClean="0">
                <a:latin typeface="Algerian" panose="04020705040A02060702" pitchFamily="82" charset="0"/>
              </a:rPr>
            </a:br>
            <a:r>
              <a:rPr lang="en-US" dirty="0" smtClean="0">
                <a:latin typeface="Arial" panose="020B0604020202020204" pitchFamily="34" charset="0"/>
                <a:cs typeface="Arial" panose="020B0604020202020204" pitchFamily="34" charset="0"/>
              </a:rPr>
              <a:t>         </a:t>
            </a:r>
            <a:r>
              <a:rPr lang="en-US" sz="5300" dirty="0" smtClean="0">
                <a:latin typeface="Arial" panose="020B0604020202020204" pitchFamily="34" charset="0"/>
                <a:cs typeface="Arial" panose="020B0604020202020204" pitchFamily="34" charset="0"/>
              </a:rPr>
              <a:t>Ups system &amp; batteries</a:t>
            </a:r>
            <a:br>
              <a:rPr lang="en-US" sz="5300" dirty="0" smtClean="0">
                <a:latin typeface="Arial" panose="020B0604020202020204" pitchFamily="34" charset="0"/>
                <a:cs typeface="Arial" panose="020B0604020202020204" pitchFamily="34" charset="0"/>
              </a:rPr>
            </a:br>
            <a:r>
              <a:rPr lang="en-US" sz="5300" dirty="0" smtClean="0">
                <a:latin typeface="Arial" panose="020B0604020202020204" pitchFamily="34" charset="0"/>
                <a:cs typeface="Arial" panose="020B0604020202020204" pitchFamily="34" charset="0"/>
              </a:rPr>
              <a:t>                       and </a:t>
            </a:r>
            <a:br>
              <a:rPr lang="en-US" sz="5300" dirty="0" smtClean="0">
                <a:latin typeface="Arial" panose="020B0604020202020204" pitchFamily="34" charset="0"/>
                <a:cs typeface="Arial" panose="020B0604020202020204" pitchFamily="34" charset="0"/>
              </a:rPr>
            </a:br>
            <a:r>
              <a:rPr lang="en-US" sz="5300" dirty="0" smtClean="0">
                <a:latin typeface="Arial" panose="020B0604020202020204" pitchFamily="34" charset="0"/>
                <a:cs typeface="Arial" panose="020B0604020202020204" pitchFamily="34" charset="0"/>
              </a:rPr>
              <a:t>          Electrical switch gear  </a:t>
            </a:r>
            <a:endParaRPr lang="en-US" sz="53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7A25E67-8C5F-4C57-965A-872543FA980F}"/>
              </a:ext>
            </a:extLst>
          </p:cNvPr>
          <p:cNvSpPr>
            <a:spLocks noGrp="1"/>
          </p:cNvSpPr>
          <p:nvPr>
            <p:ph idx="1"/>
          </p:nvPr>
        </p:nvSpPr>
        <p:spPr>
          <a:xfrm>
            <a:off x="799647" y="4306528"/>
            <a:ext cx="10515600" cy="1942474"/>
          </a:xfrm>
        </p:spPr>
        <p:txBody>
          <a:bodyPr>
            <a:noAutofit/>
          </a:bodyPr>
          <a:lstStyle/>
          <a:p>
            <a:pPr marL="0" indent="0">
              <a:buNone/>
            </a:pPr>
            <a:r>
              <a:rPr lang="en-US" sz="2400" dirty="0"/>
              <a:t>                                                     </a:t>
            </a:r>
            <a:r>
              <a:rPr lang="en-US" sz="2400" dirty="0">
                <a:latin typeface="Algerian" panose="04020705040A02060702" pitchFamily="82" charset="0"/>
              </a:rPr>
              <a:t>Prepared by </a:t>
            </a:r>
            <a:r>
              <a:rPr lang="en-US" sz="2400" dirty="0"/>
              <a:t>:</a:t>
            </a:r>
            <a:r>
              <a:rPr lang="en-US" sz="2400" dirty="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Anusha </a:t>
            </a:r>
            <a:r>
              <a:rPr lang="en-US" sz="2400" dirty="0">
                <a:latin typeface="Times New Roman" panose="02020603050405020304" pitchFamily="18" charset="0"/>
                <a:cs typeface="Times New Roman" panose="02020603050405020304" pitchFamily="18" charset="0"/>
              </a:rPr>
              <a:t>G 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Kousik</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Garai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3) Manoj</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Kushwaha</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r>
              <a:rPr lang="en-US" sz="2400" dirty="0"/>
              <a:t>                                          </a:t>
            </a:r>
          </a:p>
          <a:p>
            <a:pPr marL="0" indent="0">
              <a:buNone/>
            </a:pPr>
            <a:r>
              <a:rPr lang="en-US" sz="2400" dirty="0" smtClean="0"/>
              <a:t> </a:t>
            </a:r>
            <a:endParaRPr lang="en-US" sz="2400" dirty="0"/>
          </a:p>
        </p:txBody>
      </p:sp>
    </p:spTree>
    <p:extLst>
      <p:ext uri="{BB962C8B-B14F-4D97-AF65-F5344CB8AC3E}">
        <p14:creationId xmlns:p14="http://schemas.microsoft.com/office/powerpoint/2010/main" val="250633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6F32-55DE-400D-BEAC-F3D0C2FBDE0A}"/>
              </a:ext>
            </a:extLst>
          </p:cNvPr>
          <p:cNvSpPr>
            <a:spLocks noGrp="1"/>
          </p:cNvSpPr>
          <p:nvPr>
            <p:ph type="title"/>
          </p:nvPr>
        </p:nvSpPr>
        <p:spPr>
          <a:xfrm>
            <a:off x="838200" y="119271"/>
            <a:ext cx="10515600" cy="1086677"/>
          </a:xfrm>
        </p:spPr>
        <p:txBody>
          <a:bodyPr/>
          <a:lstStyle/>
          <a:p>
            <a:r>
              <a:rPr lang="en-US" dirty="0">
                <a:latin typeface="Algerian" panose="04020705040A02060702" pitchFamily="82" charset="0"/>
              </a:rPr>
              <a:t>Batteries &amp;it’s types</a:t>
            </a:r>
          </a:p>
        </p:txBody>
      </p:sp>
      <p:sp>
        <p:nvSpPr>
          <p:cNvPr id="3" name="Content Placeholder 2">
            <a:extLst>
              <a:ext uri="{FF2B5EF4-FFF2-40B4-BE49-F238E27FC236}">
                <a16:creationId xmlns:a16="http://schemas.microsoft.com/office/drawing/2014/main" id="{185BF295-60F6-4E3E-B6EA-71C187DE4884}"/>
              </a:ext>
            </a:extLst>
          </p:cNvPr>
          <p:cNvSpPr>
            <a:spLocks noGrp="1"/>
          </p:cNvSpPr>
          <p:nvPr>
            <p:ph idx="1"/>
          </p:nvPr>
        </p:nvSpPr>
        <p:spPr>
          <a:xfrm>
            <a:off x="838200" y="1404730"/>
            <a:ext cx="10515600" cy="4772233"/>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Batteries: A</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battery is a device that stores chemical energy and converts it to electrical energy.</a:t>
            </a:r>
          </a:p>
          <a:p>
            <a:pPr marL="0" indent="0">
              <a:buNone/>
            </a:pPr>
            <a:r>
              <a:rPr lang="en-US" sz="3000" b="1" dirty="0">
                <a:latin typeface="Times New Roman" panose="02020603050405020304" pitchFamily="18" charset="0"/>
                <a:cs typeface="Times New Roman" panose="02020603050405020304" pitchFamily="18" charset="0"/>
              </a:rPr>
              <a:t>Types:</a:t>
            </a:r>
          </a:p>
          <a:p>
            <a:pPr marL="0" indent="0">
              <a:buNone/>
            </a:pPr>
            <a:r>
              <a:rPr lang="en-US" sz="2200" b="1" dirty="0">
                <a:latin typeface="Times New Roman" panose="02020603050405020304" pitchFamily="18" charset="0"/>
                <a:cs typeface="Times New Roman" panose="02020603050405020304" pitchFamily="18" charset="0"/>
              </a:rPr>
              <a:t>Lead-Acid UPS Batteries :</a:t>
            </a:r>
          </a:p>
          <a:p>
            <a:r>
              <a:rPr lang="en-US" sz="2200" dirty="0">
                <a:latin typeface="Times New Roman" panose="02020603050405020304" pitchFamily="18" charset="0"/>
                <a:cs typeface="Times New Roman" panose="02020603050405020304" pitchFamily="18" charset="0"/>
              </a:rPr>
              <a:t>Lead-Acid batteries have a proven track record for reliability when used in an uninterruptible power supply system.</a:t>
            </a:r>
          </a:p>
          <a:p>
            <a:r>
              <a:rPr lang="en-US" sz="2200" dirty="0">
                <a:latin typeface="Times New Roman" panose="02020603050405020304" pitchFamily="18" charset="0"/>
                <a:cs typeface="Times New Roman" panose="02020603050405020304" pitchFamily="18" charset="0"/>
              </a:rPr>
              <a:t>In large power applications, where weight isn’t the overriding concern, they provide the most economical choice.This cost-effectiveness is combined with other performance qualities such as low internal impedance and high tolerance. </a:t>
            </a:r>
          </a:p>
          <a:p>
            <a:r>
              <a:rPr lang="en-US" sz="2200" dirty="0">
                <a:latin typeface="Times New Roman" panose="02020603050405020304" pitchFamily="18" charset="0"/>
                <a:cs typeface="Times New Roman" panose="02020603050405020304" pitchFamily="18" charset="0"/>
              </a:rPr>
              <a:t>Lead-Acid batteries come in two different types: </a:t>
            </a:r>
          </a:p>
        </p:txBody>
      </p:sp>
    </p:spTree>
    <p:extLst>
      <p:ext uri="{BB962C8B-B14F-4D97-AF65-F5344CB8AC3E}">
        <p14:creationId xmlns:p14="http://schemas.microsoft.com/office/powerpoint/2010/main" val="336145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A0EE-D6E5-4DF6-8360-9D80B3FF55F5}"/>
              </a:ext>
            </a:extLst>
          </p:cNvPr>
          <p:cNvSpPr>
            <a:spLocks noGrp="1"/>
          </p:cNvSpPr>
          <p:nvPr>
            <p:ph type="title"/>
          </p:nvPr>
        </p:nvSpPr>
        <p:spPr/>
        <p:txBody>
          <a:bodyPr/>
          <a:lstStyle/>
          <a:p>
            <a:r>
              <a:rPr lang="en-US" dirty="0"/>
              <a:t>Value Regulated(VRLA)</a:t>
            </a:r>
          </a:p>
        </p:txBody>
      </p:sp>
      <p:sp>
        <p:nvSpPr>
          <p:cNvPr id="3" name="Content Placeholder 2">
            <a:extLst>
              <a:ext uri="{FF2B5EF4-FFF2-40B4-BE49-F238E27FC236}">
                <a16:creationId xmlns:a16="http://schemas.microsoft.com/office/drawing/2014/main" id="{A73013A0-B19E-42C9-AAEE-29190B87002C}"/>
              </a:ext>
            </a:extLst>
          </p:cNvPr>
          <p:cNvSpPr>
            <a:spLocks noGrp="1"/>
          </p:cNvSpPr>
          <p:nvPr>
            <p:ph idx="1"/>
          </p:nvPr>
        </p:nvSpPr>
        <p:spPr>
          <a:xfrm>
            <a:off x="838200" y="1690688"/>
            <a:ext cx="10515600" cy="4901841"/>
          </a:xfrm>
        </p:spPr>
        <p:txBody>
          <a:bodyPr>
            <a:normAutofit fontScale="25000" lnSpcReduction="20000"/>
          </a:bodyPr>
          <a:lstStyle/>
          <a:p>
            <a:pPr marL="0" indent="0" algn="just">
              <a:buNone/>
            </a:pPr>
            <a:r>
              <a:rPr lang="en-US" b="1" i="1" dirty="0">
                <a:solidFill>
                  <a:srgbClr val="333333"/>
                </a:solidFill>
                <a:effectLst/>
                <a:latin typeface="Work Sans" pitchFamily="2" charset="0"/>
              </a:rPr>
              <a:t> </a:t>
            </a:r>
            <a:endParaRPr lang="en-US" b="0" i="0" dirty="0">
              <a:solidFill>
                <a:srgbClr val="333333"/>
              </a:solidFill>
              <a:effectLst/>
              <a:latin typeface="Work Sans" pitchFamily="2" charset="0"/>
            </a:endParaRP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Also known as Sealed Lead-Acid (SLA), this is the most common type found in modern UPS systems. They typically come with a 5 or 10-year </a:t>
            </a:r>
            <a:r>
              <a:rPr lang="en-US" sz="7200" b="0" i="0" u="none" strike="noStrike" dirty="0">
                <a:solidFill>
                  <a:schemeClr val="tx1">
                    <a:lumMod val="95000"/>
                  </a:schemeClr>
                </a:solidFill>
                <a:effectLst/>
                <a:latin typeface="Times New Roman" panose="02020603050405020304" pitchFamily="18" charset="0"/>
                <a:cs typeface="Times New Roman" panose="02020603050405020304" pitchFamily="18" charset="0"/>
                <a:hlinkClick r:id="rId2"/>
              </a:rPr>
              <a:t>design life</a:t>
            </a:r>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 and are best stored in a dry, climate-controlled room at a temperature of 20-25°C.  </a:t>
            </a: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VRLA batteries are sealed inside a case which has a valve that vents to release gas if internal pressure gets too much, hence the term “valve regulated”.  </a:t>
            </a: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Because they are sealed, they can be mounted either vertically or horizontally, so are suitable for use within battery compartments, rackmount trays or external cabinets. In addition, they don’t need any direct maintenance such as being regularly topped up with water.  </a:t>
            </a: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There are two main types of electrolyte composition used in a VRLA UPS battery: Absorbed Glass Mat (AGM), where the electrolyte is held in a porous microfiber glass separator; and Gel, which is made from a mix of sulphuric acid and silica. </a:t>
            </a: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AGM technology is the norm for UPS batteries because of its lower cost, lower internal resistance and higher charge/discharge rates.  </a:t>
            </a:r>
          </a:p>
          <a:p>
            <a:pPr algn="just"/>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By comparison, Gel-filled VRLA has a higher internal resistance, which makes it less suitable for high-rate discharging common with UPS applications. It does offer advantages in terms of a wider operating temperature range (-40°C to +55°C) and extended design life.  </a:t>
            </a:r>
          </a:p>
          <a:p>
            <a:pPr marL="0" indent="0" algn="just">
              <a:buNone/>
            </a:pPr>
            <a:r>
              <a:rPr lang="en-US" sz="7200" b="0" i="0" dirty="0">
                <a:solidFill>
                  <a:schemeClr val="tx1">
                    <a:lumMod val="95000"/>
                  </a:schemeClr>
                </a:solidFill>
                <a:effectLst/>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60847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EE8D-427A-401A-BD14-4D1F00227B7A}"/>
              </a:ext>
            </a:extLst>
          </p:cNvPr>
          <p:cNvSpPr>
            <a:spLocks noGrp="1"/>
          </p:cNvSpPr>
          <p:nvPr>
            <p:ph type="title"/>
          </p:nvPr>
        </p:nvSpPr>
        <p:spPr/>
        <p:txBody>
          <a:bodyPr/>
          <a:lstStyle/>
          <a:p>
            <a:pPr algn="ctr"/>
            <a:r>
              <a:rPr lang="en-US" dirty="0">
                <a:latin typeface="Algerian" panose="04020705040A02060702" pitchFamily="82" charset="0"/>
                <a:cs typeface="Times New Roman" panose="02020603050405020304" pitchFamily="18" charset="0"/>
              </a:rPr>
              <a:t>Structure</a:t>
            </a:r>
          </a:p>
        </p:txBody>
      </p:sp>
      <p:pic>
        <p:nvPicPr>
          <p:cNvPr id="4" name="Content Placeholder 3">
            <a:extLst>
              <a:ext uri="{FF2B5EF4-FFF2-40B4-BE49-F238E27FC236}">
                <a16:creationId xmlns:a16="http://schemas.microsoft.com/office/drawing/2014/main" id="{2663F2FD-D950-4D2E-B115-3F61C66AC737}"/>
              </a:ext>
            </a:extLst>
          </p:cNvPr>
          <p:cNvPicPr>
            <a:picLocks noGrp="1" noChangeAspect="1"/>
          </p:cNvPicPr>
          <p:nvPr>
            <p:ph idx="1"/>
          </p:nvPr>
        </p:nvPicPr>
        <p:blipFill>
          <a:blip r:embed="rId2"/>
          <a:stretch>
            <a:fillRect/>
          </a:stretch>
        </p:blipFill>
        <p:spPr>
          <a:xfrm>
            <a:off x="1690255" y="1565564"/>
            <a:ext cx="8492836" cy="4696691"/>
          </a:xfrm>
          <a:prstGeom prst="rect">
            <a:avLst/>
          </a:prstGeom>
        </p:spPr>
      </p:pic>
    </p:spTree>
    <p:extLst>
      <p:ext uri="{BB962C8B-B14F-4D97-AF65-F5344CB8AC3E}">
        <p14:creationId xmlns:p14="http://schemas.microsoft.com/office/powerpoint/2010/main" val="45641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2480-C0AE-4819-AB41-FE551F4766E7}"/>
              </a:ext>
            </a:extLst>
          </p:cNvPr>
          <p:cNvSpPr>
            <a:spLocks noGrp="1"/>
          </p:cNvSpPr>
          <p:nvPr>
            <p:ph type="title"/>
          </p:nvPr>
        </p:nvSpPr>
        <p:spPr>
          <a:xfrm>
            <a:off x="838200" y="365125"/>
            <a:ext cx="10515600" cy="973345"/>
          </a:xfrm>
        </p:spPr>
        <p:txBody>
          <a:bodyPr/>
          <a:lstStyle/>
          <a:p>
            <a:r>
              <a:rPr lang="en-US" dirty="0">
                <a:latin typeface="Algerian" panose="04020705040A02060702" pitchFamily="82" charset="0"/>
              </a:rPr>
              <a:t>Open Vented(VLA)</a:t>
            </a:r>
          </a:p>
        </p:txBody>
      </p:sp>
      <p:sp>
        <p:nvSpPr>
          <p:cNvPr id="3" name="Content Placeholder 2">
            <a:extLst>
              <a:ext uri="{FF2B5EF4-FFF2-40B4-BE49-F238E27FC236}">
                <a16:creationId xmlns:a16="http://schemas.microsoft.com/office/drawing/2014/main" id="{6CAE0024-5062-4697-821F-570C7D123B57}"/>
              </a:ext>
            </a:extLst>
          </p:cNvPr>
          <p:cNvSpPr>
            <a:spLocks noGrp="1"/>
          </p:cNvSpPr>
          <p:nvPr>
            <p:ph idx="1"/>
          </p:nvPr>
        </p:nvSpPr>
        <p:spPr>
          <a:xfrm>
            <a:off x="838200" y="1338470"/>
            <a:ext cx="10515600" cy="4838493"/>
          </a:xfrm>
        </p:spPr>
        <p:txBody>
          <a:bodyPr>
            <a:normAutofit fontScale="92500" lnSpcReduction="20000"/>
          </a:bodyPr>
          <a:lstStyle/>
          <a:p>
            <a:pPr marL="0" indent="0">
              <a:buNone/>
            </a:pPr>
            <a:endParaRPr lang="en-US" dirty="0"/>
          </a:p>
          <a:p>
            <a:r>
              <a:rPr lang="en-US" sz="2400" dirty="0">
                <a:latin typeface="Times New Roman" panose="02020603050405020304" pitchFamily="18" charset="0"/>
                <a:cs typeface="Times New Roman" panose="02020603050405020304" pitchFamily="18" charset="0"/>
              </a:rPr>
              <a:t>Also known as Flooded, these batteries have plates that are flooded with electrolyte acid. They have a long design life (up to 20 years) and are typically used in large installations needing a high ampere-hour (Ah) rating.  </a:t>
            </a:r>
          </a:p>
          <a:p>
            <a:r>
              <a:rPr lang="en-US" sz="2400" dirty="0">
                <a:latin typeface="Times New Roman" panose="02020603050405020304" pitchFamily="18" charset="0"/>
                <a:cs typeface="Times New Roman" panose="02020603050405020304" pitchFamily="18" charset="0"/>
              </a:rPr>
              <a:t>Because they aren’t sealed, any hydrogen generated escapes directly into the environment. This means installations using VLA batteries require more powerful ventilation systems and can pose a greater safety hazard.  </a:t>
            </a:r>
          </a:p>
          <a:p>
            <a:r>
              <a:rPr lang="en-US" sz="2400" dirty="0">
                <a:latin typeface="Times New Roman" panose="02020603050405020304" pitchFamily="18" charset="0"/>
                <a:cs typeface="Times New Roman" panose="02020603050405020304" pitchFamily="18" charset="0"/>
              </a:rPr>
              <a:t>To overcome these risks, VLA batteries must be placed in a dedicated room with wash-down facilities in case of acid leaks. Because they are top-vented, they must also be kept upright, with the water levels manually topped up.  </a:t>
            </a:r>
          </a:p>
          <a:p>
            <a:r>
              <a:rPr lang="en-US" sz="2400" dirty="0">
                <a:latin typeface="Times New Roman" panose="02020603050405020304" pitchFamily="18" charset="0"/>
                <a:cs typeface="Times New Roman" panose="02020603050405020304" pitchFamily="18" charset="0"/>
              </a:rPr>
              <a:t>They can’t be used in cabinets or racks, which means they aren’t suitable for office environments or data </a:t>
            </a:r>
            <a:r>
              <a:rPr lang="en-US" sz="2400" dirty="0" smtClean="0">
                <a:latin typeface="Times New Roman" panose="02020603050405020304" pitchFamily="18" charset="0"/>
                <a:cs typeface="Times New Roman" panose="02020603050405020304" pitchFamily="18" charset="0"/>
              </a:rPr>
              <a:t>Centre </a:t>
            </a:r>
            <a:r>
              <a:rPr lang="en-US" sz="2400" dirty="0">
                <a:latin typeface="Times New Roman" panose="02020603050405020304" pitchFamily="18" charset="0"/>
                <a:cs typeface="Times New Roman" panose="02020603050405020304" pitchFamily="18" charset="0"/>
              </a:rPr>
              <a:t>installations. VLA batteries are also more expensive than the VRLA alternative.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t> </a:t>
            </a:r>
          </a:p>
        </p:txBody>
      </p:sp>
    </p:spTree>
    <p:extLst>
      <p:ext uri="{BB962C8B-B14F-4D97-AF65-F5344CB8AC3E}">
        <p14:creationId xmlns:p14="http://schemas.microsoft.com/office/powerpoint/2010/main" val="74244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7B92-F87A-43AA-911F-1813A4ACC487}"/>
              </a:ext>
            </a:extLst>
          </p:cNvPr>
          <p:cNvSpPr>
            <a:spLocks noGrp="1"/>
          </p:cNvSpPr>
          <p:nvPr>
            <p:ph type="title"/>
          </p:nvPr>
        </p:nvSpPr>
        <p:spPr/>
        <p:txBody>
          <a:bodyPr/>
          <a:lstStyle/>
          <a:p>
            <a:r>
              <a:rPr lang="en-US" dirty="0">
                <a:latin typeface="Algerian" panose="04020705040A02060702"/>
              </a:rPr>
              <a:t>Nickel-Cadmium</a:t>
            </a:r>
            <a:r>
              <a:rPr lang="en-US" dirty="0">
                <a:latin typeface="Algerian" panose="04020705040A02060702" pitchFamily="82" charset="0"/>
              </a:rPr>
              <a:t> UPS Batteries</a:t>
            </a:r>
          </a:p>
        </p:txBody>
      </p:sp>
      <p:sp>
        <p:nvSpPr>
          <p:cNvPr id="3" name="Content Placeholder 2">
            <a:extLst>
              <a:ext uri="{FF2B5EF4-FFF2-40B4-BE49-F238E27FC236}">
                <a16:creationId xmlns:a16="http://schemas.microsoft.com/office/drawing/2014/main" id="{8E928FFE-4224-4D64-930D-8A132F2B2061}"/>
              </a:ext>
            </a:extLst>
          </p:cNvPr>
          <p:cNvSpPr>
            <a:spLocks noGrp="1"/>
          </p:cNvSpPr>
          <p:nvPr>
            <p:ph idx="1"/>
          </p:nvPr>
        </p:nvSpPr>
        <p:spPr>
          <a:xfrm>
            <a:off x="838200" y="1577009"/>
            <a:ext cx="10515600" cy="4599954"/>
          </a:xfrm>
        </p:spPr>
        <p:txBody>
          <a:bodyPr>
            <a:normAutofit lnSpcReduction="10000"/>
          </a:bodyPr>
          <a:lstStyle/>
          <a:p>
            <a:pPr marL="0" indent="0">
              <a:buNone/>
            </a:pPr>
            <a:endParaRPr lang="en-US" dirty="0"/>
          </a:p>
          <a:p>
            <a:r>
              <a:rPr lang="en-US" dirty="0"/>
              <a:t>Nickel-Cadmium </a:t>
            </a:r>
            <a:r>
              <a:rPr lang="en-US" dirty="0" smtClean="0"/>
              <a:t>(Nicd) </a:t>
            </a:r>
            <a:r>
              <a:rPr lang="en-US" dirty="0"/>
              <a:t>batteries used to be a popular option for telecoms installations, while they are still used for UPS applications in locations with very high ambient temperatures, particularly the Middle East. </a:t>
            </a:r>
          </a:p>
          <a:p>
            <a:r>
              <a:rPr lang="en-US" dirty="0"/>
              <a:t>The battery electrodes are made up of nickel hydroxide on the positive plate and cadmium hydroxide on the negative plate. </a:t>
            </a:r>
          </a:p>
          <a:p>
            <a:r>
              <a:rPr lang="en-US" dirty="0" smtClean="0"/>
              <a:t>NiCad's </a:t>
            </a:r>
            <a:r>
              <a:rPr lang="en-US" dirty="0"/>
              <a:t>offer the advantages of a 20-year design life, the ability to handle a wide ambient temperature range (-20°C to +40°C), a high cycle life and tolerance to deep discharges. </a:t>
            </a:r>
          </a:p>
          <a:p>
            <a:r>
              <a:rPr lang="en-US" dirty="0"/>
              <a:t>On the other hand, </a:t>
            </a:r>
            <a:r>
              <a:rPr lang="en-US" dirty="0" smtClean="0"/>
              <a:t>Nicd </a:t>
            </a:r>
            <a:r>
              <a:rPr lang="en-US" dirty="0"/>
              <a:t>UPS batteries are far more expensive than the more traditional VRLA variety. And because nickel and cadmium are toxic materials, this makes the disposal and recycling processes at the end of service life prohibitively expensive.</a:t>
            </a:r>
          </a:p>
          <a:p>
            <a:r>
              <a:rPr lang="en-US" dirty="0"/>
              <a:t>This is particularly true in countries with strict environmental policies and regulations, such as the UK. </a:t>
            </a:r>
          </a:p>
        </p:txBody>
      </p:sp>
    </p:spTree>
    <p:extLst>
      <p:ext uri="{BB962C8B-B14F-4D97-AF65-F5344CB8AC3E}">
        <p14:creationId xmlns:p14="http://schemas.microsoft.com/office/powerpoint/2010/main" val="345789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5A99-4ED0-4158-800C-498C70339CCD}"/>
              </a:ext>
            </a:extLst>
          </p:cNvPr>
          <p:cNvSpPr>
            <a:spLocks noGrp="1"/>
          </p:cNvSpPr>
          <p:nvPr>
            <p:ph type="title"/>
          </p:nvPr>
        </p:nvSpPr>
        <p:spPr/>
        <p:txBody>
          <a:bodyPr/>
          <a:lstStyle/>
          <a:p>
            <a:r>
              <a:rPr lang="en-US" dirty="0" smtClean="0">
                <a:latin typeface="Algerian" panose="04020705040A02060702"/>
              </a:rPr>
              <a:t>Lithium-Ion</a:t>
            </a:r>
            <a:r>
              <a:rPr lang="en-US" dirty="0" smtClean="0"/>
              <a:t> </a:t>
            </a:r>
            <a:r>
              <a:rPr lang="en-US" dirty="0" smtClean="0">
                <a:latin typeface="Algerian" panose="04020705040A02060702"/>
              </a:rPr>
              <a:t>UPS Batteries</a:t>
            </a:r>
            <a:endParaRPr lang="en-US" dirty="0">
              <a:latin typeface="Algerian" panose="04020705040A02060702"/>
            </a:endParaRPr>
          </a:p>
        </p:txBody>
      </p:sp>
      <p:sp>
        <p:nvSpPr>
          <p:cNvPr id="3" name="Content Placeholder 2">
            <a:extLst>
              <a:ext uri="{FF2B5EF4-FFF2-40B4-BE49-F238E27FC236}">
                <a16:creationId xmlns:a16="http://schemas.microsoft.com/office/drawing/2014/main" id="{3F671384-B326-4ED9-8426-BCDD57B8FDE5}"/>
              </a:ext>
            </a:extLst>
          </p:cNvPr>
          <p:cNvSpPr>
            <a:spLocks noGrp="1"/>
          </p:cNvSpPr>
          <p:nvPr>
            <p:ph idx="1"/>
          </p:nvPr>
        </p:nvSpPr>
        <p:spPr>
          <a:xfrm>
            <a:off x="838200" y="1607574"/>
            <a:ext cx="10515600" cy="4662154"/>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Lithium-Ion UPS </a:t>
            </a:r>
            <a:r>
              <a:rPr lang="en-US" sz="1600" dirty="0" smtClean="0">
                <a:latin typeface="Times New Roman" panose="02020603050405020304" pitchFamily="18" charset="0"/>
                <a:cs typeface="Times New Roman" panose="02020603050405020304" pitchFamily="18" charset="0"/>
              </a:rPr>
              <a:t>Batteries:- </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Lithium-Ion (Li-Ion) batteries have long been used in electronic devices such as laptops and smartphones, while they are now core elements in the growth of electric vehicles. But recently they are becoming an increasingly viable option for uninterruptible power supplies and other energy storage systems, such as harnessing the power from renewable energy technologies like wind or solar, too.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advantages of Li-Ion include higher reliability than traditional VRLA/SLA batteries because of built-in battery monitoring and management systems, which check every individual cell for any change in performance.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Another benefit of Lithium-Ion UPS batteries is that they are significantly smaller and lighter because of their significantly higher power density. They also have faster charge times, longer cycles, and at least double the service life compared to VRLA/SLA.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Despite the cost of Li-Ion UPS batteries decreasing over recent years, it is still a far more expensive initial choice than the other options.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the longer service life does balance out the higher upfront capital costs. Li-Ion generates less heat and can operate at higher temperatures, meaning they don’t require as much air conditioning, which can reduce cooling costs.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Several </a:t>
            </a:r>
            <a:r>
              <a:rPr lang="en-US" sz="1600" dirty="0" smtClean="0">
                <a:latin typeface="Times New Roman" panose="02020603050405020304" pitchFamily="18" charset="0"/>
                <a:cs typeface="Times New Roman" panose="02020603050405020304" pitchFamily="18" charset="0"/>
              </a:rPr>
              <a:t>Riello </a:t>
            </a:r>
            <a:r>
              <a:rPr lang="en-US" sz="1600" dirty="0">
                <a:latin typeface="Times New Roman" panose="02020603050405020304" pitchFamily="18" charset="0"/>
                <a:cs typeface="Times New Roman" panose="02020603050405020304" pitchFamily="18" charset="0"/>
              </a:rPr>
              <a:t>UPS products offer Li-Ion battery compatibility, including the Multi Power and </a:t>
            </a:r>
            <a:r>
              <a:rPr lang="en-US" sz="1600" dirty="0" smtClean="0">
                <a:latin typeface="Times New Roman" panose="02020603050405020304" pitchFamily="18" charset="0"/>
                <a:cs typeface="Times New Roman" panose="02020603050405020304" pitchFamily="18" charset="0"/>
              </a:rPr>
              <a:t>Next Energy</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557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99C-3CA8-4CF2-BB91-4014600B08E8}"/>
              </a:ext>
            </a:extLst>
          </p:cNvPr>
          <p:cNvSpPr>
            <a:spLocks noGrp="1"/>
          </p:cNvSpPr>
          <p:nvPr>
            <p:ph type="title"/>
          </p:nvPr>
        </p:nvSpPr>
        <p:spPr/>
        <p:txBody>
          <a:bodyPr/>
          <a:lstStyle/>
          <a:p>
            <a:r>
              <a:rPr lang="en-US" dirty="0">
                <a:latin typeface="Algerian" panose="04020705040A02060702" pitchFamily="82" charset="0"/>
              </a:rPr>
              <a:t>Switch gear</a:t>
            </a:r>
          </a:p>
        </p:txBody>
      </p:sp>
      <p:sp>
        <p:nvSpPr>
          <p:cNvPr id="3" name="Content Placeholder 2">
            <a:extLst>
              <a:ext uri="{FF2B5EF4-FFF2-40B4-BE49-F238E27FC236}">
                <a16:creationId xmlns:a16="http://schemas.microsoft.com/office/drawing/2014/main" id="{AEEEFAB9-9C5C-4B54-BC1B-DDB78AFD7446}"/>
              </a:ext>
            </a:extLst>
          </p:cNvPr>
          <p:cNvSpPr>
            <a:spLocks noGrp="1"/>
          </p:cNvSpPr>
          <p:nvPr>
            <p:ph idx="1"/>
          </p:nvPr>
        </p:nvSpPr>
        <p:spPr>
          <a:xfrm>
            <a:off x="646111" y="1637281"/>
            <a:ext cx="8946541" cy="419548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What is Switchgear?</a:t>
            </a:r>
          </a:p>
          <a:p>
            <a:pPr marL="0" indent="0">
              <a:buNone/>
            </a:pPr>
            <a:r>
              <a:rPr lang="en-US" sz="2000" dirty="0">
                <a:latin typeface="Times New Roman" panose="02020603050405020304" pitchFamily="18" charset="0"/>
                <a:cs typeface="Times New Roman" panose="02020603050405020304" pitchFamily="18" charset="0"/>
              </a:rPr>
              <a:t>Definition: A device that is used to switch, control and protect the circuits as well as devices. This is anxious about switching as well as interrupting currents under different operating conditions like normal or abnormal. In an electric power system, it is an arrangement of electrical disconnect switches, circuit breakers, fuses which are used to protect, control &amp; separate electrical device.  The switchgear diagram is shown below.</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8D2532-1368-4C5D-8477-5E2479243638}"/>
              </a:ext>
            </a:extLst>
          </p:cNvPr>
          <p:cNvPicPr>
            <a:picLocks noChangeAspect="1"/>
          </p:cNvPicPr>
          <p:nvPr/>
        </p:nvPicPr>
        <p:blipFill>
          <a:blip r:embed="rId2"/>
          <a:stretch>
            <a:fillRect/>
          </a:stretch>
        </p:blipFill>
        <p:spPr>
          <a:xfrm>
            <a:off x="2989570" y="3810000"/>
            <a:ext cx="6603082" cy="2660073"/>
          </a:xfrm>
          <a:prstGeom prst="rect">
            <a:avLst/>
          </a:prstGeom>
        </p:spPr>
      </p:pic>
    </p:spTree>
    <p:extLst>
      <p:ext uri="{BB962C8B-B14F-4D97-AF65-F5344CB8AC3E}">
        <p14:creationId xmlns:p14="http://schemas.microsoft.com/office/powerpoint/2010/main" val="307634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2DEA-ED35-4275-BCFC-35EB484171B4}"/>
              </a:ext>
            </a:extLst>
          </p:cNvPr>
          <p:cNvSpPr>
            <a:spLocks noGrp="1"/>
          </p:cNvSpPr>
          <p:nvPr>
            <p:ph type="title"/>
          </p:nvPr>
        </p:nvSpPr>
        <p:spPr/>
        <p:txBody>
          <a:bodyPr/>
          <a:lstStyle/>
          <a:p>
            <a:r>
              <a:rPr lang="en-US" dirty="0">
                <a:latin typeface="Algerian" panose="04020705040A02060702" pitchFamily="82" charset="0"/>
              </a:rPr>
              <a:t>Switch gear</a:t>
            </a:r>
          </a:p>
        </p:txBody>
      </p:sp>
      <p:sp>
        <p:nvSpPr>
          <p:cNvPr id="3" name="Content Placeholder 2">
            <a:extLst>
              <a:ext uri="{FF2B5EF4-FFF2-40B4-BE49-F238E27FC236}">
                <a16:creationId xmlns:a16="http://schemas.microsoft.com/office/drawing/2014/main" id="{65F78DA6-DB1B-4959-81E0-A6DE216E79EF}"/>
              </a:ext>
            </a:extLst>
          </p:cNvPr>
          <p:cNvSpPr>
            <a:spLocks noGrp="1"/>
          </p:cNvSpPr>
          <p:nvPr>
            <p:ph idx="1"/>
          </p:nvPr>
        </p:nvSpPr>
        <p:spPr/>
        <p:txBody>
          <a:bodyPr>
            <a:normAutofit/>
          </a:bodyPr>
          <a:lstStyle/>
          <a:p>
            <a:r>
              <a:rPr lang="en-US" dirty="0"/>
              <a:t>It is connected directly to the supply system by placing in the low &amp; high voltage planes of the power transformer. </a:t>
            </a:r>
          </a:p>
          <a:p>
            <a:r>
              <a:rPr lang="en-US" dirty="0"/>
              <a:t>This device de-energizes for clearing the fault, testing &amp; maintaining. These devices play an essential role in the power system to protect the equipment from the heavy current. </a:t>
            </a:r>
          </a:p>
          <a:p>
            <a:r>
              <a:rPr lang="en-US" dirty="0"/>
              <a:t>Otherwise, the device may get damaged &amp; the service gets interrupted. So these devices are essential to protect the equipment from the damage like a transformer, generators, lines, etc.</a:t>
            </a:r>
          </a:p>
          <a:p>
            <a:pPr marL="0" indent="0">
              <a:buNone/>
            </a:pPr>
            <a:endParaRPr lang="en-US" dirty="0"/>
          </a:p>
        </p:txBody>
      </p:sp>
    </p:spTree>
    <p:extLst>
      <p:ext uri="{BB962C8B-B14F-4D97-AF65-F5344CB8AC3E}">
        <p14:creationId xmlns:p14="http://schemas.microsoft.com/office/powerpoint/2010/main" val="127182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CD9-801B-4450-B568-FCFF62F04FF3}"/>
              </a:ext>
            </a:extLst>
          </p:cNvPr>
          <p:cNvSpPr>
            <a:spLocks noGrp="1"/>
          </p:cNvSpPr>
          <p:nvPr>
            <p:ph type="title"/>
          </p:nvPr>
        </p:nvSpPr>
        <p:spPr>
          <a:xfrm>
            <a:off x="685801" y="116179"/>
            <a:ext cx="10515600" cy="1325563"/>
          </a:xfrm>
        </p:spPr>
        <p:txBody>
          <a:bodyPr>
            <a:normAutofit fontScale="90000"/>
          </a:bodyPr>
          <a:lstStyle/>
          <a:p>
            <a:r>
              <a:rPr lang="en-US" dirty="0" smtClean="0">
                <a:latin typeface="Algerian" panose="04020705040A02060702" pitchFamily="82" charset="0"/>
              </a:rPr>
              <a:t>Switchgear</a:t>
            </a:r>
            <a:r>
              <a:rPr lang="en-US" dirty="0"/>
              <a:t/>
            </a:r>
            <a:br>
              <a:rPr lang="en-US" dirty="0"/>
            </a:br>
            <a:endParaRPr lang="en-US" dirty="0"/>
          </a:p>
        </p:txBody>
      </p:sp>
      <p:sp>
        <p:nvSpPr>
          <p:cNvPr id="3" name="Content Placeholder 2">
            <a:extLst>
              <a:ext uri="{FF2B5EF4-FFF2-40B4-BE49-F238E27FC236}">
                <a16:creationId xmlns:a16="http://schemas.microsoft.com/office/drawing/2014/main" id="{9F66B2F4-DDD1-4EEE-838D-1F7871E9B22E}"/>
              </a:ext>
            </a:extLst>
          </p:cNvPr>
          <p:cNvSpPr>
            <a:spLocks noGrp="1"/>
          </p:cNvSpPr>
          <p:nvPr>
            <p:ph idx="1"/>
          </p:nvPr>
        </p:nvSpPr>
        <p:spPr>
          <a:xfrm>
            <a:off x="471055" y="1052945"/>
            <a:ext cx="11041771" cy="5587846"/>
          </a:xfrm>
        </p:spPr>
        <p:txBody>
          <a:bodyPr>
            <a:normAutofit fontScale="92500"/>
          </a:bodyPr>
          <a:lstStyle/>
          <a:p>
            <a:pPr marL="0" indent="0" algn="l" fontAlgn="base">
              <a:buNone/>
            </a:pPr>
            <a:r>
              <a:rPr lang="en-US" b="1" i="0" dirty="0" smtClean="0">
                <a:solidFill>
                  <a:srgbClr val="000000"/>
                </a:solidFill>
                <a:effectLst/>
                <a:latin typeface="Arial" panose="020B0604020202020204" pitchFamily="34" charset="0"/>
              </a:rPr>
              <a:t>   Features </a:t>
            </a:r>
            <a:r>
              <a:rPr lang="en-US" b="1" i="0" dirty="0">
                <a:solidFill>
                  <a:srgbClr val="000000"/>
                </a:solidFill>
                <a:effectLst/>
                <a:latin typeface="Arial" panose="020B0604020202020204" pitchFamily="34" charset="0"/>
              </a:rPr>
              <a:t>of Switchgear</a:t>
            </a:r>
          </a:p>
          <a:p>
            <a:pPr algn="l" fontAlgn="base"/>
            <a:r>
              <a:rPr lang="en-US" sz="2200" b="0" i="0" dirty="0">
                <a:solidFill>
                  <a:srgbClr val="FF0000"/>
                </a:solidFill>
                <a:effectLst/>
                <a:latin typeface="Times New Roman" panose="02020603050405020304" pitchFamily="18" charset="0"/>
                <a:cs typeface="Times New Roman" panose="02020603050405020304" pitchFamily="18" charset="0"/>
              </a:rPr>
              <a:t>The main features of this include the following.</a:t>
            </a:r>
          </a:p>
          <a:p>
            <a:pPr algn="l" fontAlgn="base">
              <a:buFont typeface="Arial" panose="020B0604020202020204" pitchFamily="34" charset="0"/>
              <a:buChar char="•"/>
            </a:pPr>
            <a:r>
              <a:rPr lang="en-US" sz="2200" b="0" i="0" dirty="0">
                <a:solidFill>
                  <a:srgbClr val="FF0000"/>
                </a:solidFill>
                <a:effectLst/>
                <a:latin typeface="Times New Roman" panose="02020603050405020304" pitchFamily="18" charset="0"/>
                <a:cs typeface="Times New Roman" panose="02020603050405020304" pitchFamily="18" charset="0"/>
              </a:rPr>
              <a:t>Manual control provision</a:t>
            </a:r>
          </a:p>
          <a:p>
            <a:pPr algn="l" fontAlgn="base">
              <a:buFont typeface="Arial" panose="020B0604020202020204" pitchFamily="34" charset="0"/>
              <a:buChar char="•"/>
            </a:pPr>
            <a:r>
              <a:rPr lang="en-US" sz="2200" b="0" i="0" dirty="0">
                <a:solidFill>
                  <a:srgbClr val="FF0000"/>
                </a:solidFill>
                <a:effectLst/>
                <a:latin typeface="Times New Roman" panose="02020603050405020304" pitchFamily="18" charset="0"/>
                <a:cs typeface="Times New Roman" panose="02020603050405020304" pitchFamily="18" charset="0"/>
              </a:rPr>
              <a:t>Fast operation</a:t>
            </a:r>
          </a:p>
          <a:p>
            <a:pPr algn="l" fontAlgn="base">
              <a:buFont typeface="Arial" panose="020B0604020202020204" pitchFamily="34" charset="0"/>
              <a:buChar char="•"/>
            </a:pPr>
            <a:r>
              <a:rPr lang="en-US" sz="2200" b="0" i="0" dirty="0">
                <a:solidFill>
                  <a:srgbClr val="FF0000"/>
                </a:solidFill>
                <a:effectLst/>
                <a:latin typeface="Times New Roman" panose="02020603050405020304" pitchFamily="18" charset="0"/>
                <a:cs typeface="Times New Roman" panose="02020603050405020304" pitchFamily="18" charset="0"/>
              </a:rPr>
              <a:t>Completely certain discrimination</a:t>
            </a:r>
          </a:p>
          <a:p>
            <a:pPr algn="l" fontAlgn="base">
              <a:buFont typeface="Arial" panose="020B0604020202020204" pitchFamily="34" charset="0"/>
              <a:buChar char="•"/>
            </a:pPr>
            <a:r>
              <a:rPr lang="en-US" sz="2200" b="0" i="0" dirty="0">
                <a:solidFill>
                  <a:srgbClr val="FF0000"/>
                </a:solidFill>
                <a:effectLst/>
                <a:latin typeface="Times New Roman" panose="02020603050405020304" pitchFamily="18" charset="0"/>
                <a:cs typeface="Times New Roman" panose="02020603050405020304" pitchFamily="18" charset="0"/>
              </a:rPr>
              <a:t>Entire </a:t>
            </a:r>
            <a:r>
              <a:rPr lang="en-US" sz="2200" b="0" i="0" dirty="0" smtClean="0">
                <a:solidFill>
                  <a:srgbClr val="FF0000"/>
                </a:solidFill>
                <a:effectLst/>
                <a:latin typeface="Times New Roman" panose="02020603050405020304" pitchFamily="18" charset="0"/>
                <a:cs typeface="Times New Roman" panose="02020603050405020304" pitchFamily="18" charset="0"/>
              </a:rPr>
              <a:t>Reliab</a:t>
            </a:r>
            <a:r>
              <a:rPr lang="en-US" sz="2400" b="0" i="0" dirty="0" smtClean="0">
                <a:solidFill>
                  <a:srgbClr val="FF0000"/>
                </a:solidFill>
                <a:effectLst/>
                <a:latin typeface="Times New Roman" panose="02020603050405020304" pitchFamily="18" charset="0"/>
                <a:cs typeface="Times New Roman" panose="02020603050405020304" pitchFamily="18" charset="0"/>
              </a:rPr>
              <a:t>ility</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0" indent="0" algn="just" fontAlgn="base">
              <a:buNone/>
            </a:pPr>
            <a:r>
              <a:rPr lang="en-US" b="1" i="0" dirty="0" smtClean="0">
                <a:solidFill>
                  <a:srgbClr val="000000"/>
                </a:solidFill>
                <a:effectLst/>
                <a:latin typeface="Arial" panose="020B0604020202020204" pitchFamily="34" charset="0"/>
              </a:rPr>
              <a:t>   Working</a:t>
            </a:r>
            <a:endParaRPr lang="en-US" b="1" i="0" dirty="0">
              <a:solidFill>
                <a:srgbClr val="000000"/>
              </a:solidFill>
              <a:effectLst/>
              <a:latin typeface="Arial" panose="020B0604020202020204" pitchFamily="34" charset="0"/>
            </a:endParaRPr>
          </a:p>
          <a:p>
            <a:pPr algn="just" fontAlgn="base"/>
            <a:r>
              <a:rPr lang="en-US" sz="2200" b="0" i="0" dirty="0">
                <a:solidFill>
                  <a:srgbClr val="FF0000"/>
                </a:solidFill>
                <a:effectLst/>
                <a:latin typeface="Times New Roman" panose="02020603050405020304" pitchFamily="18" charset="0"/>
                <a:cs typeface="Times New Roman" panose="02020603050405020304" pitchFamily="18" charset="0"/>
              </a:rPr>
              <a:t>Switchgear includes switching &amp; protecting devices like </a:t>
            </a:r>
            <a:r>
              <a:rPr lang="en-US" sz="2200" b="0" i="0" u="none" strike="noStrike" dirty="0">
                <a:solidFill>
                  <a:srgbClr val="FF0000"/>
                </a:solidFill>
                <a:effectLst/>
                <a:latin typeface="Times New Roman" panose="02020603050405020304" pitchFamily="18" charset="0"/>
                <a:cs typeface="Times New Roman" panose="02020603050405020304" pitchFamily="18" charset="0"/>
              </a:rPr>
              <a:t>fuses</a:t>
            </a:r>
            <a:r>
              <a:rPr lang="en-US" sz="2200" b="0" i="0" dirty="0">
                <a:solidFill>
                  <a:srgbClr val="FF0000"/>
                </a:solidFill>
                <a:effectLst/>
                <a:latin typeface="Times New Roman" panose="02020603050405020304" pitchFamily="18" charset="0"/>
                <a:cs typeface="Times New Roman" panose="02020603050405020304" pitchFamily="18" charset="0"/>
              </a:rPr>
              <a:t>, switches, relays, circuit breakers, etc. This device allows operating devices like electrical equipment, generators, distributors, transmission lines, etc</a:t>
            </a:r>
            <a:r>
              <a:rPr lang="en-US" sz="2200" b="0" i="0" dirty="0" smtClean="0">
                <a:solidFill>
                  <a:srgbClr val="FF0000"/>
                </a:solidFill>
                <a:effectLst/>
                <a:latin typeface="Times New Roman" panose="02020603050405020304" pitchFamily="18" charset="0"/>
                <a:cs typeface="Times New Roman" panose="02020603050405020304" pitchFamily="18" charset="0"/>
              </a:rPr>
              <a:t>.</a:t>
            </a:r>
          </a:p>
          <a:p>
            <a:pPr algn="just" fontAlgn="base"/>
            <a:r>
              <a:rPr lang="en-US" sz="2200" b="0" i="0" dirty="0" smtClean="0">
                <a:solidFill>
                  <a:srgbClr val="FF0000"/>
                </a:solidFill>
                <a:effectLst/>
                <a:latin typeface="Times New Roman" panose="02020603050405020304" pitchFamily="18" charset="0"/>
                <a:cs typeface="Times New Roman" panose="02020603050405020304" pitchFamily="18" charset="0"/>
              </a:rPr>
              <a:t> </a:t>
            </a:r>
            <a:r>
              <a:rPr lang="en-US" sz="2200" b="0" i="0" dirty="0">
                <a:solidFill>
                  <a:srgbClr val="FF0000"/>
                </a:solidFill>
                <a:effectLst/>
                <a:latin typeface="Times New Roman" panose="02020603050405020304" pitchFamily="18" charset="0"/>
                <a:cs typeface="Times New Roman" panose="02020603050405020304" pitchFamily="18" charset="0"/>
              </a:rPr>
              <a:t>Once the short circuit occurs within the power system, then a huge current will flow through the devices. So that the equipment can be damaged &amp; the interruption will occur to the operators. </a:t>
            </a:r>
            <a:endParaRPr lang="en-US" sz="2200" b="0" i="0" dirty="0" smtClean="0">
              <a:solidFill>
                <a:srgbClr val="FF0000"/>
              </a:solidFill>
              <a:effectLst/>
              <a:latin typeface="Times New Roman" panose="02020603050405020304" pitchFamily="18" charset="0"/>
              <a:cs typeface="Times New Roman" panose="02020603050405020304" pitchFamily="18" charset="0"/>
            </a:endParaRPr>
          </a:p>
          <a:p>
            <a:pPr algn="just" fontAlgn="base"/>
            <a:r>
              <a:rPr lang="en-US" sz="2200" b="0" i="0" dirty="0" smtClean="0">
                <a:solidFill>
                  <a:srgbClr val="FF0000"/>
                </a:solidFill>
                <a:effectLst/>
                <a:latin typeface="Times New Roman" panose="02020603050405020304" pitchFamily="18" charset="0"/>
                <a:cs typeface="Times New Roman" panose="02020603050405020304" pitchFamily="18" charset="0"/>
              </a:rPr>
              <a:t>To </a:t>
            </a:r>
            <a:r>
              <a:rPr lang="en-US" sz="2200" b="0" i="0" dirty="0">
                <a:solidFill>
                  <a:srgbClr val="FF0000"/>
                </a:solidFill>
                <a:effectLst/>
                <a:latin typeface="Times New Roman" panose="02020603050405020304" pitchFamily="18" charset="0"/>
                <a:cs typeface="Times New Roman" panose="02020603050405020304" pitchFamily="18" charset="0"/>
              </a:rPr>
              <a:t>overcome this problem, it is used to detect the fault in the power system. In this way, this is works to protect the equipment from the damage</a:t>
            </a:r>
            <a:r>
              <a:rPr lang="en-US" b="0" i="0" dirty="0">
                <a:solidFill>
                  <a:srgbClr val="FF0000"/>
                </a:solidFill>
                <a:effectLst/>
                <a:latin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94828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4CE6-5927-46AB-9BEE-CD19447A6FE5}"/>
              </a:ext>
            </a:extLst>
          </p:cNvPr>
          <p:cNvSpPr>
            <a:spLocks noGrp="1"/>
          </p:cNvSpPr>
          <p:nvPr>
            <p:ph type="title"/>
          </p:nvPr>
        </p:nvSpPr>
        <p:spPr/>
        <p:txBody>
          <a:bodyPr/>
          <a:lstStyle/>
          <a:p>
            <a:r>
              <a:rPr lang="en-US" dirty="0">
                <a:latin typeface="Algerian" panose="04020705040A02060702" pitchFamily="82" charset="0"/>
              </a:rPr>
              <a:t>Components of switch-gear</a:t>
            </a:r>
          </a:p>
        </p:txBody>
      </p:sp>
      <p:sp>
        <p:nvSpPr>
          <p:cNvPr id="3" name="Content Placeholder 2">
            <a:extLst>
              <a:ext uri="{FF2B5EF4-FFF2-40B4-BE49-F238E27FC236}">
                <a16:creationId xmlns:a16="http://schemas.microsoft.com/office/drawing/2014/main" id="{D5F259C0-F97F-44FC-B9EC-AF59CD253586}"/>
              </a:ext>
            </a:extLst>
          </p:cNvPr>
          <p:cNvSpPr>
            <a:spLocks noGrp="1"/>
          </p:cNvSpPr>
          <p:nvPr>
            <p:ph idx="1"/>
          </p:nvPr>
        </p:nvSpPr>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It includes two components namely power conducting and control systems. The components of power conducting include fuses, switches, circuit breakers, lightning arrestors which are used for interrupting the flow of electric power.</a:t>
            </a:r>
          </a:p>
          <a:p>
            <a:r>
              <a:rPr lang="en-US" sz="2000" dirty="0">
                <a:latin typeface="Times New Roman" panose="02020603050405020304" pitchFamily="18" charset="0"/>
                <a:cs typeface="Times New Roman" panose="02020603050405020304" pitchFamily="18" charset="0"/>
              </a:rPr>
              <a:t>Control systems like control panels, transformers like potential, current protective relays &amp; connected circuitry that controls, monitors &amp; protect the components of power conducting.</a:t>
            </a:r>
          </a:p>
        </p:txBody>
      </p:sp>
    </p:spTree>
    <p:extLst>
      <p:ext uri="{BB962C8B-B14F-4D97-AF65-F5344CB8AC3E}">
        <p14:creationId xmlns:p14="http://schemas.microsoft.com/office/powerpoint/2010/main" val="390095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B1CE-CD87-4320-B806-66F7758FD83E}"/>
              </a:ext>
            </a:extLst>
          </p:cNvPr>
          <p:cNvSpPr>
            <a:spLocks noGrp="1"/>
          </p:cNvSpPr>
          <p:nvPr>
            <p:ph type="title"/>
          </p:nvPr>
        </p:nvSpPr>
        <p:spPr>
          <a:xfrm>
            <a:off x="334618" y="500062"/>
            <a:ext cx="10515600" cy="1325563"/>
          </a:xfrm>
        </p:spPr>
        <p:txBody>
          <a:bodyPr/>
          <a:lstStyle/>
          <a:p>
            <a:r>
              <a:rPr lang="en-US" dirty="0">
                <a:latin typeface="Algerian" panose="04020705040A02060702" pitchFamily="82" charset="0"/>
              </a:rPr>
              <a:t>WHAT IS UPS?</a:t>
            </a:r>
          </a:p>
        </p:txBody>
      </p:sp>
      <p:sp>
        <p:nvSpPr>
          <p:cNvPr id="3" name="Content Placeholder 2">
            <a:extLst>
              <a:ext uri="{FF2B5EF4-FFF2-40B4-BE49-F238E27FC236}">
                <a16:creationId xmlns:a16="http://schemas.microsoft.com/office/drawing/2014/main" id="{49AA2166-26D4-4ECC-857F-6BB59C820512}"/>
              </a:ext>
            </a:extLst>
          </p:cNvPr>
          <p:cNvSpPr>
            <a:spLocks noGrp="1"/>
          </p:cNvSpPr>
          <p:nvPr>
            <p:ph idx="1"/>
          </p:nvPr>
        </p:nvSpPr>
        <p:spPr>
          <a:xfrm>
            <a:off x="427383" y="1830578"/>
            <a:ext cx="10211106" cy="3814847"/>
          </a:xfrm>
        </p:spPr>
        <p:txBody>
          <a:bodyPr>
            <a:normAutofit/>
          </a:bodyPr>
          <a:lstStyle/>
          <a:p>
            <a:pPr marL="0" indent="0">
              <a:buNone/>
            </a:pPr>
            <a:r>
              <a:rPr lang="en-US" b="0" i="0" dirty="0">
                <a:effectLst/>
                <a:latin typeface="palatino linotype" panose="02040502050505030304" pitchFamily="18" charset="0"/>
              </a:rPr>
              <a:t>An </a:t>
            </a:r>
            <a:r>
              <a:rPr lang="en-US" b="1" i="0" dirty="0">
                <a:effectLst/>
                <a:latin typeface="palatino linotype" panose="02040502050505030304" pitchFamily="18" charset="0"/>
              </a:rPr>
              <a:t>Uninterruptible Power Supply</a:t>
            </a:r>
            <a:r>
              <a:rPr lang="en-US" b="0" i="0" dirty="0">
                <a:effectLst/>
                <a:latin typeface="palatino linotype" panose="02040502050505030304" pitchFamily="18" charset="0"/>
              </a:rPr>
              <a:t> (UPS) is defined as a piece of electrical equipment which can be used as an immediate power source to the connected load when there is a failure in the main input power source.</a:t>
            </a:r>
          </a:p>
          <a:p>
            <a:pPr marL="0" indent="0">
              <a:buNone/>
            </a:pPr>
            <a:r>
              <a:rPr lang="en-US" dirty="0">
                <a:latin typeface="palatino linotype" panose="02040502050505030304" pitchFamily="18" charset="0"/>
              </a:rPr>
              <a:t>Types of UPS</a:t>
            </a:r>
            <a:r>
              <a:rPr lang="en-US" dirty="0" smtClean="0">
                <a:latin typeface="palatino linotype" panose="02040502050505030304" pitchFamily="18" charset="0"/>
              </a:rPr>
              <a:t>:-</a:t>
            </a:r>
            <a:endParaRPr lang="en-US" dirty="0">
              <a:latin typeface="palatino linotype" panose="02040502050505030304" pitchFamily="18" charset="0"/>
            </a:endParaRPr>
          </a:p>
          <a:p>
            <a:pPr marL="0" indent="0">
              <a:buNone/>
            </a:pPr>
            <a:r>
              <a:rPr lang="en-US" dirty="0">
                <a:latin typeface="palatino linotype" panose="02040502050505030304" pitchFamily="18" charset="0"/>
              </a:rPr>
              <a:t>1)Off-line ups</a:t>
            </a:r>
          </a:p>
          <a:p>
            <a:pPr marL="0" indent="0">
              <a:buNone/>
            </a:pPr>
            <a:r>
              <a:rPr lang="en-US" dirty="0">
                <a:latin typeface="palatino linotype" panose="02040502050505030304" pitchFamily="18" charset="0"/>
              </a:rPr>
              <a:t>2)On-line ups</a:t>
            </a:r>
          </a:p>
          <a:p>
            <a:pPr marL="0" indent="0">
              <a:buNone/>
            </a:pPr>
            <a:r>
              <a:rPr lang="en-US" dirty="0">
                <a:latin typeface="palatino linotype" panose="02040502050505030304" pitchFamily="18" charset="0"/>
              </a:rPr>
              <a:t>3)Line interactive ups</a:t>
            </a:r>
          </a:p>
          <a:p>
            <a:pPr marL="0" indent="0">
              <a:buNone/>
            </a:pPr>
            <a:endParaRPr lang="en-US" dirty="0">
              <a:latin typeface="palatino linotype" panose="02040502050505030304" pitchFamily="18" charset="0"/>
            </a:endParaRPr>
          </a:p>
          <a:p>
            <a:pPr marL="0" indent="0">
              <a:buNone/>
            </a:pPr>
            <a:endParaRPr lang="en-US" b="0" i="0" dirty="0">
              <a:effectLst/>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b="0" i="0" dirty="0">
              <a:effectLst/>
              <a:latin typeface="palatino linotype" panose="02040502050505030304" pitchFamily="18" charset="0"/>
            </a:endParaRPr>
          </a:p>
          <a:p>
            <a:pPr marL="0" indent="0">
              <a:buNone/>
            </a:pPr>
            <a:endParaRPr lang="en-US" b="0" i="0" dirty="0">
              <a:effectLst/>
              <a:latin typeface="palatino linotype" panose="02040502050505030304" pitchFamily="18" charset="0"/>
            </a:endParaRPr>
          </a:p>
          <a:p>
            <a:pPr marL="0" indent="0">
              <a:buNone/>
            </a:pPr>
            <a:endParaRPr lang="en-US" b="0" i="0" dirty="0">
              <a:effectLst/>
              <a:latin typeface="palatino linotype" panose="02040502050505030304" pitchFamily="18" charset="0"/>
            </a:endParaRPr>
          </a:p>
          <a:p>
            <a:pPr marL="0" indent="0">
              <a:buNone/>
            </a:pPr>
            <a:endParaRPr lang="en-US" dirty="0"/>
          </a:p>
        </p:txBody>
      </p:sp>
    </p:spTree>
    <p:extLst>
      <p:ext uri="{BB962C8B-B14F-4D97-AF65-F5344CB8AC3E}">
        <p14:creationId xmlns:p14="http://schemas.microsoft.com/office/powerpoint/2010/main" val="55976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A532-C5D4-4545-8D06-69E0D40CC454}"/>
              </a:ext>
            </a:extLst>
          </p:cNvPr>
          <p:cNvSpPr>
            <a:spLocks noGrp="1"/>
          </p:cNvSpPr>
          <p:nvPr>
            <p:ph type="title"/>
          </p:nvPr>
        </p:nvSpPr>
        <p:spPr/>
        <p:txBody>
          <a:bodyPr>
            <a:normAutofit fontScale="90000"/>
          </a:bodyPr>
          <a:lstStyle/>
          <a:p>
            <a:r>
              <a:rPr lang="en-US" dirty="0">
                <a:latin typeface="Algerian" panose="04020705040A02060702"/>
              </a:rPr>
              <a:t/>
            </a:r>
            <a:br>
              <a:rPr lang="en-US" dirty="0">
                <a:latin typeface="Algerian" panose="04020705040A02060702"/>
              </a:rPr>
            </a:br>
            <a:r>
              <a:rPr lang="en-US" dirty="0">
                <a:latin typeface="Algerian" panose="04020705040A02060702"/>
              </a:rPr>
              <a:t>Functions of Switchgear</a:t>
            </a:r>
            <a:br>
              <a:rPr lang="en-US" dirty="0">
                <a:latin typeface="Algerian" panose="04020705040A02060702"/>
              </a:rPr>
            </a:br>
            <a:endParaRPr lang="en-US" dirty="0">
              <a:latin typeface="Algerian" panose="04020705040A02060702"/>
            </a:endParaRPr>
          </a:p>
        </p:txBody>
      </p:sp>
      <p:sp>
        <p:nvSpPr>
          <p:cNvPr id="3" name="Content Placeholder 2">
            <a:extLst>
              <a:ext uri="{FF2B5EF4-FFF2-40B4-BE49-F238E27FC236}">
                <a16:creationId xmlns:a16="http://schemas.microsoft.com/office/drawing/2014/main" id="{8B59E6DE-3171-4B35-BC08-C8A5C83EE999}"/>
              </a:ext>
            </a:extLst>
          </p:cNvPr>
          <p:cNvSpPr>
            <a:spLocks noGrp="1"/>
          </p:cNvSpPr>
          <p:nvPr>
            <p:ph idx="1"/>
          </p:nvPr>
        </p:nvSpPr>
        <p:spPr/>
        <p:txBody>
          <a:bodyPr>
            <a:normAutofit fontScale="70000" lnSpcReduction="20000"/>
          </a:bodyPr>
          <a:lstStyle/>
          <a:p>
            <a:pPr marL="0" indent="0">
              <a:buNone/>
            </a:pPr>
            <a:endParaRPr lang="en-US" dirty="0"/>
          </a:p>
          <a:p>
            <a:pPr marL="0" indent="0">
              <a:buNone/>
            </a:pPr>
            <a:r>
              <a:rPr lang="en-US" sz="2600" b="1" dirty="0">
                <a:latin typeface="Times New Roman" panose="02020603050405020304" pitchFamily="18" charset="0"/>
                <a:cs typeface="Times New Roman" panose="02020603050405020304" pitchFamily="18" charset="0"/>
              </a:rPr>
              <a:t>The main functions of this equipment include the following.</a:t>
            </a:r>
          </a:p>
          <a:p>
            <a:pPr marL="0" indent="0">
              <a:buNone/>
            </a:pPr>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It protects the equipment from short-circuits &amp; fault currents.</a:t>
            </a:r>
          </a:p>
          <a:p>
            <a:r>
              <a:rPr lang="en-US" sz="2600" dirty="0">
                <a:latin typeface="Times New Roman" panose="02020603050405020304" pitchFamily="18" charset="0"/>
                <a:cs typeface="Times New Roman" panose="02020603050405020304" pitchFamily="18" charset="0"/>
              </a:rPr>
              <a:t>This device gives isolation to the circuits from power supplies.</a:t>
            </a:r>
          </a:p>
          <a:p>
            <a:r>
              <a:rPr lang="en-US" sz="2600" dirty="0">
                <a:latin typeface="Times New Roman" panose="02020603050405020304" pitchFamily="18" charset="0"/>
                <a:cs typeface="Times New Roman" panose="02020603050405020304" pitchFamily="18" charset="0"/>
              </a:rPr>
              <a:t>It increases the availability of the system by allowing more than one source to feed a load.</a:t>
            </a:r>
          </a:p>
          <a:p>
            <a:r>
              <a:rPr lang="en-US" sz="2600" dirty="0">
                <a:latin typeface="Times New Roman" panose="02020603050405020304" pitchFamily="18" charset="0"/>
                <a:cs typeface="Times New Roman" panose="02020603050405020304" pitchFamily="18" charset="0"/>
              </a:rPr>
              <a:t>It can open &amp; close the electrical circuits under the conditions of normal &amp; abnormal.</a:t>
            </a:r>
          </a:p>
          <a:p>
            <a:r>
              <a:rPr lang="en-US" sz="2600" dirty="0">
                <a:latin typeface="Times New Roman" panose="02020603050405020304" pitchFamily="18" charset="0"/>
                <a:cs typeface="Times New Roman" panose="02020603050405020304" pitchFamily="18" charset="0"/>
              </a:rPr>
              <a:t>In normal conditions, it can operate manually so it ensures the safety of the operator &amp; also proper electrical energy utilization.</a:t>
            </a:r>
          </a:p>
          <a:p>
            <a:r>
              <a:rPr lang="en-US" sz="2600" dirty="0">
                <a:latin typeface="Times New Roman" panose="02020603050405020304" pitchFamily="18" charset="0"/>
                <a:cs typeface="Times New Roman" panose="02020603050405020304" pitchFamily="18" charset="0"/>
              </a:rPr>
              <a:t>In abnormal conditions, it operates mechanically. Once a fault happens this device detects the fault &amp; detaches the damaged part in the power system. So it protects the power system from damage.</a:t>
            </a:r>
          </a:p>
        </p:txBody>
      </p:sp>
    </p:spTree>
    <p:extLst>
      <p:ext uri="{BB962C8B-B14F-4D97-AF65-F5344CB8AC3E}">
        <p14:creationId xmlns:p14="http://schemas.microsoft.com/office/powerpoint/2010/main" val="35615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DADA-99FA-4C44-B116-4DC4D9F9F5E7}"/>
              </a:ext>
            </a:extLst>
          </p:cNvPr>
          <p:cNvSpPr>
            <a:spLocks noGrp="1"/>
          </p:cNvSpPr>
          <p:nvPr>
            <p:ph type="title"/>
          </p:nvPr>
        </p:nvSpPr>
        <p:spPr>
          <a:xfrm>
            <a:off x="677334" y="594852"/>
            <a:ext cx="8596668" cy="1320800"/>
          </a:xfrm>
        </p:spPr>
        <p:txBody>
          <a:bodyPr/>
          <a:lstStyle/>
          <a:p>
            <a:r>
              <a:rPr lang="en-US" b="1" dirty="0">
                <a:solidFill>
                  <a:schemeClr val="accent2">
                    <a:lumMod val="60000"/>
                    <a:lumOff val="40000"/>
                  </a:schemeClr>
                </a:solidFill>
                <a:latin typeface="Algerian"/>
              </a:rPr>
              <a:t>S</a:t>
            </a:r>
            <a:r>
              <a:rPr lang="en-US" b="1" dirty="0" smtClean="0">
                <a:solidFill>
                  <a:schemeClr val="accent2">
                    <a:lumMod val="60000"/>
                    <a:lumOff val="40000"/>
                  </a:schemeClr>
                </a:solidFill>
                <a:latin typeface="Algerian"/>
              </a:rPr>
              <a:t>witchgear types</a:t>
            </a:r>
            <a:endParaRPr lang="en-US" b="1" dirty="0">
              <a:solidFill>
                <a:schemeClr val="accent2">
                  <a:lumMod val="60000"/>
                  <a:lumOff val="40000"/>
                </a:schemeClr>
              </a:solidFill>
              <a:latin typeface="Algerian"/>
            </a:endParaRPr>
          </a:p>
        </p:txBody>
      </p:sp>
      <p:sp>
        <p:nvSpPr>
          <p:cNvPr id="3" name="Content Placeholder 2">
            <a:extLst>
              <a:ext uri="{FF2B5EF4-FFF2-40B4-BE49-F238E27FC236}">
                <a16:creationId xmlns:a16="http://schemas.microsoft.com/office/drawing/2014/main" id="{38F836F5-D20F-4DCE-AAC4-A3F570CB70CF}"/>
              </a:ext>
            </a:extLst>
          </p:cNvPr>
          <p:cNvSpPr>
            <a:spLocks noGrp="1"/>
          </p:cNvSpPr>
          <p:nvPr>
            <p:ph idx="1"/>
          </p:nvPr>
        </p:nvSpPr>
        <p:spPr/>
        <p:txBody>
          <a:bodyPr>
            <a:normAutofit/>
          </a:bodyPr>
          <a:lstStyle/>
          <a:p>
            <a:pPr algn="just" fontAlgn="base"/>
            <a:r>
              <a:rPr lang="en-US" b="1" i="0" dirty="0">
                <a:solidFill>
                  <a:srgbClr val="000000"/>
                </a:solidFill>
                <a:effectLst/>
                <a:latin typeface="Arial" panose="020B0604020202020204" pitchFamily="34" charset="0"/>
              </a:rPr>
              <a:t>Switchgear Types</a:t>
            </a:r>
          </a:p>
          <a:p>
            <a:pPr algn="just" fontAlgn="base"/>
            <a:r>
              <a:rPr lang="en-US" b="0" i="0" dirty="0">
                <a:solidFill>
                  <a:srgbClr val="FF0000"/>
                </a:solidFill>
                <a:effectLst/>
                <a:latin typeface="Arial" panose="020B0604020202020204" pitchFamily="34" charset="0"/>
              </a:rPr>
              <a:t>There are three types of switch gears namely LV (Low voltage), MV (Medium voltage) and HV (High voltage) </a:t>
            </a:r>
            <a:r>
              <a:rPr lang="en-US" b="0" i="0" dirty="0" smtClean="0">
                <a:solidFill>
                  <a:srgbClr val="FF0000"/>
                </a:solidFill>
                <a:effectLst/>
                <a:latin typeface="Arial" panose="020B0604020202020204" pitchFamily="34" charset="0"/>
              </a:rPr>
              <a:t>Switchgear</a:t>
            </a:r>
            <a:r>
              <a:rPr lang="en-US" dirty="0">
                <a:solidFill>
                  <a:srgbClr val="666666"/>
                </a:solidFill>
                <a:latin typeface="Arial" panose="020B0604020202020204" pitchFamily="34" charset="0"/>
              </a:rPr>
              <a:t>.</a:t>
            </a:r>
            <a:endParaRPr lang="en-US" b="0" i="0" dirty="0">
              <a:solidFill>
                <a:srgbClr val="666666"/>
              </a:solidFill>
              <a:effectLst/>
              <a:latin typeface="Arial" panose="020B0604020202020204" pitchFamily="34" charset="0"/>
            </a:endParaRPr>
          </a:p>
          <a:p>
            <a:pPr algn="just" fontAlgn="base"/>
            <a:r>
              <a:rPr lang="en-US" b="1" i="0" dirty="0">
                <a:solidFill>
                  <a:srgbClr val="000000"/>
                </a:solidFill>
                <a:effectLst/>
                <a:latin typeface="Arial" panose="020B0604020202020204" pitchFamily="34" charset="0"/>
              </a:rPr>
              <a:t>Low Voltage Switchgear (LV)</a:t>
            </a:r>
          </a:p>
          <a:p>
            <a:pPr algn="just" fontAlgn="base"/>
            <a:r>
              <a:rPr lang="en-US" b="0" i="0" dirty="0">
                <a:solidFill>
                  <a:srgbClr val="FF0000"/>
                </a:solidFill>
                <a:effectLst/>
                <a:latin typeface="Arial" panose="020B0604020202020204" pitchFamily="34" charset="0"/>
              </a:rPr>
              <a:t>The power system which deals up to 1KV is called as LV or low voltage switchgear. This kind of equipment mainly includes switches, LV circuit breakers, HRC fuses, earth leakage (EL) circuit breakers, offload electrical isolators, MCBs (miniature circuit breakers) and MCCBs (molded case circuit breakers), etc.</a:t>
            </a:r>
          </a:p>
          <a:p>
            <a:pPr marL="0" indent="0">
              <a:buNone/>
            </a:pPr>
            <a:endParaRPr lang="en-US" dirty="0"/>
          </a:p>
        </p:txBody>
      </p:sp>
    </p:spTree>
    <p:extLst>
      <p:ext uri="{BB962C8B-B14F-4D97-AF65-F5344CB8AC3E}">
        <p14:creationId xmlns:p14="http://schemas.microsoft.com/office/powerpoint/2010/main" val="365690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172B-DAC3-4B61-A47F-761731DCAFDC}"/>
              </a:ext>
            </a:extLst>
          </p:cNvPr>
          <p:cNvSpPr>
            <a:spLocks noGrp="1"/>
          </p:cNvSpPr>
          <p:nvPr>
            <p:ph type="title"/>
          </p:nvPr>
        </p:nvSpPr>
        <p:spPr>
          <a:xfrm>
            <a:off x="374072" y="547423"/>
            <a:ext cx="10515600" cy="826366"/>
          </a:xfrm>
        </p:spPr>
        <p:txBody>
          <a:bodyPr>
            <a:normAutofit/>
          </a:bodyPr>
          <a:lstStyle/>
          <a:p>
            <a:r>
              <a:rPr lang="en-US" sz="2800" b="1" dirty="0" smtClean="0">
                <a:latin typeface="Algerian" panose="04020705040A02060702"/>
              </a:rPr>
              <a:t>Low voltage Switchgear</a:t>
            </a:r>
            <a:endParaRPr lang="en-US" sz="2800" b="1" dirty="0">
              <a:latin typeface="Algerian" panose="04020705040A02060702"/>
            </a:endParaRPr>
          </a:p>
        </p:txBody>
      </p:sp>
      <p:pic>
        <p:nvPicPr>
          <p:cNvPr id="4" name="Content Placeholder 3">
            <a:extLst>
              <a:ext uri="{FF2B5EF4-FFF2-40B4-BE49-F238E27FC236}">
                <a16:creationId xmlns:a16="http://schemas.microsoft.com/office/drawing/2014/main" id="{1DAC293F-0B48-4B41-8811-64AE9AE3DB09}"/>
              </a:ext>
            </a:extLst>
          </p:cNvPr>
          <p:cNvPicPr>
            <a:picLocks noGrp="1" noChangeAspect="1"/>
          </p:cNvPicPr>
          <p:nvPr>
            <p:ph idx="1"/>
          </p:nvPr>
        </p:nvPicPr>
        <p:blipFill>
          <a:blip r:embed="rId2"/>
          <a:stretch>
            <a:fillRect/>
          </a:stretch>
        </p:blipFill>
        <p:spPr>
          <a:xfrm>
            <a:off x="1184563" y="1201066"/>
            <a:ext cx="5784273" cy="2424544"/>
          </a:xfrm>
          <a:prstGeom prst="rect">
            <a:avLst/>
          </a:prstGeom>
        </p:spPr>
      </p:pic>
      <p:sp>
        <p:nvSpPr>
          <p:cNvPr id="5" name="Rectangle 4"/>
          <p:cNvSpPr/>
          <p:nvPr/>
        </p:nvSpPr>
        <p:spPr>
          <a:xfrm>
            <a:off x="3048000" y="2413338"/>
            <a:ext cx="6096000" cy="369332"/>
          </a:xfrm>
          <a:prstGeom prst="rect">
            <a:avLst/>
          </a:prstGeom>
        </p:spPr>
        <p:txBody>
          <a:bodyPr>
            <a:spAutoFit/>
          </a:bodyPr>
          <a:lstStyle/>
          <a:p>
            <a:pPr algn="just" fontAlgn="base"/>
            <a:r>
              <a:rPr lang="en-US" dirty="0" smtClean="0">
                <a:solidFill>
                  <a:srgbClr val="666666"/>
                </a:solidFill>
                <a:latin typeface="Arial" panose="020B0604020202020204" pitchFamily="34" charset="0"/>
              </a:rPr>
              <a:t>case </a:t>
            </a:r>
            <a:r>
              <a:rPr lang="en-US" dirty="0">
                <a:solidFill>
                  <a:srgbClr val="666666"/>
                </a:solidFill>
                <a:latin typeface="Arial" panose="020B0604020202020204" pitchFamily="34" charset="0"/>
              </a:rPr>
              <a:t>circuit breakers), etc.</a:t>
            </a:r>
            <a:endParaRPr lang="en-US" b="0" i="0" dirty="0">
              <a:solidFill>
                <a:srgbClr val="666666"/>
              </a:solidFill>
              <a:effectLst/>
              <a:latin typeface="Arial" panose="020B0604020202020204" pitchFamily="34" charset="0"/>
            </a:endParaRPr>
          </a:p>
        </p:txBody>
      </p:sp>
      <p:sp>
        <p:nvSpPr>
          <p:cNvPr id="6" name="Rectangle 5"/>
          <p:cNvSpPr/>
          <p:nvPr/>
        </p:nvSpPr>
        <p:spPr>
          <a:xfrm>
            <a:off x="678873" y="3822219"/>
            <a:ext cx="10210799" cy="1600438"/>
          </a:xfrm>
          <a:prstGeom prst="rect">
            <a:avLst/>
          </a:prstGeom>
        </p:spPr>
        <p:txBody>
          <a:bodyPr wrap="square">
            <a:spAutoFit/>
          </a:bodyPr>
          <a:lstStyle/>
          <a:p>
            <a:pPr algn="just" fontAlgn="base"/>
            <a:endParaRPr lang="en-US" b="1" dirty="0">
              <a:solidFill>
                <a:srgbClr val="000000"/>
              </a:solidFill>
              <a:latin typeface="Arial" panose="020B0604020202020204" pitchFamily="34" charset="0"/>
            </a:endParaRPr>
          </a:p>
          <a:p>
            <a:pPr marL="342900" indent="-342900" algn="just" fontAlgn="base">
              <a:buFont typeface="Arial" panose="020B0604020202020204" pitchFamily="34" charset="0"/>
              <a:buChar char="•"/>
            </a:pPr>
            <a:r>
              <a:rPr lang="en-US" sz="2000" dirty="0">
                <a:solidFill>
                  <a:schemeClr val="tx1">
                    <a:lumMod val="85000"/>
                  </a:schemeClr>
                </a:solidFill>
                <a:latin typeface="Times New Roman" panose="02020603050405020304" pitchFamily="18" charset="0"/>
                <a:cs typeface="Times New Roman" panose="02020603050405020304" pitchFamily="18" charset="0"/>
              </a:rPr>
              <a:t>The power system which deals up to 1KV is called as LV or low voltage switchgear. </a:t>
            </a:r>
            <a:endParaRPr lang="en-US" sz="2000" dirty="0" smtClean="0">
              <a:solidFill>
                <a:schemeClr val="tx1">
                  <a:lumMod val="85000"/>
                </a:schemeClr>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000" dirty="0" smtClean="0">
                <a:solidFill>
                  <a:schemeClr val="tx1">
                    <a:lumMod val="85000"/>
                  </a:schemeClr>
                </a:solidFill>
                <a:latin typeface="Times New Roman" panose="02020603050405020304" pitchFamily="18" charset="0"/>
                <a:cs typeface="Times New Roman" panose="02020603050405020304" pitchFamily="18" charset="0"/>
              </a:rPr>
              <a:t>This </a:t>
            </a:r>
            <a:r>
              <a:rPr lang="en-US" sz="2000" dirty="0">
                <a:solidFill>
                  <a:schemeClr val="tx1">
                    <a:lumMod val="85000"/>
                  </a:schemeClr>
                </a:solidFill>
                <a:latin typeface="Times New Roman" panose="02020603050405020304" pitchFamily="18" charset="0"/>
                <a:cs typeface="Times New Roman" panose="02020603050405020304" pitchFamily="18" charset="0"/>
              </a:rPr>
              <a:t>kind of equipment mainly includes switches, LV circuit breakers, HRC fuses, earth leakage (EL) circuit breakers, offload electrical isolators, MCBs (miniature circuit breakers) and MCCBs (molded case circuit breakers), etc.</a:t>
            </a:r>
            <a:endParaRPr lang="en-US" sz="2000" b="0" i="0" dirty="0">
              <a:solidFill>
                <a:schemeClr val="tx1">
                  <a:lumMod val="8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97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7FD6-2AD5-4FB1-9255-610C012707B0}"/>
              </a:ext>
            </a:extLst>
          </p:cNvPr>
          <p:cNvSpPr>
            <a:spLocks noGrp="1"/>
          </p:cNvSpPr>
          <p:nvPr>
            <p:ph type="title"/>
          </p:nvPr>
        </p:nvSpPr>
        <p:spPr>
          <a:xfrm>
            <a:off x="353291" y="406690"/>
            <a:ext cx="10515600" cy="881784"/>
          </a:xfrm>
        </p:spPr>
        <p:txBody>
          <a:bodyPr>
            <a:normAutofit fontScale="90000"/>
          </a:bodyPr>
          <a:lstStyle/>
          <a:p>
            <a:r>
              <a:rPr lang="en-US" sz="3100" b="1" dirty="0" smtClean="0">
                <a:latin typeface="Algerian"/>
              </a:rPr>
              <a:t>Medium </a:t>
            </a:r>
            <a:r>
              <a:rPr lang="en-US" sz="3100" b="1" dirty="0">
                <a:latin typeface="Algerian"/>
              </a:rPr>
              <a:t>Voltage Switchgear (MV)</a:t>
            </a:r>
            <a:br>
              <a:rPr lang="en-US" sz="3100" b="1" dirty="0">
                <a:latin typeface="Algerian"/>
              </a:rPr>
            </a:br>
            <a:r>
              <a:rPr lang="en-US" sz="3100" b="1" dirty="0">
                <a:latin typeface="Algerian"/>
              </a:rPr>
              <a:t/>
            </a:r>
            <a:br>
              <a:rPr lang="en-US" sz="3100" b="1" dirty="0">
                <a:latin typeface="Algerian"/>
              </a:rPr>
            </a:br>
            <a:endParaRPr lang="en-US" sz="3100" dirty="0">
              <a:latin typeface="Algerian"/>
            </a:endParaRPr>
          </a:p>
        </p:txBody>
      </p:sp>
      <p:pic>
        <p:nvPicPr>
          <p:cNvPr id="1026" name="Picture 2" descr="Medium-Voltage">
            <a:extLst>
              <a:ext uri="{FF2B5EF4-FFF2-40B4-BE49-F238E27FC236}">
                <a16:creationId xmlns:a16="http://schemas.microsoft.com/office/drawing/2014/main" id="{35423B68-95E5-4B64-ADA0-4F3EC9EDE1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291" y="1288474"/>
            <a:ext cx="3600450" cy="30064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08764" y="2413337"/>
            <a:ext cx="6968836" cy="646331"/>
          </a:xfrm>
          <a:prstGeom prst="rect">
            <a:avLst/>
          </a:prstGeom>
        </p:spPr>
        <p:txBody>
          <a:bodyPr wrap="square">
            <a:spAutoFit/>
          </a:bodyPr>
          <a:lstStyle/>
          <a:p>
            <a:endParaRPr lang="en-US" dirty="0" smtClean="0"/>
          </a:p>
          <a:p>
            <a:endParaRPr lang="en-US" dirty="0"/>
          </a:p>
        </p:txBody>
      </p:sp>
      <p:sp>
        <p:nvSpPr>
          <p:cNvPr id="5" name="Rectangle 4"/>
          <p:cNvSpPr/>
          <p:nvPr/>
        </p:nvSpPr>
        <p:spPr>
          <a:xfrm>
            <a:off x="4552951" y="1214732"/>
            <a:ext cx="6670963" cy="5293757"/>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power system which deals up to 36 kV is called MV (medium voltage switchgear). These are available in different types like without metal enclosure outdoor type, metal-enclosed indoor &amp; outdoor type, etc.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kind of equipment includes substation devices like minimum oil CBs, bulk oil CBs, SF6 gas-insulated, air magnetic, gas-insulated, vacuum, etc</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disruption medium of this type of switchgear can be vacuum, SF &amp; oil. </a:t>
            </a:r>
            <a:endParaRPr lang="en-US" sz="20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condition of this type of power network is to break off current throughout faulty conditions in this system</a:t>
            </a:r>
            <a:r>
              <a:rPr lang="en-US" sz="2000" dirty="0" smtClean="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capable of ON/OFF operation, interruption of short circuit current, capacitive current switching, inductive current switching and used in some special applications.</a:t>
            </a:r>
          </a:p>
          <a:p>
            <a:pPr fontAlgn="base"/>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1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4FD-F191-46AC-9ACB-546C29711B84}"/>
              </a:ext>
            </a:extLst>
          </p:cNvPr>
          <p:cNvSpPr>
            <a:spLocks noGrp="1"/>
          </p:cNvSpPr>
          <p:nvPr>
            <p:ph type="title"/>
          </p:nvPr>
        </p:nvSpPr>
        <p:spPr>
          <a:xfrm>
            <a:off x="677334" y="457200"/>
            <a:ext cx="8596668" cy="1473200"/>
          </a:xfrm>
        </p:spPr>
        <p:txBody>
          <a:bodyPr>
            <a:normAutofit/>
          </a:bodyPr>
          <a:lstStyle/>
          <a:p>
            <a:r>
              <a:rPr lang="en-US" sz="2800" b="1" dirty="0">
                <a:latin typeface="Algerian"/>
              </a:rPr>
              <a:t>High Voltage Switchgear (HV)</a:t>
            </a:r>
            <a:br>
              <a:rPr lang="en-US" sz="2800" b="1" dirty="0">
                <a:latin typeface="Algerian"/>
              </a:rPr>
            </a:br>
            <a:endParaRPr lang="en-US" sz="2800" dirty="0">
              <a:latin typeface="Algerian"/>
            </a:endParaRPr>
          </a:p>
        </p:txBody>
      </p:sp>
      <p:pic>
        <p:nvPicPr>
          <p:cNvPr id="2050" name="Picture 2" descr="High-Voltage-Switchgear">
            <a:extLst>
              <a:ext uri="{FF2B5EF4-FFF2-40B4-BE49-F238E27FC236}">
                <a16:creationId xmlns:a16="http://schemas.microsoft.com/office/drawing/2014/main" id="{CA97375B-001F-482E-95A2-E2E1EC6FCD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66" y="1027906"/>
            <a:ext cx="4672936" cy="4148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81716" y="1690688"/>
            <a:ext cx="6209228" cy="5262979"/>
          </a:xfrm>
          <a:prstGeom prst="rect">
            <a:avLst/>
          </a:prstGeom>
        </p:spPr>
        <p:txBody>
          <a:bodyPr wrap="square">
            <a:spAutoFit/>
          </a:bodyPr>
          <a:lstStyle/>
          <a:p>
            <a:pPr marL="342900" indent="-34290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power system which deals above 36KV is called HV (high voltage) switchgear. </a:t>
            </a:r>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level of voltage increases then the arcing will be generated as the switching operation is extremely high. As a result, during the designing of this equipment, special care has to be taken. </a:t>
            </a:r>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component of this equipment is the High Voltage (HV) circuit breaker</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here fore </a:t>
            </a:r>
            <a:r>
              <a:rPr lang="en-US" sz="2000" dirty="0">
                <a:latin typeface="Times New Roman" panose="02020603050405020304" pitchFamily="18" charset="0"/>
                <a:cs typeface="Times New Roman" panose="02020603050405020304" pitchFamily="18" charset="0"/>
              </a:rPr>
              <a:t>HV circuit breaker must include some safe &amp; reliable operation features. </a:t>
            </a:r>
            <a:endParaRPr lang="en-US" sz="20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switching operation of the HV circuit is very rare. Usually, these CBs remain at ON state and can be worked after some time. Consequently, these must be reliable to make certain secure operations when required.</a:t>
            </a:r>
            <a:endParaRPr lang="en-US" sz="2000" dirty="0">
              <a:solidFill>
                <a:srgbClr val="666666"/>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38262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8D266D-FBDD-46EF-9718-D8D59FA35403}"/>
              </a:ext>
            </a:extLst>
          </p:cNvPr>
          <p:cNvPicPr>
            <a:picLocks noChangeAspect="1"/>
          </p:cNvPicPr>
          <p:nvPr/>
        </p:nvPicPr>
        <p:blipFill>
          <a:blip r:embed="rId2"/>
          <a:stretch>
            <a:fillRect/>
          </a:stretch>
        </p:blipFill>
        <p:spPr>
          <a:xfrm>
            <a:off x="1510748" y="1595456"/>
            <a:ext cx="8984974" cy="4513796"/>
          </a:xfrm>
          <a:prstGeom prst="rect">
            <a:avLst/>
          </a:prstGeom>
        </p:spPr>
      </p:pic>
    </p:spTree>
    <p:extLst>
      <p:ext uri="{BB962C8B-B14F-4D97-AF65-F5344CB8AC3E}">
        <p14:creationId xmlns:p14="http://schemas.microsoft.com/office/powerpoint/2010/main" val="416094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EB41-13BC-47C0-A10D-B5DFBC2EAAE0}"/>
              </a:ext>
            </a:extLst>
          </p:cNvPr>
          <p:cNvSpPr>
            <a:spLocks noGrp="1"/>
          </p:cNvSpPr>
          <p:nvPr>
            <p:ph type="title"/>
          </p:nvPr>
        </p:nvSpPr>
        <p:spPr/>
        <p:txBody>
          <a:bodyPr/>
          <a:lstStyle/>
          <a:p>
            <a:pPr algn="ctr"/>
            <a:r>
              <a:rPr lang="en-US" dirty="0">
                <a:latin typeface="Algerian" panose="04020705040A02060702" pitchFamily="82" charset="0"/>
              </a:rPr>
              <a:t> </a:t>
            </a:r>
            <a:r>
              <a:rPr lang="en-US" dirty="0" smtClean="0">
                <a:latin typeface="Algerian" panose="04020705040A02060702" pitchFamily="82" charset="0"/>
              </a:rPr>
              <a:t> </a:t>
            </a:r>
            <a:r>
              <a:rPr lang="en-US" dirty="0">
                <a:latin typeface="Algerian" panose="04020705040A02060702" pitchFamily="82" charset="0"/>
              </a:rPr>
              <a:t>Off- line UPS</a:t>
            </a:r>
          </a:p>
        </p:txBody>
      </p:sp>
      <p:pic>
        <p:nvPicPr>
          <p:cNvPr id="4" name="Content Placeholder 3">
            <a:extLst>
              <a:ext uri="{FF2B5EF4-FFF2-40B4-BE49-F238E27FC236}">
                <a16:creationId xmlns:a16="http://schemas.microsoft.com/office/drawing/2014/main" id="{495DA6ED-3717-4C99-B3EB-70AFE7B03935}"/>
              </a:ext>
            </a:extLst>
          </p:cNvPr>
          <p:cNvPicPr>
            <a:picLocks noGrp="1" noChangeAspect="1"/>
          </p:cNvPicPr>
          <p:nvPr>
            <p:ph idx="1"/>
          </p:nvPr>
        </p:nvPicPr>
        <p:blipFill>
          <a:blip r:embed="rId2"/>
          <a:stretch>
            <a:fillRect/>
          </a:stretch>
        </p:blipFill>
        <p:spPr>
          <a:xfrm>
            <a:off x="889401" y="1544285"/>
            <a:ext cx="10174358" cy="4522200"/>
          </a:xfrm>
          <a:prstGeom prst="rect">
            <a:avLst/>
          </a:prstGeom>
        </p:spPr>
      </p:pic>
    </p:spTree>
    <p:extLst>
      <p:ext uri="{BB962C8B-B14F-4D97-AF65-F5344CB8AC3E}">
        <p14:creationId xmlns:p14="http://schemas.microsoft.com/office/powerpoint/2010/main" val="117227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3858-ACCF-4F67-ABBC-E609F02C3116}"/>
              </a:ext>
            </a:extLst>
          </p:cNvPr>
          <p:cNvSpPr>
            <a:spLocks noGrp="1"/>
          </p:cNvSpPr>
          <p:nvPr>
            <p:ph type="title"/>
          </p:nvPr>
        </p:nvSpPr>
        <p:spPr/>
        <p:txBody>
          <a:bodyPr/>
          <a:lstStyle/>
          <a:p>
            <a:r>
              <a:rPr lang="en-US" dirty="0">
                <a:latin typeface="Algerian" panose="04020705040A02060702" pitchFamily="82" charset="0"/>
              </a:rPr>
              <a:t>Off-line ups</a:t>
            </a:r>
          </a:p>
        </p:txBody>
      </p:sp>
      <p:sp>
        <p:nvSpPr>
          <p:cNvPr id="3" name="Content Placeholder 2">
            <a:extLst>
              <a:ext uri="{FF2B5EF4-FFF2-40B4-BE49-F238E27FC236}">
                <a16:creationId xmlns:a16="http://schemas.microsoft.com/office/drawing/2014/main" id="{2AA78358-2533-4ED7-A01A-94031A5D5CE3}"/>
              </a:ext>
            </a:extLst>
          </p:cNvPr>
          <p:cNvSpPr>
            <a:spLocks noGrp="1"/>
          </p:cNvSpPr>
          <p:nvPr>
            <p:ph idx="1"/>
          </p:nvPr>
        </p:nvSpPr>
        <p:spPr>
          <a:xfrm>
            <a:off x="838200" y="1391478"/>
            <a:ext cx="10515600" cy="4811990"/>
          </a:xfrm>
        </p:spPr>
        <p:txBody>
          <a:bodyPr/>
          <a:lstStyle/>
          <a:p>
            <a:pPr algn="l"/>
            <a:r>
              <a:rPr lang="en-US" sz="2000" b="0" i="0" dirty="0">
                <a:effectLst/>
                <a:latin typeface="Times New Roman" panose="02020603050405020304" pitchFamily="18" charset="0"/>
                <a:cs typeface="Times New Roman" panose="02020603050405020304" pitchFamily="18" charset="0"/>
              </a:rPr>
              <a:t>This UPS is also called as Standby UPS system which can give only the most basic features. Here, the primary source is the filtered AC mains (shown in solid path in figure 1).</a:t>
            </a:r>
          </a:p>
          <a:p>
            <a:pPr algn="l"/>
            <a:r>
              <a:rPr lang="en-US" sz="2000" b="0" i="0" dirty="0">
                <a:effectLst/>
                <a:latin typeface="Times New Roman" panose="02020603050405020304" pitchFamily="18" charset="0"/>
                <a:cs typeface="Times New Roman" panose="02020603050405020304" pitchFamily="18" charset="0"/>
              </a:rPr>
              <a:t>When the power breakage occurs, the transfer switch will select the backup source (shown in dashed path in figure 1).</a:t>
            </a:r>
          </a:p>
          <a:p>
            <a:r>
              <a:rPr lang="en-US" sz="2000" b="0" i="0" dirty="0">
                <a:effectLst/>
                <a:latin typeface="Times New Roman" panose="02020603050405020304" pitchFamily="18" charset="0"/>
                <a:cs typeface="Times New Roman" panose="02020603050405020304" pitchFamily="18" charset="0"/>
              </a:rPr>
              <a:t>Thus we can clearly see that the stand by system will start working only when there is any failure in mains. In this system, the AC voltage is first rectified and stored in the storage battery connected to the rectifier. </a:t>
            </a:r>
          </a:p>
          <a:p>
            <a:r>
              <a:rPr lang="en-US" sz="2000" b="0" i="0" dirty="0">
                <a:effectLst/>
                <a:latin typeface="Times New Roman" panose="02020603050405020304" pitchFamily="18" charset="0"/>
                <a:cs typeface="Times New Roman" panose="02020603050405020304" pitchFamily="18" charset="0"/>
              </a:rPr>
              <a:t>When power breakage occurs, this DC voltage is converted to AC voltage by means of a power inverter, and is transferred to the load connected to it.</a:t>
            </a:r>
          </a:p>
          <a:p>
            <a:r>
              <a:rPr lang="en-US" sz="2000" b="0" i="0" dirty="0">
                <a:effectLst/>
                <a:latin typeface="Times New Roman" panose="02020603050405020304" pitchFamily="18" charset="0"/>
                <a:cs typeface="Times New Roman" panose="02020603050405020304" pitchFamily="18" charset="0"/>
              </a:rPr>
              <a:t>This is the least expensive UPS system and it provides surge protection in addition to back up. The transfer time can be about 25 milliseconds which can be related to the time taken by the UPS system to detect the utility voltage that is lost. The block diagram is shown below.</a:t>
            </a:r>
          </a:p>
          <a:p>
            <a:endParaRPr lang="en-US" dirty="0"/>
          </a:p>
        </p:txBody>
      </p:sp>
    </p:spTree>
    <p:extLst>
      <p:ext uri="{BB962C8B-B14F-4D97-AF65-F5344CB8AC3E}">
        <p14:creationId xmlns:p14="http://schemas.microsoft.com/office/powerpoint/2010/main" val="145229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9DA8-7E2E-41A9-8D41-9B53022800EB}"/>
              </a:ext>
            </a:extLst>
          </p:cNvPr>
          <p:cNvSpPr>
            <a:spLocks noGrp="1"/>
          </p:cNvSpPr>
          <p:nvPr>
            <p:ph type="title"/>
          </p:nvPr>
        </p:nvSpPr>
        <p:spPr/>
        <p:txBody>
          <a:bodyPr/>
          <a:lstStyle/>
          <a:p>
            <a:r>
              <a:rPr lang="en-US" dirty="0">
                <a:latin typeface="Algerian" panose="04020705040A02060702" pitchFamily="82" charset="0"/>
              </a:rPr>
              <a:t>On-line UPS</a:t>
            </a:r>
          </a:p>
        </p:txBody>
      </p:sp>
      <p:sp>
        <p:nvSpPr>
          <p:cNvPr id="3" name="Content Placeholder 2">
            <a:extLst>
              <a:ext uri="{FF2B5EF4-FFF2-40B4-BE49-F238E27FC236}">
                <a16:creationId xmlns:a16="http://schemas.microsoft.com/office/drawing/2014/main" id="{3F7FE121-B240-4C03-AF48-0FAFA27FEB2D}"/>
              </a:ext>
            </a:extLst>
          </p:cNvPr>
          <p:cNvSpPr>
            <a:spLocks noGrp="1"/>
          </p:cNvSpPr>
          <p:nvPr>
            <p:ph idx="1"/>
          </p:nvPr>
        </p:nvSpPr>
        <p:spPr>
          <a:xfrm>
            <a:off x="838200" y="1457739"/>
            <a:ext cx="10515600" cy="4719224"/>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In this type of UPS, double conversion method is used. Here, first the AC input is converted into DC by rectifying process for storing it in the rechargeable battery.</a:t>
            </a:r>
          </a:p>
          <a:p>
            <a:pPr algn="l"/>
            <a:r>
              <a:rPr lang="en-US" sz="2000" b="0" i="0" dirty="0">
                <a:effectLst/>
                <a:latin typeface="Times New Roman" panose="02020603050405020304" pitchFamily="18" charset="0"/>
                <a:cs typeface="Times New Roman" panose="02020603050405020304" pitchFamily="18" charset="0"/>
              </a:rPr>
              <a:t>This DC is converted into AC by the process of inversion and given to the load or equipment which it is connected (figure 2).</a:t>
            </a:r>
          </a:p>
          <a:p>
            <a:pPr algn="l"/>
            <a:r>
              <a:rPr lang="en-US" sz="2000" b="0" i="0" dirty="0">
                <a:effectLst/>
                <a:latin typeface="Times New Roman" panose="02020603050405020304" pitchFamily="18" charset="0"/>
                <a:cs typeface="Times New Roman" panose="02020603050405020304" pitchFamily="18" charset="0"/>
              </a:rPr>
              <a:t>This type of UPS is used where electrical isolation is mandatory. This system is a bit more costly due to the design of constantly running converters and cooling systems.</a:t>
            </a:r>
          </a:p>
          <a:p>
            <a:pPr algn="l"/>
            <a:r>
              <a:rPr lang="en-US" sz="2000" dirty="0">
                <a:latin typeface="Times New Roman" panose="02020603050405020304" pitchFamily="18" charset="0"/>
                <a:cs typeface="Times New Roman" panose="02020603050405020304" pitchFamily="18" charset="0"/>
              </a:rPr>
              <a:t>Here, the rectifier which is powered with the normal AC current is directly driving the inverter. Hence it is also known as Double conversion UPS. The block diagram is shown below</a:t>
            </a:r>
          </a:p>
        </p:txBody>
      </p:sp>
    </p:spTree>
    <p:extLst>
      <p:ext uri="{BB962C8B-B14F-4D97-AF65-F5344CB8AC3E}">
        <p14:creationId xmlns:p14="http://schemas.microsoft.com/office/powerpoint/2010/main" val="392545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5182-A19B-4F65-BC12-8A2CE44B0685}"/>
              </a:ext>
            </a:extLst>
          </p:cNvPr>
          <p:cNvSpPr>
            <a:spLocks noGrp="1"/>
          </p:cNvSpPr>
          <p:nvPr>
            <p:ph type="title"/>
          </p:nvPr>
        </p:nvSpPr>
        <p:spPr/>
        <p:txBody>
          <a:bodyPr/>
          <a:lstStyle/>
          <a:p>
            <a:pPr algn="ctr"/>
            <a:r>
              <a:rPr lang="en-US" dirty="0">
                <a:latin typeface="Algerian" panose="04020705040A02060702" pitchFamily="82" charset="0"/>
              </a:rPr>
              <a:t>On-line ups</a:t>
            </a:r>
          </a:p>
        </p:txBody>
      </p:sp>
      <p:pic>
        <p:nvPicPr>
          <p:cNvPr id="4" name="Content Placeholder 3">
            <a:extLst>
              <a:ext uri="{FF2B5EF4-FFF2-40B4-BE49-F238E27FC236}">
                <a16:creationId xmlns:a16="http://schemas.microsoft.com/office/drawing/2014/main" id="{B103F040-3A42-467D-B605-A06C202A8953}"/>
              </a:ext>
            </a:extLst>
          </p:cNvPr>
          <p:cNvPicPr>
            <a:picLocks noGrp="1" noChangeAspect="1"/>
          </p:cNvPicPr>
          <p:nvPr>
            <p:ph idx="1"/>
          </p:nvPr>
        </p:nvPicPr>
        <p:blipFill>
          <a:blip r:embed="rId2"/>
          <a:stretch>
            <a:fillRect/>
          </a:stretch>
        </p:blipFill>
        <p:spPr>
          <a:xfrm>
            <a:off x="1607127" y="1853248"/>
            <a:ext cx="8706943" cy="3754582"/>
          </a:xfrm>
          <a:prstGeom prst="rect">
            <a:avLst/>
          </a:prstGeom>
        </p:spPr>
      </p:pic>
    </p:spTree>
    <p:extLst>
      <p:ext uri="{BB962C8B-B14F-4D97-AF65-F5344CB8AC3E}">
        <p14:creationId xmlns:p14="http://schemas.microsoft.com/office/powerpoint/2010/main" val="81676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6C3B-37A8-40CA-A414-EE20D1451C66}"/>
              </a:ext>
            </a:extLst>
          </p:cNvPr>
          <p:cNvSpPr>
            <a:spLocks noGrp="1"/>
          </p:cNvSpPr>
          <p:nvPr>
            <p:ph type="title"/>
          </p:nvPr>
        </p:nvSpPr>
        <p:spPr/>
        <p:txBody>
          <a:bodyPr/>
          <a:lstStyle/>
          <a:p>
            <a:r>
              <a:rPr lang="en-US" dirty="0" smtClean="0"/>
              <a:t>On-line UPS</a:t>
            </a:r>
            <a:endParaRPr lang="en-US" dirty="0"/>
          </a:p>
        </p:txBody>
      </p:sp>
      <p:sp>
        <p:nvSpPr>
          <p:cNvPr id="3" name="Content Placeholder 2">
            <a:extLst>
              <a:ext uri="{FF2B5EF4-FFF2-40B4-BE49-F238E27FC236}">
                <a16:creationId xmlns:a16="http://schemas.microsoft.com/office/drawing/2014/main" id="{C79DD9CA-865B-45A6-99FD-52D932532E23}"/>
              </a:ext>
            </a:extLst>
          </p:cNvPr>
          <p:cNvSpPr>
            <a:spLocks noGrp="1"/>
          </p:cNvSpPr>
          <p:nvPr>
            <p:ph idx="1"/>
          </p:nvPr>
        </p:nvSpPr>
        <p:spPr>
          <a:xfrm>
            <a:off x="646111" y="1637281"/>
            <a:ext cx="8946541" cy="4195481"/>
          </a:xfrm>
        </p:spPr>
        <p:txBody>
          <a:bodyPr/>
          <a:lstStyle/>
          <a:p>
            <a:pPr algn="l"/>
            <a:r>
              <a:rPr lang="en-US" sz="2000" b="0" i="0" dirty="0">
                <a:effectLst/>
                <a:latin typeface="Times New Roman" panose="02020603050405020304" pitchFamily="18" charset="0"/>
                <a:cs typeface="Times New Roman" panose="02020603050405020304" pitchFamily="18" charset="0"/>
              </a:rPr>
              <a:t>When there is any power failure, the rectifier have no role in the circuit and the steady power stored in the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tooltip="Battery"/>
              </a:rPr>
              <a:t>batteries</a:t>
            </a:r>
            <a:r>
              <a:rPr lang="en-US" sz="2000" b="0" i="0" dirty="0">
                <a:effectLst/>
                <a:latin typeface="Times New Roman" panose="02020603050405020304" pitchFamily="18" charset="0"/>
                <a:cs typeface="Times New Roman" panose="02020603050405020304" pitchFamily="18" charset="0"/>
              </a:rPr>
              <a:t> which is connected to the inverter is given to the load by means of transfer switch.</a:t>
            </a:r>
          </a:p>
          <a:p>
            <a:pPr algn="l"/>
            <a:r>
              <a:rPr lang="en-US" sz="2000" b="0" i="0" dirty="0">
                <a:effectLst/>
                <a:latin typeface="Times New Roman" panose="02020603050405020304" pitchFamily="18" charset="0"/>
                <a:cs typeface="Times New Roman" panose="02020603050405020304" pitchFamily="18" charset="0"/>
              </a:rPr>
              <a:t>Once the power is restored, the rectifier begins to charge the batteries. To prevent the batteries from overheating due to the high power rectifier, the charging current is limited. During a main power breakdown, this UPS system operates with zero transfer time.</a:t>
            </a:r>
          </a:p>
          <a:p>
            <a:pPr marL="0" indent="0">
              <a:buNone/>
            </a:pPr>
            <a:endParaRPr lang="en-US" dirty="0"/>
          </a:p>
        </p:txBody>
      </p:sp>
    </p:spTree>
    <p:extLst>
      <p:ext uri="{BB962C8B-B14F-4D97-AF65-F5344CB8AC3E}">
        <p14:creationId xmlns:p14="http://schemas.microsoft.com/office/powerpoint/2010/main" val="25574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E250-0826-44DF-8E70-BF6FF6123AEF}"/>
              </a:ext>
            </a:extLst>
          </p:cNvPr>
          <p:cNvSpPr>
            <a:spLocks noGrp="1"/>
          </p:cNvSpPr>
          <p:nvPr>
            <p:ph type="title"/>
          </p:nvPr>
        </p:nvSpPr>
        <p:spPr>
          <a:xfrm>
            <a:off x="874220" y="-207818"/>
            <a:ext cx="9404723" cy="1493030"/>
          </a:xfrm>
        </p:spPr>
        <p:txBody>
          <a:bodyPr>
            <a:normAutofit fontScale="90000"/>
          </a:bodyPr>
          <a:lstStyle/>
          <a:p>
            <a:r>
              <a:rPr lang="en-US" dirty="0"/>
              <a:t/>
            </a:r>
            <a:br>
              <a:rPr lang="en-US" dirty="0"/>
            </a:br>
            <a:r>
              <a:rPr lang="en-US" b="1" dirty="0">
                <a:effectLst/>
                <a:latin typeface="Algerian" panose="04020705040A02060702" pitchFamily="82" charset="0"/>
              </a:rPr>
              <a:t>Line Interactive UPS</a:t>
            </a:r>
            <a:r>
              <a:rPr lang="en-US" b="1" dirty="0">
                <a:effectLst/>
                <a:latin typeface="inherit"/>
              </a:rPr>
              <a:t/>
            </a:r>
            <a:br>
              <a:rPr lang="en-US" b="1" dirty="0">
                <a:effectLst/>
                <a:latin typeface="inherit"/>
              </a:rPr>
            </a:br>
            <a:r>
              <a:rPr lang="en-US" dirty="0">
                <a:effectLst/>
              </a:rPr>
              <a:t/>
            </a:r>
            <a:br>
              <a:rPr lang="en-US" dirty="0">
                <a:effectLst/>
              </a:rPr>
            </a:br>
            <a:endParaRPr lang="en-US" dirty="0"/>
          </a:p>
        </p:txBody>
      </p:sp>
      <p:sp>
        <p:nvSpPr>
          <p:cNvPr id="3" name="Content Placeholder 2">
            <a:extLst>
              <a:ext uri="{FF2B5EF4-FFF2-40B4-BE49-F238E27FC236}">
                <a16:creationId xmlns:a16="http://schemas.microsoft.com/office/drawing/2014/main" id="{74DC9F64-BB88-4C0F-93FA-F8CE872A3D9F}"/>
              </a:ext>
            </a:extLst>
          </p:cNvPr>
          <p:cNvSpPr>
            <a:spLocks noGrp="1"/>
          </p:cNvSpPr>
          <p:nvPr>
            <p:ph idx="1"/>
          </p:nvPr>
        </p:nvSpPr>
        <p:spPr>
          <a:xfrm>
            <a:off x="874220" y="1401754"/>
            <a:ext cx="8946541" cy="4195481"/>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For small business and departmental servers and webs, line interactive UPS is used. This is more or less same as that of off-line UPS.</a:t>
            </a:r>
          </a:p>
          <a:p>
            <a:pPr algn="l"/>
            <a:r>
              <a:rPr lang="en-US" sz="2000" b="0" i="0" dirty="0">
                <a:effectLst/>
                <a:latin typeface="Times New Roman" panose="02020603050405020304" pitchFamily="18" charset="0"/>
                <a:cs typeface="Times New Roman" panose="02020603050405020304" pitchFamily="18" charset="0"/>
              </a:rPr>
              <a:t>The difference is the addition of tap changing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2"/>
              </a:rPr>
              <a:t>transformer</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3"/>
              </a:rPr>
              <a:t>Voltage regulation</a:t>
            </a:r>
            <a:r>
              <a:rPr lang="en-US" sz="2000" b="0" i="0" dirty="0">
                <a:effectLst/>
                <a:latin typeface="Times New Roman" panose="02020603050405020304" pitchFamily="18" charset="0"/>
                <a:cs typeface="Times New Roman" panose="02020603050405020304" pitchFamily="18" charset="0"/>
              </a:rPr>
              <a:t> is done by this tap-changing transformer by changing the tap depending on input </a:t>
            </a:r>
            <a:r>
              <a:rPr lang="en-US" sz="2000" b="0" i="0" u="none" strike="noStrike" dirty="0">
                <a:solidFill>
                  <a:srgbClr val="BE9E5F"/>
                </a:solidFill>
                <a:effectLst/>
                <a:latin typeface="Times New Roman" panose="02020603050405020304" pitchFamily="18" charset="0"/>
                <a:cs typeface="Times New Roman" panose="02020603050405020304" pitchFamily="18" charset="0"/>
                <a:hlinkClick r:id="rId4"/>
              </a:rPr>
              <a:t>voltage</a:t>
            </a:r>
            <a:r>
              <a:rPr lang="en-US" sz="2000" b="0" i="0" dirty="0">
                <a:effectLst/>
                <a:latin typeface="Times New Roman" panose="02020603050405020304" pitchFamily="18" charset="0"/>
                <a:cs typeface="Times New Roman" panose="02020603050405020304" pitchFamily="18" charset="0"/>
              </a:rPr>
              <a:t>. Additional filtering is provided in this UPS result in lower transient loss. The block diagram is shown below. </a:t>
            </a:r>
          </a:p>
          <a:p>
            <a:pPr algn="l"/>
            <a:r>
              <a:rPr lang="en-US" sz="2000" b="0" i="0" dirty="0">
                <a:effectLst/>
                <a:latin typeface="Times New Roman" panose="02020603050405020304" pitchFamily="18" charset="0"/>
                <a:cs typeface="Times New Roman" panose="02020603050405020304" pitchFamily="18" charset="0"/>
              </a:rPr>
              <a:t>The reason is that the backup source acts as a primary source and not the main AC input. But the presence of inrush current and large load step current can result in a transfer time of about 4-6 milliseconds in this system.</a:t>
            </a:r>
            <a:br>
              <a:rPr lang="en-US" sz="2000" b="0" i="0" dirty="0">
                <a:effectLst/>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51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C36E-A7DE-4533-A5D4-24BA3F0E0FE7}"/>
              </a:ext>
            </a:extLst>
          </p:cNvPr>
          <p:cNvSpPr>
            <a:spLocks noGrp="1"/>
          </p:cNvSpPr>
          <p:nvPr>
            <p:ph type="title"/>
          </p:nvPr>
        </p:nvSpPr>
        <p:spPr/>
        <p:txBody>
          <a:bodyPr/>
          <a:lstStyle/>
          <a:p>
            <a:pPr algn="ctr"/>
            <a:r>
              <a:rPr lang="en-US" dirty="0">
                <a:latin typeface="Algerian" panose="04020705040A02060702" pitchFamily="82" charset="0"/>
              </a:rPr>
              <a:t>Line interactive system</a:t>
            </a:r>
          </a:p>
        </p:txBody>
      </p:sp>
      <p:pic>
        <p:nvPicPr>
          <p:cNvPr id="4" name="Content Placeholder 3">
            <a:extLst>
              <a:ext uri="{FF2B5EF4-FFF2-40B4-BE49-F238E27FC236}">
                <a16:creationId xmlns:a16="http://schemas.microsoft.com/office/drawing/2014/main" id="{4FB40AAF-0D7D-4C30-AC2A-EE572D6EFA3A}"/>
              </a:ext>
            </a:extLst>
          </p:cNvPr>
          <p:cNvPicPr>
            <a:picLocks noGrp="1" noChangeAspect="1"/>
          </p:cNvPicPr>
          <p:nvPr>
            <p:ph idx="1"/>
          </p:nvPr>
        </p:nvPicPr>
        <p:blipFill>
          <a:blip r:embed="rId2"/>
          <a:stretch>
            <a:fillRect/>
          </a:stretch>
        </p:blipFill>
        <p:spPr>
          <a:xfrm>
            <a:off x="1440874" y="1676400"/>
            <a:ext cx="9310254" cy="3990109"/>
          </a:xfrm>
          <a:prstGeom prst="rect">
            <a:avLst/>
          </a:prstGeom>
        </p:spPr>
      </p:pic>
    </p:spTree>
    <p:extLst>
      <p:ext uri="{BB962C8B-B14F-4D97-AF65-F5344CB8AC3E}">
        <p14:creationId xmlns:p14="http://schemas.microsoft.com/office/powerpoint/2010/main" val="3784042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Default Theme</Template>
  <TotalTime>221</TotalTime>
  <Words>2026</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Century Gothic</vt:lpstr>
      <vt:lpstr>inherit</vt:lpstr>
      <vt:lpstr>palatino linotype</vt:lpstr>
      <vt:lpstr>Times New Roman</vt:lpstr>
      <vt:lpstr>Wingdings</vt:lpstr>
      <vt:lpstr>Wingdings 3</vt:lpstr>
      <vt:lpstr>Work Sans</vt:lpstr>
      <vt:lpstr>Ion</vt:lpstr>
      <vt:lpstr>          Ups system &amp; batteries                        and            Electrical switch gear  </vt:lpstr>
      <vt:lpstr>WHAT IS UPS?</vt:lpstr>
      <vt:lpstr>  Off- line UPS</vt:lpstr>
      <vt:lpstr>Off-line ups</vt:lpstr>
      <vt:lpstr>On-line UPS</vt:lpstr>
      <vt:lpstr>On-line ups</vt:lpstr>
      <vt:lpstr>On-line UPS</vt:lpstr>
      <vt:lpstr> Line Interactive UPS  </vt:lpstr>
      <vt:lpstr>Line interactive system</vt:lpstr>
      <vt:lpstr>Batteries &amp;it’s types</vt:lpstr>
      <vt:lpstr>Value Regulated(VRLA)</vt:lpstr>
      <vt:lpstr>Structure</vt:lpstr>
      <vt:lpstr>Open Vented(VLA)</vt:lpstr>
      <vt:lpstr>Nickel-Cadmium UPS Batteries</vt:lpstr>
      <vt:lpstr>Lithium-Ion UPS Batteries</vt:lpstr>
      <vt:lpstr>Switch gear</vt:lpstr>
      <vt:lpstr>Switch gear</vt:lpstr>
      <vt:lpstr>Switchgear </vt:lpstr>
      <vt:lpstr>Components of switch-gear</vt:lpstr>
      <vt:lpstr> Functions of Switchgear </vt:lpstr>
      <vt:lpstr>Switchgear types</vt:lpstr>
      <vt:lpstr>Low voltage Switchgear</vt:lpstr>
      <vt:lpstr>Medium Voltage Switchgear (MV)  </vt:lpstr>
      <vt:lpstr>High Voltage Switchgear (HV)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 system &amp; batteries                              and          electrical switch gear</dc:title>
  <dc:creator>DON BOSCO</dc:creator>
  <cp:lastModifiedBy>Don Bosco</cp:lastModifiedBy>
  <cp:revision>26</cp:revision>
  <dcterms:created xsi:type="dcterms:W3CDTF">2022-08-25T04:15:55Z</dcterms:created>
  <dcterms:modified xsi:type="dcterms:W3CDTF">2022-08-27T06:37:26Z</dcterms:modified>
</cp:coreProperties>
</file>