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73" r:id="rId4"/>
    <p:sldId id="278" r:id="rId5"/>
    <p:sldId id="281" r:id="rId6"/>
    <p:sldId id="282" r:id="rId7"/>
    <p:sldId id="279" r:id="rId8"/>
    <p:sldId id="258" r:id="rId9"/>
    <p:sldId id="259" r:id="rId10"/>
    <p:sldId id="260" r:id="rId11"/>
    <p:sldId id="261" r:id="rId12"/>
    <p:sldId id="262" r:id="rId13"/>
    <p:sldId id="274" r:id="rId14"/>
    <p:sldId id="275" r:id="rId15"/>
    <p:sldId id="276" r:id="rId16"/>
    <p:sldId id="28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6" d="100"/>
          <a:sy n="86" d="100"/>
        </p:scale>
        <p:origin x="-10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B41CCA29-EA3D-41E8-AB43-A608DDBBFDC2}" type="datetimeFigureOut">
              <a:rPr lang="en-IN" smtClean="0"/>
              <a:pPr/>
              <a:t>26-03-2020</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3BA66689-BFAD-4987-B2F9-EEEE6AAF2E7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CCA29-EA3D-41E8-AB43-A608DDBBFDC2}" type="datetimeFigureOut">
              <a:rPr lang="en-IN" smtClean="0"/>
              <a:pPr/>
              <a:t>26-03-2020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BA66689-BFAD-4987-B2F9-EEEE6AAF2E7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B41CCA29-EA3D-41E8-AB43-A608DDBBFDC2}" type="datetimeFigureOut">
              <a:rPr lang="en-IN" smtClean="0"/>
              <a:pPr/>
              <a:t>26-03-2020</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3BA66689-BFAD-4987-B2F9-EEEE6AAF2E7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1CCA29-EA3D-41E8-AB43-A608DDBBFDC2}" type="datetimeFigureOut">
              <a:rPr lang="en-IN" smtClean="0"/>
              <a:pPr/>
              <a:t>26-03-2020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BA66689-BFAD-4987-B2F9-EEEE6AAF2E7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B41CCA29-EA3D-41E8-AB43-A608DDBBFDC2}" type="datetimeFigureOut">
              <a:rPr lang="en-IN" smtClean="0"/>
              <a:pPr/>
              <a:t>26-03-2020</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3BA66689-BFAD-4987-B2F9-EEEE6AAF2E7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CCA29-EA3D-41E8-AB43-A608DDBBFDC2}" type="datetimeFigureOut">
              <a:rPr lang="en-IN" smtClean="0"/>
              <a:pPr/>
              <a:t>26-03-2020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BA66689-BFAD-4987-B2F9-EEEE6AAF2E7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1CCA29-EA3D-41E8-AB43-A608DDBBFDC2}" type="datetimeFigureOut">
              <a:rPr lang="en-IN" smtClean="0"/>
              <a:pPr/>
              <a:t>26-03-2020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BA66689-BFAD-4987-B2F9-EEEE6AAF2E7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41CCA29-EA3D-41E8-AB43-A608DDBBFDC2}" type="datetimeFigureOut">
              <a:rPr lang="en-IN" smtClean="0"/>
              <a:pPr/>
              <a:t>26-03-2020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BA66689-BFAD-4987-B2F9-EEEE6AAF2E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41CCA29-EA3D-41E8-AB43-A608DDBBFDC2}" type="datetimeFigureOut">
              <a:rPr lang="en-IN" smtClean="0"/>
              <a:pPr/>
              <a:t>26-03-2020</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3BA66689-BFAD-4987-B2F9-EEEE6AAF2E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1CCA29-EA3D-41E8-AB43-A608DDBBFDC2}" type="datetimeFigureOut">
              <a:rPr lang="en-IN" smtClean="0"/>
              <a:pPr/>
              <a:t>26-03-2020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BA66689-BFAD-4987-B2F9-EEEE6AAF2E7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41CCA29-EA3D-41E8-AB43-A608DDBBFDC2}" type="datetimeFigureOut">
              <a:rPr lang="en-IN" smtClean="0"/>
              <a:pPr/>
              <a:t>26-03-2020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BA66689-BFAD-4987-B2F9-EEEE6AAF2E75}" type="slidenum">
              <a:rPr lang="en-IN" smtClean="0"/>
              <a:pPr/>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B41CCA29-EA3D-41E8-AB43-A608DDBBFDC2}" type="datetimeFigureOut">
              <a:rPr lang="en-IN" smtClean="0"/>
              <a:pPr/>
              <a:t>26-03-2020</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BA66689-BFAD-4987-B2F9-EEEE6AAF2E7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2762D2-0C99-4A64-8DCE-B8FD7C8538B3}"/>
              </a:ext>
            </a:extLst>
          </p:cNvPr>
          <p:cNvSpPr>
            <a:spLocks noGrp="1"/>
          </p:cNvSpPr>
          <p:nvPr>
            <p:ph type="ctrTitle"/>
          </p:nvPr>
        </p:nvSpPr>
        <p:spPr>
          <a:xfrm>
            <a:off x="1925708" y="2247442"/>
            <a:ext cx="7766936" cy="1531344"/>
          </a:xfrm>
        </p:spPr>
        <p:txBody>
          <a:bodyPr/>
          <a:lstStyle/>
          <a:p>
            <a:pPr algn="l"/>
            <a:r>
              <a:rPr lang="en-IN" sz="4800" dirty="0" smtClean="0">
                <a:solidFill>
                  <a:srgbClr val="00B0F0"/>
                </a:solidFill>
                <a:latin typeface="Calibri" panose="020F0502020204030204" pitchFamily="34" charset="0"/>
                <a:cs typeface="Calibri" panose="020F0502020204030204" pitchFamily="34" charset="0"/>
              </a:rPr>
              <a:t>FEATURES OF ANGULAR 7</a:t>
            </a:r>
            <a:endParaRPr lang="en-IN" sz="48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02632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43DF9-36E8-4B7C-A1A7-91519681DA9B}"/>
              </a:ext>
            </a:extLst>
          </p:cNvPr>
          <p:cNvSpPr>
            <a:spLocks noGrp="1"/>
          </p:cNvSpPr>
          <p:nvPr>
            <p:ph type="title"/>
          </p:nvPr>
        </p:nvSpPr>
        <p:spPr/>
        <p:txBody>
          <a:bodyPr>
            <a:normAutofit fontScale="90000"/>
          </a:bodyPr>
          <a:lstStyle/>
          <a:p>
            <a:r>
              <a:rPr lang="en-US" dirty="0"/>
              <a:t>Step 1: Enabling the animations module</a:t>
            </a:r>
            <a:br>
              <a:rPr lang="en-US" dirty="0"/>
            </a:br>
            <a:endParaRPr lang="en-IN" dirty="0"/>
          </a:p>
        </p:txBody>
      </p:sp>
      <p:sp>
        <p:nvSpPr>
          <p:cNvPr id="3" name="Content Placeholder 2">
            <a:extLst>
              <a:ext uri="{FF2B5EF4-FFF2-40B4-BE49-F238E27FC236}">
                <a16:creationId xmlns:a16="http://schemas.microsoft.com/office/drawing/2014/main" xmlns="" id="{8C4B78F0-A3B0-478F-A148-E40706841BFE}"/>
              </a:ext>
            </a:extLst>
          </p:cNvPr>
          <p:cNvSpPr>
            <a:spLocks noGrp="1"/>
          </p:cNvSpPr>
          <p:nvPr>
            <p:ph idx="1"/>
          </p:nvPr>
        </p:nvSpPr>
        <p:spPr>
          <a:xfrm>
            <a:off x="677334" y="1484243"/>
            <a:ext cx="8596668" cy="5049079"/>
          </a:xfrm>
        </p:spPr>
        <p:txBody>
          <a:bodyPr>
            <a:normAutofit fontScale="77500" lnSpcReduction="20000"/>
          </a:bodyPr>
          <a:lstStyle/>
          <a:p>
            <a:pPr marL="0" indent="0">
              <a:buNone/>
            </a:pPr>
            <a:r>
              <a:rPr lang="en-IN" b="1" u="sng" dirty="0" err="1"/>
              <a:t>src</a:t>
            </a:r>
            <a:r>
              <a:rPr lang="en-IN" b="1" u="sng" dirty="0"/>
              <a:t>/app/</a:t>
            </a:r>
            <a:r>
              <a:rPr lang="en-IN" b="1" u="sng" dirty="0" err="1"/>
              <a:t>app.module.ts</a:t>
            </a:r>
            <a:endParaRPr lang="en-IN" b="1" u="sng" dirty="0"/>
          </a:p>
          <a:p>
            <a:r>
              <a:rPr lang="en-IN" dirty="0"/>
              <a:t>import { </a:t>
            </a:r>
            <a:r>
              <a:rPr lang="en-IN" dirty="0" err="1"/>
              <a:t>NgModule</a:t>
            </a:r>
            <a:r>
              <a:rPr lang="en-IN" dirty="0"/>
              <a:t> } from '@angular/core’;</a:t>
            </a:r>
          </a:p>
          <a:p>
            <a:pPr marL="0" indent="0">
              <a:buNone/>
            </a:pPr>
            <a:r>
              <a:rPr lang="en-IN" dirty="0"/>
              <a:t>     import { </a:t>
            </a:r>
            <a:r>
              <a:rPr lang="en-IN" dirty="0" err="1"/>
              <a:t>BrowserModule</a:t>
            </a:r>
            <a:r>
              <a:rPr lang="en-IN" dirty="0"/>
              <a:t> } from '@angular/platform-browser’;</a:t>
            </a:r>
          </a:p>
          <a:p>
            <a:pPr marL="0" indent="0">
              <a:buNone/>
            </a:pPr>
            <a:r>
              <a:rPr lang="en-IN" dirty="0"/>
              <a:t>     import { </a:t>
            </a:r>
            <a:r>
              <a:rPr lang="en-IN" dirty="0" err="1"/>
              <a:t>BrowserAnimationsModule</a:t>
            </a:r>
            <a:r>
              <a:rPr lang="en-IN" dirty="0"/>
              <a:t> } from '@angular/platform-	browser/animations’;</a:t>
            </a:r>
          </a:p>
          <a:p>
            <a:endParaRPr lang="en-IN" dirty="0"/>
          </a:p>
          <a:p>
            <a:pPr marL="0" indent="0">
              <a:buNone/>
            </a:pPr>
            <a:r>
              <a:rPr lang="en-IN" dirty="0"/>
              <a:t>	@</a:t>
            </a:r>
            <a:r>
              <a:rPr lang="en-IN" dirty="0" err="1"/>
              <a:t>NgModule</a:t>
            </a:r>
            <a:r>
              <a:rPr lang="en-IN" dirty="0"/>
              <a:t>({</a:t>
            </a:r>
          </a:p>
          <a:p>
            <a:pPr marL="0" indent="0">
              <a:buNone/>
            </a:pPr>
            <a:r>
              <a:rPr lang="en-IN" dirty="0"/>
              <a:t>	  imports: [</a:t>
            </a:r>
          </a:p>
          <a:p>
            <a:pPr marL="0" indent="0">
              <a:buNone/>
            </a:pPr>
            <a:r>
              <a:rPr lang="en-IN" dirty="0"/>
              <a:t>	    </a:t>
            </a:r>
            <a:r>
              <a:rPr lang="en-IN" dirty="0" err="1"/>
              <a:t>BrowserModule</a:t>
            </a:r>
            <a:r>
              <a:rPr lang="en-IN" dirty="0"/>
              <a:t>,</a:t>
            </a:r>
          </a:p>
          <a:p>
            <a:pPr marL="0" indent="0">
              <a:buNone/>
            </a:pPr>
            <a:r>
              <a:rPr lang="en-IN" dirty="0"/>
              <a:t>	    </a:t>
            </a:r>
            <a:r>
              <a:rPr lang="en-IN" dirty="0" err="1"/>
              <a:t>BrowserAnimationsModule</a:t>
            </a:r>
            <a:endParaRPr lang="en-IN" dirty="0"/>
          </a:p>
          <a:p>
            <a:pPr marL="0" indent="0">
              <a:buNone/>
            </a:pPr>
            <a:r>
              <a:rPr lang="en-IN" dirty="0"/>
              <a:t> 		 ],</a:t>
            </a:r>
          </a:p>
          <a:p>
            <a:pPr marL="0" indent="0">
              <a:buNone/>
            </a:pPr>
            <a:r>
              <a:rPr lang="en-IN" dirty="0"/>
              <a:t>	 declarations: [ ],</a:t>
            </a:r>
          </a:p>
          <a:p>
            <a:pPr marL="0" indent="0">
              <a:buNone/>
            </a:pPr>
            <a:r>
              <a:rPr lang="en-IN" dirty="0"/>
              <a:t>  		bootstrap: [ ]</a:t>
            </a:r>
          </a:p>
          <a:p>
            <a:pPr marL="0" indent="0">
              <a:buNone/>
            </a:pPr>
            <a:r>
              <a:rPr lang="en-IN" dirty="0"/>
              <a:t>		})</a:t>
            </a:r>
          </a:p>
          <a:p>
            <a:pPr marL="0" indent="0">
              <a:buNone/>
            </a:pPr>
            <a:r>
              <a:rPr lang="en-IN" dirty="0"/>
              <a:t>		export class </a:t>
            </a:r>
            <a:r>
              <a:rPr lang="en-IN" dirty="0" err="1"/>
              <a:t>AppModule</a:t>
            </a:r>
            <a:r>
              <a:rPr lang="en-IN" dirty="0"/>
              <a:t> { }</a:t>
            </a:r>
          </a:p>
        </p:txBody>
      </p:sp>
    </p:spTree>
    <p:extLst>
      <p:ext uri="{BB962C8B-B14F-4D97-AF65-F5344CB8AC3E}">
        <p14:creationId xmlns:p14="http://schemas.microsoft.com/office/powerpoint/2010/main" xmlns="" val="744918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5D323C-1382-4E3E-BE27-0C17CBC55F0D}"/>
              </a:ext>
            </a:extLst>
          </p:cNvPr>
          <p:cNvSpPr>
            <a:spLocks noGrp="1"/>
          </p:cNvSpPr>
          <p:nvPr>
            <p:ph type="title"/>
          </p:nvPr>
        </p:nvSpPr>
        <p:spPr>
          <a:xfrm>
            <a:off x="677334" y="609600"/>
            <a:ext cx="8596668" cy="954157"/>
          </a:xfrm>
        </p:spPr>
        <p:txBody>
          <a:bodyPr>
            <a:normAutofit fontScale="90000"/>
          </a:bodyPr>
          <a:lstStyle/>
          <a:p>
            <a:r>
              <a:rPr lang="en-US" dirty="0"/>
              <a:t>Step 2: Importing animation functions into component files</a:t>
            </a:r>
            <a:br>
              <a:rPr lang="en-US" dirty="0"/>
            </a:br>
            <a:endParaRPr lang="en-IN" dirty="0"/>
          </a:p>
        </p:txBody>
      </p:sp>
      <p:sp>
        <p:nvSpPr>
          <p:cNvPr id="3" name="Content Placeholder 2">
            <a:extLst>
              <a:ext uri="{FF2B5EF4-FFF2-40B4-BE49-F238E27FC236}">
                <a16:creationId xmlns:a16="http://schemas.microsoft.com/office/drawing/2014/main" xmlns="" id="{359C989B-82BD-4ABF-B973-FE42E03CB30E}"/>
              </a:ext>
            </a:extLst>
          </p:cNvPr>
          <p:cNvSpPr>
            <a:spLocks noGrp="1"/>
          </p:cNvSpPr>
          <p:nvPr>
            <p:ph idx="1"/>
          </p:nvPr>
        </p:nvSpPr>
        <p:spPr>
          <a:xfrm>
            <a:off x="677334" y="1722783"/>
            <a:ext cx="8596668" cy="4318579"/>
          </a:xfrm>
        </p:spPr>
        <p:txBody>
          <a:bodyPr>
            <a:normAutofit fontScale="92500" lnSpcReduction="10000"/>
          </a:bodyPr>
          <a:lstStyle/>
          <a:p>
            <a:pPr marL="0" indent="0">
              <a:buNone/>
            </a:pPr>
            <a:r>
              <a:rPr lang="en-IN" b="1" u="sng" dirty="0" err="1"/>
              <a:t>src</a:t>
            </a:r>
            <a:r>
              <a:rPr lang="en-IN" b="1" u="sng" dirty="0"/>
              <a:t>/app/</a:t>
            </a:r>
            <a:r>
              <a:rPr lang="en-IN" b="1" u="sng" dirty="0" err="1"/>
              <a:t>app.component.ts</a:t>
            </a:r>
            <a:endParaRPr lang="en-US" dirty="0"/>
          </a:p>
          <a:p>
            <a:r>
              <a:rPr lang="en-US" dirty="0"/>
              <a:t>import { Component, </a:t>
            </a:r>
            <a:r>
              <a:rPr lang="en-US" dirty="0" err="1"/>
              <a:t>HostBinding</a:t>
            </a:r>
            <a:r>
              <a:rPr lang="en-US" dirty="0"/>
              <a:t> } from '@angular/core’;</a:t>
            </a:r>
          </a:p>
          <a:p>
            <a:pPr marL="0" indent="0">
              <a:buNone/>
            </a:pPr>
            <a:r>
              <a:rPr lang="en-US" dirty="0"/>
              <a:t>	import {</a:t>
            </a:r>
          </a:p>
          <a:p>
            <a:pPr marL="0" indent="0">
              <a:buNone/>
            </a:pPr>
            <a:r>
              <a:rPr lang="en-US" dirty="0"/>
              <a:t>	  trigger,</a:t>
            </a:r>
          </a:p>
          <a:p>
            <a:pPr marL="0" indent="0">
              <a:buNone/>
            </a:pPr>
            <a:r>
              <a:rPr lang="en-US" dirty="0"/>
              <a:t>	  state,</a:t>
            </a:r>
          </a:p>
          <a:p>
            <a:pPr marL="0" indent="0">
              <a:buNone/>
            </a:pPr>
            <a:r>
              <a:rPr lang="en-US" dirty="0"/>
              <a:t>	  style,</a:t>
            </a:r>
          </a:p>
          <a:p>
            <a:pPr marL="0" indent="0">
              <a:buNone/>
            </a:pPr>
            <a:r>
              <a:rPr lang="en-US" dirty="0"/>
              <a:t>	  animate,</a:t>
            </a:r>
          </a:p>
          <a:p>
            <a:pPr marL="0" indent="0">
              <a:buNone/>
            </a:pPr>
            <a:r>
              <a:rPr lang="en-US" dirty="0"/>
              <a:t>	  transition,</a:t>
            </a:r>
          </a:p>
          <a:p>
            <a:pPr marL="0" indent="0">
              <a:buNone/>
            </a:pPr>
            <a:r>
              <a:rPr lang="en-US" dirty="0"/>
              <a:t>	  // ...</a:t>
            </a:r>
          </a:p>
          <a:p>
            <a:pPr marL="0" indent="0">
              <a:buNone/>
            </a:pPr>
            <a:r>
              <a:rPr lang="en-US" dirty="0"/>
              <a:t>	} from '@angular/animations';</a:t>
            </a:r>
            <a:endParaRPr lang="en-IN" dirty="0"/>
          </a:p>
        </p:txBody>
      </p:sp>
    </p:spTree>
    <p:extLst>
      <p:ext uri="{BB962C8B-B14F-4D97-AF65-F5344CB8AC3E}">
        <p14:creationId xmlns:p14="http://schemas.microsoft.com/office/powerpoint/2010/main" xmlns="" val="303189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F1B4A-4001-4F64-B0D9-D405A64CAD55}"/>
              </a:ext>
            </a:extLst>
          </p:cNvPr>
          <p:cNvSpPr>
            <a:spLocks noGrp="1"/>
          </p:cNvSpPr>
          <p:nvPr>
            <p:ph type="title"/>
          </p:nvPr>
        </p:nvSpPr>
        <p:spPr>
          <a:xfrm>
            <a:off x="677334" y="212035"/>
            <a:ext cx="8596668" cy="1007165"/>
          </a:xfrm>
        </p:spPr>
        <p:txBody>
          <a:bodyPr>
            <a:normAutofit fontScale="90000"/>
          </a:bodyPr>
          <a:lstStyle/>
          <a:p>
            <a:r>
              <a:rPr lang="en-US" dirty="0" smtClean="0"/>
              <a:t/>
            </a:r>
            <a:br>
              <a:rPr lang="en-US" dirty="0" smtClean="0"/>
            </a:br>
            <a:r>
              <a:rPr lang="en-IN" dirty="0" smtClean="0"/>
              <a:t/>
            </a:r>
            <a:br>
              <a:rPr lang="en-IN" dirty="0" smtClean="0"/>
            </a:br>
            <a:r>
              <a:rPr lang="en-US" dirty="0" smtClean="0"/>
              <a:t/>
            </a:r>
            <a:br>
              <a:rPr lang="en-US" dirty="0" smtClean="0"/>
            </a:br>
            <a:r>
              <a:rPr lang="en-US" sz="4000" dirty="0" smtClean="0"/>
              <a:t> Step 3: Adding the animation metadata property</a:t>
            </a:r>
            <a:endParaRPr lang="en-IN" dirty="0"/>
          </a:p>
        </p:txBody>
      </p:sp>
      <p:sp>
        <p:nvSpPr>
          <p:cNvPr id="3" name="Content Placeholder 2">
            <a:extLst>
              <a:ext uri="{FF2B5EF4-FFF2-40B4-BE49-F238E27FC236}">
                <a16:creationId xmlns:a16="http://schemas.microsoft.com/office/drawing/2014/main" xmlns="" id="{09DC74B7-58C7-4C9F-90BF-6B1301A4B729}"/>
              </a:ext>
            </a:extLst>
          </p:cNvPr>
          <p:cNvSpPr>
            <a:spLocks noGrp="1"/>
          </p:cNvSpPr>
          <p:nvPr>
            <p:ph idx="1"/>
          </p:nvPr>
        </p:nvSpPr>
        <p:spPr>
          <a:xfrm>
            <a:off x="677334" y="1364975"/>
            <a:ext cx="8596668" cy="4676388"/>
          </a:xfrm>
        </p:spPr>
        <p:txBody>
          <a:bodyPr>
            <a:normAutofit fontScale="92500" lnSpcReduction="10000"/>
          </a:bodyPr>
          <a:lstStyle/>
          <a:p>
            <a:r>
              <a:rPr lang="en-IN" b="1" dirty="0"/>
              <a:t>You put the trigger that defines an animation within the animations metadata property.</a:t>
            </a:r>
          </a:p>
          <a:p>
            <a:pPr marL="0" indent="0">
              <a:buNone/>
            </a:pPr>
            <a:r>
              <a:rPr lang="en-IN" b="1" u="sng" dirty="0" err="1">
                <a:solidFill>
                  <a:schemeClr val="accent2"/>
                </a:solidFill>
              </a:rPr>
              <a:t>src</a:t>
            </a:r>
            <a:r>
              <a:rPr lang="en-IN" b="1" u="sng" dirty="0">
                <a:solidFill>
                  <a:schemeClr val="accent2"/>
                </a:solidFill>
              </a:rPr>
              <a:t>/app/</a:t>
            </a:r>
            <a:r>
              <a:rPr lang="en-IN" b="1" u="sng" dirty="0" err="1">
                <a:solidFill>
                  <a:schemeClr val="accent2"/>
                </a:solidFill>
              </a:rPr>
              <a:t>app.component.ts</a:t>
            </a:r>
            <a:endParaRPr lang="en-IN" dirty="0">
              <a:solidFill>
                <a:schemeClr val="accent2"/>
              </a:solidFill>
            </a:endParaRPr>
          </a:p>
          <a:p>
            <a:r>
              <a:rPr lang="en-IN" dirty="0"/>
              <a:t>@Component({</a:t>
            </a:r>
          </a:p>
          <a:p>
            <a:pPr marL="0" indent="0">
              <a:buNone/>
            </a:pPr>
            <a:r>
              <a:rPr lang="en-IN" dirty="0"/>
              <a:t>	  selector: 'app-root’,</a:t>
            </a:r>
          </a:p>
          <a:p>
            <a:pPr marL="0" indent="0">
              <a:buNone/>
            </a:pPr>
            <a:r>
              <a:rPr lang="en-IN" dirty="0"/>
              <a:t>	  </a:t>
            </a:r>
            <a:r>
              <a:rPr lang="en-IN" dirty="0" err="1"/>
              <a:t>templateUrl</a:t>
            </a:r>
            <a:r>
              <a:rPr lang="en-IN" dirty="0"/>
              <a:t>: 'app.component.html’,</a:t>
            </a:r>
          </a:p>
          <a:p>
            <a:pPr marL="0" indent="0">
              <a:buNone/>
            </a:pPr>
            <a:r>
              <a:rPr lang="en-IN" dirty="0"/>
              <a:t>	  </a:t>
            </a:r>
            <a:r>
              <a:rPr lang="en-IN" dirty="0" err="1"/>
              <a:t>styleUrls</a:t>
            </a:r>
            <a:r>
              <a:rPr lang="en-IN" dirty="0"/>
              <a:t>: ['app.component.css’],</a:t>
            </a:r>
          </a:p>
          <a:p>
            <a:pPr marL="0" indent="0">
              <a:buNone/>
            </a:pPr>
            <a:r>
              <a:rPr lang="en-IN" dirty="0"/>
              <a:t>	  animations: [</a:t>
            </a:r>
          </a:p>
          <a:p>
            <a:pPr marL="0" indent="0">
              <a:buNone/>
            </a:pPr>
            <a:r>
              <a:rPr lang="en-IN" dirty="0"/>
              <a:t>	  // animation triggers go here</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xmlns="" val="315193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a:t>
            </a:r>
            <a:endParaRPr lang="en-IN" dirty="0"/>
          </a:p>
        </p:txBody>
      </p:sp>
      <p:sp>
        <p:nvSpPr>
          <p:cNvPr id="3" name="Content Placeholder 2"/>
          <p:cNvSpPr>
            <a:spLocks noGrp="1"/>
          </p:cNvSpPr>
          <p:nvPr>
            <p:ph idx="1"/>
          </p:nvPr>
        </p:nvSpPr>
        <p:spPr/>
        <p:txBody>
          <a:bodyPr>
            <a:normAutofit lnSpcReduction="10000"/>
          </a:bodyPr>
          <a:lstStyle/>
          <a:p>
            <a:r>
              <a:rPr lang="en-IN" dirty="0" smtClean="0"/>
              <a:t>Materials offer a lot of built-in modules for your project. Features such as </a:t>
            </a:r>
            <a:r>
              <a:rPr lang="en-IN" dirty="0" err="1" smtClean="0"/>
              <a:t>autocomplete</a:t>
            </a:r>
            <a:r>
              <a:rPr lang="en-IN" dirty="0" smtClean="0"/>
              <a:t>, </a:t>
            </a:r>
            <a:r>
              <a:rPr lang="en-IN" dirty="0" err="1" smtClean="0"/>
              <a:t>datepicker</a:t>
            </a:r>
            <a:r>
              <a:rPr lang="en-IN" dirty="0" smtClean="0"/>
              <a:t>, slider, menus, grids, and toolbar are available for use with materials in Angular 7.</a:t>
            </a:r>
          </a:p>
          <a:p>
            <a:r>
              <a:rPr lang="en-IN" dirty="0" smtClean="0"/>
              <a:t>To use materials, we need to import the package. Angular 2 also has all the above features but they are available as part of the </a:t>
            </a:r>
            <a:r>
              <a:rPr lang="en-IN" b="1" dirty="0" smtClean="0"/>
              <a:t>@angular/core module</a:t>
            </a:r>
            <a:r>
              <a:rPr lang="en-IN" dirty="0" smtClean="0"/>
              <a:t>. From Angular 4, Materials module has been made available with a separate module @angular/materials. This helps the user to import only the required materials in their project.</a:t>
            </a:r>
          </a:p>
          <a:p>
            <a:r>
              <a:rPr lang="en-IN" dirty="0" smtClean="0"/>
              <a:t>Following is the command to add materials to your project </a:t>
            </a:r>
            <a:r>
              <a:rPr lang="en-IN" dirty="0" smtClean="0"/>
              <a:t>−</a:t>
            </a:r>
          </a:p>
          <a:p>
            <a:pPr>
              <a:buNone/>
            </a:pPr>
            <a:r>
              <a:rPr lang="en-US" dirty="0" smtClean="0"/>
              <a:t> </a:t>
            </a:r>
            <a:r>
              <a:rPr lang="en-US" dirty="0" smtClean="0"/>
              <a:t>      </a:t>
            </a:r>
            <a:r>
              <a:rPr lang="en-US" dirty="0" err="1" smtClean="0"/>
              <a:t>npm</a:t>
            </a:r>
            <a:r>
              <a:rPr lang="en-US" dirty="0" smtClean="0"/>
              <a:t> install –save @angular/material</a:t>
            </a:r>
            <a:endParaRPr lang="en-IN" dirty="0" smtClean="0"/>
          </a:p>
          <a:p>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To add menu, </a:t>
            </a:r>
            <a:r>
              <a:rPr lang="en-IN" b="1" dirty="0" smtClean="0"/>
              <a:t>&lt;mat-menu&gt;&lt;/mat-menu&gt;</a:t>
            </a:r>
            <a:r>
              <a:rPr lang="en-IN" dirty="0" smtClean="0"/>
              <a:t> is used. The </a:t>
            </a:r>
            <a:r>
              <a:rPr lang="en-IN" b="1" dirty="0" smtClean="0"/>
              <a:t>file</a:t>
            </a:r>
            <a:r>
              <a:rPr lang="en-IN" dirty="0" smtClean="0"/>
              <a:t> and </a:t>
            </a:r>
            <a:r>
              <a:rPr lang="en-IN" b="1" dirty="0" smtClean="0"/>
              <a:t>Save As</a:t>
            </a:r>
            <a:r>
              <a:rPr lang="en-IN" dirty="0" smtClean="0"/>
              <a:t> items are added to the button under mat-menu. There is a main button added </a:t>
            </a:r>
            <a:r>
              <a:rPr lang="en-IN" b="1" dirty="0" smtClean="0"/>
              <a:t>Menu</a:t>
            </a:r>
            <a:r>
              <a:rPr lang="en-IN" dirty="0" smtClean="0"/>
              <a:t>. The reference of the same is given the </a:t>
            </a:r>
            <a:r>
              <a:rPr lang="en-IN" b="1" dirty="0" smtClean="0"/>
              <a:t>&lt;mat-menu&gt;</a:t>
            </a:r>
            <a:r>
              <a:rPr lang="en-IN" dirty="0" smtClean="0"/>
              <a:t> by using </a:t>
            </a:r>
            <a:r>
              <a:rPr lang="en-IN" b="1" dirty="0" smtClean="0"/>
              <a:t>[</a:t>
            </a:r>
            <a:r>
              <a:rPr lang="en-IN" b="1" dirty="0" err="1" smtClean="0"/>
              <a:t>matMenuTriggerFor</a:t>
            </a:r>
            <a:r>
              <a:rPr lang="en-IN" b="1" dirty="0" smtClean="0"/>
              <a:t>]="menu"</a:t>
            </a:r>
            <a:r>
              <a:rPr lang="en-IN" dirty="0" smtClean="0"/>
              <a:t> and using the menu with </a:t>
            </a:r>
            <a:r>
              <a:rPr lang="en-IN" b="1" dirty="0" smtClean="0"/>
              <a:t># in&lt;mat-menu&gt;</a:t>
            </a:r>
            <a:r>
              <a:rPr lang="en-IN" dirty="0" smtClean="0"/>
              <a:t>.</a:t>
            </a:r>
          </a:p>
          <a:p>
            <a:pPr>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guards</a:t>
            </a:r>
            <a:endParaRPr lang="en-IN" dirty="0"/>
          </a:p>
        </p:txBody>
      </p:sp>
      <p:sp>
        <p:nvSpPr>
          <p:cNvPr id="3" name="Content Placeholder 2"/>
          <p:cNvSpPr>
            <a:spLocks noGrp="1"/>
          </p:cNvSpPr>
          <p:nvPr>
            <p:ph idx="1"/>
          </p:nvPr>
        </p:nvSpPr>
        <p:spPr/>
        <p:txBody>
          <a:bodyPr/>
          <a:lstStyle/>
          <a:p>
            <a:r>
              <a:rPr lang="en-IN" dirty="0" err="1" smtClean="0"/>
              <a:t>CanActivate</a:t>
            </a:r>
            <a:endParaRPr lang="en-IN" dirty="0" smtClean="0"/>
          </a:p>
          <a:p>
            <a:r>
              <a:rPr lang="en-IN" dirty="0" err="1" smtClean="0"/>
              <a:t>CanActivateChild</a:t>
            </a:r>
            <a:endParaRPr lang="en-IN" dirty="0" smtClean="0"/>
          </a:p>
          <a:p>
            <a:r>
              <a:rPr lang="en-IN" dirty="0" err="1" smtClean="0"/>
              <a:t>CanDeactivate</a:t>
            </a:r>
            <a:endParaRPr lang="en-IN" dirty="0" smtClean="0"/>
          </a:p>
          <a:p>
            <a:r>
              <a:rPr lang="en-IN" dirty="0" smtClean="0"/>
              <a:t>Resolve</a:t>
            </a:r>
            <a:endParaRPr lang="en-IN" dirty="0" smtClean="0"/>
          </a:p>
          <a:p>
            <a:r>
              <a:rPr lang="en-IN" dirty="0" err="1" smtClean="0"/>
              <a:t>CanLoad</a:t>
            </a:r>
            <a:r>
              <a:rPr lang="en-IN" dirty="0" smtClean="0"/>
              <a:t>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CanActivate</a:t>
            </a:r>
            <a:r>
              <a:rPr lang="en-IN" dirty="0" smtClean="0"/>
              <a:t>:  Checks </a:t>
            </a:r>
            <a:r>
              <a:rPr lang="en-IN" dirty="0" smtClean="0"/>
              <a:t>to see if a user can visit a route.</a:t>
            </a:r>
          </a:p>
          <a:p>
            <a:r>
              <a:rPr lang="en-IN" dirty="0" err="1" smtClean="0"/>
              <a:t>CanActivate</a:t>
            </a:r>
            <a:r>
              <a:rPr lang="en-IN" dirty="0" smtClean="0"/>
              <a:t>: </a:t>
            </a:r>
            <a:r>
              <a:rPr lang="en-IN" dirty="0" err="1" smtClean="0"/>
              <a:t>ChildChecks</a:t>
            </a:r>
            <a:r>
              <a:rPr lang="en-IN" dirty="0" smtClean="0"/>
              <a:t> </a:t>
            </a:r>
            <a:r>
              <a:rPr lang="en-IN" dirty="0" smtClean="0"/>
              <a:t>to see if a user can visit a routes children.</a:t>
            </a:r>
          </a:p>
          <a:p>
            <a:r>
              <a:rPr lang="en-IN" dirty="0" err="1" smtClean="0"/>
              <a:t>CanDeactivate</a:t>
            </a:r>
            <a:r>
              <a:rPr lang="en-IN" dirty="0" smtClean="0"/>
              <a:t>: Checks </a:t>
            </a:r>
            <a:r>
              <a:rPr lang="en-IN" dirty="0" smtClean="0"/>
              <a:t>to see if a user can exit a route.</a:t>
            </a:r>
          </a:p>
          <a:p>
            <a:r>
              <a:rPr lang="en-IN" dirty="0" smtClean="0"/>
              <a:t>Resolve: Performs </a:t>
            </a:r>
            <a:r>
              <a:rPr lang="en-IN" dirty="0" smtClean="0"/>
              <a:t>route data retrieval before route activation.</a:t>
            </a:r>
          </a:p>
          <a:p>
            <a:r>
              <a:rPr lang="en-IN" dirty="0" err="1" smtClean="0"/>
              <a:t>CanLoad</a:t>
            </a:r>
            <a:r>
              <a:rPr lang="en-IN" dirty="0" smtClean="0"/>
              <a:t>: Checks </a:t>
            </a:r>
            <a:r>
              <a:rPr lang="en-IN" dirty="0" smtClean="0"/>
              <a:t>to see if a user can route to a module that lazy loaded.</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47937E-3731-40A8-A852-5E8F5FBE5C14}"/>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xmlns="" val="184831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52DDB-0C5E-4BDA-B924-253A559EADA7}"/>
              </a:ext>
            </a:extLst>
          </p:cNvPr>
          <p:cNvSpPr>
            <a:spLocks noGrp="1"/>
          </p:cNvSpPr>
          <p:nvPr>
            <p:ph type="title"/>
          </p:nvPr>
        </p:nvSpPr>
        <p:spPr/>
        <p:txBody>
          <a:bodyPr>
            <a:normAutofit/>
          </a:bodyPr>
          <a:lstStyle/>
          <a:p>
            <a:r>
              <a:rPr lang="en-IN" sz="3200" dirty="0"/>
              <a:t>CONTENTS</a:t>
            </a:r>
            <a:br>
              <a:rPr lang="en-IN" sz="3200" dirty="0"/>
            </a:br>
            <a:endParaRPr lang="en-IN" sz="3200" dirty="0"/>
          </a:p>
        </p:txBody>
      </p:sp>
      <p:sp>
        <p:nvSpPr>
          <p:cNvPr id="3" name="Content Placeholder 2">
            <a:extLst>
              <a:ext uri="{FF2B5EF4-FFF2-40B4-BE49-F238E27FC236}">
                <a16:creationId xmlns:a16="http://schemas.microsoft.com/office/drawing/2014/main" xmlns="" id="{35A79690-4B04-4490-AAB7-61AE80382B73}"/>
              </a:ext>
            </a:extLst>
          </p:cNvPr>
          <p:cNvSpPr>
            <a:spLocks noGrp="1"/>
          </p:cNvSpPr>
          <p:nvPr>
            <p:ph idx="1"/>
          </p:nvPr>
        </p:nvSpPr>
        <p:spPr>
          <a:xfrm>
            <a:off x="677334" y="1537252"/>
            <a:ext cx="8917240" cy="4711147"/>
          </a:xfrm>
        </p:spPr>
        <p:txBody>
          <a:bodyPr>
            <a:normAutofit/>
          </a:bodyPr>
          <a:lstStyle/>
          <a:p>
            <a:r>
              <a:rPr lang="en-IN" sz="2100" b="1" dirty="0" smtClean="0"/>
              <a:t>Features of angular 7</a:t>
            </a:r>
          </a:p>
          <a:p>
            <a:r>
              <a:rPr lang="en-IN" sz="2100" b="1" dirty="0" smtClean="0"/>
              <a:t>Animation</a:t>
            </a:r>
          </a:p>
          <a:p>
            <a:r>
              <a:rPr lang="en-IN" sz="2100" b="1" dirty="0" smtClean="0"/>
              <a:t>Material</a:t>
            </a:r>
          </a:p>
          <a:p>
            <a:r>
              <a:rPr lang="en-IN" sz="2100" b="1" dirty="0" smtClean="0"/>
              <a:t>guards</a:t>
            </a: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xmlns="" val="179033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sp>
        <p:nvSpPr>
          <p:cNvPr id="3" name="Content Placeholder 2"/>
          <p:cNvSpPr>
            <a:spLocks noGrp="1"/>
          </p:cNvSpPr>
          <p:nvPr>
            <p:ph idx="1"/>
          </p:nvPr>
        </p:nvSpPr>
        <p:spPr/>
        <p:txBody>
          <a:bodyPr>
            <a:normAutofit/>
          </a:bodyPr>
          <a:lstStyle/>
          <a:p>
            <a:r>
              <a:rPr lang="en-IN" dirty="0" smtClean="0"/>
              <a:t>CLI Prompts. In </a:t>
            </a:r>
            <a:r>
              <a:rPr lang="en-IN" b="1" dirty="0" smtClean="0"/>
              <a:t>angular 7</a:t>
            </a:r>
            <a:r>
              <a:rPr lang="en-IN" dirty="0" smtClean="0"/>
              <a:t>, the command line interface (CLI) </a:t>
            </a:r>
          </a:p>
          <a:p>
            <a:r>
              <a:rPr lang="en-IN" dirty="0" smtClean="0"/>
              <a:t>Application </a:t>
            </a:r>
            <a:r>
              <a:rPr lang="en-IN" dirty="0" smtClean="0"/>
              <a:t>Performance</a:t>
            </a:r>
            <a:endParaRPr lang="en-IN" dirty="0" smtClean="0"/>
          </a:p>
          <a:p>
            <a:r>
              <a:rPr lang="en-IN" dirty="0" smtClean="0"/>
              <a:t>Virtual </a:t>
            </a:r>
            <a:r>
              <a:rPr lang="en-IN" dirty="0" smtClean="0"/>
              <a:t>Scrolling</a:t>
            </a:r>
            <a:endParaRPr lang="en-IN" dirty="0" smtClean="0"/>
          </a:p>
          <a:p>
            <a:r>
              <a:rPr lang="en-IN" dirty="0" smtClean="0"/>
              <a:t>Drag and </a:t>
            </a:r>
            <a:r>
              <a:rPr lang="en-IN" dirty="0" smtClean="0"/>
              <a:t>Drop</a:t>
            </a:r>
            <a:endParaRPr lang="en-IN" dirty="0" smtClean="0"/>
          </a:p>
          <a:p>
            <a:r>
              <a:rPr lang="en-IN" dirty="0" smtClean="0"/>
              <a:t>Bundle </a:t>
            </a:r>
            <a:r>
              <a:rPr lang="en-IN" dirty="0" smtClean="0"/>
              <a:t>Budget</a:t>
            </a:r>
            <a:endParaRPr lang="en-IN" dirty="0" smtClean="0"/>
          </a:p>
          <a:p>
            <a:r>
              <a:rPr lang="en-IN" b="1" dirty="0" smtClean="0"/>
              <a:t>Angular</a:t>
            </a:r>
            <a:r>
              <a:rPr lang="en-IN" dirty="0" smtClean="0"/>
              <a:t> </a:t>
            </a:r>
            <a:r>
              <a:rPr lang="en-IN" dirty="0" smtClean="0"/>
              <a:t>Compiler</a:t>
            </a:r>
            <a:endParaRPr lang="en-IN" dirty="0" smtClean="0"/>
          </a:p>
          <a:p>
            <a:r>
              <a:rPr lang="en-IN" b="1" dirty="0" smtClean="0"/>
              <a:t>Angular</a:t>
            </a:r>
            <a:r>
              <a:rPr lang="en-IN" dirty="0" smtClean="0"/>
              <a:t> </a:t>
            </a:r>
            <a:r>
              <a:rPr lang="en-IN" dirty="0" smtClean="0"/>
              <a:t>Elements</a:t>
            </a:r>
            <a:endParaRPr lang="en-IN" dirty="0" smtClean="0"/>
          </a:p>
          <a:p>
            <a:r>
              <a:rPr lang="en-IN" b="1" dirty="0" smtClean="0"/>
              <a:t>Angular</a:t>
            </a:r>
            <a:r>
              <a:rPr lang="en-IN" dirty="0" smtClean="0"/>
              <a:t> </a:t>
            </a:r>
            <a:r>
              <a:rPr lang="en-IN" dirty="0" smtClean="0"/>
              <a:t>Do-Bootstrap</a:t>
            </a:r>
            <a:endParaRPr lang="en-IN" dirty="0" smtClean="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63013C-2577-4274-AA0F-A9775A276D6B}"/>
              </a:ext>
            </a:extLst>
          </p:cNvPr>
          <p:cNvSpPr>
            <a:spLocks noGrp="1"/>
          </p:cNvSpPr>
          <p:nvPr>
            <p:ph type="title"/>
          </p:nvPr>
        </p:nvSpPr>
        <p:spPr/>
        <p:txBody>
          <a:bodyPr>
            <a:normAutofit/>
          </a:bodyPr>
          <a:lstStyle/>
          <a:p>
            <a:r>
              <a:rPr lang="en-IN" b="1" dirty="0" smtClean="0"/>
              <a:t>CLI Prompts</a:t>
            </a:r>
            <a:endParaRPr lang="en-IN" dirty="0"/>
          </a:p>
        </p:txBody>
      </p:sp>
      <p:sp>
        <p:nvSpPr>
          <p:cNvPr id="3" name="Content Placeholder 2">
            <a:extLst>
              <a:ext uri="{FF2B5EF4-FFF2-40B4-BE49-F238E27FC236}">
                <a16:creationId xmlns:a16="http://schemas.microsoft.com/office/drawing/2014/main" xmlns="" id="{8D928BE2-C6F8-4F20-8909-1C7DE172193E}"/>
              </a:ext>
            </a:extLst>
          </p:cNvPr>
          <p:cNvSpPr>
            <a:spLocks noGrp="1"/>
          </p:cNvSpPr>
          <p:nvPr>
            <p:ph idx="1"/>
          </p:nvPr>
        </p:nvSpPr>
        <p:spPr>
          <a:xfrm>
            <a:off x="677334" y="2160589"/>
            <a:ext cx="8596668" cy="4697411"/>
          </a:xfrm>
        </p:spPr>
        <p:txBody>
          <a:bodyPr>
            <a:normAutofit fontScale="85000" lnSpcReduction="10000"/>
          </a:bodyPr>
          <a:lstStyle/>
          <a:p>
            <a:r>
              <a:rPr lang="en-US" dirty="0"/>
              <a:t>In Angular 7, the CLI prompts have been updated to v7.0.2 with new features. For instance, it will now prompt users when typing commands like @angular/material, ng-new, and ng-add to help them discover the in-built SCSS support, routing, and more.</a:t>
            </a:r>
          </a:p>
          <a:p>
            <a:endParaRPr lang="en-US" dirty="0"/>
          </a:p>
          <a:p>
            <a:endParaRPr lang="en-US" dirty="0"/>
          </a:p>
          <a:p>
            <a:endParaRPr lang="en-IN" dirty="0"/>
          </a:p>
          <a:p>
            <a:endParaRPr lang="en-IN" dirty="0"/>
          </a:p>
          <a:p>
            <a:endParaRPr lang="en-IN" dirty="0"/>
          </a:p>
          <a:p>
            <a:endParaRPr lang="en-IN" dirty="0"/>
          </a:p>
          <a:p>
            <a:r>
              <a:rPr lang="en-US" dirty="0"/>
              <a:t>These CLI prompts, in addition, have been added to Schematics, so that all package publishing schematics can now benefit from CLI prompts.</a:t>
            </a:r>
            <a:endParaRPr lang="en-IN" dirty="0"/>
          </a:p>
        </p:txBody>
      </p:sp>
      <p:pic>
        <p:nvPicPr>
          <p:cNvPr id="5" name="Picture 4">
            <a:extLst>
              <a:ext uri="{FF2B5EF4-FFF2-40B4-BE49-F238E27FC236}">
                <a16:creationId xmlns:a16="http://schemas.microsoft.com/office/drawing/2014/main" xmlns="" id="{EAB50416-EE54-4211-9893-04C6682ACEB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7334" y="3429000"/>
            <a:ext cx="8596668" cy="2381250"/>
          </a:xfrm>
          <a:prstGeom prst="rect">
            <a:avLst/>
          </a:prstGeom>
        </p:spPr>
      </p:pic>
    </p:spTree>
    <p:extLst>
      <p:ext uri="{BB962C8B-B14F-4D97-AF65-F5344CB8AC3E}">
        <p14:creationId xmlns:p14="http://schemas.microsoft.com/office/powerpoint/2010/main" xmlns="" val="304225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515" y="1609416"/>
            <a:ext cx="9652000" cy="4846320"/>
          </a:xfrm>
        </p:spPr>
        <p:txBody>
          <a:bodyPr>
            <a:normAutofit fontScale="85000" lnSpcReduction="20000"/>
          </a:bodyPr>
          <a:lstStyle/>
          <a:p>
            <a:pPr fontAlgn="base">
              <a:buNone/>
            </a:pPr>
            <a:r>
              <a:rPr lang="en-IN" sz="2800" b="1" dirty="0" smtClean="0">
                <a:solidFill>
                  <a:schemeClr val="accent3">
                    <a:lumMod val="60000"/>
                    <a:lumOff val="40000"/>
                  </a:schemeClr>
                </a:solidFill>
              </a:rPr>
              <a:t>Application</a:t>
            </a:r>
            <a:r>
              <a:rPr lang="en-IN" sz="2800" dirty="0" smtClean="0"/>
              <a:t> </a:t>
            </a:r>
            <a:r>
              <a:rPr lang="en-IN" sz="2800" b="1" dirty="0" smtClean="0">
                <a:solidFill>
                  <a:schemeClr val="accent3">
                    <a:lumMod val="60000"/>
                    <a:lumOff val="40000"/>
                  </a:schemeClr>
                </a:solidFill>
              </a:rPr>
              <a:t>Performance</a:t>
            </a:r>
            <a:r>
              <a:rPr lang="en-IN" sz="2800" dirty="0" smtClean="0"/>
              <a:t>:</a:t>
            </a:r>
          </a:p>
          <a:p>
            <a:pPr fontAlgn="base">
              <a:buNone/>
            </a:pPr>
            <a:r>
              <a:rPr lang="en-IN" sz="2800" dirty="0" smtClean="0"/>
              <a:t>   </a:t>
            </a:r>
            <a:r>
              <a:rPr lang="en-IN" dirty="0" smtClean="0"/>
              <a:t>Angular </a:t>
            </a:r>
            <a:r>
              <a:rPr lang="en-IN" dirty="0" smtClean="0"/>
              <a:t>7 is faster as compared to the previous versions of angular. Certain new features introduced as discussed above makes the app run faster and perform better. It does not only focus on making framework small but makes the app small too as much as possible. In version 7 the reflect-metadata </a:t>
            </a:r>
            <a:r>
              <a:rPr lang="en-IN" dirty="0" err="1" smtClean="0"/>
              <a:t>polyfill</a:t>
            </a:r>
            <a:r>
              <a:rPr lang="en-IN" dirty="0" smtClean="0"/>
              <a:t> (includes in production) remove automatically.</a:t>
            </a:r>
          </a:p>
          <a:p>
            <a:pPr fontAlgn="base">
              <a:buNone/>
            </a:pPr>
            <a:endParaRPr lang="en-IN" sz="2800" dirty="0" smtClean="0"/>
          </a:p>
          <a:p>
            <a:pPr fontAlgn="base">
              <a:buNone/>
            </a:pPr>
            <a:r>
              <a:rPr lang="en-IN" sz="2800" b="1" dirty="0" smtClean="0">
                <a:solidFill>
                  <a:schemeClr val="accent3">
                    <a:lumMod val="60000"/>
                    <a:lumOff val="40000"/>
                  </a:schemeClr>
                </a:solidFill>
              </a:rPr>
              <a:t>Virtual</a:t>
            </a:r>
            <a:r>
              <a:rPr lang="en-IN" sz="2800" dirty="0" smtClean="0"/>
              <a:t> </a:t>
            </a:r>
            <a:r>
              <a:rPr lang="en-IN" sz="2800" b="1" dirty="0" smtClean="0">
                <a:solidFill>
                  <a:schemeClr val="accent3">
                    <a:lumMod val="60000"/>
                    <a:lumOff val="40000"/>
                  </a:schemeClr>
                </a:solidFill>
              </a:rPr>
              <a:t>Scrolling</a:t>
            </a:r>
            <a:r>
              <a:rPr lang="en-IN" sz="2800" dirty="0" smtClean="0"/>
              <a:t>:</a:t>
            </a:r>
            <a:endParaRPr lang="en-IN" sz="2800" dirty="0" smtClean="0"/>
          </a:p>
          <a:p>
            <a:pPr fontAlgn="base">
              <a:buNone/>
            </a:pPr>
            <a:r>
              <a:rPr lang="en-IN" dirty="0" smtClean="0"/>
              <a:t>   Scrolling </a:t>
            </a:r>
            <a:r>
              <a:rPr lang="en-IN" dirty="0" smtClean="0"/>
              <a:t>feature was present in the previous version of angular (angular 6). Angular 7 comes with virtual scrolling. Virtual scrolling allows users to bind a list of elements even its too long in small packets. As per the scroll movements, data will be supplied into packets at the user end. This is one of the Angular 7 features, which is beneficial for mobile apps where scrolling can affect performance. But useful for web applications too as even in web applications if we scroll a long list of data, performance gets affected.</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fontAlgn="base">
              <a:buNone/>
            </a:pPr>
            <a:r>
              <a:rPr lang="en-IN" sz="2800" b="1" dirty="0" smtClean="0">
                <a:solidFill>
                  <a:schemeClr val="accent3">
                    <a:lumMod val="60000"/>
                    <a:lumOff val="40000"/>
                  </a:schemeClr>
                </a:solidFill>
              </a:rPr>
              <a:t>Bundle</a:t>
            </a:r>
            <a:r>
              <a:rPr lang="en-IN" sz="2800" dirty="0" smtClean="0"/>
              <a:t> </a:t>
            </a:r>
            <a:r>
              <a:rPr lang="en-IN" sz="2800" b="1" dirty="0" smtClean="0">
                <a:solidFill>
                  <a:schemeClr val="accent3">
                    <a:lumMod val="60000"/>
                    <a:lumOff val="40000"/>
                  </a:schemeClr>
                </a:solidFill>
              </a:rPr>
              <a:t>Budget</a:t>
            </a:r>
            <a:r>
              <a:rPr lang="en-IN" sz="2800" dirty="0" smtClean="0"/>
              <a:t>:</a:t>
            </a:r>
            <a:endParaRPr lang="en-IN" sz="2800" dirty="0" smtClean="0"/>
          </a:p>
          <a:p>
            <a:pPr fontAlgn="base">
              <a:buNone/>
            </a:pPr>
            <a:r>
              <a:rPr lang="en-IN" dirty="0" smtClean="0"/>
              <a:t>    While </a:t>
            </a:r>
            <a:r>
              <a:rPr lang="en-IN" dirty="0" smtClean="0"/>
              <a:t>developing </a:t>
            </a:r>
            <a:r>
              <a:rPr lang="en-IN" b="1" dirty="0" smtClean="0"/>
              <a:t>applications on Angular 7</a:t>
            </a:r>
            <a:r>
              <a:rPr lang="en-IN" dirty="0" smtClean="0"/>
              <a:t>, now the developers can set up a budget limit of their bundle size. a default setting of the bundled budget has 2 MB as the lower limit and 5 MB as the higher limit. When the initial bundle is more than 2MB, a new application will warn and will error at 5 MB. The developer can also change these settings as per need. Reduction in bundle size improves the performance of the application</a:t>
            </a:r>
            <a:r>
              <a:rPr lang="en-IN" dirty="0" smtClean="0"/>
              <a:t>.</a:t>
            </a:r>
          </a:p>
          <a:p>
            <a:pPr fontAlgn="base">
              <a:buNone/>
            </a:pPr>
            <a:r>
              <a:rPr lang="en-IN" dirty="0" smtClean="0"/>
              <a:t>  </a:t>
            </a:r>
          </a:p>
          <a:p>
            <a:pPr fontAlgn="base">
              <a:buNone/>
            </a:pPr>
            <a:r>
              <a:rPr lang="en-IN" sz="2800" b="1" dirty="0" smtClean="0">
                <a:solidFill>
                  <a:schemeClr val="accent3">
                    <a:lumMod val="60000"/>
                    <a:lumOff val="40000"/>
                  </a:schemeClr>
                </a:solidFill>
              </a:rPr>
              <a:t>Angular</a:t>
            </a:r>
            <a:r>
              <a:rPr lang="en-IN" sz="2800" dirty="0" smtClean="0"/>
              <a:t> </a:t>
            </a:r>
            <a:r>
              <a:rPr lang="en-IN" sz="2800" b="1" dirty="0" smtClean="0">
                <a:solidFill>
                  <a:schemeClr val="accent3">
                    <a:lumMod val="60000"/>
                    <a:lumOff val="40000"/>
                  </a:schemeClr>
                </a:solidFill>
              </a:rPr>
              <a:t>Compiler</a:t>
            </a:r>
            <a:r>
              <a:rPr lang="en-IN" sz="2800" dirty="0" smtClean="0"/>
              <a:t>:</a:t>
            </a:r>
            <a:endParaRPr lang="en-IN" sz="2800" dirty="0" smtClean="0"/>
          </a:p>
          <a:p>
            <a:pPr fontAlgn="base">
              <a:buNone/>
            </a:pPr>
            <a:r>
              <a:rPr lang="en-IN" dirty="0" smtClean="0"/>
              <a:t>   The </a:t>
            </a:r>
            <a:r>
              <a:rPr lang="en-IN" dirty="0" smtClean="0"/>
              <a:t>new angular compiler offers an 8-phase rotating ahead-of-time compilation. The NGCC (Angular Compatibility Compiler) will convert </a:t>
            </a:r>
            <a:r>
              <a:rPr lang="en-IN" dirty="0" err="1" smtClean="0"/>
              <a:t>node_modules</a:t>
            </a:r>
            <a:r>
              <a:rPr lang="en-IN" dirty="0" smtClean="0"/>
              <a:t> compiled with Angular Compatibility Compiler (NGCC), into </a:t>
            </a:r>
            <a:r>
              <a:rPr lang="en-IN" dirty="0" err="1" smtClean="0"/>
              <a:t>node_modules</a:t>
            </a:r>
            <a:r>
              <a:rPr lang="en-IN" dirty="0" smtClean="0"/>
              <a:t> which appear to have been composed with TSC compiler transformer (NTSC). Also, Ivy rendering engine can use such “legacy” package due to this compiler change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CF6F2-ABA3-4921-87A1-0BDAC15CA566}"/>
              </a:ext>
            </a:extLst>
          </p:cNvPr>
          <p:cNvSpPr>
            <a:spLocks noGrp="1"/>
          </p:cNvSpPr>
          <p:nvPr>
            <p:ph type="title"/>
          </p:nvPr>
        </p:nvSpPr>
        <p:spPr/>
        <p:txBody>
          <a:bodyPr>
            <a:normAutofit fontScale="90000"/>
          </a:bodyPr>
          <a:lstStyle/>
          <a:p>
            <a:r>
              <a:rPr lang="en-IN" b="1" dirty="0"/>
              <a:t>Drag &amp; drop</a:t>
            </a:r>
            <a:br>
              <a:rPr lang="en-IN" b="1" dirty="0"/>
            </a:br>
            <a:endParaRPr lang="en-IN" dirty="0"/>
          </a:p>
        </p:txBody>
      </p:sp>
      <p:sp>
        <p:nvSpPr>
          <p:cNvPr id="3" name="Content Placeholder 2">
            <a:extLst>
              <a:ext uri="{FF2B5EF4-FFF2-40B4-BE49-F238E27FC236}">
                <a16:creationId xmlns:a16="http://schemas.microsoft.com/office/drawing/2014/main" xmlns="" id="{DD351194-16B2-402B-A881-9D2176AE615B}"/>
              </a:ext>
            </a:extLst>
          </p:cNvPr>
          <p:cNvSpPr>
            <a:spLocks noGrp="1"/>
          </p:cNvSpPr>
          <p:nvPr>
            <p:ph idx="1"/>
          </p:nvPr>
        </p:nvSpPr>
        <p:spPr>
          <a:xfrm>
            <a:off x="677334" y="1510749"/>
            <a:ext cx="8596668" cy="4530614"/>
          </a:xfrm>
        </p:spPr>
        <p:txBody>
          <a:bodyPr/>
          <a:lstStyle/>
          <a:p>
            <a:r>
              <a:rPr lang="en-US" dirty="0"/>
              <a:t>The new drag-drop module basically provides a better way to easily create drag &amp; drop interfaces, which is backed by sorting within a list, support for free dragging, animations, custom drag handles, transferring items between lists, previews, and placeholders.</a:t>
            </a:r>
          </a:p>
          <a:p>
            <a:r>
              <a:rPr lang="en-US" dirty="0"/>
              <a:t>In simple terms, the Drag-and-Drop support has now been implemented in CDK and it also includes automatic rendering as the users relocates items.</a:t>
            </a:r>
          </a:p>
          <a:p>
            <a:endParaRPr lang="en-IN" dirty="0"/>
          </a:p>
        </p:txBody>
      </p:sp>
      <p:pic>
        <p:nvPicPr>
          <p:cNvPr id="5" name="Picture 4">
            <a:extLst>
              <a:ext uri="{FF2B5EF4-FFF2-40B4-BE49-F238E27FC236}">
                <a16:creationId xmlns:a16="http://schemas.microsoft.com/office/drawing/2014/main" xmlns="" id="{00A68828-A4CE-48A0-A77F-9AE734139C4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23949" y="3509630"/>
            <a:ext cx="7967041" cy="1035866"/>
          </a:xfrm>
          <a:prstGeom prst="rect">
            <a:avLst/>
          </a:prstGeom>
        </p:spPr>
      </p:pic>
      <p:pic>
        <p:nvPicPr>
          <p:cNvPr id="9" name="Picture 8">
            <a:extLst>
              <a:ext uri="{FF2B5EF4-FFF2-40B4-BE49-F238E27FC236}">
                <a16:creationId xmlns:a16="http://schemas.microsoft.com/office/drawing/2014/main" xmlns="" id="{8DAE2AB1-9AFE-46C5-91D5-79194B4C8AA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23948" y="4545496"/>
            <a:ext cx="7967041" cy="952500"/>
          </a:xfrm>
          <a:prstGeom prst="rect">
            <a:avLst/>
          </a:prstGeom>
        </p:spPr>
      </p:pic>
    </p:spTree>
    <p:extLst>
      <p:ext uri="{BB962C8B-B14F-4D97-AF65-F5344CB8AC3E}">
        <p14:creationId xmlns:p14="http://schemas.microsoft.com/office/powerpoint/2010/main" xmlns="" val="186142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A5994-3855-4059-9E22-A3D103E29A26}"/>
              </a:ext>
            </a:extLst>
          </p:cNvPr>
          <p:cNvSpPr>
            <a:spLocks noGrp="1"/>
          </p:cNvSpPr>
          <p:nvPr>
            <p:ph type="title"/>
          </p:nvPr>
        </p:nvSpPr>
        <p:spPr/>
        <p:txBody>
          <a:bodyPr/>
          <a:lstStyle/>
          <a:p>
            <a:r>
              <a:rPr lang="en-IN" dirty="0"/>
              <a:t>ANIMATIONS</a:t>
            </a:r>
          </a:p>
        </p:txBody>
      </p:sp>
      <p:sp>
        <p:nvSpPr>
          <p:cNvPr id="3" name="Content Placeholder 2">
            <a:extLst>
              <a:ext uri="{FF2B5EF4-FFF2-40B4-BE49-F238E27FC236}">
                <a16:creationId xmlns:a16="http://schemas.microsoft.com/office/drawing/2014/main" xmlns="" id="{379774DD-52C8-4185-8397-BF6C018F0C55}"/>
              </a:ext>
            </a:extLst>
          </p:cNvPr>
          <p:cNvSpPr>
            <a:spLocks noGrp="1"/>
          </p:cNvSpPr>
          <p:nvPr>
            <p:ph idx="1"/>
          </p:nvPr>
        </p:nvSpPr>
        <p:spPr/>
        <p:txBody>
          <a:bodyPr/>
          <a:lstStyle/>
          <a:p>
            <a:r>
              <a:rPr lang="en-IN" dirty="0" smtClean="0"/>
              <a:t>Animation provides the illusion of motion: HTML elements change styling over time. Well-designed animations can make your application more fun and easier to use, but they aren't just cosmetic. Animations can improve your app and user experience in a number of ways:</a:t>
            </a:r>
          </a:p>
          <a:p>
            <a:r>
              <a:rPr lang="en-IN" dirty="0" smtClean="0"/>
              <a:t>Without animations, web page transitions can seem abrupt and jarring.</a:t>
            </a:r>
          </a:p>
          <a:p>
            <a:r>
              <a:rPr lang="en-IN" dirty="0" smtClean="0"/>
              <a:t>Motion greatly enhances the user experience, so animations give users a chance to detect the application's response to their actions</a:t>
            </a:r>
          </a:p>
          <a:p>
            <a:pPr>
              <a:buNone/>
            </a:pPr>
            <a:endParaRPr lang="en-US" dirty="0"/>
          </a:p>
        </p:txBody>
      </p:sp>
    </p:spTree>
    <p:extLst>
      <p:ext uri="{BB962C8B-B14F-4D97-AF65-F5344CB8AC3E}">
        <p14:creationId xmlns:p14="http://schemas.microsoft.com/office/powerpoint/2010/main" xmlns="" val="161397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03D54-E7CF-416A-A14F-DFFF5856B050}"/>
              </a:ext>
            </a:extLst>
          </p:cNvPr>
          <p:cNvSpPr>
            <a:spLocks noGrp="1"/>
          </p:cNvSpPr>
          <p:nvPr>
            <p:ph type="title"/>
          </p:nvPr>
        </p:nvSpPr>
        <p:spPr/>
        <p:txBody>
          <a:bodyPr>
            <a:normAutofit fontScale="90000"/>
          </a:bodyPr>
          <a:lstStyle/>
          <a:p>
            <a:r>
              <a:rPr lang="en-IN" dirty="0"/>
              <a:t>Getting started With Animations</a:t>
            </a:r>
            <a:br>
              <a:rPr lang="en-IN" dirty="0"/>
            </a:br>
            <a:endParaRPr lang="en-IN" dirty="0"/>
          </a:p>
        </p:txBody>
      </p:sp>
      <p:sp>
        <p:nvSpPr>
          <p:cNvPr id="3" name="Content Placeholder 2">
            <a:extLst>
              <a:ext uri="{FF2B5EF4-FFF2-40B4-BE49-F238E27FC236}">
                <a16:creationId xmlns:a16="http://schemas.microsoft.com/office/drawing/2014/main" xmlns="" id="{3E27126E-E019-40BD-97D8-6D128ED11C81}"/>
              </a:ext>
            </a:extLst>
          </p:cNvPr>
          <p:cNvSpPr>
            <a:spLocks noGrp="1"/>
          </p:cNvSpPr>
          <p:nvPr>
            <p:ph idx="1"/>
          </p:nvPr>
        </p:nvSpPr>
        <p:spPr/>
        <p:txBody>
          <a:bodyPr>
            <a:normAutofit/>
          </a:bodyPr>
          <a:lstStyle/>
          <a:p>
            <a:r>
              <a:rPr lang="en-US" altLang="en-US" dirty="0">
                <a:solidFill>
                  <a:srgbClr val="444444"/>
                </a:solidFill>
              </a:rPr>
              <a:t>The main Angular modules for animations are @angular/animations and @angular/platform-browser.</a:t>
            </a:r>
            <a:r>
              <a:rPr lang="en-US" altLang="en-US" dirty="0">
                <a:solidFill>
                  <a:schemeClr val="tx1"/>
                </a:solidFill>
              </a:rPr>
              <a:t> </a:t>
            </a:r>
            <a:r>
              <a:rPr lang="en-US" dirty="0"/>
              <a:t>When you create a new project using the CLI, these dependencies are automatically added to your project.</a:t>
            </a:r>
          </a:p>
          <a:p>
            <a:r>
              <a:rPr lang="en-US" altLang="en-US" dirty="0">
                <a:solidFill>
                  <a:schemeClr val="tx1"/>
                </a:solidFill>
              </a:rPr>
              <a:t>There are three steps involved in aminations.</a:t>
            </a:r>
          </a:p>
          <a:p>
            <a:r>
              <a:rPr lang="en-US" dirty="0"/>
              <a:t>Step 1: Enabling the animations module</a:t>
            </a:r>
          </a:p>
          <a:p>
            <a:r>
              <a:rPr lang="en-US" dirty="0"/>
              <a:t>Step 2: Importing animation functions into component files</a:t>
            </a:r>
          </a:p>
          <a:p>
            <a:r>
              <a:rPr lang="en-US" dirty="0"/>
              <a:t>Step 3: Adding the animation metadata property</a:t>
            </a:r>
          </a:p>
          <a:p>
            <a:endParaRPr lang="en-US" dirty="0"/>
          </a:p>
          <a:p>
            <a:endParaRPr lang="en-US" altLang="en-US" dirty="0">
              <a:solidFill>
                <a:schemeClr val="tx1"/>
              </a:solidFill>
            </a:endParaRPr>
          </a:p>
          <a:p>
            <a:endParaRPr lang="en-IN" dirty="0"/>
          </a:p>
        </p:txBody>
      </p:sp>
    </p:spTree>
    <p:extLst>
      <p:ext uri="{BB962C8B-B14F-4D97-AF65-F5344CB8AC3E}">
        <p14:creationId xmlns:p14="http://schemas.microsoft.com/office/powerpoint/2010/main" xmlns="" val="2057231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911</TotalTime>
  <Words>592</Words>
  <Application>Microsoft Office PowerPoint</Application>
  <PresentationFormat>Custom</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FEATURES OF ANGULAR 7</vt:lpstr>
      <vt:lpstr>CONTENTS </vt:lpstr>
      <vt:lpstr>Features:</vt:lpstr>
      <vt:lpstr>CLI Prompts</vt:lpstr>
      <vt:lpstr>Slide 5</vt:lpstr>
      <vt:lpstr>Slide 6</vt:lpstr>
      <vt:lpstr>Drag &amp; drop </vt:lpstr>
      <vt:lpstr>ANIMATIONS</vt:lpstr>
      <vt:lpstr>Getting started With Animations </vt:lpstr>
      <vt:lpstr>Step 1: Enabling the animations module </vt:lpstr>
      <vt:lpstr>Step 2: Importing animation functions into component files </vt:lpstr>
      <vt:lpstr>    Step 3: Adding the animation metadata property</vt:lpstr>
      <vt:lpstr>Material:</vt:lpstr>
      <vt:lpstr>Slide 14</vt:lpstr>
      <vt:lpstr>guards</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ANGULAR 7!!</dc:title>
  <dc:creator>pradeep ponugumaati</dc:creator>
  <cp:lastModifiedBy>hp</cp:lastModifiedBy>
  <cp:revision>31</cp:revision>
  <dcterms:created xsi:type="dcterms:W3CDTF">2020-03-25T16:33:52Z</dcterms:created>
  <dcterms:modified xsi:type="dcterms:W3CDTF">2020-03-26T10:12:37Z</dcterms:modified>
</cp:coreProperties>
</file>