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Frank Ruhl Libre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FrankRuhlLibre-bold.fntdata"/><Relationship Id="rId16" Type="http://schemas.openxmlformats.org/officeDocument/2006/relationships/slide" Target="slides/slide11.xml"/><Relationship Id="rId38" Type="http://schemas.openxmlformats.org/officeDocument/2006/relationships/font" Target="fonts/FrankRuhlLibr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5167784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5167784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0a9afd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0a9afd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0a9afd5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0a9afd5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5167784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5167784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167784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167784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0a2d897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0a2d897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0a2d897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0a2d897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5167784a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5167784a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5167784a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5167784a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5167784a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5167784a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67434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67434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5167784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5167784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5167784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5167784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0a2d897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0a2d89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5167784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5167784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167784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167784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5167784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5167784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0a2d897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0a2d897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ington Square Arch in autumn." id="9" name="Google Shape;9;p2"/>
          <p:cNvPicPr preferRelativeResize="0"/>
          <p:nvPr/>
        </p:nvPicPr>
        <p:blipFill rotWithShape="1">
          <a:blip r:embed="rId2">
            <a:alphaModFix amt="22000"/>
          </a:blip>
          <a:srcRect b="0" l="0" r="0" t="1564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96200" y="3103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2496200" y="4155404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1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4" name="Google Shape;74;p13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6" name="Google Shape;76;p14"/>
          <p:cNvPicPr preferRelativeResize="0"/>
          <p:nvPr/>
        </p:nvPicPr>
        <p:blipFill rotWithShape="1">
          <a:blip r:embed="rId2">
            <a:alphaModFix amt="22000"/>
          </a:blip>
          <a:srcRect b="0" l="0" r="0" t="1564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7" name="Google Shape;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&quot;" id="81" name="Google Shape;81;p1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64347" y="371225"/>
            <a:ext cx="1546225" cy="1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83" name="Google Shape;83;p15"/>
          <p:cNvSpPr/>
          <p:nvPr/>
        </p:nvSpPr>
        <p:spPr>
          <a:xfrm>
            <a:off x="166025" y="147625"/>
            <a:ext cx="8830200" cy="48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4" name="Google Shape;8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8" name="Google Shape;8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49" name="Google Shape;4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2005.13665.pdf" TargetMode="External"/><Relationship Id="rId4" Type="http://schemas.openxmlformats.org/officeDocument/2006/relationships/hyperlink" Target="https://people.duke.edu/~charvey/Teaching/BA453_2006/Idzorek_onBL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Deep Learning and Black-Litterman for </a:t>
            </a:r>
            <a:r>
              <a:rPr lang="en" sz="4800"/>
              <a:t>Portfolio Optimization</a:t>
            </a:r>
            <a:endParaRPr sz="4800"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496200" y="30274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Nigel Saurino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Tejus Setlur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Supervisor: Dr. Daniel Totouom</a:t>
            </a:r>
            <a:endParaRPr sz="1200"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2496200" y="4155404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1 2 . 10 . 2</a:t>
            </a:r>
            <a:r>
              <a:rPr lang="en"/>
              <a:t>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506000" y="1385496"/>
            <a:ext cx="6131700" cy="23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Black-Litterman Portfolio Optimization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Black-Litterman </a:t>
            </a:r>
            <a:r>
              <a:rPr lang="en" sz="1200">
                <a:solidFill>
                  <a:srgbClr val="000000"/>
                </a:solidFill>
              </a:rPr>
              <a:t>is an adaptation of the classic mean-variance framework</a:t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</a:rPr>
              <a:t>B-L enables investors to combine their unique views regarding individual asset performance with the market equilibrium</a:t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200">
                <a:solidFill>
                  <a:srgbClr val="000000"/>
                </a:solidFill>
              </a:rPr>
              <a:t>B-L can be summarized into 5 key steps: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Find Risk Premia to demand from stocks in market portfolio</a:t>
            </a:r>
            <a:endParaRPr sz="1200">
              <a:solidFill>
                <a:srgbClr val="000000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Adjust Risk Premia of individual stocks with our own views</a:t>
            </a:r>
            <a:endParaRPr sz="1200">
              <a:solidFill>
                <a:srgbClr val="000000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Have mixed estimate of forward-looking returns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Perform classic mean-variance optimization to calculate weights for individual stocks in portfolio using the covariance matrix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End result is the set of expected returns of individual assets in the portfolio and their associated optimal portfolio weights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Black-Litterman</a:t>
            </a:r>
            <a:r>
              <a:rPr lang="en"/>
              <a:t> </a:t>
            </a:r>
            <a:r>
              <a:rPr lang="en" sz="1400"/>
              <a:t>hinges on a few key terms: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Implied Excess Equilibrium Returns: Neutral starting point for B-L of the market return for the portfolio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Risk Aversion Coefficient </a:t>
            </a:r>
            <a:r>
              <a:rPr lang="en"/>
              <a:t>λ: Excess return on the market divided by the variance of the market (i.e. the price of risk)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Covariance matrix (Σ) of the portfolio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 vector (w) of the portfolio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Views vector (Q) of investor outlook for each asset (can be relative or absolute view)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matrix (P) to link the views to assets in the portfolio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Uncertainty matrix (Ω) of our 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Scalar (𝜏): Set to 0.025 by B-L but often 1 is used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Black-Litterman’s</a:t>
            </a:r>
            <a:r>
              <a:rPr lang="en"/>
              <a:t> </a:t>
            </a:r>
            <a:r>
              <a:rPr lang="en" sz="1400"/>
              <a:t>key formulas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by calculating implied excess equilibrium returns (derivation of investor utility function):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Π = λ * Σ * 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Incorporate </a:t>
            </a:r>
            <a:r>
              <a:rPr lang="en"/>
              <a:t>the</a:t>
            </a:r>
            <a:r>
              <a:rPr lang="en"/>
              <a:t> Views Vector and Confidence in our views: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View confidence is </a:t>
            </a:r>
            <a:r>
              <a:rPr lang="en">
                <a:solidFill>
                  <a:schemeClr val="dk2"/>
                </a:solidFill>
              </a:rPr>
              <a:t>Ω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/>
              <a:t> where</a:t>
            </a:r>
            <a:r>
              <a:rPr lang="en"/>
              <a:t>: </a:t>
            </a:r>
            <a:r>
              <a:rPr lang="en">
                <a:solidFill>
                  <a:schemeClr val="dk2"/>
                </a:solidFill>
              </a:rPr>
              <a:t>Ω = 𝜏 * P * Σ * P</a:t>
            </a:r>
            <a:r>
              <a:rPr baseline="30000" lang="en">
                <a:solidFill>
                  <a:schemeClr val="dk2"/>
                </a:solidFill>
              </a:rPr>
              <a:t>T</a:t>
            </a:r>
            <a:endParaRPr baseline="300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B-L estimates excess returns (updated for the views) with a weighted average of Π and Q.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Weights of the function are our confidence in Π = 𝜏 * Σ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 and the confidence in Q times our link matrix to indicate which assets the views are about (P</a:t>
            </a:r>
            <a:r>
              <a:rPr baseline="30000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 * Ω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)</a:t>
            </a:r>
            <a:endParaRPr baseline="30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Black-Litterman’s</a:t>
            </a:r>
            <a:r>
              <a:rPr lang="en"/>
              <a:t> </a:t>
            </a:r>
            <a:r>
              <a:rPr lang="en" sz="1400"/>
              <a:t>key formulas (cont’d):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Taken together, second term of B-L: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</a:t>
            </a:r>
            <a:r>
              <a:rPr lang="en">
                <a:solidFill>
                  <a:schemeClr val="dk2"/>
                </a:solidFill>
              </a:rPr>
              <a:t>𝜏 * Σ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) * Π + (P</a:t>
            </a:r>
            <a:r>
              <a:rPr baseline="30000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 * Ω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) * Q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Finally, B-L formula: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E[r] = [(𝜏 * Σ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) + (P</a:t>
            </a:r>
            <a:r>
              <a:rPr baseline="30000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 * Ω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 * P)]*[(𝜏 * Σ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) * Π + (P</a:t>
            </a:r>
            <a:r>
              <a:rPr baseline="30000"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 * Ω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) * Q]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New weights are calculated by solving the unconstrained maximization problem: w = (λ * Σ)</a:t>
            </a:r>
            <a:r>
              <a:rPr baseline="30000" lang="en">
                <a:solidFill>
                  <a:schemeClr val="dk2"/>
                </a:solidFill>
              </a:rPr>
              <a:t>-1</a:t>
            </a:r>
            <a:r>
              <a:rPr lang="en">
                <a:solidFill>
                  <a:schemeClr val="dk2"/>
                </a:solidFill>
              </a:rPr>
              <a:t> * E[r]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In summary, B-L can be viewed as the sum of two portfolios (the original market-cap weighted portfolio and the investor portfolio of long/short positions expressed as views)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</a:t>
            </a:r>
            <a:r>
              <a:rPr lang="en"/>
              <a:t> Results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an LSTM model and B-L as a benchmark with the Sharpe ratio as our objective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2006 - 2011 as our training set and 2011 - 2020 as our test 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set included </a:t>
            </a:r>
            <a:r>
              <a:rPr lang="en" sz="1400">
                <a:solidFill>
                  <a:srgbClr val="000000"/>
                </a:solidFill>
              </a:rPr>
              <a:t>regime change and several market shocks including the taper tantrum, a low volatility environment, rising interest rates and a global pandemic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We used a rolling 50-day lookback of asset returns for our covariance matrix in B-L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Methodology for selective views vector for B-L posed a challenge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448400"/>
            <a:ext cx="65511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The Sharpe ratio is a classic industry metric and offers important implications from a single value. In our analysis, you can see that the ratios of each allocation strategy have similar performance results for the years between 2011 and 2020.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66" y="2461800"/>
            <a:ext cx="5916169" cy="167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448400"/>
            <a:ext cx="65511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At the end of our test set (May 2020) our final allocations were: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75" y="1789050"/>
            <a:ext cx="5623560" cy="2862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448400"/>
            <a:ext cx="65511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000000"/>
                </a:solidFill>
              </a:rPr>
              <a:t>We graphed our allocations against each ETF’s price over the test set to look for irregularities in the data set (AGG below for reference):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925" y="2008900"/>
            <a:ext cx="5248656" cy="254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Zhang et al: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https://arxiv.org/pdf/2005.13665.pdf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Idzorek: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https://people.duke.edu/~charvey/Teaching/BA453_2006/Idzorek_onBL.pdf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Totouom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48400"/>
            <a:ext cx="84249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D59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Portfolio optimization is the method of selecting the best portfolio which gives back the most profitable rate of return for each unit of risk taken by the investors. </a:t>
            </a:r>
            <a:endParaRPr>
              <a:solidFill>
                <a:srgbClr val="4D59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968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D59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Sharpe ratio compares the return of an investment with its risk.</a:t>
            </a:r>
            <a:endParaRPr>
              <a:solidFill>
                <a:srgbClr val="4D59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525" y="3051275"/>
            <a:ext cx="29432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1506000" y="1385503"/>
            <a:ext cx="61317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Thank you</a:t>
            </a:r>
            <a:endParaRPr sz="6600"/>
          </a:p>
        </p:txBody>
      </p:sp>
      <p:sp>
        <p:nvSpPr>
          <p:cNvPr id="220" name="Google Shape;220;p37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Nigel Saurino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Tejus Setlur</a:t>
            </a:r>
            <a:endParaRPr/>
          </a:p>
        </p:txBody>
      </p:sp>
      <p:cxnSp>
        <p:nvCxnSpPr>
          <p:cNvPr id="221" name="Google Shape;221;p37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48400"/>
            <a:ext cx="84249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exchange-traded fund (ETF) is a type of pooled investment security that operates much like a mutual fund. 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 of choosing individual assets, Exchange-Traded Funds (ETFs) of market indices are selected to form a portfolio. 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 four market indices: US total stock index (VTI), US aggregate bond index (AGG), US commodity index (DBC) and Volatility Index (VIX). 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 different portfolio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optimization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techniques to choose the right combination of weights for these four indices.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79875" y="1385500"/>
            <a:ext cx="7045200" cy="22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Deep Learning Portfolio Optimization</a:t>
            </a:r>
            <a:endParaRPr sz="5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87975"/>
            <a:ext cx="8635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Deep</a:t>
            </a:r>
            <a:r>
              <a:rPr lang="en"/>
              <a:t> Learning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48400"/>
            <a:ext cx="86355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Fully Convolutional Networks, or FCNs, are an architecture used mainly for semantic segmentation. They employ solely locally connected layers, such as convolution, pooling and upsampling.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Convolutional Neural Network (CNN) is comprised of one or more convolutional layers (often with a subsampling step) and then followed by one or more fully connected layers as in a standard multilayer neural network.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 Short-Term Memory (LSTM) networks are a type of recurrent neural network capable of learning order dependence in sequence prediction problems.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587975"/>
            <a:ext cx="85779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- Deep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Sharpe Ratio we already discussed, we can maximize the objective function: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50" y="2280750"/>
            <a:ext cx="3737700" cy="19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277" y="2747201"/>
            <a:ext cx="2951573" cy="10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87975"/>
            <a:ext cx="862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- Deep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448400"/>
            <a:ext cx="87075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approach, a neural network f with parameters θ is adopted to model </a:t>
            </a:r>
            <a:r>
              <a:rPr i="1" lang="en"/>
              <a:t>w</a:t>
            </a:r>
            <a:r>
              <a:rPr baseline="-25000" i="1" lang="en"/>
              <a:t>i,t</a:t>
            </a:r>
            <a:r>
              <a:rPr lang="en"/>
              <a:t> for a long-only portfolio: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long-only portfolio imposes constraints that require weights to be positive and summed to one, we use softmax outputs to fulfill these requirements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gradient ascent to maximise the Sharpe ratio.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50" y="1830700"/>
            <a:ext cx="1592175" cy="3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425" y="2876450"/>
            <a:ext cx="2814025" cy="9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0101" y="3617825"/>
            <a:ext cx="2027052" cy="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448400"/>
            <a:ext cx="85059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model consists of three main building blocks: input layer, neural layer and output layer.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Layer: The input features of one asset can be its past prices and returns with a dimension of (k,2) where k represents the lookback window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Layer: LSTMs deliver the best performance for modelling daily financial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LSTM operates with a cell structure that has gate mechanisms to summarise and filter information from its long history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75" y="505200"/>
            <a:ext cx="4639225" cy="436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448400"/>
            <a:ext cx="38811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Layer: we use the softmax activation function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derive the Sharpe ratio and calculate the gradients of the Sharpe ratio with respect to the model parameters and use gradient ascent to update the parameters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6D6D6D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