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wmf" ContentType="image/x-wmf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8CA095-06B5-4635-A52C-94F1C37486D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Sumaiya – This is fine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9BDE40-11D3-4C79-BD51-280B8E025C5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fine. Reference the steps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F6912B-4DA6-4774-BBC7-DC4288A16D2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fine. Reference the steps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1580BC-85FA-4FD6-B307-E4EF95D42C6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notes: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 Coordinates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group ID: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entity or organization responsible for producing the artifact. For example, com.accenture.works can be a group ID.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artifact ID: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name of the actual artifact. For example, a project with a main class.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version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version number of the artifact.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how the Archetype has defined the module's coordinates, defined the type as a JAR archive, and also specified JUnit as a dependency during the test phase (via the &lt;scope&gt; tag).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1089360" indent="-187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9360" indent="-187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9360" indent="-187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7590D1-E9DC-4249-920C-701A0395A29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AC822A-E149-4669-B23F-541089A4222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Participant Notes: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 IDE makes the java development easier for the developer. Thus, Maven supports creation of eclipse specific files. There is someone in the project(May be a application build engineer) who creates the Maven stuff and we developers can use it in Eclipse by importing.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2B67C9-F1DE-43BE-AAB8-75D3C7BB2B4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notes: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-Explain to the participants that Maven just creates a web directory structure and template files like web.xml.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-We have to create the web pages and place them in the proper locations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Notes: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download Maven 2 from http://maven.apache.org/download.html.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9CA6DA-A89E-4F84-A59E-7F0F54493B5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ADA575-7D94-4DF0-94A8-219441CDC0C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http://maven.apache.org/guides/getting-started/index.html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7F07DB-215E-4FC7-83A8-9D92230DB05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25360" indent="-22500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Notes: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Resolving Project Dependencies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 the build process, the project dependencies are resolved with the help of Maven 3 dependency management engine. Dependencies are specified in &lt;dependencies&gt; elements within a pom.xml file. Project dependencies are stored on repository servers. The dependencies resolver attempts to resolve the dependencies in the following order: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local repository is checked for the dependency.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list of remote repositories is checked for the dependency.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case, 1 and 2 fail, an error is reported.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9360" indent="-18756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the first remote repository contacted in step 2 is a worldwide-accessible centralized Maven 2 repository containing artifacts for most popular open source projects.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Repository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Maven 3 local repository is a directory on your disk, located at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HomeDirectory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/.m2/repository. This repository acts as a high-performance local cache, storing any artifacts downloaded as a result of dependency resolution. 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Repository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repositories are accessed over the network. You can maintain a list of remote repositories to use in your settings.xml configuration file. The settings.xml file is present in the conf folder of apache-maven-3.x.x.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9360" indent="-18756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360" indent="-225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 provides command line utilities using which we can create project template, similar to the project creation options in Eclipse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Solutions Engineering Fundamentals: Java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#Z16325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© 2009 Accenture All Rights Reserved.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B90251-91D8-4B22-9FC8-F9C3B0A1303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1872000" y="1599840"/>
            <a:ext cx="5634000" cy="4495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08/09/19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35DAA9-EFE8-4BB1-95D5-F691C8378771}" type="slidenum">
              <a:rPr b="1" lang="en-IN" sz="1400" spc="-1" strike="noStrike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8" name="Picture 10" descr=""/>
          <p:cNvPicPr/>
          <p:nvPr/>
        </p:nvPicPr>
        <p:blipFill>
          <a:blip r:embed="rId2"/>
          <a:stretch/>
        </p:blipFill>
        <p:spPr>
          <a:xfrm>
            <a:off x="3511080" y="4689360"/>
            <a:ext cx="5485320" cy="201852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525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LevelFirst Level Text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 Text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 Text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 Text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 Text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Line 5"/>
          <p:cNvSpPr/>
          <p:nvPr/>
        </p:nvSpPr>
        <p:spPr>
          <a:xfrm>
            <a:off x="457920" y="1161720"/>
            <a:ext cx="8686080" cy="36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444600" y="6572160"/>
            <a:ext cx="2572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 © 2012 Accenture  All rights reserved.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Master Title Slide Headline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8144640" y="6562800"/>
            <a:ext cx="53604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0DFA08C-1052-47EB-8FED-6932097322EA}" type="slidenum">
              <a:rPr b="0" lang="en-IN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08/09/19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E71458E-F28A-47E5-AC17-A4C200A6694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maven.apache.org/download.cgi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Maven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Rajeev Gupta MTech CS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Trainer &amp; Consultant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Maven 3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Issue the following command from the directory that you want to contain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SampleProject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above command provides the archetype plug-in with the coordinates of your module.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command also creates a starter pom.xml file for the project along with the conventional Maven 2 directory structure.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791280" y="2592000"/>
            <a:ext cx="7776720" cy="57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Maven 3 project (Continued…)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620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output should be similar to the following: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792000" y="2160000"/>
            <a:ext cx="7251840" cy="4378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Maven 3 project (Continued…)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Archetype plug-in creates a directory tree, a pom.xml file and a placeholder App.java application.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also creates a directory tree for unit test source code and a placeholder AppTest.java unit test.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following figures shows the directory structure created: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2664000" y="3456000"/>
            <a:ext cx="3742920" cy="2879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First Maven 3 project (Continued…)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4812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Remove App.java and place the following SimpleExample.java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2088000" y="2799360"/>
            <a:ext cx="5918760" cy="3513240"/>
          </a:xfrm>
          <a:prstGeom prst="rect">
            <a:avLst/>
          </a:prstGeom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Sample pom.xml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620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file generated by the Archetype plug-in for SampleProject is shown below: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tretch/>
        </p:blipFill>
        <p:spPr>
          <a:xfrm>
            <a:off x="1135440" y="3018960"/>
            <a:ext cx="5344560" cy="2957040"/>
          </a:xfrm>
          <a:prstGeom prst="rect">
            <a:avLst/>
          </a:prstGeom>
          <a:ln w="9360">
            <a:solidFill>
              <a:schemeClr val="tx1">
                <a:lumMod val="65000"/>
                <a:lumOff val="35000"/>
              </a:schemeClr>
            </a:solidFill>
            <a:miter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Customizing the generated pom.xml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620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1"/>
          <a:stretch/>
        </p:blipFill>
        <p:spPr>
          <a:xfrm>
            <a:off x="461880" y="1251000"/>
            <a:ext cx="8221320" cy="5330520"/>
          </a:xfrm>
          <a:prstGeom prst="rect">
            <a:avLst/>
          </a:prstGeom>
          <a:ln w="9360">
            <a:solidFill>
              <a:schemeClr val="tx1">
                <a:lumMod val="65000"/>
                <a:lumOff val="35000"/>
              </a:schemeClr>
            </a:solidFill>
            <a:miter/>
          </a:ln>
        </p:spPr>
      </p:pic>
      <p:sp>
        <p:nvSpPr>
          <p:cNvPr id="187" name="Line 3"/>
          <p:cNvSpPr/>
          <p:nvPr/>
        </p:nvSpPr>
        <p:spPr>
          <a:xfrm flipH="1">
            <a:off x="1618920" y="2997000"/>
            <a:ext cx="27370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8" descr=""/>
          <p:cNvPicPr/>
          <p:nvPr/>
        </p:nvPicPr>
        <p:blipFill>
          <a:blip r:embed="rId2"/>
          <a:stretch/>
        </p:blipFill>
        <p:spPr>
          <a:xfrm>
            <a:off x="3924360" y="1876320"/>
            <a:ext cx="4968360" cy="1552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Compiling the customized 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620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can now compile the SampleProject using mvn compile command.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should see the report of a successful build, creating one class file in the target tree.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 can take a little while if it is the first time you run it because some dependencies might need to be downloaded from the central repository over the Internet.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915480" y="1800000"/>
            <a:ext cx="5060520" cy="39384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5" descr=""/>
          <p:cNvPicPr/>
          <p:nvPr/>
        </p:nvPicPr>
        <p:blipFill>
          <a:blip r:embed="rId2"/>
          <a:stretch/>
        </p:blipFill>
        <p:spPr>
          <a:xfrm>
            <a:off x="720000" y="4213440"/>
            <a:ext cx="6708600" cy="169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Directory structure after compilation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620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After compilation, the .class files (SimpleExample.class) file is created in the target folder shown below: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95" name="Picture 4" descr=""/>
          <p:cNvPicPr/>
          <p:nvPr/>
        </p:nvPicPr>
        <p:blipFill>
          <a:blip r:embed="rId1"/>
          <a:stretch/>
        </p:blipFill>
        <p:spPr>
          <a:xfrm>
            <a:off x="1975680" y="2664000"/>
            <a:ext cx="5152320" cy="3624480"/>
          </a:xfrm>
          <a:prstGeom prst="rect">
            <a:avLst/>
          </a:prstGeom>
          <a:ln w="9360">
            <a:solidFill>
              <a:schemeClr val="tx1">
                <a:lumMod val="65000"/>
                <a:lumOff val="35000"/>
              </a:schemeClr>
            </a:solidFill>
            <a:miter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Adding a Unit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31200" y="1295280"/>
            <a:ext cx="8503920" cy="22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is a development best practice to provide unit tests for all code modules.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2 created a placeholder AppTest.java unit test for you. Remove the file and place the following SimpleExampleTest.java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98" name="Picture 5" descr=""/>
          <p:cNvPicPr/>
          <p:nvPr/>
        </p:nvPicPr>
        <p:blipFill>
          <a:blip r:embed="rId1"/>
          <a:stretch/>
        </p:blipFill>
        <p:spPr>
          <a:xfrm>
            <a:off x="1783800" y="3504600"/>
            <a:ext cx="4768200" cy="2808000"/>
          </a:xfrm>
          <a:prstGeom prst="rect">
            <a:avLst/>
          </a:prstGeom>
          <a:ln w="9360">
            <a:solidFill>
              <a:schemeClr val="tx1">
                <a:lumMod val="65000"/>
                <a:lumOff val="35000"/>
              </a:schemeClr>
            </a:solidFill>
            <a:miter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Running a unit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can use mvn test command.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3 compiles the source and the unit test. It then runs the tests, reporting on the number of successes, failures, and errors, as shown in the following figure: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792000" y="2952000"/>
            <a:ext cx="4679640" cy="377640"/>
          </a:xfrm>
          <a:prstGeom prst="rect">
            <a:avLst/>
          </a:prstGeom>
          <a:ln w="9360">
            <a:noFill/>
          </a:ln>
        </p:spPr>
      </p:pic>
      <p:pic>
        <p:nvPicPr>
          <p:cNvPr id="202" name="Picture 6" descr=""/>
          <p:cNvPicPr/>
          <p:nvPr/>
        </p:nvPicPr>
        <p:blipFill>
          <a:blip r:embed="rId2"/>
          <a:stretch/>
        </p:blipFill>
        <p:spPr>
          <a:xfrm>
            <a:off x="611280" y="3608640"/>
            <a:ext cx="7431840" cy="3009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Overview of Maven3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Maven repositories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Archetypes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3 life cycle phases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set the environment for Maven 3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pom.xml file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customize the pom.xml file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create Eclipse related files using Maven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create a WAR file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Course Goals / 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eclipse specific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428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is easier for developers to work with Eclipse, hence Maven supports creation of eclipse specific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generate the eclipse metadata files from your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pom.xml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execute the following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above command generates eclipse related files like .project and .classpath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864000" y="3025080"/>
            <a:ext cx="6192360" cy="502920"/>
          </a:xfrm>
          <a:prstGeom prst="rect">
            <a:avLst/>
          </a:prstGeom>
          <a:ln w="9360">
            <a:noFill/>
          </a:ln>
        </p:spPr>
      </p:pic>
      <p:pic>
        <p:nvPicPr>
          <p:cNvPr id="206" name="Picture 6" descr=""/>
          <p:cNvPicPr/>
          <p:nvPr/>
        </p:nvPicPr>
        <p:blipFill>
          <a:blip r:embed="rId2"/>
          <a:stretch/>
        </p:blipFill>
        <p:spPr>
          <a:xfrm>
            <a:off x="1296000" y="4248000"/>
            <a:ext cx="6264000" cy="2260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Importing the project in Eclipse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428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9040" indent="-418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19040" indent="-418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19040" indent="-418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After generating the Eclipse Classpath and Project files for your project, import the project into Eclipse with the following steps: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57360" indent="-38052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the Eclipse workspace menu select File &gt; Import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2. Expand General and select Existing Projects into Workspace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3. Mark Select root directory and hit Browse. Browse for the directory in which your POM file is in. Press OK.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4. You should now see your project checked under the Projects: box. Press Finish.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5. You should now see your project in Eclipse.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a WAR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let’s see how to create a simple Web application: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Execute the following command in the directory where you want the web application to be created.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following directory structure will be created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1" name="Picture 5" descr=""/>
          <p:cNvPicPr/>
          <p:nvPr/>
        </p:nvPicPr>
        <p:blipFill>
          <a:blip r:embed="rId1"/>
          <a:stretch/>
        </p:blipFill>
        <p:spPr>
          <a:xfrm>
            <a:off x="648000" y="2948040"/>
            <a:ext cx="7488000" cy="723960"/>
          </a:xfrm>
          <a:prstGeom prst="rect">
            <a:avLst/>
          </a:prstGeom>
          <a:ln w="9360"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2"/>
          <a:stretch/>
        </p:blipFill>
        <p:spPr>
          <a:xfrm>
            <a:off x="1251000" y="4536000"/>
            <a:ext cx="5733000" cy="1400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a WAR file (Continued…)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48120" y="133524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directory structure created will be as per WAR file.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provides us the required directory structure and template files.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have to create web pages and place them in the proper locations.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our application, lets use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index.jsp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file which is created by default.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 your contents to index.jsp and save it.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 following command in the command prompt.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5" name="Picture 4" descr=""/>
          <p:cNvPicPr/>
          <p:nvPr/>
        </p:nvPicPr>
        <p:blipFill>
          <a:blip r:embed="rId1"/>
          <a:stretch/>
        </p:blipFill>
        <p:spPr>
          <a:xfrm>
            <a:off x="1079640" y="4968000"/>
            <a:ext cx="6408360" cy="657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a WAR file (Continued…)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Notice a war file created in the target folder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Deploy the same in a web server and request for </a:t>
            </a:r>
            <a:r>
              <a:rPr b="1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index.jsp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 see the output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488520" y="2162520"/>
            <a:ext cx="8151480" cy="2085480"/>
          </a:xfrm>
          <a:prstGeom prst="rect">
            <a:avLst/>
          </a:prstGeom>
          <a:ln w="9360">
            <a:solidFill>
              <a:schemeClr val="tx1">
                <a:lumMod val="65000"/>
                <a:lumOff val="35000"/>
              </a:schemeClr>
            </a:solidFill>
            <a:miter/>
          </a:ln>
        </p:spPr>
      </p:pic>
      <p:sp>
        <p:nvSpPr>
          <p:cNvPr id="219" name="CustomShape 3"/>
          <p:cNvSpPr/>
          <p:nvPr/>
        </p:nvSpPr>
        <p:spPr>
          <a:xfrm>
            <a:off x="6300720" y="2565360"/>
            <a:ext cx="2309400" cy="791640"/>
          </a:xfrm>
          <a:prstGeom prst="ellipse">
            <a:avLst/>
          </a:prstGeom>
          <a:noFill/>
          <a:ln w="1260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61160" y="2628360"/>
            <a:ext cx="8204760" cy="7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Maven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0040" y="1500120"/>
            <a:ext cx="8227800" cy="50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Build tool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software project management and comprehension tool.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can manage the build of project, documentation and reporting from a central piece of information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is hosted by Apache Software Foundation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uses POM (Project Object Model) in order to describe the software project which is being built, it’s dependencies on other external modules and build order.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comes with predefined targets for performing certain tasks like compilation of code and it’s packaging.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is network-ready. The core engine can dynamically download plug-ins from a repository.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maven?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Setting the environment for Maven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Download maven  from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 u="sng">
                <a:solidFill>
                  <a:srgbClr val="f7b615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http://maven.apache.org/download.cgi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Unzip the installation archive to c:/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 the M2_HOME and Path environment variables in the following way: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 M2_HOME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C:\tools\maven3.1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%M2_HOME%\bin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Setting the environment for Maven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installed correctly, you should be able to test it by opening a command prompt and typing 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output should be like this: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714240" y="2643120"/>
            <a:ext cx="3887280" cy="360000"/>
          </a:xfrm>
          <a:prstGeom prst="rect">
            <a:avLst/>
          </a:prstGeom>
          <a:ln w="9360">
            <a:noFill/>
          </a:ln>
        </p:spPr>
      </p:pic>
      <p:pic>
        <p:nvPicPr>
          <p:cNvPr id="147" name="Picture 5" descr=""/>
          <p:cNvPicPr/>
          <p:nvPr/>
        </p:nvPicPr>
        <p:blipFill>
          <a:blip r:embed="rId2"/>
          <a:stretch/>
        </p:blipFill>
        <p:spPr>
          <a:xfrm>
            <a:off x="864720" y="4061520"/>
            <a:ext cx="5327280" cy="834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Key terms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Archetype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- is a template of a project which is combined with some user input to produce a working Maven project that has been tailored to the user's requirements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POM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- The pom.xml file is the core of a project's configuration in Maven. It is a single configuration file that contains the majority of information required to build a project.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Dependencies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- Maven allows projects to declare what dependencies they have, and will automatically materialize those dependencies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Repositories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31200" y="1295280"/>
            <a:ext cx="84578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repositories store a set of artifacts which are used by Maven during dependency resolution for a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Local repositories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accessed on the local hard disk.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Remote repositories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 be accessed through the network.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artifact is bundled as a JAR file which contains the binary library or executable.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artifact can also be a war or an 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3 Archetypes</a:t>
            </a: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31200" y="1295280"/>
            <a:ext cx="8457840" cy="163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archetype is a complete project template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an archetype, a project template can be created with a simple command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Following is a list of archetypes and their purposes.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54" name="Picture 24" descr=""/>
          <p:cNvPicPr/>
          <p:nvPr/>
        </p:nvPicPr>
        <p:blipFill>
          <a:blip r:embed="rId1"/>
          <a:stretch/>
        </p:blipFill>
        <p:spPr>
          <a:xfrm>
            <a:off x="372600" y="3267720"/>
            <a:ext cx="8372160" cy="3066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Maven 3 Life cycle phases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62000" y="2104920"/>
            <a:ext cx="1414271952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Compiles the source code and the classes are placed in the target directory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162000" y="2104920"/>
            <a:ext cx="760171176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test-compile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Compiles the source code of the unit tests.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162000" y="2104920"/>
            <a:ext cx="936955152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Runs the compiled unit tests and verifies the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162000" y="2104920"/>
            <a:ext cx="1378915164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Bundles the executable binaries into a distribution archive such as jar or war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package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162000" y="2104920"/>
            <a:ext cx="1926945576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Adds the archive to the local Maven directory. Thus making it available for any other module dependent on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"/>
          <p:cNvSpPr/>
          <p:nvPr/>
        </p:nvSpPr>
        <p:spPr>
          <a:xfrm>
            <a:off x="162000" y="2104920"/>
            <a:ext cx="18385535520" cy="360998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Adds the archive to the remote Maven directory. Thus making the artifact available to a larger audience.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deploy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162000" y="2104920"/>
            <a:ext cx="8838720" cy="360972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49600" y="1859400"/>
            <a:ext cx="6638400" cy="38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</TotalTime>
  <Application>LibreOffice/5.1.6.2$Linux_X86_64 LibreOffice_project/10m0$Build-2</Application>
  <Words>2208</Words>
  <Paragraphs>277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2014-04-19T08:36:46Z</dcterms:created>
  <dc:creator>hp</dc:creator>
  <dc:description/>
  <dc:language>en-IN</dc:language>
  <cp:lastModifiedBy/>
  <dcterms:modified xsi:type="dcterms:W3CDTF">2019-09-08T09:43:56Z</dcterms:modified>
  <cp:revision>13</cp:revision>
  <dc:subject/>
  <dc:title>Introduction to Maven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