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7" r:id="rId3"/>
    <p:sldId id="258" r:id="rId4"/>
    <p:sldId id="259" r:id="rId5"/>
    <p:sldId id="260" r:id="rId6"/>
    <p:sldId id="278" r:id="rId7"/>
    <p:sldId id="261" r:id="rId8"/>
    <p:sldId id="262" r:id="rId9"/>
    <p:sldId id="266" r:id="rId10"/>
    <p:sldId id="263" r:id="rId11"/>
    <p:sldId id="268" r:id="rId12"/>
    <p:sldId id="269" r:id="rId13"/>
    <p:sldId id="270" r:id="rId14"/>
    <p:sldId id="271" r:id="rId15"/>
    <p:sldId id="275" r:id="rId16"/>
    <p:sldId id="276" r:id="rId17"/>
    <p:sldId id="272" r:id="rId18"/>
    <p:sldId id="273" r:id="rId19"/>
    <p:sldId id="274" r:id="rId20"/>
    <p:sldId id="277" r:id="rId21"/>
    <p:sldId id="267"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C8A13-61E6-4241-9EAA-1CFB54FD8C5C}" type="datetimeFigureOut">
              <a:rPr lang="en-US" smtClean="0"/>
              <a:t>10/31/2022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821DB-95FA-4416-AED9-37AA95F133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821DB-95FA-4416-AED9-37AA95F1331B}"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404D25E-E22B-4CE7-92F9-9863A8CFAE1B}" type="datetimeFigureOut">
              <a:rPr lang="en-US" smtClean="0"/>
              <a:pPr/>
              <a:t>10/31/2022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FD09DAD-6909-4503-8BC5-90FE594316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04D25E-E22B-4CE7-92F9-9863A8CFAE1B}"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09DAD-6909-4503-8BC5-90FE594316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04D25E-E22B-4CE7-92F9-9863A8CFAE1B}"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09DAD-6909-4503-8BC5-90FE594316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404D25E-E22B-4CE7-92F9-9863A8CFAE1B}" type="datetimeFigureOut">
              <a:rPr lang="en-US" smtClean="0"/>
              <a:pPr/>
              <a:t>10/31/2022</a:t>
            </a:fld>
            <a:endParaRPr lang="en-US"/>
          </a:p>
        </p:txBody>
      </p:sp>
      <p:sp>
        <p:nvSpPr>
          <p:cNvPr id="9" name="Slide Number Placeholder 8"/>
          <p:cNvSpPr>
            <a:spLocks noGrp="1"/>
          </p:cNvSpPr>
          <p:nvPr>
            <p:ph type="sldNum" sz="quarter" idx="15"/>
          </p:nvPr>
        </p:nvSpPr>
        <p:spPr/>
        <p:txBody>
          <a:bodyPr rtlCol="0"/>
          <a:lstStyle/>
          <a:p>
            <a:fld id="{2FD09DAD-6909-4503-8BC5-90FE5943160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404D25E-E22B-4CE7-92F9-9863A8CFAE1B}" type="datetimeFigureOut">
              <a:rPr lang="en-US" smtClean="0"/>
              <a:pPr/>
              <a:t>10/31/2022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FD09DAD-6909-4503-8BC5-90FE594316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404D25E-E22B-4CE7-92F9-9863A8CFAE1B}"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09DAD-6909-4503-8BC5-90FE5943160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404D25E-E22B-4CE7-92F9-9863A8CFAE1B}"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09DAD-6909-4503-8BC5-90FE5943160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404D25E-E22B-4CE7-92F9-9863A8CFAE1B}" type="datetimeFigureOut">
              <a:rPr lang="en-US" smtClean="0"/>
              <a:pPr/>
              <a:t>10/31/2022</a:t>
            </a:fld>
            <a:endParaRPr lang="en-US"/>
          </a:p>
        </p:txBody>
      </p:sp>
      <p:sp>
        <p:nvSpPr>
          <p:cNvPr id="7" name="Slide Number Placeholder 6"/>
          <p:cNvSpPr>
            <a:spLocks noGrp="1"/>
          </p:cNvSpPr>
          <p:nvPr>
            <p:ph type="sldNum" sz="quarter" idx="11"/>
          </p:nvPr>
        </p:nvSpPr>
        <p:spPr/>
        <p:txBody>
          <a:bodyPr rtlCol="0"/>
          <a:lstStyle/>
          <a:p>
            <a:fld id="{2FD09DAD-6909-4503-8BC5-90FE5943160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4D25E-E22B-4CE7-92F9-9863A8CFAE1B}"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09DAD-6909-4503-8BC5-90FE594316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404D25E-E22B-4CE7-92F9-9863A8CFAE1B}" type="datetimeFigureOut">
              <a:rPr lang="en-US" smtClean="0"/>
              <a:pPr/>
              <a:t>10/31/2022</a:t>
            </a:fld>
            <a:endParaRPr lang="en-US"/>
          </a:p>
        </p:txBody>
      </p:sp>
      <p:sp>
        <p:nvSpPr>
          <p:cNvPr id="22" name="Slide Number Placeholder 21"/>
          <p:cNvSpPr>
            <a:spLocks noGrp="1"/>
          </p:cNvSpPr>
          <p:nvPr>
            <p:ph type="sldNum" sz="quarter" idx="15"/>
          </p:nvPr>
        </p:nvSpPr>
        <p:spPr/>
        <p:txBody>
          <a:bodyPr rtlCol="0"/>
          <a:lstStyle/>
          <a:p>
            <a:fld id="{2FD09DAD-6909-4503-8BC5-90FE5943160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404D25E-E22B-4CE7-92F9-9863A8CFAE1B}" type="datetimeFigureOut">
              <a:rPr lang="en-US" smtClean="0"/>
              <a:pPr/>
              <a:t>10/31/2022</a:t>
            </a:fld>
            <a:endParaRPr lang="en-US"/>
          </a:p>
        </p:txBody>
      </p:sp>
      <p:sp>
        <p:nvSpPr>
          <p:cNvPr id="18" name="Slide Number Placeholder 17"/>
          <p:cNvSpPr>
            <a:spLocks noGrp="1"/>
          </p:cNvSpPr>
          <p:nvPr>
            <p:ph type="sldNum" sz="quarter" idx="11"/>
          </p:nvPr>
        </p:nvSpPr>
        <p:spPr/>
        <p:txBody>
          <a:bodyPr rtlCol="0"/>
          <a:lstStyle/>
          <a:p>
            <a:fld id="{2FD09DAD-6909-4503-8BC5-90FE5943160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404D25E-E22B-4CE7-92F9-9863A8CFAE1B}" type="datetimeFigureOut">
              <a:rPr lang="en-US" smtClean="0"/>
              <a:pPr/>
              <a:t>10/31/2022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FD09DAD-6909-4503-8BC5-90FE594316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4290"/>
            <a:ext cx="6172200" cy="4804272"/>
          </a:xfrm>
        </p:spPr>
        <p:txBody>
          <a:bodyPr/>
          <a:lstStyle/>
          <a:p>
            <a:endParaRPr lang="en-US" dirty="0"/>
          </a:p>
        </p:txBody>
      </p:sp>
      <p:sp>
        <p:nvSpPr>
          <p:cNvPr id="3" name="Subtitle 2"/>
          <p:cNvSpPr>
            <a:spLocks noGrp="1"/>
          </p:cNvSpPr>
          <p:nvPr>
            <p:ph type="subTitle" idx="1"/>
          </p:nvPr>
        </p:nvSpPr>
        <p:spPr>
          <a:prstGeom prst="snip1Rect">
            <a:avLst/>
          </a:prstGeom>
        </p:spPr>
        <p:txBody>
          <a:bodyPr>
            <a:normAutofit/>
          </a:bodyPr>
          <a:lstStyle/>
          <a:p>
            <a:r>
              <a:rPr lang="en-US" dirty="0" smtClean="0"/>
              <a:t>                                   BY :</a:t>
            </a:r>
          </a:p>
          <a:p>
            <a:r>
              <a:rPr lang="en-US" dirty="0" smtClean="0"/>
              <a:t>                                      </a:t>
            </a:r>
            <a:r>
              <a:rPr lang="en-US" b="0" dirty="0" smtClean="0"/>
              <a:t>1. </a:t>
            </a:r>
            <a:r>
              <a:rPr lang="en-US" b="0" dirty="0" err="1" smtClean="0"/>
              <a:t>G.Tejaswi</a:t>
            </a:r>
            <a:r>
              <a:rPr lang="en-US" b="0" dirty="0" smtClean="0"/>
              <a:t> (192211748)</a:t>
            </a:r>
            <a:endParaRPr lang="en-US" dirty="0" smtClean="0"/>
          </a:p>
          <a:p>
            <a:r>
              <a:rPr lang="en-US" b="0" dirty="0" smtClean="0"/>
              <a:t>                                       2.Y. Baby </a:t>
            </a:r>
            <a:r>
              <a:rPr lang="en-US" b="0" dirty="0" err="1" smtClean="0"/>
              <a:t>Santoshi</a:t>
            </a:r>
            <a:r>
              <a:rPr lang="en-US" b="0" dirty="0" smtClean="0"/>
              <a:t> (192219024)</a:t>
            </a:r>
          </a:p>
          <a:p>
            <a:endParaRPr lang="en-US" dirty="0"/>
          </a:p>
        </p:txBody>
      </p:sp>
      <p:sp>
        <p:nvSpPr>
          <p:cNvPr id="4" name="Oval 3"/>
          <p:cNvSpPr/>
          <p:nvPr/>
        </p:nvSpPr>
        <p:spPr>
          <a:xfrm>
            <a:off x="3214678" y="642918"/>
            <a:ext cx="4143404" cy="3357586"/>
          </a:xfrm>
          <a:prstGeom prst="ellipse">
            <a:avLst/>
          </a:prstGeom>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ln/>
                <a:solidFill>
                  <a:schemeClr val="accent3"/>
                </a:solidFill>
                <a:latin typeface="Times New Roman" pitchFamily="18" charset="0"/>
                <a:cs typeface="Times New Roman" pitchFamily="18" charset="0"/>
              </a:rPr>
              <a:t>CONSUMER RIGHTS </a:t>
            </a:r>
            <a:endParaRPr lang="en-US" sz="3600" b="1" dirty="0">
              <a:ln/>
              <a:solidFill>
                <a:schemeClr val="accent3"/>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467600" cy="1143000"/>
          </a:xfrm>
        </p:spPr>
        <p:txBody>
          <a:bodyPr>
            <a:normAutofit fontScale="90000"/>
          </a:bodyPr>
          <a:lstStyle/>
          <a:p>
            <a:r>
              <a:rPr lang="en-IN" sz="1800" dirty="0" smtClean="0"/>
              <a:t>7.RESULTS &amp; DISCUSSIONS </a:t>
            </a:r>
            <a:r>
              <a:rPr lang="en-IN" dirty="0" smtClean="0"/>
              <a:t>:</a:t>
            </a:r>
            <a:br>
              <a:rPr lang="en-IN" dirty="0" smtClean="0"/>
            </a:br>
            <a:r>
              <a:rPr lang="en-IN" dirty="0" smtClean="0"/>
              <a:t>     1.data collection :</a:t>
            </a:r>
            <a:br>
              <a:rPr lang="en-IN" dirty="0" smtClean="0"/>
            </a:br>
            <a:r>
              <a:rPr lang="en-IN" dirty="0" smtClean="0"/>
              <a:t>             </a:t>
            </a:r>
            <a:r>
              <a:rPr lang="en-IN" sz="2400" dirty="0" smtClean="0"/>
              <a:t>1.DATA COLLECTIONS </a:t>
            </a:r>
            <a:r>
              <a:rPr lang="en-IN" dirty="0" smtClean="0"/>
              <a:t>:</a:t>
            </a:r>
            <a:endParaRPr lang="en-US" dirty="0"/>
          </a:p>
        </p:txBody>
      </p:sp>
      <p:graphicFrame>
        <p:nvGraphicFramePr>
          <p:cNvPr id="8" name="Content Placeholder 7"/>
          <p:cNvGraphicFramePr>
            <a:graphicFrameLocks noGrp="1"/>
          </p:cNvGraphicFramePr>
          <p:nvPr>
            <p:ph sz="quarter" idx="1"/>
          </p:nvPr>
        </p:nvGraphicFramePr>
        <p:xfrm>
          <a:off x="357155" y="803406"/>
          <a:ext cx="8072496" cy="5046116"/>
        </p:xfrm>
        <a:graphic>
          <a:graphicData uri="http://schemas.openxmlformats.org/drawingml/2006/table">
            <a:tbl>
              <a:tblPr firstRow="1" bandRow="1">
                <a:tableStyleId>{5C22544A-7EE6-4342-B048-85BDC9FD1C3A}</a:tableStyleId>
              </a:tblPr>
              <a:tblGrid>
                <a:gridCol w="1127448"/>
                <a:gridCol w="3197103"/>
                <a:gridCol w="1873972"/>
                <a:gridCol w="1873973"/>
              </a:tblGrid>
              <a:tr h="973743">
                <a:tc>
                  <a:txBody>
                    <a:bodyPr/>
                    <a:lstStyle/>
                    <a:p>
                      <a:r>
                        <a:rPr lang="en-IN" dirty="0" err="1" smtClean="0"/>
                        <a:t>S.No</a:t>
                      </a:r>
                      <a:r>
                        <a:rPr lang="en-IN" dirty="0" smtClean="0"/>
                        <a:t>.</a:t>
                      </a:r>
                      <a:endParaRPr lang="en-US" dirty="0"/>
                    </a:p>
                  </a:txBody>
                  <a:tcPr/>
                </a:tc>
                <a:tc>
                  <a:txBody>
                    <a:bodyPr/>
                    <a:lstStyle/>
                    <a:p>
                      <a:r>
                        <a:rPr lang="en-IN" dirty="0" smtClean="0"/>
                        <a:t>TOPIC</a:t>
                      </a:r>
                      <a:endParaRPr lang="en-US" dirty="0"/>
                    </a:p>
                  </a:txBody>
                  <a:tcPr/>
                </a:tc>
                <a:tc>
                  <a:txBody>
                    <a:bodyPr/>
                    <a:lstStyle/>
                    <a:p>
                      <a:r>
                        <a:rPr lang="en-IN" dirty="0" smtClean="0"/>
                        <a:t>MAX RESPONSES</a:t>
                      </a:r>
                      <a:endParaRPr lang="en-US" dirty="0"/>
                    </a:p>
                  </a:txBody>
                  <a:tcPr/>
                </a:tc>
                <a:tc>
                  <a:txBody>
                    <a:bodyPr/>
                    <a:lstStyle/>
                    <a:p>
                      <a:r>
                        <a:rPr lang="en-IN" dirty="0" smtClean="0"/>
                        <a:t>MIN RESPONSES</a:t>
                      </a:r>
                      <a:endParaRPr lang="en-US" dirty="0"/>
                    </a:p>
                  </a:txBody>
                  <a:tcPr/>
                </a:tc>
              </a:tr>
              <a:tr h="564152">
                <a:tc>
                  <a:txBody>
                    <a:bodyPr/>
                    <a:lstStyle/>
                    <a:p>
                      <a:r>
                        <a:rPr lang="en-IN" sz="1600" dirty="0" smtClean="0"/>
                        <a:t>1.</a:t>
                      </a:r>
                    </a:p>
                  </a:txBody>
                  <a:tcPr/>
                </a:tc>
                <a:tc>
                  <a:txBody>
                    <a:bodyPr/>
                    <a:lstStyle/>
                    <a:p>
                      <a:pPr algn="just">
                        <a:lnSpc>
                          <a:spcPct val="150000"/>
                        </a:lnSpc>
                        <a:spcAft>
                          <a:spcPts val="0"/>
                        </a:spcAft>
                      </a:pPr>
                      <a:r>
                        <a:rPr lang="en-US" sz="1600" dirty="0" smtClean="0">
                          <a:latin typeface="Times New Roman"/>
                          <a:ea typeface="Calibri"/>
                          <a:cs typeface="Gautami"/>
                        </a:rPr>
                        <a:t>To </a:t>
                      </a:r>
                      <a:r>
                        <a:rPr lang="en-US" sz="1600" dirty="0">
                          <a:latin typeface="Times New Roman"/>
                          <a:ea typeface="Calibri"/>
                          <a:cs typeface="Gautami"/>
                        </a:rPr>
                        <a:t>often buy products</a:t>
                      </a:r>
                      <a:endParaRPr lang="en-US" sz="1600" dirty="0">
                        <a:latin typeface="Calibri"/>
                        <a:ea typeface="Calibri"/>
                        <a:cs typeface="Gautami"/>
                      </a:endParaRPr>
                    </a:p>
                  </a:txBody>
                  <a:tcPr marL="68580" marR="68580" marT="0" marB="0"/>
                </a:tc>
                <a:tc>
                  <a:txBody>
                    <a:bodyPr/>
                    <a:lstStyle/>
                    <a:p>
                      <a:pPr algn="just">
                        <a:lnSpc>
                          <a:spcPct val="150000"/>
                        </a:lnSpc>
                        <a:spcAft>
                          <a:spcPts val="0"/>
                        </a:spcAft>
                      </a:pPr>
                      <a:r>
                        <a:rPr lang="en-US" sz="1600" dirty="0">
                          <a:latin typeface="Times New Roman"/>
                          <a:ea typeface="Calibri"/>
                          <a:cs typeface="Gautami"/>
                        </a:rPr>
                        <a:t>90</a:t>
                      </a:r>
                      <a:endParaRPr lang="en-US" sz="1600" dirty="0">
                        <a:latin typeface="Calibri"/>
                        <a:ea typeface="Calibri"/>
                        <a:cs typeface="Gautami"/>
                      </a:endParaRPr>
                    </a:p>
                  </a:txBody>
                  <a:tcPr marL="68580" marR="68580" marT="0" marB="0"/>
                </a:tc>
                <a:tc>
                  <a:txBody>
                    <a:bodyPr/>
                    <a:lstStyle/>
                    <a:p>
                      <a:pPr algn="just">
                        <a:lnSpc>
                          <a:spcPct val="150000"/>
                        </a:lnSpc>
                        <a:spcAft>
                          <a:spcPts val="0"/>
                        </a:spcAft>
                      </a:pPr>
                      <a:r>
                        <a:rPr lang="en-US" sz="1600" dirty="0">
                          <a:latin typeface="Times New Roman"/>
                          <a:ea typeface="Calibri"/>
                          <a:cs typeface="Gautami"/>
                        </a:rPr>
                        <a:t>15</a:t>
                      </a:r>
                      <a:endParaRPr lang="en-US" sz="1600" dirty="0">
                        <a:latin typeface="Calibri"/>
                        <a:ea typeface="Calibri"/>
                        <a:cs typeface="Gautami"/>
                      </a:endParaRPr>
                    </a:p>
                  </a:txBody>
                  <a:tcPr marL="68580" marR="68580" marT="0" marB="0"/>
                </a:tc>
              </a:tr>
              <a:tr h="780783">
                <a:tc>
                  <a:txBody>
                    <a:bodyPr/>
                    <a:lstStyle/>
                    <a:p>
                      <a:r>
                        <a:rPr lang="en-IN" sz="1600" dirty="0" smtClean="0"/>
                        <a:t>2.</a:t>
                      </a:r>
                      <a:endParaRPr lang="en-US" sz="1600" dirty="0"/>
                    </a:p>
                  </a:txBody>
                  <a:tcPr/>
                </a:tc>
                <a:tc>
                  <a:txBody>
                    <a:bodyPr/>
                    <a:lstStyle/>
                    <a:p>
                      <a:pPr algn="just">
                        <a:lnSpc>
                          <a:spcPct val="150000"/>
                        </a:lnSpc>
                        <a:spcAft>
                          <a:spcPts val="0"/>
                        </a:spcAft>
                      </a:pPr>
                      <a:r>
                        <a:rPr lang="en-US" sz="1600" dirty="0">
                          <a:latin typeface="Times New Roman"/>
                          <a:ea typeface="Calibri"/>
                          <a:cs typeface="Gautami"/>
                        </a:rPr>
                        <a:t>The price should be reasonable for the quantity and quality of the product.</a:t>
                      </a:r>
                      <a:endParaRPr lang="en-US" sz="1600" dirty="0">
                        <a:latin typeface="Calibri"/>
                        <a:ea typeface="Calibri"/>
                        <a:cs typeface="Gautami"/>
                      </a:endParaRPr>
                    </a:p>
                  </a:txBody>
                  <a:tcPr marL="68580" marR="68580" marT="0" marB="0"/>
                </a:tc>
                <a:tc>
                  <a:txBody>
                    <a:bodyPr/>
                    <a:lstStyle/>
                    <a:p>
                      <a:pPr algn="just">
                        <a:lnSpc>
                          <a:spcPct val="150000"/>
                        </a:lnSpc>
                        <a:spcAft>
                          <a:spcPts val="0"/>
                        </a:spcAft>
                      </a:pPr>
                      <a:r>
                        <a:rPr lang="en-US" sz="1600">
                          <a:latin typeface="Times New Roman"/>
                          <a:ea typeface="Calibri"/>
                          <a:cs typeface="Gautami"/>
                        </a:rPr>
                        <a:t>87 </a:t>
                      </a:r>
                      <a:endParaRPr lang="en-US" sz="1600">
                        <a:latin typeface="Calibri"/>
                        <a:ea typeface="Calibri"/>
                        <a:cs typeface="Gautami"/>
                      </a:endParaRPr>
                    </a:p>
                  </a:txBody>
                  <a:tcPr marL="68580" marR="68580" marT="0" marB="0"/>
                </a:tc>
                <a:tc>
                  <a:txBody>
                    <a:bodyPr/>
                    <a:lstStyle/>
                    <a:p>
                      <a:pPr algn="just">
                        <a:lnSpc>
                          <a:spcPct val="150000"/>
                        </a:lnSpc>
                        <a:spcAft>
                          <a:spcPts val="0"/>
                        </a:spcAft>
                      </a:pPr>
                      <a:r>
                        <a:rPr lang="en-US" sz="1600" dirty="0">
                          <a:latin typeface="Times New Roman"/>
                          <a:ea typeface="Calibri"/>
                          <a:cs typeface="Gautami"/>
                        </a:rPr>
                        <a:t>18</a:t>
                      </a:r>
                      <a:endParaRPr lang="en-US" sz="1600" dirty="0">
                        <a:latin typeface="Calibri"/>
                        <a:ea typeface="Calibri"/>
                        <a:cs typeface="Gautami"/>
                      </a:endParaRPr>
                    </a:p>
                  </a:txBody>
                  <a:tcPr marL="68580" marR="68580" marT="0" marB="0"/>
                </a:tc>
              </a:tr>
              <a:tr h="780783">
                <a:tc>
                  <a:txBody>
                    <a:bodyPr/>
                    <a:lstStyle/>
                    <a:p>
                      <a:r>
                        <a:rPr lang="en-IN" sz="1600" dirty="0" smtClean="0"/>
                        <a:t>3.</a:t>
                      </a:r>
                      <a:endParaRPr lang="en-US" sz="1600" dirty="0"/>
                    </a:p>
                  </a:txBody>
                  <a:tcPr/>
                </a:tc>
                <a:tc>
                  <a:txBody>
                    <a:bodyPr/>
                    <a:lstStyle/>
                    <a:p>
                      <a:pPr algn="just">
                        <a:lnSpc>
                          <a:spcPct val="150000"/>
                        </a:lnSpc>
                        <a:spcAft>
                          <a:spcPts val="0"/>
                        </a:spcAft>
                      </a:pPr>
                      <a:r>
                        <a:rPr lang="en-US" sz="1600" dirty="0" smtClean="0">
                          <a:latin typeface="Times New Roman"/>
                          <a:ea typeface="Calibri"/>
                          <a:cs typeface="Gautami"/>
                        </a:rPr>
                        <a:t>To </a:t>
                      </a:r>
                      <a:r>
                        <a:rPr lang="en-US" sz="1600" dirty="0">
                          <a:latin typeface="Times New Roman"/>
                          <a:ea typeface="Calibri"/>
                          <a:cs typeface="Gautami"/>
                        </a:rPr>
                        <a:t>buy products designed with environmental betterment.</a:t>
                      </a:r>
                      <a:endParaRPr lang="en-US" sz="1600" dirty="0">
                        <a:latin typeface="Calibri"/>
                        <a:ea typeface="Calibri"/>
                        <a:cs typeface="Gautami"/>
                      </a:endParaRPr>
                    </a:p>
                  </a:txBody>
                  <a:tcPr marL="68580" marR="68580" marT="0" marB="0"/>
                </a:tc>
                <a:tc>
                  <a:txBody>
                    <a:bodyPr/>
                    <a:lstStyle/>
                    <a:p>
                      <a:pPr algn="just">
                        <a:lnSpc>
                          <a:spcPct val="150000"/>
                        </a:lnSpc>
                        <a:spcAft>
                          <a:spcPts val="0"/>
                        </a:spcAft>
                      </a:pPr>
                      <a:r>
                        <a:rPr lang="en-US" sz="1600" dirty="0">
                          <a:latin typeface="Times New Roman"/>
                          <a:ea typeface="Calibri"/>
                          <a:cs typeface="Gautami"/>
                        </a:rPr>
                        <a:t>91</a:t>
                      </a:r>
                      <a:endParaRPr lang="en-US" sz="1600" dirty="0">
                        <a:latin typeface="Calibri"/>
                        <a:ea typeface="Calibri"/>
                        <a:cs typeface="Gautami"/>
                      </a:endParaRPr>
                    </a:p>
                  </a:txBody>
                  <a:tcPr marL="68580" marR="68580" marT="0" marB="0"/>
                </a:tc>
                <a:tc>
                  <a:txBody>
                    <a:bodyPr/>
                    <a:lstStyle/>
                    <a:p>
                      <a:pPr algn="just">
                        <a:lnSpc>
                          <a:spcPct val="150000"/>
                        </a:lnSpc>
                        <a:spcAft>
                          <a:spcPts val="0"/>
                        </a:spcAft>
                      </a:pPr>
                      <a:r>
                        <a:rPr lang="en-US" sz="1600" dirty="0">
                          <a:latin typeface="Times New Roman"/>
                          <a:ea typeface="Calibri"/>
                          <a:cs typeface="Gautami"/>
                        </a:rPr>
                        <a:t>14</a:t>
                      </a:r>
                      <a:endParaRPr lang="en-US" sz="1600" dirty="0">
                        <a:latin typeface="Calibri"/>
                        <a:ea typeface="Calibri"/>
                        <a:cs typeface="Gautami"/>
                      </a:endParaRPr>
                    </a:p>
                  </a:txBody>
                  <a:tcPr marL="68580" marR="68580" marT="0" marB="0"/>
                </a:tc>
              </a:tr>
              <a:tr h="834637">
                <a:tc>
                  <a:txBody>
                    <a:bodyPr/>
                    <a:lstStyle/>
                    <a:p>
                      <a:r>
                        <a:rPr lang="en-IN" sz="1600" dirty="0" smtClean="0"/>
                        <a:t>4.</a:t>
                      </a:r>
                      <a:endParaRPr lang="en-US" sz="1600" dirty="0"/>
                    </a:p>
                  </a:txBody>
                  <a:tcPr/>
                </a:tc>
                <a:tc>
                  <a:txBody>
                    <a:bodyPr/>
                    <a:lstStyle/>
                    <a:p>
                      <a:pPr algn="just">
                        <a:lnSpc>
                          <a:spcPct val="150000"/>
                        </a:lnSpc>
                        <a:spcAft>
                          <a:spcPts val="0"/>
                        </a:spcAft>
                      </a:pPr>
                      <a:r>
                        <a:rPr lang="en-US" sz="1600" dirty="0" smtClean="0">
                          <a:latin typeface="Times New Roman"/>
                          <a:ea typeface="Calibri"/>
                          <a:cs typeface="Gautami"/>
                        </a:rPr>
                        <a:t>Aware </a:t>
                      </a:r>
                      <a:r>
                        <a:rPr lang="en-US" sz="1600" dirty="0">
                          <a:latin typeface="Times New Roman"/>
                          <a:ea typeface="Calibri"/>
                          <a:cs typeface="Gautami"/>
                        </a:rPr>
                        <a:t>of laws to safeguard consumer interest.</a:t>
                      </a:r>
                      <a:endParaRPr lang="en-US" sz="1600" dirty="0">
                        <a:latin typeface="Calibri"/>
                        <a:ea typeface="Calibri"/>
                        <a:cs typeface="Gautami"/>
                      </a:endParaRPr>
                    </a:p>
                  </a:txBody>
                  <a:tcPr marL="68580" marR="68580" marT="0" marB="0"/>
                </a:tc>
                <a:tc>
                  <a:txBody>
                    <a:bodyPr/>
                    <a:lstStyle/>
                    <a:p>
                      <a:pPr algn="just">
                        <a:lnSpc>
                          <a:spcPct val="150000"/>
                        </a:lnSpc>
                        <a:spcAft>
                          <a:spcPts val="0"/>
                        </a:spcAft>
                      </a:pPr>
                      <a:r>
                        <a:rPr lang="en-US" sz="1600" dirty="0">
                          <a:latin typeface="Times New Roman"/>
                          <a:ea typeface="Calibri"/>
                          <a:cs typeface="Gautami"/>
                        </a:rPr>
                        <a:t>63</a:t>
                      </a:r>
                      <a:endParaRPr lang="en-US" sz="1600" dirty="0">
                        <a:latin typeface="Calibri"/>
                        <a:ea typeface="Calibri"/>
                        <a:cs typeface="Gautami"/>
                      </a:endParaRPr>
                    </a:p>
                  </a:txBody>
                  <a:tcPr marL="68580" marR="68580" marT="0" marB="0"/>
                </a:tc>
                <a:tc>
                  <a:txBody>
                    <a:bodyPr/>
                    <a:lstStyle/>
                    <a:p>
                      <a:pPr algn="just">
                        <a:lnSpc>
                          <a:spcPct val="150000"/>
                        </a:lnSpc>
                        <a:spcAft>
                          <a:spcPts val="0"/>
                        </a:spcAft>
                      </a:pPr>
                      <a:r>
                        <a:rPr lang="en-US" sz="1600" dirty="0">
                          <a:latin typeface="Times New Roman"/>
                          <a:ea typeface="Calibri"/>
                          <a:cs typeface="Gautami"/>
                        </a:rPr>
                        <a:t>42</a:t>
                      </a:r>
                      <a:endParaRPr lang="en-US" sz="1600" dirty="0">
                        <a:latin typeface="Calibri"/>
                        <a:ea typeface="Calibri"/>
                        <a:cs typeface="Gautami"/>
                      </a:endParaRPr>
                    </a:p>
                  </a:txBody>
                  <a:tcPr marL="68580" marR="68580" marT="0" marB="0"/>
                </a:tc>
              </a:tr>
              <a:tr h="834637">
                <a:tc>
                  <a:txBody>
                    <a:bodyPr/>
                    <a:lstStyle/>
                    <a:p>
                      <a:r>
                        <a:rPr lang="en-IN" sz="1600" dirty="0" smtClean="0"/>
                        <a:t>5.</a:t>
                      </a:r>
                      <a:endParaRPr lang="en-US" sz="1600" dirty="0"/>
                    </a:p>
                  </a:txBody>
                  <a:tcPr/>
                </a:tc>
                <a:tc>
                  <a:txBody>
                    <a:bodyPr/>
                    <a:lstStyle/>
                    <a:p>
                      <a:pPr marL="68580" algn="just">
                        <a:lnSpc>
                          <a:spcPct val="150000"/>
                        </a:lnSpc>
                        <a:spcAft>
                          <a:spcPts val="0"/>
                        </a:spcAft>
                      </a:pPr>
                      <a:r>
                        <a:rPr lang="en-US" sz="1600" dirty="0" smtClean="0">
                          <a:latin typeface="Times New Roman"/>
                          <a:ea typeface="Calibri"/>
                          <a:cs typeface="Gautami"/>
                        </a:rPr>
                        <a:t>To </a:t>
                      </a:r>
                      <a:r>
                        <a:rPr lang="en-US" sz="1600" dirty="0">
                          <a:latin typeface="Times New Roman"/>
                          <a:ea typeface="Calibri"/>
                          <a:cs typeface="Gautami"/>
                        </a:rPr>
                        <a:t>recommend products to your friends.</a:t>
                      </a:r>
                      <a:endParaRPr lang="en-US" sz="1600" dirty="0">
                        <a:latin typeface="Calibri"/>
                        <a:ea typeface="Calibri"/>
                        <a:cs typeface="Gautami"/>
                      </a:endParaRPr>
                    </a:p>
                  </a:txBody>
                  <a:tcPr marL="68580" marR="68580" marT="0" marB="0"/>
                </a:tc>
                <a:tc>
                  <a:txBody>
                    <a:bodyPr/>
                    <a:lstStyle/>
                    <a:p>
                      <a:pPr marL="68580" algn="just">
                        <a:lnSpc>
                          <a:spcPct val="150000"/>
                        </a:lnSpc>
                        <a:spcAft>
                          <a:spcPts val="0"/>
                        </a:spcAft>
                      </a:pPr>
                      <a:r>
                        <a:rPr lang="en-US" sz="1600" dirty="0">
                          <a:latin typeface="Times New Roman"/>
                          <a:ea typeface="Calibri"/>
                          <a:cs typeface="Gautami"/>
                        </a:rPr>
                        <a:t>91</a:t>
                      </a:r>
                      <a:endParaRPr lang="en-US" sz="1600" dirty="0">
                        <a:latin typeface="Calibri"/>
                        <a:ea typeface="Calibri"/>
                        <a:cs typeface="Gautami"/>
                      </a:endParaRPr>
                    </a:p>
                  </a:txBody>
                  <a:tcPr marL="68580" marR="68580" marT="0" marB="0"/>
                </a:tc>
                <a:tc>
                  <a:txBody>
                    <a:bodyPr/>
                    <a:lstStyle/>
                    <a:p>
                      <a:pPr marL="68580" algn="just">
                        <a:lnSpc>
                          <a:spcPct val="150000"/>
                        </a:lnSpc>
                        <a:spcAft>
                          <a:spcPts val="0"/>
                        </a:spcAft>
                      </a:pPr>
                      <a:r>
                        <a:rPr lang="en-US" sz="1600" dirty="0">
                          <a:latin typeface="Times New Roman"/>
                          <a:ea typeface="Calibri"/>
                          <a:cs typeface="Gautami"/>
                        </a:rPr>
                        <a:t>14</a:t>
                      </a:r>
                      <a:endParaRPr lang="en-US" sz="1600" dirty="0">
                        <a:latin typeface="Calibri"/>
                        <a:ea typeface="Calibri"/>
                        <a:cs typeface="Gautami"/>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Q-1</a:t>
            </a:r>
            <a:endParaRPr lang="en-US" sz="3200" b="1" dirty="0">
              <a:latin typeface="Times New Roman" pitchFamily="18" charset="0"/>
              <a:cs typeface="Times New Roman" pitchFamily="18" charset="0"/>
            </a:endParaRPr>
          </a:p>
        </p:txBody>
      </p:sp>
      <p:pic>
        <p:nvPicPr>
          <p:cNvPr id="5" name="Content Placeholder 4" descr="IMG-4764.jpg"/>
          <p:cNvPicPr>
            <a:picLocks noGrp="1" noChangeAspect="1"/>
          </p:cNvPicPr>
          <p:nvPr>
            <p:ph sz="quarter" idx="1"/>
          </p:nvPr>
        </p:nvPicPr>
        <p:blipFill>
          <a:blip r:embed="rId2"/>
          <a:stretch>
            <a:fillRect/>
          </a:stretch>
        </p:blipFill>
        <p:spPr>
          <a:xfrm>
            <a:off x="571472" y="2000240"/>
            <a:ext cx="7836972" cy="307152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 Many people choose the option yes, as they often buy products . These days many products are available in the market which people often show interest to buy them.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Q-2</a:t>
            </a:r>
            <a:endParaRPr lang="en-US" sz="3200" b="1" dirty="0">
              <a:latin typeface="Times New Roman" pitchFamily="18" charset="0"/>
              <a:cs typeface="Times New Roman" pitchFamily="18" charset="0"/>
            </a:endParaRPr>
          </a:p>
        </p:txBody>
      </p:sp>
      <p:pic>
        <p:nvPicPr>
          <p:cNvPr id="4" name="Content Placeholder 3" descr="IMG-4765.jpg"/>
          <p:cNvPicPr>
            <a:picLocks noGrp="1" noChangeAspect="1"/>
          </p:cNvPicPr>
          <p:nvPr>
            <p:ph sz="quarter" idx="1"/>
          </p:nvPr>
        </p:nvPicPr>
        <p:blipFill>
          <a:blip r:embed="rId2"/>
          <a:stretch>
            <a:fillRect/>
          </a:stretch>
        </p:blipFill>
        <p:spPr>
          <a:xfrm>
            <a:off x="571472" y="2214554"/>
            <a:ext cx="7467600" cy="320873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Majority of the people choose the option yes. Most of the people see quality and quantity before buying any products. They tend to buy products which have reasonable prices.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Q-3</a:t>
            </a:r>
            <a:endParaRPr lang="en-US" sz="3200" b="1" dirty="0">
              <a:latin typeface="Times New Roman" pitchFamily="18" charset="0"/>
              <a:cs typeface="Times New Roman" pitchFamily="18" charset="0"/>
            </a:endParaRPr>
          </a:p>
        </p:txBody>
      </p:sp>
      <p:pic>
        <p:nvPicPr>
          <p:cNvPr id="4" name="Content Placeholder 3" descr="IMG-4773.jpg"/>
          <p:cNvPicPr>
            <a:picLocks noGrp="1" noChangeAspect="1"/>
          </p:cNvPicPr>
          <p:nvPr>
            <p:ph sz="quarter" idx="1"/>
          </p:nvPr>
        </p:nvPicPr>
        <p:blipFill>
          <a:blip r:embed="rId2"/>
          <a:stretch>
            <a:fillRect/>
          </a:stretch>
        </p:blipFill>
        <p:spPr>
          <a:xfrm>
            <a:off x="714348" y="2285992"/>
            <a:ext cx="7467600" cy="282952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Majority of them choose yes, as they prefer environmental betterment products. Since pollution has been rapidly increasing many are preferring to buy products which do not harm environment.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Q-4</a:t>
            </a:r>
            <a:endParaRPr lang="en-US" dirty="0"/>
          </a:p>
        </p:txBody>
      </p:sp>
      <p:pic>
        <p:nvPicPr>
          <p:cNvPr id="5" name="Content Placeholder 4" descr="IMG-4774.jpg"/>
          <p:cNvPicPr>
            <a:picLocks noGrp="1" noChangeAspect="1"/>
          </p:cNvPicPr>
          <p:nvPr>
            <p:ph sz="quarter" idx="1"/>
          </p:nvPr>
        </p:nvPicPr>
        <p:blipFill>
          <a:blip r:embed="rId2"/>
          <a:stretch>
            <a:fillRect/>
          </a:stretch>
        </p:blipFill>
        <p:spPr>
          <a:xfrm>
            <a:off x="571472" y="2143116"/>
            <a:ext cx="7467600" cy="284410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Most of them </a:t>
            </a:r>
            <a:r>
              <a:rPr lang="en-US" dirty="0" smtClean="0"/>
              <a:t>preferred </a:t>
            </a:r>
            <a:r>
              <a:rPr lang="en-US" dirty="0" smtClean="0"/>
              <a:t>yes, but still 40 percent are not aware of it. Awareness regarding laws to safeguard consumers interests must be spread since only some are not aware of it.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Q-5</a:t>
            </a:r>
            <a:endParaRPr lang="en-US" sz="3200" b="1" dirty="0">
              <a:latin typeface="Times New Roman" pitchFamily="18" charset="0"/>
              <a:cs typeface="Times New Roman" pitchFamily="18" charset="0"/>
            </a:endParaRPr>
          </a:p>
        </p:txBody>
      </p:sp>
      <p:pic>
        <p:nvPicPr>
          <p:cNvPr id="5" name="Content Placeholder 4" descr="IMG-4777.jpg"/>
          <p:cNvPicPr>
            <a:picLocks noGrp="1" noChangeAspect="1"/>
          </p:cNvPicPr>
          <p:nvPr>
            <p:ph sz="quarter" idx="1"/>
          </p:nvPr>
        </p:nvPicPr>
        <p:blipFill>
          <a:blip r:embed="rId2"/>
          <a:stretch>
            <a:fillRect/>
          </a:stretch>
        </p:blipFill>
        <p:spPr>
          <a:xfrm>
            <a:off x="857224" y="2143116"/>
            <a:ext cx="7467600" cy="291703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1.AIM :</a:t>
            </a:r>
            <a:endParaRPr lang="en-US" b="1" dirty="0"/>
          </a:p>
        </p:txBody>
      </p:sp>
      <p:sp>
        <p:nvSpPr>
          <p:cNvPr id="2" name="Content Placeholder 1"/>
          <p:cNvSpPr>
            <a:spLocks noGrp="1"/>
          </p:cNvSpPr>
          <p:nvPr>
            <p:ph sz="quarter" idx="1"/>
          </p:nvPr>
        </p:nvSpPr>
        <p:spPr/>
        <p:txBody>
          <a:bodyPr>
            <a:normAutofit/>
          </a:bodyPr>
          <a:lstStyle/>
          <a:p>
            <a:pPr>
              <a:buNone/>
            </a:pPr>
            <a:endParaRPr lang="en-US" sz="2000" dirty="0" smtClean="0"/>
          </a:p>
          <a:p>
            <a:pPr>
              <a:buNone/>
            </a:pPr>
            <a:endParaRPr lang="en-US" sz="2000" dirty="0" smtClean="0"/>
          </a:p>
          <a:p>
            <a:pPr>
              <a:buNone/>
            </a:pPr>
            <a:endParaRPr lang="en-US" sz="2000" dirty="0" smtClean="0"/>
          </a:p>
          <a:p>
            <a:pPr algn="ctr">
              <a:buNone/>
            </a:pP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survey based on consumer rights. </a:t>
            </a:r>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give ethical awareness on consumer rights to the people in the society by online survey .</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Opinion</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r>
              <a:rPr lang="en-US" dirty="0" smtClean="0"/>
              <a:t>Majority </a:t>
            </a:r>
            <a:r>
              <a:rPr lang="en-US" dirty="0" smtClean="0"/>
              <a:t>choose yes , as they prefer in recommending the products which they use to their friends. This helps in increasing profits and marketing of the products.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7.2.Graph</a:t>
            </a:r>
            <a:endParaRPr lang="en-US" sz="3200" b="1" dirty="0">
              <a:latin typeface="Times New Roman" pitchFamily="18" charset="0"/>
              <a:cs typeface="Times New Roman" pitchFamily="18" charset="0"/>
            </a:endParaRPr>
          </a:p>
        </p:txBody>
      </p:sp>
      <p:pic>
        <p:nvPicPr>
          <p:cNvPr id="21506" name="Picture 2"/>
          <p:cNvPicPr>
            <a:picLocks noGrp="1" noChangeAspect="1" noChangeArrowheads="1"/>
          </p:cNvPicPr>
          <p:nvPr>
            <p:ph sz="quarter" idx="1"/>
          </p:nvPr>
        </p:nvPicPr>
        <p:blipFill>
          <a:blip r:embed="rId2"/>
          <a:srcRect/>
          <a:stretch>
            <a:fillRect/>
          </a:stretch>
        </p:blipFill>
        <p:spPr bwMode="auto">
          <a:xfrm>
            <a:off x="1479549" y="2000240"/>
            <a:ext cx="6162647" cy="363697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8.CONCLUSION :</a:t>
            </a:r>
            <a:endParaRPr lang="en-US" b="1" dirty="0"/>
          </a:p>
        </p:txBody>
      </p:sp>
      <p:sp>
        <p:nvSpPr>
          <p:cNvPr id="3" name="Content Placeholder 2"/>
          <p:cNvSpPr>
            <a:spLocks noGrp="1"/>
          </p:cNvSpPr>
          <p:nvPr>
            <p:ph sz="quarter"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By </a:t>
            </a:r>
            <a:r>
              <a:rPr lang="en-US" sz="2000" dirty="0" smtClean="0">
                <a:latin typeface="Times New Roman" pitchFamily="18" charset="0"/>
                <a:cs typeface="Times New Roman" pitchFamily="18" charset="0"/>
              </a:rPr>
              <a:t>conducting this survey we came to conclude that only some are aware of the consumer rights. This requires the people to be educated about this rights to make them vigilant, rational and aware buyers. The government has been fruitful in providing protection to the consumers in real sense of the terms and served the purpose of the act. The rights help in making markets work for both business and consumers. These rights helps the consumers to seek </a:t>
            </a:r>
            <a:r>
              <a:rPr lang="en-US" sz="2000" dirty="0" err="1" smtClean="0">
                <a:latin typeface="Times New Roman" pitchFamily="18" charset="0"/>
                <a:cs typeface="Times New Roman" pitchFamily="18" charset="0"/>
              </a:rPr>
              <a:t>redressal</a:t>
            </a:r>
            <a:r>
              <a:rPr lang="en-US" sz="2000" dirty="0" smtClean="0">
                <a:latin typeface="Times New Roman" pitchFamily="18" charset="0"/>
                <a:cs typeface="Times New Roman" pitchFamily="18" charset="0"/>
              </a:rPr>
              <a:t> against unfair trade practices and exploitation. These laws are really important as they protect the rights of the consumers.</a:t>
            </a:r>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9.REFERENCE :</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25000" lnSpcReduction="20000"/>
          </a:bodyPr>
          <a:lstStyle/>
          <a:p>
            <a:pPr lvl="0"/>
            <a:r>
              <a:rPr lang="en-US" sz="4800" dirty="0" smtClean="0">
                <a:latin typeface="Times New Roman" pitchFamily="18" charset="0"/>
                <a:cs typeface="Times New Roman" pitchFamily="18" charset="0"/>
              </a:rPr>
              <a:t>It was written by </a:t>
            </a:r>
            <a:r>
              <a:rPr lang="en-US" sz="4800" dirty="0" err="1" smtClean="0">
                <a:latin typeface="Times New Roman" pitchFamily="18" charset="0"/>
                <a:cs typeface="Times New Roman" pitchFamily="18" charset="0"/>
              </a:rPr>
              <a:t>Maylea</a:t>
            </a:r>
            <a:r>
              <a:rPr lang="en-US" sz="4800" dirty="0" smtClean="0">
                <a:latin typeface="Times New Roman" pitchFamily="18" charset="0"/>
                <a:cs typeface="Times New Roman" pitchFamily="18" charset="0"/>
              </a:rPr>
              <a:t>, </a:t>
            </a:r>
            <a:r>
              <a:rPr lang="en-US" sz="4800" dirty="0" err="1" smtClean="0">
                <a:latin typeface="Times New Roman" pitchFamily="18" charset="0"/>
                <a:cs typeface="Times New Roman" pitchFamily="18" charset="0"/>
              </a:rPr>
              <a:t>Katterl</a:t>
            </a:r>
            <a:r>
              <a:rPr lang="en-US" sz="4800" dirty="0" smtClean="0">
                <a:latin typeface="Times New Roman" pitchFamily="18" charset="0"/>
                <a:cs typeface="Times New Roman" pitchFamily="18" charset="0"/>
              </a:rPr>
              <a:t>, Johnson, Alvarez-Vasquez, Hill, and Weller (2021). Experiences of consumers with rights-based mental health laws: Australian state of Victoria's lessons. 78, 101737, International Journal of Law and Psychiatry doi:10.1016/j.ijlp.2021.101737.</a:t>
            </a:r>
          </a:p>
          <a:p>
            <a:pPr lvl="0"/>
            <a:r>
              <a:rPr lang="en-US" sz="4800" dirty="0" smtClean="0">
                <a:latin typeface="Times New Roman" pitchFamily="18" charset="0"/>
                <a:cs typeface="Times New Roman" pitchFamily="18" charset="0"/>
              </a:rPr>
              <a:t>Goods, C., Barratt, T., and </a:t>
            </a:r>
            <a:r>
              <a:rPr lang="en-US" sz="4800" dirty="0" err="1" smtClean="0">
                <a:latin typeface="Times New Roman" pitchFamily="18" charset="0"/>
                <a:cs typeface="Times New Roman" pitchFamily="18" charset="0"/>
              </a:rPr>
              <a:t>Veen</a:t>
            </a:r>
            <a:r>
              <a:rPr lang="en-US" sz="4800" dirty="0" smtClean="0">
                <a:latin typeface="Times New Roman" pitchFamily="18" charset="0"/>
                <a:cs typeface="Times New Roman" pitchFamily="18" charset="0"/>
              </a:rPr>
              <a:t>, A. Smith, B. (2020). In Australia's "gig" economy, consumers "app-</a:t>
            </a:r>
            <a:r>
              <a:rPr lang="en-US" sz="4800" dirty="0" err="1" smtClean="0">
                <a:latin typeface="Times New Roman" pitchFamily="18" charset="0"/>
                <a:cs typeface="Times New Roman" pitchFamily="18" charset="0"/>
              </a:rPr>
              <a:t>etite</a:t>
            </a:r>
            <a:r>
              <a:rPr lang="en-US" sz="4800" dirty="0" smtClean="0">
                <a:latin typeface="Times New Roman" pitchFamily="18" charset="0"/>
                <a:cs typeface="Times New Roman" pitchFamily="18" charset="0"/>
              </a:rPr>
              <a:t>" for workers' rights. Choice </a:t>
            </a:r>
            <a:r>
              <a:rPr lang="en-US" sz="4800" dirty="0" err="1" smtClean="0">
                <a:latin typeface="Times New Roman" pitchFamily="18" charset="0"/>
                <a:cs typeface="Times New Roman" pitchFamily="18" charset="0"/>
              </a:rPr>
              <a:t>Modelling</a:t>
            </a:r>
            <a:r>
              <a:rPr lang="en-US" sz="4800" dirty="0" smtClean="0">
                <a:latin typeface="Times New Roman" pitchFamily="18" charset="0"/>
                <a:cs typeface="Times New Roman" pitchFamily="18" charset="0"/>
              </a:rPr>
              <a:t> Journal, 100254. doi:10.1016/j.jocm.2020.100254.</a:t>
            </a:r>
          </a:p>
          <a:p>
            <a:pPr lvl="0"/>
            <a:r>
              <a:rPr lang="en-US" sz="4800" dirty="0" smtClean="0">
                <a:latin typeface="Times New Roman" pitchFamily="18" charset="0"/>
                <a:cs typeface="Times New Roman" pitchFamily="18" charset="0"/>
              </a:rPr>
              <a:t>J. </a:t>
            </a:r>
            <a:r>
              <a:rPr lang="en-US" sz="4800" dirty="0" err="1" smtClean="0">
                <a:latin typeface="Times New Roman" pitchFamily="18" charset="0"/>
                <a:cs typeface="Times New Roman" pitchFamily="18" charset="0"/>
              </a:rPr>
              <a:t>Csete</a:t>
            </a:r>
            <a:r>
              <a:rPr lang="en-US" sz="4800" dirty="0" smtClean="0">
                <a:latin typeface="Times New Roman" pitchFamily="18" charset="0"/>
                <a:cs typeface="Times New Roman" pitchFamily="18" charset="0"/>
              </a:rPr>
              <a:t>, R. Elliott (2021). The human rights argument for safe supply as a component of harm reduction in drug policy with regard to consumer protection. 91, 102976; International Journal of Drug Policy. 10.1016/j.drugpo.2020.102976.</a:t>
            </a:r>
          </a:p>
          <a:p>
            <a:pPr lvl="0"/>
            <a:r>
              <a:rPr lang="en-US" sz="4800" dirty="0" smtClean="0">
                <a:latin typeface="Times New Roman" pitchFamily="18" charset="0"/>
                <a:cs typeface="Times New Roman" pitchFamily="18" charset="0"/>
              </a:rPr>
              <a:t>J. </a:t>
            </a:r>
            <a:r>
              <a:rPr lang="en-US" sz="4800" dirty="0" err="1" smtClean="0">
                <a:latin typeface="Times New Roman" pitchFamily="18" charset="0"/>
                <a:cs typeface="Times New Roman" pitchFamily="18" charset="0"/>
              </a:rPr>
              <a:t>Hornle</a:t>
            </a:r>
            <a:r>
              <a:rPr lang="en-US" sz="4800" dirty="0" smtClean="0">
                <a:latin typeface="Times New Roman" pitchFamily="18" charset="0"/>
                <a:cs typeface="Times New Roman" pitchFamily="18" charset="0"/>
              </a:rPr>
              <a:t> (2018). Global social media vs. local values: Should private international law use the public policy exception to safeguard local consumer rights? doi:10.1016/j.clsr.2017.08.008 Computer Law &amp; Security Review, 34(2), 391-397.</a:t>
            </a:r>
          </a:p>
          <a:p>
            <a:pPr lvl="0"/>
            <a:r>
              <a:rPr lang="en-US" sz="4800" dirty="0" smtClean="0">
                <a:latin typeface="Times New Roman" pitchFamily="18" charset="0"/>
                <a:cs typeface="Times New Roman" pitchFamily="18" charset="0"/>
              </a:rPr>
              <a:t>Nash, I. (2021). </a:t>
            </a:r>
            <a:r>
              <a:rPr lang="en-US" sz="4800" dirty="0" err="1" smtClean="0">
                <a:latin typeface="Times New Roman" pitchFamily="18" charset="0"/>
                <a:cs typeface="Times New Roman" pitchFamily="18" charset="0"/>
              </a:rPr>
              <a:t>Cybersecurity</a:t>
            </a:r>
            <a:r>
              <a:rPr lang="en-US" sz="4800" dirty="0" smtClean="0">
                <a:latin typeface="Times New Roman" pitchFamily="18" charset="0"/>
                <a:cs typeface="Times New Roman" pitchFamily="18" charset="0"/>
              </a:rPr>
              <a:t> in a Post-Data Environment: Producer and Consumer Liability in Smart Devices, Code Regulation, and Related Issues. doi:10.1016/j.clsr.2021.105529 Computer Law &amp; Security Review, 40. </a:t>
            </a:r>
          </a:p>
          <a:p>
            <a:pPr lvl="0"/>
            <a:r>
              <a:rPr lang="en-IN" sz="4800" dirty="0" smtClean="0">
                <a:latin typeface="Times New Roman" pitchFamily="18" charset="0"/>
                <a:cs typeface="Times New Roman" pitchFamily="18" charset="0"/>
              </a:rPr>
              <a:t> </a:t>
            </a:r>
            <a:r>
              <a:rPr lang="en-IN" sz="4800" dirty="0" err="1" smtClean="0">
                <a:latin typeface="Times New Roman" pitchFamily="18" charset="0"/>
                <a:cs typeface="Times New Roman" pitchFamily="18" charset="0"/>
              </a:rPr>
              <a:t>Guo</a:t>
            </a:r>
            <a:r>
              <a:rPr lang="en-IN" sz="4800" dirty="0" smtClean="0">
                <a:latin typeface="Times New Roman" pitchFamily="18" charset="0"/>
                <a:cs typeface="Times New Roman" pitchFamily="18" charset="0"/>
              </a:rPr>
              <a:t>, Y.-Y., Chang, H.-H. (2021). The effects of e-retailers' transaction ethics and consumer personalities on online fraudulent returns in Taiwan. 61, 102529, Journal of Retailing and Consumer Services. doi:10.1016/j.jretconser.2021.102529. </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Longo, A., Doherty, E., and Hynes, S. </a:t>
            </a:r>
            <a:r>
              <a:rPr lang="en-IN" sz="4800" dirty="0" err="1" smtClean="0">
                <a:latin typeface="Times New Roman" pitchFamily="18" charset="0"/>
                <a:cs typeface="Times New Roman" pitchFamily="18" charset="0"/>
              </a:rPr>
              <a:t>Boeri</a:t>
            </a:r>
            <a:r>
              <a:rPr lang="en-IN" sz="4800" dirty="0" smtClean="0">
                <a:latin typeface="Times New Roman" pitchFamily="18" charset="0"/>
                <a:cs typeface="Times New Roman" pitchFamily="18" charset="0"/>
              </a:rPr>
              <a:t>, M. (2012). Site selection for recreational demand: A issue of maximising benefits or minimising regrets? 1(1), 32–47, Journal of Environmental Economics and Policy. https://doi.org/10.1080/21606544.2011.640844.   </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M. Donnelly, F. White, and (2019). An empirical investigation of supplier compliance with consumer information duties for digital content and consumer protection. doi:10.1016/j.clsr.2019.105343 Computer Law &amp; Security Review, 105343.</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J. </a:t>
            </a:r>
            <a:r>
              <a:rPr lang="en-IN" sz="4800" dirty="0" err="1" smtClean="0">
                <a:latin typeface="Times New Roman" pitchFamily="18" charset="0"/>
                <a:cs typeface="Times New Roman" pitchFamily="18" charset="0"/>
              </a:rPr>
              <a:t>Baik</a:t>
            </a:r>
            <a:r>
              <a:rPr lang="en-IN" sz="4800" dirty="0" smtClean="0">
                <a:latin typeface="Times New Roman" pitchFamily="18" charset="0"/>
                <a:cs typeface="Times New Roman" pitchFamily="18" charset="0"/>
              </a:rPr>
              <a:t> (Sophia) (2020). Data privacy: Is it a barrier to prejudice or to innovation? : The California Consumer Privacy Act (CCPA). 10.1016/j.tele.2020.101431 10.1016/j.tele.2020.101431 </a:t>
            </a:r>
            <a:r>
              <a:rPr lang="en-IN" sz="4800" dirty="0" err="1" smtClean="0">
                <a:latin typeface="Times New Roman" pitchFamily="18" charset="0"/>
                <a:cs typeface="Times New Roman" pitchFamily="18" charset="0"/>
              </a:rPr>
              <a:t>Telematics</a:t>
            </a:r>
            <a:r>
              <a:rPr lang="en-IN" sz="4800" dirty="0" smtClean="0">
                <a:latin typeface="Times New Roman" pitchFamily="18" charset="0"/>
                <a:cs typeface="Times New Roman" pitchFamily="18" charset="0"/>
              </a:rPr>
              <a:t> and Informatics, 52, 101431.</a:t>
            </a:r>
            <a:endParaRPr lang="en-US" sz="4800" dirty="0" smtClean="0">
              <a:latin typeface="Times New Roman" pitchFamily="18" charset="0"/>
              <a:cs typeface="Times New Roman" pitchFamily="18" charset="0"/>
            </a:endParaRPr>
          </a:p>
          <a:p>
            <a:pPr lvl="0"/>
            <a:r>
              <a:rPr lang="en-IN" sz="4800" dirty="0" smtClean="0">
                <a:latin typeface="Times New Roman" pitchFamily="18" charset="0"/>
                <a:cs typeface="Times New Roman" pitchFamily="18" charset="0"/>
              </a:rPr>
              <a:t>Ethan </a:t>
            </a:r>
            <a:r>
              <a:rPr lang="en-IN" sz="4800" dirty="0" err="1" smtClean="0">
                <a:latin typeface="Times New Roman" pitchFamily="18" charset="0"/>
                <a:cs typeface="Times New Roman" pitchFamily="18" charset="0"/>
              </a:rPr>
              <a:t>Katsh</a:t>
            </a:r>
            <a:r>
              <a:rPr lang="en-IN" sz="4800" dirty="0" smtClean="0">
                <a:latin typeface="Times New Roman" pitchFamily="18" charset="0"/>
                <a:cs typeface="Times New Roman" pitchFamily="18" charset="0"/>
              </a:rPr>
              <a:t> and </a:t>
            </a:r>
            <a:r>
              <a:rPr lang="en-IN" sz="4800" dirty="0" err="1" smtClean="0">
                <a:latin typeface="Times New Roman" pitchFamily="18" charset="0"/>
                <a:cs typeface="Times New Roman" pitchFamily="18" charset="0"/>
              </a:rPr>
              <a:t>Orna</a:t>
            </a:r>
            <a:r>
              <a:rPr lang="en-IN" sz="4800" dirty="0" smtClean="0">
                <a:latin typeface="Times New Roman" pitchFamily="18" charset="0"/>
                <a:cs typeface="Times New Roman" pitchFamily="18" charset="0"/>
              </a:rPr>
              <a:t> </a:t>
            </a:r>
            <a:r>
              <a:rPr lang="en-IN" sz="4800" dirty="0" err="1" smtClean="0">
                <a:latin typeface="Times New Roman" pitchFamily="18" charset="0"/>
                <a:cs typeface="Times New Roman" pitchFamily="18" charset="0"/>
              </a:rPr>
              <a:t>Rabinovich-Einy</a:t>
            </a:r>
            <a:r>
              <a:rPr lang="en-IN" sz="4800" dirty="0" smtClean="0">
                <a:latin typeface="Times New Roman" pitchFamily="18" charset="0"/>
                <a:cs typeface="Times New Roman" pitchFamily="18" charset="0"/>
              </a:rPr>
              <a:t>. (2014). The title of the paper is "Digital Justice: Reshaping Boundaries in an Online Dispute Resolution Environment."</a:t>
            </a:r>
            <a:endParaRPr lang="en-US" sz="4800" dirty="0" smtClean="0">
              <a:latin typeface="Times New Roman" pitchFamily="18" charset="0"/>
              <a:cs typeface="Times New Roman" pitchFamily="18" charset="0"/>
            </a:endParaRPr>
          </a:p>
          <a:p>
            <a:pPr>
              <a:buNone/>
            </a:pPr>
            <a:r>
              <a:rPr lang="en-IN" sz="4800" dirty="0" smtClean="0">
                <a:latin typeface="Times New Roman" pitchFamily="18" charset="0"/>
                <a:cs typeface="Times New Roman" pitchFamily="18" charset="0"/>
              </a:rPr>
              <a:t> </a:t>
            </a:r>
            <a:endParaRPr lang="en-US" sz="4800" dirty="0" smtClean="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a:t>
            </a:r>
            <a:r>
              <a:rPr lang="en-US" b="1" dirty="0" smtClean="0"/>
              <a:t>. ABSTRACT </a:t>
            </a:r>
            <a:r>
              <a:rPr lang="en-US" b="1" dirty="0" smtClean="0"/>
              <a:t>:</a:t>
            </a:r>
            <a:endParaRPr lang="en-US" b="1" dirty="0"/>
          </a:p>
        </p:txBody>
      </p:sp>
      <p:sp>
        <p:nvSpPr>
          <p:cNvPr id="3" name="Content Placeholder 2"/>
          <p:cNvSpPr>
            <a:spLocks noGrp="1"/>
          </p:cNvSpPr>
          <p:nvPr>
            <p:ph sz="quarter" idx="1"/>
          </p:nvPr>
        </p:nvSpPr>
        <p:spPr/>
        <p:txBody>
          <a:bodyPr/>
          <a:lstStyle/>
          <a:p>
            <a:endParaRPr lang="en-US" dirty="0" smtClean="0"/>
          </a:p>
          <a:p>
            <a:pPr>
              <a:buNone/>
            </a:pPr>
            <a:r>
              <a:rPr lang="en-US" dirty="0" smtClean="0"/>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Consumer rights are required for every person for purchasing good products. These rights helps in giving information about the products and helps in protecting against unfair practices in trade.  This survey was conducted to spread awareness about consumer rights. We came to know that only few were aware of these rights. This survey helps them to know these rights.</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3</a:t>
            </a:r>
            <a:r>
              <a:rPr lang="en-IN" b="1" dirty="0" smtClean="0"/>
              <a:t>. KEY </a:t>
            </a:r>
            <a:r>
              <a:rPr lang="en-IN" b="1" dirty="0" smtClean="0"/>
              <a:t>WORDS :</a:t>
            </a:r>
            <a:endParaRPr lang="en-US" b="1"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IN" dirty="0" smtClean="0"/>
              <a:t>Competition</a:t>
            </a:r>
          </a:p>
          <a:p>
            <a:pPr>
              <a:buFont typeface="Wingdings" pitchFamily="2" charset="2"/>
              <a:buChar char="Ø"/>
            </a:pPr>
            <a:r>
              <a:rPr lang="en-IN" dirty="0" smtClean="0"/>
              <a:t>Monopoly</a:t>
            </a:r>
          </a:p>
          <a:p>
            <a:pPr>
              <a:buFont typeface="Wingdings" pitchFamily="2" charset="2"/>
              <a:buChar char="Ø"/>
            </a:pPr>
            <a:r>
              <a:rPr lang="en-IN" dirty="0" smtClean="0"/>
              <a:t>Redress</a:t>
            </a:r>
          </a:p>
          <a:p>
            <a:pPr>
              <a:buFont typeface="Wingdings" pitchFamily="2" charset="2"/>
              <a:buChar char="Ø"/>
            </a:pPr>
            <a:r>
              <a:rPr lang="en-IN" dirty="0" smtClean="0"/>
              <a:t>Choose</a:t>
            </a:r>
          </a:p>
          <a:p>
            <a:pPr>
              <a:buFont typeface="Wingdings" pitchFamily="2" charset="2"/>
              <a:buChar char="Ø"/>
            </a:pPr>
            <a:r>
              <a:rPr lang="en-IN" dirty="0" smtClean="0"/>
              <a:t>Information</a:t>
            </a:r>
          </a:p>
          <a:p>
            <a:pPr>
              <a:buFont typeface="Wingdings" pitchFamily="2" charset="2"/>
              <a:buChar char="Ø"/>
            </a:pPr>
            <a:r>
              <a:rPr lang="en-IN" dirty="0" smtClean="0"/>
              <a:t>Safety</a:t>
            </a:r>
          </a:p>
          <a:p>
            <a:pPr>
              <a:buFont typeface="Wingdings" pitchFamily="2" charset="2"/>
              <a:buChar char="Ø"/>
            </a:pPr>
            <a:r>
              <a:rPr lang="en-IN" dirty="0" smtClean="0"/>
              <a:t>Trade</a:t>
            </a:r>
          </a:p>
          <a:p>
            <a:pPr>
              <a:buFont typeface="Wingdings" pitchFamily="2" charset="2"/>
              <a:buChar char="Ø"/>
            </a:pPr>
            <a:r>
              <a:rPr lang="en-IN" dirty="0" smtClean="0"/>
              <a:t>Satisfaction</a:t>
            </a:r>
          </a:p>
          <a:p>
            <a:pPr>
              <a:buFont typeface="Wingdings" pitchFamily="2" charset="2"/>
              <a:buChar char="Ø"/>
            </a:pPr>
            <a:r>
              <a:rPr lang="en-IN" dirty="0" smtClean="0"/>
              <a:t>Consumerism</a:t>
            </a:r>
          </a:p>
          <a:p>
            <a:pPr>
              <a:buFont typeface="Wingdings" pitchFamily="2" charset="2"/>
              <a:buChar char="Ø"/>
            </a:pPr>
            <a:r>
              <a:rPr lang="en-IN" dirty="0" smtClean="0"/>
              <a:t>Quality</a:t>
            </a:r>
          </a:p>
          <a:p>
            <a:pPr>
              <a:buFont typeface="Wingdings" pitchFamily="2" charset="2"/>
              <a:buChar char="Ø"/>
            </a:pPr>
            <a:r>
              <a:rPr lang="en-IN" dirty="0" smtClean="0"/>
              <a:t>Retail Assurance</a:t>
            </a:r>
          </a:p>
          <a:p>
            <a:pPr>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4</a:t>
            </a:r>
            <a:r>
              <a:rPr lang="en-IN" b="1" dirty="0" smtClean="0"/>
              <a:t>. INTRODUCTION </a:t>
            </a:r>
            <a:r>
              <a:rPr lang="en-IN" b="1" dirty="0" smtClean="0"/>
              <a:t>:</a:t>
            </a:r>
            <a:endParaRPr lang="en-US" b="1" dirty="0"/>
          </a:p>
        </p:txBody>
      </p:sp>
      <p:sp>
        <p:nvSpPr>
          <p:cNvPr id="3" name="Content Placeholder 2"/>
          <p:cNvSpPr>
            <a:spLocks noGrp="1"/>
          </p:cNvSpPr>
          <p:nvPr>
            <p:ph sz="quarter" idx="1"/>
          </p:nvPr>
        </p:nvSpPr>
        <p:spPr>
          <a:xfrm>
            <a:off x="500034" y="1643050"/>
            <a:ext cx="7467600" cy="4873752"/>
          </a:xfrm>
        </p:spPr>
        <p:txBody>
          <a:bodyPr>
            <a:normAutofit/>
          </a:bodyPr>
          <a:lstStyle/>
          <a:p>
            <a:pPr>
              <a:buNone/>
            </a:pPr>
            <a:r>
              <a:rPr lang="en-US" sz="2200" dirty="0" smtClean="0">
                <a:latin typeface="Times New Roman" pitchFamily="18" charset="0"/>
                <a:cs typeface="Times New Roman" pitchFamily="18" charset="0"/>
              </a:rPr>
              <a:t>    The definition of Consumer right is ‘the right to have information about the quality, </a:t>
            </a:r>
            <a:r>
              <a:rPr lang="en-US" sz="2200" dirty="0" smtClean="0">
                <a:latin typeface="Times New Roman" pitchFamily="18" charset="0"/>
                <a:cs typeface="Times New Roman" pitchFamily="18" charset="0"/>
              </a:rPr>
              <a:t>quantity</a:t>
            </a:r>
            <a:r>
              <a:rPr lang="en-US" sz="2200" dirty="0" smtClean="0">
                <a:latin typeface="Times New Roman" pitchFamily="18" charset="0"/>
                <a:cs typeface="Times New Roman" pitchFamily="18" charset="0"/>
              </a:rPr>
              <a:t>, purity, price and standard of goods or services’, as it may be the case, but the consumer is to be protected against any unfair practices of trade. It is very essential for the consumers to know these rights.</a:t>
            </a:r>
          </a:p>
          <a:p>
            <a:pPr>
              <a:buNone/>
            </a:pPr>
            <a:r>
              <a:rPr lang="en-US" sz="2200" dirty="0" smtClean="0">
                <a:latin typeface="Times New Roman" pitchFamily="18" charset="0"/>
                <a:cs typeface="Times New Roman" pitchFamily="18" charset="0"/>
              </a:rPr>
              <a:t>    However there are strong and clear laws in India to defend consumer rights. Out of the various laws that have been enforced to protect the consumer rights in India, the most important is the Consumer Protection Act, 1986. According to this law, everybody, including individuals, a firm, a Hindu undivided family and a company, have the right to exercise their consumer rights for the purchase of goods and services made by them.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4.1.Basic Consumer Rights: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latin typeface="Times New Roman" pitchFamily="18" charset="0"/>
                <a:cs typeface="Times New Roman" pitchFamily="18" charset="0"/>
              </a:rPr>
              <a:t>Right to Heard</a:t>
            </a:r>
          </a:p>
          <a:p>
            <a:r>
              <a:rPr lang="en-US" dirty="0" smtClean="0">
                <a:latin typeface="Times New Roman" pitchFamily="18" charset="0"/>
                <a:cs typeface="Times New Roman" pitchFamily="18" charset="0"/>
              </a:rPr>
              <a:t>Right to Information</a:t>
            </a:r>
          </a:p>
          <a:p>
            <a:r>
              <a:rPr lang="en-US" dirty="0" smtClean="0">
                <a:latin typeface="Times New Roman" pitchFamily="18" charset="0"/>
                <a:cs typeface="Times New Roman" pitchFamily="18" charset="0"/>
              </a:rPr>
              <a:t>Right to Choose</a:t>
            </a:r>
          </a:p>
          <a:p>
            <a:r>
              <a:rPr lang="en-US" dirty="0" smtClean="0">
                <a:latin typeface="Times New Roman" pitchFamily="18" charset="0"/>
                <a:cs typeface="Times New Roman" pitchFamily="18" charset="0"/>
              </a:rPr>
              <a:t>Right to Safety</a:t>
            </a:r>
          </a:p>
          <a:p>
            <a:r>
              <a:rPr lang="en-US" dirty="0" smtClean="0">
                <a:latin typeface="Times New Roman" pitchFamily="18" charset="0"/>
                <a:cs typeface="Times New Roman" pitchFamily="18" charset="0"/>
              </a:rPr>
              <a:t>Right to Seek </a:t>
            </a:r>
          </a:p>
          <a:p>
            <a:r>
              <a:rPr lang="en-US" dirty="0" smtClean="0">
                <a:latin typeface="Times New Roman" pitchFamily="18" charset="0"/>
                <a:cs typeface="Times New Roman" pitchFamily="18" charset="0"/>
              </a:rPr>
              <a:t>Right to Consumer Education</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5.LITERACY SURVEY :</a:t>
            </a:r>
            <a:endParaRPr lang="en-US" dirty="0"/>
          </a:p>
        </p:txBody>
      </p:sp>
      <p:sp>
        <p:nvSpPr>
          <p:cNvPr id="3" name="Content Placeholder 2"/>
          <p:cNvSpPr>
            <a:spLocks noGrp="1"/>
          </p:cNvSpPr>
          <p:nvPr>
            <p:ph sz="quarter" idx="1"/>
          </p:nvPr>
        </p:nvSpPr>
        <p:spPr/>
        <p:txBody>
          <a:bodyPr>
            <a:normAutofit/>
          </a:bodyPr>
          <a:lstStyle/>
          <a:p>
            <a:endParaRPr lang="en-US" sz="18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Maylea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Katterl</a:t>
            </a:r>
            <a:r>
              <a:rPr lang="en-US" sz="1800" dirty="0" smtClean="0">
                <a:latin typeface="Times New Roman" pitchFamily="18" charset="0"/>
                <a:cs typeface="Times New Roman" pitchFamily="18" charset="0"/>
              </a:rPr>
              <a:t>, Johnson,  (2021) - Experiences of consumers with rights-based mental health laws: Australian state of Victoria's lessons.</a:t>
            </a:r>
          </a:p>
          <a:p>
            <a:r>
              <a:rPr lang="en-US" sz="1800" dirty="0" smtClean="0">
                <a:latin typeface="Times New Roman" pitchFamily="18" charset="0"/>
                <a:cs typeface="Times New Roman" pitchFamily="18" charset="0"/>
              </a:rPr>
              <a:t>J. </a:t>
            </a:r>
            <a:r>
              <a:rPr lang="en-US" sz="1800" dirty="0" err="1" smtClean="0">
                <a:latin typeface="Times New Roman" pitchFamily="18" charset="0"/>
                <a:cs typeface="Times New Roman" pitchFamily="18" charset="0"/>
              </a:rPr>
              <a:t>Csete</a:t>
            </a:r>
            <a:r>
              <a:rPr lang="en-US" sz="1800" dirty="0" smtClean="0">
                <a:latin typeface="Times New Roman" pitchFamily="18" charset="0"/>
                <a:cs typeface="Times New Roman" pitchFamily="18" charset="0"/>
              </a:rPr>
              <a:t>, R. Elliott (2021) - The human rights argument for safe supply as a component of harm reduction in drug policy with regard to consumer protection. </a:t>
            </a:r>
          </a:p>
          <a:p>
            <a:r>
              <a:rPr lang="en-US" sz="1800" dirty="0" smtClean="0">
                <a:latin typeface="Times New Roman" pitchFamily="18" charset="0"/>
                <a:cs typeface="Times New Roman" pitchFamily="18" charset="0"/>
              </a:rPr>
              <a:t>J. </a:t>
            </a:r>
            <a:r>
              <a:rPr lang="en-US" sz="1800" dirty="0" err="1" smtClean="0">
                <a:latin typeface="Times New Roman" pitchFamily="18" charset="0"/>
                <a:cs typeface="Times New Roman" pitchFamily="18" charset="0"/>
              </a:rPr>
              <a:t>Hornle</a:t>
            </a:r>
            <a:r>
              <a:rPr lang="en-US" sz="1800" dirty="0" smtClean="0">
                <a:latin typeface="Times New Roman" pitchFamily="18" charset="0"/>
                <a:cs typeface="Times New Roman" pitchFamily="18" charset="0"/>
              </a:rPr>
              <a:t> (2018) - Global social media </a:t>
            </a:r>
            <a:r>
              <a:rPr lang="en-US" sz="1800" dirty="0" err="1" smtClean="0">
                <a:latin typeface="Times New Roman" pitchFamily="18" charset="0"/>
                <a:cs typeface="Times New Roman" pitchFamily="18" charset="0"/>
              </a:rPr>
              <a:t>vs</a:t>
            </a:r>
            <a:r>
              <a:rPr lang="en-US" sz="1800" dirty="0" smtClean="0">
                <a:latin typeface="Times New Roman" pitchFamily="18" charset="0"/>
                <a:cs typeface="Times New Roman" pitchFamily="18" charset="0"/>
              </a:rPr>
              <a:t> local values.</a:t>
            </a:r>
          </a:p>
          <a:p>
            <a:r>
              <a:rPr lang="en-IN" sz="1800" dirty="0" smtClean="0">
                <a:latin typeface="Times New Roman" pitchFamily="18" charset="0"/>
                <a:cs typeface="Times New Roman" pitchFamily="18" charset="0"/>
              </a:rPr>
              <a:t>J. </a:t>
            </a:r>
            <a:r>
              <a:rPr lang="en-IN" sz="1800" dirty="0" err="1" smtClean="0">
                <a:latin typeface="Times New Roman" pitchFamily="18" charset="0"/>
                <a:cs typeface="Times New Roman" pitchFamily="18" charset="0"/>
              </a:rPr>
              <a:t>Baik</a:t>
            </a:r>
            <a:r>
              <a:rPr lang="en-IN" sz="1800" dirty="0" smtClean="0">
                <a:latin typeface="Times New Roman" pitchFamily="18" charset="0"/>
                <a:cs typeface="Times New Roman" pitchFamily="18" charset="0"/>
              </a:rPr>
              <a:t> (Sophia) (2020) - Data privacy.</a:t>
            </a:r>
          </a:p>
          <a:p>
            <a:r>
              <a:rPr lang="en-IN" sz="1800" dirty="0" smtClean="0">
                <a:latin typeface="Times New Roman" pitchFamily="18" charset="0"/>
                <a:cs typeface="Times New Roman" pitchFamily="18" charset="0"/>
              </a:rPr>
              <a:t>S. </a:t>
            </a:r>
            <a:r>
              <a:rPr lang="en-IN" sz="1800" dirty="0" err="1" smtClean="0">
                <a:latin typeface="Times New Roman" pitchFamily="18" charset="0"/>
                <a:cs typeface="Times New Roman" pitchFamily="18" charset="0"/>
              </a:rPr>
              <a:t>Boeri</a:t>
            </a:r>
            <a:r>
              <a:rPr lang="en-IN" sz="1800" dirty="0" smtClean="0">
                <a:latin typeface="Times New Roman" pitchFamily="18" charset="0"/>
                <a:cs typeface="Times New Roman" pitchFamily="18" charset="0"/>
              </a:rPr>
              <a:t>, M. (2012) - Site selection for recreational demand.</a:t>
            </a:r>
          </a:p>
          <a:p>
            <a:r>
              <a:rPr lang="en-US" sz="1800" dirty="0" smtClean="0">
                <a:latin typeface="Times New Roman" pitchFamily="18" charset="0"/>
                <a:cs typeface="Times New Roman" pitchFamily="18" charset="0"/>
              </a:rPr>
              <a:t>Nash, I. (2021) - </a:t>
            </a:r>
            <a:r>
              <a:rPr lang="en-US" sz="1800" dirty="0" err="1" smtClean="0">
                <a:latin typeface="Times New Roman" pitchFamily="18" charset="0"/>
                <a:cs typeface="Times New Roman" pitchFamily="18" charset="0"/>
              </a:rPr>
              <a:t>Cybersecurity</a:t>
            </a:r>
            <a:r>
              <a:rPr lang="en-US" sz="1800" dirty="0" smtClean="0">
                <a:latin typeface="Times New Roman" pitchFamily="18" charset="0"/>
                <a:cs typeface="Times New Roman" pitchFamily="18" charset="0"/>
              </a:rPr>
              <a:t> in a Post-Data Environment.</a:t>
            </a:r>
            <a:endParaRPr lang="en-IN"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6.</a:t>
            </a:r>
            <a:r>
              <a:rPr lang="en-IN" sz="3200" dirty="0" smtClean="0">
                <a:latin typeface="Times New Roman" pitchFamily="18" charset="0"/>
                <a:cs typeface="Times New Roman" pitchFamily="18" charset="0"/>
              </a:rPr>
              <a:t>METHDOLOGY</a:t>
            </a:r>
            <a:r>
              <a:rPr lang="en-IN" sz="3200" b="1" dirty="0" smtClean="0">
                <a:latin typeface="Times New Roman" pitchFamily="18" charset="0"/>
                <a:cs typeface="Times New Roman" pitchFamily="18" charset="0"/>
              </a:rPr>
              <a:t> :</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We choose consumer rights for our project. We created a survey for the consumers by using </a:t>
            </a:r>
            <a:r>
              <a:rPr lang="en-US" sz="1800" dirty="0" err="1" smtClean="0">
                <a:latin typeface="Times New Roman" pitchFamily="18" charset="0"/>
                <a:cs typeface="Times New Roman" pitchFamily="18" charset="0"/>
              </a:rPr>
              <a:t>google</a:t>
            </a:r>
            <a:r>
              <a:rPr lang="en-US" sz="1800" dirty="0" smtClean="0">
                <a:latin typeface="Times New Roman" pitchFamily="18" charset="0"/>
                <a:cs typeface="Times New Roman" pitchFamily="18" charset="0"/>
              </a:rPr>
              <a:t> forms. In this survey we have formed a questionnaire and collected the responses of several people .Total 20 questions were prepared for this survey. The total number of responses  received were 105. By using Wikipedia we have collected the information required for the introduction. Through science direct website we choose the articles related to our topic. Then we pasted the article titles in </a:t>
            </a:r>
            <a:r>
              <a:rPr lang="en-US" sz="1800" dirty="0" err="1" smtClean="0">
                <a:latin typeface="Times New Roman" pitchFamily="18" charset="0"/>
                <a:cs typeface="Times New Roman" pitchFamily="18" charset="0"/>
              </a:rPr>
              <a:t>sci</a:t>
            </a:r>
            <a:r>
              <a:rPr lang="en-US" sz="1800" dirty="0" smtClean="0">
                <a:latin typeface="Times New Roman" pitchFamily="18" charset="0"/>
                <a:cs typeface="Times New Roman" pitchFamily="18" charset="0"/>
              </a:rPr>
              <a:t>-hub to download the articles and gather the information by reading the articles related to consumers. </a:t>
            </a:r>
          </a:p>
          <a:p>
            <a:r>
              <a:rPr lang="en-US" sz="1800" dirty="0" smtClean="0">
                <a:latin typeface="Times New Roman" pitchFamily="18" charset="0"/>
                <a:cs typeface="Times New Roman" pitchFamily="18" charset="0"/>
              </a:rPr>
              <a:t>                     After getting the people responses in this survey we downloaded the </a:t>
            </a:r>
            <a:r>
              <a:rPr lang="en-US" sz="1800" dirty="0" err="1" smtClean="0">
                <a:latin typeface="Times New Roman" pitchFamily="18" charset="0"/>
                <a:cs typeface="Times New Roman" pitchFamily="18" charset="0"/>
              </a:rPr>
              <a:t>spss</a:t>
            </a:r>
            <a:r>
              <a:rPr lang="en-US" sz="1800" dirty="0" smtClean="0">
                <a:latin typeface="Times New Roman" pitchFamily="18" charset="0"/>
                <a:cs typeface="Times New Roman" pitchFamily="18" charset="0"/>
              </a:rPr>
              <a:t> tool which is helpful to draw the graph and mean of the responses. The responses have changed according to </a:t>
            </a:r>
            <a:r>
              <a:rPr lang="en-US" sz="1800" dirty="0" err="1" smtClean="0">
                <a:latin typeface="Times New Roman" pitchFamily="18" charset="0"/>
                <a:cs typeface="Times New Roman" pitchFamily="18" charset="0"/>
              </a:rPr>
              <a:t>spss</a:t>
            </a:r>
            <a:r>
              <a:rPr lang="en-US" sz="1800" dirty="0" smtClean="0">
                <a:latin typeface="Times New Roman" pitchFamily="18" charset="0"/>
                <a:cs typeface="Times New Roman" pitchFamily="18" charset="0"/>
              </a:rPr>
              <a:t> tool to plot the graphs. To know about the people reliability analysis, choose the items which we want to analyze statically, these will be variables. After completing this we have shown the responses in the graph to understand the responses of people involved in the survey and finally we plotted all graphs</a:t>
            </a:r>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6.1.OBJECTIVES :</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457200" indent="-457200">
              <a:buFont typeface="Wingdings" pitchFamily="2" charset="2"/>
              <a:buChar char="v"/>
            </a:pPr>
            <a:endParaRPr lang="en-US" sz="2000" dirty="0" smtClean="0">
              <a:latin typeface="Times New Roman" pitchFamily="18" charset="0"/>
              <a:cs typeface="Times New Roman" pitchFamily="18" charset="0"/>
            </a:endParaRPr>
          </a:p>
          <a:p>
            <a:pPr marL="457200" indent="-457200">
              <a:buFont typeface="Wingdings" pitchFamily="2" charset="2"/>
              <a:buChar char="v"/>
            </a:pPr>
            <a:endParaRPr lang="en-US" sz="2000" dirty="0" smtClean="0">
              <a:latin typeface="Times New Roman" pitchFamily="18" charset="0"/>
              <a:cs typeface="Times New Roman" pitchFamily="18" charset="0"/>
            </a:endParaRPr>
          </a:p>
          <a:p>
            <a:pPr marL="457200" indent="-457200">
              <a:buFont typeface="Wingdings" pitchFamily="2" charset="2"/>
              <a:buChar char="v"/>
            </a:pPr>
            <a:r>
              <a:rPr lang="en-US" sz="2000" dirty="0" smtClean="0">
                <a:latin typeface="Times New Roman" pitchFamily="18" charset="0"/>
                <a:cs typeface="Times New Roman" pitchFamily="18" charset="0"/>
              </a:rPr>
              <a:t>State the meaning of Consumer.</a:t>
            </a:r>
          </a:p>
          <a:p>
            <a:pPr marL="457200" indent="-457200">
              <a:buFont typeface="Wingdings" pitchFamily="2" charset="2"/>
              <a:buChar char="v"/>
            </a:pPr>
            <a:r>
              <a:rPr lang="en-US" sz="2000" dirty="0" smtClean="0">
                <a:latin typeface="Times New Roman" pitchFamily="18" charset="0"/>
                <a:cs typeface="Times New Roman" pitchFamily="18" charset="0"/>
              </a:rPr>
              <a:t>Explain the concept of Consumer Protection.</a:t>
            </a:r>
          </a:p>
          <a:p>
            <a:pPr marL="457200" indent="-457200">
              <a:buFont typeface="Wingdings" pitchFamily="2" charset="2"/>
              <a:buChar char="v"/>
            </a:pPr>
            <a:r>
              <a:rPr lang="en-US" sz="2000" dirty="0" smtClean="0">
                <a:latin typeface="Times New Roman" pitchFamily="18" charset="0"/>
                <a:cs typeface="Times New Roman" pitchFamily="18" charset="0"/>
              </a:rPr>
              <a:t>Outline the need for Consumer Protection.</a:t>
            </a:r>
          </a:p>
          <a:p>
            <a:pPr marL="457200" indent="-457200">
              <a:buFont typeface="Wingdings" pitchFamily="2" charset="2"/>
              <a:buChar char="v"/>
            </a:pPr>
            <a:r>
              <a:rPr lang="en-US" sz="2000" dirty="0" smtClean="0">
                <a:latin typeface="Times New Roman" pitchFamily="18" charset="0"/>
                <a:cs typeface="Times New Roman" pitchFamily="18" charset="0"/>
              </a:rPr>
              <a:t>Describe the rights and responsibilities of Consumers.</a:t>
            </a:r>
          </a:p>
          <a:p>
            <a:pPr marL="457200" indent="-457200">
              <a:buFont typeface="Wingdings" pitchFamily="2" charset="2"/>
              <a:buChar char="v"/>
            </a:pPr>
            <a:r>
              <a:rPr lang="en-US" sz="2000" dirty="0" smtClean="0">
                <a:latin typeface="Times New Roman" pitchFamily="18" charset="0"/>
                <a:cs typeface="Times New Roman" pitchFamily="18" charset="0"/>
              </a:rPr>
              <a:t>State the main provisions of Consumers Protection Act.</a:t>
            </a:r>
          </a:p>
          <a:p>
            <a:pPr marL="457200" indent="-457200">
              <a:buFont typeface="Wingdings" pitchFamily="2" charset="2"/>
              <a:buChar char="v"/>
            </a:pPr>
            <a:r>
              <a:rPr lang="en-US" sz="2000" dirty="0" smtClean="0">
                <a:latin typeface="Times New Roman" pitchFamily="18" charset="0"/>
                <a:cs typeface="Times New Roman" pitchFamily="18" charset="0"/>
              </a:rPr>
              <a:t>Outline the machinery for settlement of Consumer grievances</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494</TotalTime>
  <Words>1272</Words>
  <Application>Microsoft Office PowerPoint</Application>
  <PresentationFormat>On-screen Show (4:3)</PresentationFormat>
  <Paragraphs>127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Slide 1</vt:lpstr>
      <vt:lpstr>1.AIM :</vt:lpstr>
      <vt:lpstr>2. ABSTRACT :</vt:lpstr>
      <vt:lpstr>3. KEY WORDS :</vt:lpstr>
      <vt:lpstr>4. INTRODUCTION :</vt:lpstr>
      <vt:lpstr>4.1.Basic Consumer Rights:</vt:lpstr>
      <vt:lpstr>5.LITERACY SURVEY :</vt:lpstr>
      <vt:lpstr> 6.METHDOLOGY :</vt:lpstr>
      <vt:lpstr>6.1.OBJECTIVES :</vt:lpstr>
      <vt:lpstr>7.RESULTS &amp; DISCUSSIONS :      1.data collection :              1.DATA COLLECTIONS :</vt:lpstr>
      <vt:lpstr>Q-1</vt:lpstr>
      <vt:lpstr>Opinion</vt:lpstr>
      <vt:lpstr>Q-2</vt:lpstr>
      <vt:lpstr>Opinion</vt:lpstr>
      <vt:lpstr>Q-3</vt:lpstr>
      <vt:lpstr>Opinion</vt:lpstr>
      <vt:lpstr>Q-4</vt:lpstr>
      <vt:lpstr>Opinion</vt:lpstr>
      <vt:lpstr>Q-5</vt:lpstr>
      <vt:lpstr>Opinion</vt:lpstr>
      <vt:lpstr>7.2.Graph</vt:lpstr>
      <vt:lpstr>8.CONCLUSION :</vt:lpstr>
      <vt:lpstr>9.REFERENCE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simha</dc:creator>
  <cp:lastModifiedBy>simha</cp:lastModifiedBy>
  <cp:revision>44</cp:revision>
  <dcterms:created xsi:type="dcterms:W3CDTF">2022-10-30T05:14:24Z</dcterms:created>
  <dcterms:modified xsi:type="dcterms:W3CDTF">2022-10-31T04:56:17Z</dcterms:modified>
</cp:coreProperties>
</file>