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9" r:id="rId3"/>
    <p:sldId id="257" r:id="rId4"/>
    <p:sldId id="272" r:id="rId5"/>
    <p:sldId id="273" r:id="rId6"/>
    <p:sldId id="259" r:id="rId7"/>
    <p:sldId id="258" r:id="rId8"/>
    <p:sldId id="260" r:id="rId9"/>
    <p:sldId id="261" r:id="rId10"/>
    <p:sldId id="274" r:id="rId11"/>
    <p:sldId id="262" r:id="rId12"/>
    <p:sldId id="263" r:id="rId13"/>
    <p:sldId id="27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4D554-B2AD-4998-8B2F-714D451B201E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08A8-C748-4237-B42B-E61ACDDAC0F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4D554-B2AD-4998-8B2F-714D451B201E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08A8-C748-4237-B42B-E61ACDDAC0F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4D554-B2AD-4998-8B2F-714D451B201E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08A8-C748-4237-B42B-E61ACDDAC0F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4D554-B2AD-4998-8B2F-714D451B201E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08A8-C748-4237-B42B-E61ACDDAC0F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4D554-B2AD-4998-8B2F-714D451B201E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08A8-C748-4237-B42B-E61ACDDAC0F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4D554-B2AD-4998-8B2F-714D451B201E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08A8-C748-4237-B42B-E61ACDDAC0F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4D554-B2AD-4998-8B2F-714D451B201E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08A8-C748-4237-B42B-E61ACDDAC0F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4D554-B2AD-4998-8B2F-714D451B201E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08A8-C748-4237-B42B-E61ACDDAC0F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4D554-B2AD-4998-8B2F-714D451B201E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08A8-C748-4237-B42B-E61ACDDAC0F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4D554-B2AD-4998-8B2F-714D451B201E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08A8-C748-4237-B42B-E61ACDDAC0F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4D554-B2AD-4998-8B2F-714D451B201E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BFC08A8-C748-4237-B42B-E61ACDDAC0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184D554-B2AD-4998-8B2F-714D451B201E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BFC08A8-C748-4237-B42B-E61ACDDAC0F7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28670"/>
            <a:ext cx="9144000" cy="2357454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>
                <a:latin typeface="Bernard MT Condensed" pitchFamily="18" charset="0"/>
              </a:rPr>
              <a:t>OPTIMIZING SALESMAN ROUTES FOR NATIONWIDE DISTRIBUTION USING TSP </a:t>
            </a:r>
            <a:endParaRPr lang="en-US" sz="5400" dirty="0">
              <a:latin typeface="Bernard MT Condensed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6380" y="3643314"/>
            <a:ext cx="3857620" cy="178595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sz="2800" dirty="0" smtClean="0">
                <a:latin typeface="Algerian" pitchFamily="82" charset="0"/>
              </a:rPr>
              <a:t>Presented By:</a:t>
            </a:r>
          </a:p>
          <a:p>
            <a:pPr algn="ctr"/>
            <a:r>
              <a:rPr lang="en-US" dirty="0" smtClean="0"/>
              <a:t>G.Tejaswi</a:t>
            </a:r>
          </a:p>
          <a:p>
            <a:pPr algn="ctr"/>
            <a:r>
              <a:rPr lang="en-US" dirty="0" smtClean="0"/>
              <a:t>Reg.No:192211748</a:t>
            </a:r>
          </a:p>
          <a:p>
            <a:pPr algn="ctr"/>
            <a:r>
              <a:rPr lang="en-US" dirty="0" smtClean="0"/>
              <a:t>Dept of Computer Science Engineering</a:t>
            </a:r>
            <a:endParaRPr lang="en-US" dirty="0"/>
          </a:p>
        </p:txBody>
      </p:sp>
      <p:pic>
        <p:nvPicPr>
          <p:cNvPr id="4" name="Picture 3" descr="SSE-Computer Science and Engineering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oel="http://schemas.microsoft.com/office/2019/extlst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du="http://schemas.microsoft.com/office/word/2023/wordml/word16du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0" y="5715016"/>
            <a:ext cx="9144000" cy="114298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85720" y="3357562"/>
            <a:ext cx="414340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lgerian" pitchFamily="82" charset="0"/>
              </a:rPr>
              <a:t>COURSE CODE:</a:t>
            </a:r>
          </a:p>
          <a:p>
            <a:r>
              <a:rPr lang="en-US" sz="2000" dirty="0" smtClean="0"/>
              <a:t>CSA0697-DESIGN ANALYSIS AND ALGORITHM</a:t>
            </a:r>
          </a:p>
          <a:p>
            <a:endParaRPr lang="en-US" sz="2000" dirty="0"/>
          </a:p>
          <a:p>
            <a:r>
              <a:rPr lang="en-US" sz="2400" dirty="0" smtClean="0">
                <a:latin typeface="Algerian" pitchFamily="82" charset="0"/>
              </a:rPr>
              <a:t>COURSE INCHARGE:</a:t>
            </a:r>
          </a:p>
          <a:p>
            <a:r>
              <a:rPr lang="en-US" sz="2000" dirty="0" smtClean="0"/>
              <a:t>DR.Gnana Soundari</a:t>
            </a:r>
          </a:p>
          <a:p>
            <a:r>
              <a:rPr lang="en-US" sz="2000" dirty="0" smtClean="0"/>
              <a:t>Dept of Machine Learning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Arial Black" pitchFamily="34" charset="0"/>
              </a:rPr>
              <a:t>PERFORMANCE MONITORING</a:t>
            </a:r>
            <a:endParaRPr lang="en-US" sz="4000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Define Metrics</a:t>
            </a:r>
            <a:r>
              <a:rPr lang="en-US" dirty="0" smtClean="0"/>
              <a:t>: Identify Key Performance Indicators KPIs (e.g., runtime, accuracy).</a:t>
            </a:r>
          </a:p>
          <a:p>
            <a:r>
              <a:rPr lang="en-US" b="1" dirty="0" smtClean="0"/>
              <a:t>Set Baselines</a:t>
            </a:r>
            <a:r>
              <a:rPr lang="en-US" dirty="0" smtClean="0"/>
              <a:t>: Establish performance benchmarks.</a:t>
            </a:r>
          </a:p>
          <a:p>
            <a:r>
              <a:rPr lang="en-US" b="1" dirty="0" smtClean="0"/>
              <a:t>Implement Tools</a:t>
            </a:r>
            <a:r>
              <a:rPr lang="en-US" dirty="0" smtClean="0"/>
              <a:t>: Use software to track metrics.</a:t>
            </a:r>
          </a:p>
          <a:p>
            <a:r>
              <a:rPr lang="en-US" b="1" dirty="0" smtClean="0"/>
              <a:t>Collect Data</a:t>
            </a:r>
            <a:r>
              <a:rPr lang="en-US" dirty="0" smtClean="0"/>
              <a:t>: Gather performance data regularly.</a:t>
            </a:r>
          </a:p>
          <a:p>
            <a:r>
              <a:rPr lang="en-US" b="1" dirty="0" smtClean="0"/>
              <a:t>Analyze</a:t>
            </a:r>
            <a:r>
              <a:rPr lang="en-US" dirty="0" smtClean="0"/>
              <a:t>: Review data to spot trends and issues.</a:t>
            </a:r>
          </a:p>
          <a:p>
            <a:r>
              <a:rPr lang="en-US" b="1" dirty="0" smtClean="0"/>
              <a:t>Optimize</a:t>
            </a:r>
            <a:r>
              <a:rPr lang="en-US" dirty="0" smtClean="0"/>
              <a:t>: Improve system based on analysis.</a:t>
            </a:r>
          </a:p>
          <a:p>
            <a:r>
              <a:rPr lang="en-US" b="1" dirty="0" smtClean="0"/>
              <a:t>Report</a:t>
            </a:r>
            <a:r>
              <a:rPr lang="en-US" dirty="0" smtClean="0"/>
              <a:t>: Document findings and improvements.</a:t>
            </a:r>
          </a:p>
          <a:p>
            <a:r>
              <a:rPr lang="en-US" b="1" dirty="0" smtClean="0"/>
              <a:t>Iterate</a:t>
            </a:r>
            <a:r>
              <a:rPr lang="en-US" dirty="0" smtClean="0"/>
              <a:t>: Continuously monitor and adjust as needed.</a:t>
            </a:r>
          </a:p>
          <a:p>
            <a:r>
              <a:rPr lang="en-US" dirty="0" smtClean="0"/>
              <a:t>4o mini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Arial Black" pitchFamily="34" charset="0"/>
              </a:rPr>
              <a:t>TSP MATTERS</a:t>
            </a:r>
            <a:endParaRPr lang="en-US" sz="4400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Content :</a:t>
            </a:r>
          </a:p>
          <a:p>
            <a:r>
              <a:rPr lang="en-US" b="1" dirty="0" smtClean="0"/>
              <a:t>Lower Operational Costs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Save on fuel, maintenance, and labor.</a:t>
            </a:r>
          </a:p>
          <a:p>
            <a:r>
              <a:rPr lang="en-US" b="1" dirty="0" smtClean="0"/>
              <a:t>Better Customer Service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Faster, more reliable deliveries for happier customers.</a:t>
            </a:r>
          </a:p>
          <a:p>
            <a:r>
              <a:rPr lang="en-US" b="1" dirty="0" smtClean="0"/>
              <a:t>Sustainable and Scalable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More efficient routes mean better resource management and growth potential.</a:t>
            </a:r>
          </a:p>
          <a:p>
            <a:pPr>
              <a:buNone/>
            </a:pPr>
            <a:r>
              <a:rPr lang="en-US" b="1" dirty="0" smtClean="0"/>
              <a:t>Visual:</a:t>
            </a:r>
          </a:p>
          <a:p>
            <a:r>
              <a:rPr lang="en-US" dirty="0" smtClean="0"/>
              <a:t>Use a </a:t>
            </a:r>
            <a:r>
              <a:rPr lang="en-US" b="1" dirty="0" smtClean="0"/>
              <a:t>pie chart or bar graph</a:t>
            </a:r>
            <a:r>
              <a:rPr lang="en-US" dirty="0" smtClean="0"/>
              <a:t> to show the breakdown of benefits:</a:t>
            </a:r>
          </a:p>
          <a:p>
            <a:pPr lvl="1"/>
            <a:r>
              <a:rPr lang="en-US" dirty="0" smtClean="0"/>
              <a:t>Cost savings</a:t>
            </a:r>
          </a:p>
          <a:p>
            <a:pPr lvl="1"/>
            <a:r>
              <a:rPr lang="en-US" dirty="0" smtClean="0"/>
              <a:t>Improved customer service</a:t>
            </a:r>
          </a:p>
          <a:p>
            <a:pPr lvl="1"/>
            <a:r>
              <a:rPr lang="en-US" dirty="0" smtClean="0"/>
              <a:t>Sustainability and scalability benefits.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Arial Black" pitchFamily="34" charset="0"/>
              </a:rPr>
              <a:t>CONCLUSION</a:t>
            </a:r>
            <a:endParaRPr lang="en-US" sz="4400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Optimize Routes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TSP helps find the shortest and most efficient delivery routes.</a:t>
            </a:r>
          </a:p>
          <a:p>
            <a:r>
              <a:rPr lang="en-US" b="1" dirty="0" smtClean="0"/>
              <a:t>Save Costs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Reduces fuel and transportation expenses.</a:t>
            </a:r>
          </a:p>
          <a:p>
            <a:r>
              <a:rPr lang="en-US" b="1" dirty="0" smtClean="0"/>
              <a:t>Enhance Efficiency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Streamlines scheduling and resource use.</a:t>
            </a:r>
          </a:p>
          <a:p>
            <a:r>
              <a:rPr lang="en-US" b="1" dirty="0" smtClean="0"/>
              <a:t>Boost Customer Satisfaction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Ensures faster and more reliable deliveries.</a:t>
            </a:r>
          </a:p>
          <a:p>
            <a:r>
              <a:rPr lang="en-US" b="1" dirty="0" smtClean="0"/>
              <a:t>Prepare for Growth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Scalable solutions ready for future expansion.</a:t>
            </a:r>
          </a:p>
          <a:p>
            <a:r>
              <a:rPr lang="en-US" dirty="0" smtClean="0"/>
              <a:t>Using TSP leads to significant savings, better service, and a competitive edge.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AutoShape 2" descr="1,000+ Best Thank You Images · 10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012" name="AutoShape 4" descr="1,000+ Best Thank You Images · 10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014" name="AutoShape 6" descr="1,000+ Best Thank You Images · 10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016" name="AutoShape 8" descr="1,000+ Best Thank You Images · 10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3018" name="Picture 10" descr="1,000+ Best Thank You Images · 100% Free Download · Pexels Stock Phot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500042"/>
            <a:ext cx="7567642" cy="107157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Arial Black" pitchFamily="34" charset="0"/>
              </a:rPr>
              <a:t>ABSTRACT</a:t>
            </a:r>
            <a:endParaRPr lang="en-US" sz="4800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Traveling Salesman Problem (TSP)</a:t>
            </a:r>
            <a:r>
              <a:rPr lang="en-US" dirty="0" smtClean="0"/>
              <a:t>:</a:t>
            </a:r>
          </a:p>
          <a:p>
            <a:r>
              <a:rPr lang="en-US" dirty="0" smtClean="0"/>
              <a:t>Finding the shortest route to visit all cities once and return to the start.</a:t>
            </a:r>
          </a:p>
          <a:p>
            <a:r>
              <a:rPr lang="en-US" b="1" dirty="0" smtClean="0"/>
              <a:t>Relevance for Nationwide Distribution</a:t>
            </a:r>
            <a:r>
              <a:rPr lang="en-US" dirty="0" smtClean="0"/>
              <a:t>:</a:t>
            </a:r>
          </a:p>
          <a:p>
            <a:r>
              <a:rPr lang="en-US" dirty="0" smtClean="0"/>
              <a:t>Optimizes delivery routes to improve efficiency.</a:t>
            </a:r>
          </a:p>
          <a:p>
            <a:pPr>
              <a:buNone/>
            </a:pPr>
            <a:r>
              <a:rPr lang="en-US" b="1" dirty="0" smtClean="0"/>
              <a:t>Benefits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Enhanced Efficiency</a:t>
            </a:r>
            <a:r>
              <a:rPr lang="en-US" dirty="0" smtClean="0"/>
              <a:t>: Streamlined operations and better scheduling.</a:t>
            </a:r>
          </a:p>
          <a:p>
            <a:r>
              <a:rPr lang="en-US" b="1" dirty="0" smtClean="0"/>
              <a:t>Competitive Advantage</a:t>
            </a:r>
            <a:r>
              <a:rPr lang="en-US" dirty="0" smtClean="0"/>
              <a:t>: Faster, more reliable deliveries.</a:t>
            </a:r>
          </a:p>
          <a:p>
            <a:r>
              <a:rPr lang="en-US" b="1" dirty="0" smtClean="0"/>
              <a:t>Cost Reduction</a:t>
            </a:r>
            <a:r>
              <a:rPr lang="en-US" dirty="0" smtClean="0"/>
              <a:t>: Lower transportation and operational costs.</a:t>
            </a:r>
          </a:p>
          <a:p>
            <a:r>
              <a:rPr lang="en-US" b="1" dirty="0" smtClean="0"/>
              <a:t>Improved Planning</a:t>
            </a:r>
            <a:r>
              <a:rPr lang="en-US" dirty="0" smtClean="0"/>
              <a:t>: Better data for future growth.</a:t>
            </a:r>
          </a:p>
          <a:p>
            <a:r>
              <a:rPr lang="en-US" b="1" dirty="0" smtClean="0"/>
              <a:t>Customer Loyalty</a:t>
            </a:r>
            <a:r>
              <a:rPr lang="en-US" dirty="0" smtClean="0"/>
              <a:t>: Increased satisfaction and repeat business.</a:t>
            </a:r>
          </a:p>
          <a:p>
            <a:pPr>
              <a:buNone/>
            </a:pPr>
            <a:r>
              <a:rPr lang="en-US" b="1" dirty="0" smtClean="0"/>
              <a:t>Outcome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Achieves cost savings, operational effectiveness, and improved customer</a:t>
            </a:r>
          </a:p>
          <a:p>
            <a:pPr>
              <a:buNone/>
            </a:pPr>
            <a:r>
              <a:rPr lang="en-US" dirty="0" smtClean="0"/>
              <a:t>service.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7567642" cy="857256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latin typeface="Arial Black" pitchFamily="34" charset="0"/>
              </a:rPr>
              <a:t>INTRODUCTION</a:t>
            </a:r>
            <a:endParaRPr lang="en-US" sz="4800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Problem Overview</a:t>
            </a:r>
            <a:r>
              <a:rPr lang="en-US" dirty="0" smtClean="0"/>
              <a:t>: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Traveling Salesman Problem (TSP)</a:t>
            </a:r>
            <a:r>
              <a:rPr lang="en-US" dirty="0" smtClean="0"/>
              <a:t> involves finding the shortest route to visit several cities and return to the starting point.</a:t>
            </a:r>
          </a:p>
          <a:p>
            <a:r>
              <a:rPr lang="en-US" dirty="0" smtClean="0"/>
              <a:t>In nationwide distribution, TSP helps optimize delivery routes, reducing the total distance traveled.</a:t>
            </a:r>
          </a:p>
          <a:p>
            <a:pPr>
              <a:buNone/>
            </a:pPr>
            <a:r>
              <a:rPr lang="en-US" b="1" dirty="0" smtClean="0"/>
              <a:t>Why Route Optimization Matters</a:t>
            </a:r>
            <a:r>
              <a:rPr lang="en-US" dirty="0" smtClean="0"/>
              <a:t>:</a:t>
            </a:r>
          </a:p>
          <a:p>
            <a:r>
              <a:rPr lang="en-US" dirty="0" smtClean="0"/>
              <a:t>Efficient routes lower costs, shorten delivery times, and improve overall operational efficiency.</a:t>
            </a:r>
          </a:p>
          <a:p>
            <a:pPr>
              <a:buNone/>
            </a:pPr>
            <a:r>
              <a:rPr lang="en-US" b="1" dirty="0" smtClean="0"/>
              <a:t>Importance for the Company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Cost Savings</a:t>
            </a:r>
            <a:r>
              <a:rPr lang="en-US" dirty="0" smtClean="0"/>
              <a:t>: Less fuel and maintenance costs.</a:t>
            </a:r>
          </a:p>
          <a:p>
            <a:r>
              <a:rPr lang="en-US" b="1" dirty="0" smtClean="0"/>
              <a:t>Faster Deliveries</a:t>
            </a:r>
            <a:r>
              <a:rPr lang="en-US" dirty="0" smtClean="0"/>
              <a:t>: Improved customer satisfaction.</a:t>
            </a:r>
          </a:p>
          <a:p>
            <a:r>
              <a:rPr lang="en-US" b="1" dirty="0" smtClean="0"/>
              <a:t>Better Fuel Efficiency</a:t>
            </a:r>
            <a:r>
              <a:rPr lang="en-US" dirty="0" smtClean="0"/>
              <a:t>: Lower environmental impact.</a:t>
            </a:r>
          </a:p>
          <a:p>
            <a:r>
              <a:rPr lang="en-US" b="1" dirty="0" smtClean="0"/>
              <a:t>Optimized Resources</a:t>
            </a:r>
            <a:r>
              <a:rPr lang="en-US" dirty="0" smtClean="0"/>
              <a:t>: Use fewer vehicles and personnel effectively.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704088"/>
            <a:ext cx="8472518" cy="1143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Arial Black" pitchFamily="34" charset="0"/>
              </a:rPr>
              <a:t>REQUIREMENTS</a:t>
            </a:r>
            <a:endParaRPr lang="en-US" sz="4800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543956" cy="438912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Functional Requirements:</a:t>
            </a:r>
            <a:endParaRPr lang="en-US" dirty="0" smtClean="0"/>
          </a:p>
          <a:p>
            <a:r>
              <a:rPr lang="en-US" dirty="0" smtClean="0"/>
              <a:t>Develop an algorithm for optimizing routes.</a:t>
            </a:r>
          </a:p>
          <a:p>
            <a:r>
              <a:rPr lang="en-US" dirty="0" smtClean="0"/>
              <a:t>Calculate costs for each route segment.</a:t>
            </a:r>
          </a:p>
          <a:p>
            <a:r>
              <a:rPr lang="en-US" dirty="0" smtClean="0"/>
              <a:t>Create a user-friendly interface.</a:t>
            </a:r>
          </a:p>
          <a:p>
            <a:r>
              <a:rPr lang="en-US" dirty="0" smtClean="0"/>
              <a:t>Support data import/export for cities and distances.</a:t>
            </a:r>
          </a:p>
          <a:p>
            <a:r>
              <a:rPr lang="en-US" dirty="0" smtClean="0"/>
              <a:t>Generate reports on routes and costs.</a:t>
            </a:r>
          </a:p>
          <a:p>
            <a:pPr>
              <a:buNone/>
            </a:pPr>
            <a:r>
              <a:rPr lang="en-US" b="1" dirty="0" smtClean="0"/>
              <a:t>Non-Functional Requirements:</a:t>
            </a:r>
            <a:endParaRPr lang="en-US" dirty="0" smtClean="0"/>
          </a:p>
          <a:p>
            <a:r>
              <a:rPr lang="en-US" dirty="0" smtClean="0"/>
              <a:t>Ensure algorithm efficiency for different data sizes.</a:t>
            </a:r>
          </a:p>
          <a:p>
            <a:r>
              <a:rPr lang="en-US" dirty="0" smtClean="0"/>
              <a:t>Design for scalability.</a:t>
            </a:r>
          </a:p>
          <a:p>
            <a:r>
              <a:rPr lang="en-US" dirty="0" smtClean="0"/>
              <a:t>Ensure usability and intuitive design.</a:t>
            </a:r>
          </a:p>
          <a:p>
            <a:r>
              <a:rPr lang="en-US" dirty="0" smtClean="0"/>
              <a:t>Build a reliable system with error handling.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704088"/>
            <a:ext cx="8543956" cy="1143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Arial Black" pitchFamily="34" charset="0"/>
              </a:rPr>
              <a:t>SCOPE</a:t>
            </a:r>
            <a:endParaRPr lang="en-US" sz="4800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972056" cy="438912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In-Scope:</a:t>
            </a:r>
            <a:endParaRPr lang="en-US" dirty="0" smtClean="0"/>
          </a:p>
          <a:p>
            <a:r>
              <a:rPr lang="en-US" dirty="0" smtClean="0"/>
              <a:t>Implement TSP algorithms.</a:t>
            </a:r>
          </a:p>
          <a:p>
            <a:r>
              <a:rPr lang="en-US" dirty="0" smtClean="0"/>
              <a:t>Integrate the algorithm with a user interface.</a:t>
            </a:r>
          </a:p>
          <a:p>
            <a:r>
              <a:rPr lang="en-US" dirty="0" smtClean="0"/>
              <a:t>Develop data management features.</a:t>
            </a:r>
          </a:p>
          <a:p>
            <a:r>
              <a:rPr lang="en-US" dirty="0" smtClean="0"/>
              <a:t>Include reporting tools.</a:t>
            </a:r>
          </a:p>
          <a:p>
            <a:pPr>
              <a:buNone/>
            </a:pPr>
            <a:r>
              <a:rPr lang="en-US" b="1" dirty="0" smtClean="0"/>
              <a:t>Out-of-Scope:</a:t>
            </a:r>
            <a:endParaRPr lang="en-US" dirty="0" smtClean="0"/>
          </a:p>
          <a:p>
            <a:r>
              <a:rPr lang="en-US" dirty="0" smtClean="0"/>
              <a:t>Real-time traffic integration.</a:t>
            </a:r>
          </a:p>
          <a:p>
            <a:r>
              <a:rPr lang="en-US" dirty="0" smtClean="0"/>
              <a:t>Advanced customization (e.g., vehicle types).</a:t>
            </a:r>
          </a:p>
          <a:p>
            <a:r>
              <a:rPr lang="en-US" dirty="0" smtClean="0"/>
              <a:t>Mobile application development.</a:t>
            </a:r>
          </a:p>
          <a:p>
            <a:pPr>
              <a:buNone/>
            </a:pPr>
            <a:r>
              <a:rPr lang="en-US" b="1" dirty="0" smtClean="0"/>
              <a:t>Deliverables:</a:t>
            </a:r>
            <a:endParaRPr lang="en-US" dirty="0" smtClean="0"/>
          </a:p>
          <a:p>
            <a:r>
              <a:rPr lang="en-US" dirty="0" smtClean="0"/>
              <a:t>Functional TSP algorithm.</a:t>
            </a:r>
          </a:p>
          <a:p>
            <a:r>
              <a:rPr lang="en-US" dirty="0" smtClean="0"/>
              <a:t>User interface for route management.</a:t>
            </a:r>
          </a:p>
          <a:p>
            <a:r>
              <a:rPr lang="en-US" dirty="0" smtClean="0"/>
              <a:t>Data management tools.</a:t>
            </a:r>
          </a:p>
          <a:p>
            <a:r>
              <a:rPr lang="en-US" dirty="0" smtClean="0"/>
              <a:t>Reports on optimization results.</a:t>
            </a:r>
          </a:p>
          <a:p>
            <a:endParaRPr lang="en-US" dirty="0"/>
          </a:p>
        </p:txBody>
      </p:sp>
      <p:sp>
        <p:nvSpPr>
          <p:cNvPr id="14338" name="AutoShape 2" descr="Algorithms for the Travelling Salesman Proble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340" name="AutoShape 4" descr="Algorithms for the Travelling Salesman Proble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342" name="AutoShape 6" descr="A printed map of Paris with red pins stuck in a number of locations. A red string winds around the pins, creating a rout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4344" name="Picture 8" descr="Route Optimization to Manage Routes of Sales Pers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818" y="1000108"/>
            <a:ext cx="3643338" cy="51435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785794"/>
            <a:ext cx="8858280" cy="1143008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rial Black" pitchFamily="34" charset="0"/>
              </a:rPr>
              <a:t>PROBLEM OVERVIEW-Traveling Salesman Problem</a:t>
            </a:r>
            <a:endParaRPr lang="en-US" sz="4000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endParaRPr lang="en-US" b="1" dirty="0" smtClean="0"/>
          </a:p>
          <a:p>
            <a:r>
              <a:rPr lang="en-US" b="1" dirty="0" smtClean="0"/>
              <a:t>One-line definition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"TSP is about finding the shortest route to visit multiple cities and return to the starting point."</a:t>
            </a:r>
          </a:p>
          <a:p>
            <a:r>
              <a:rPr lang="en-US" b="1" dirty="0" smtClean="0"/>
              <a:t>Visual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 simple map with </a:t>
            </a:r>
            <a:r>
              <a:rPr lang="en-US" b="1" dirty="0" smtClean="0"/>
              <a:t>points</a:t>
            </a:r>
            <a:r>
              <a:rPr lang="en-US" dirty="0" smtClean="0"/>
              <a:t> representing cities and a </a:t>
            </a:r>
            <a:r>
              <a:rPr lang="en-US" b="1" dirty="0" smtClean="0"/>
              <a:t>path</a:t>
            </a:r>
            <a:r>
              <a:rPr lang="en-US" dirty="0" smtClean="0"/>
              <a:t> showing the route connecting them.</a:t>
            </a:r>
          </a:p>
          <a:p>
            <a:r>
              <a:rPr lang="en-US" b="1" dirty="0" smtClean="0"/>
              <a:t>Importance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Optimizes delivery routes</a:t>
            </a:r>
            <a:r>
              <a:rPr lang="en-US" dirty="0" smtClean="0"/>
              <a:t> in logistics and distribution.</a:t>
            </a:r>
          </a:p>
          <a:p>
            <a:pPr lvl="1"/>
            <a:r>
              <a:rPr lang="en-US" b="1" dirty="0" smtClean="0"/>
              <a:t>Reduces travel time and costs</a:t>
            </a:r>
            <a:r>
              <a:rPr lang="en-US" dirty="0" smtClean="0"/>
              <a:t>, improving efficiency for companies.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0"/>
            <a:ext cx="8858312" cy="1714488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Arial Black" pitchFamily="34" charset="0"/>
              </a:rPr>
              <a:t>PROBLEM FORMULATION</a:t>
            </a:r>
            <a:endParaRPr lang="en-US" sz="4800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714488"/>
            <a:ext cx="8715436" cy="5143512"/>
          </a:xfrm>
        </p:spPr>
        <p:txBody>
          <a:bodyPr>
            <a:normAutofit fontScale="47500" lnSpcReduction="20000"/>
          </a:bodyPr>
          <a:lstStyle/>
          <a:p>
            <a:r>
              <a:rPr lang="en-US" sz="3800" b="1" dirty="0" smtClean="0"/>
              <a:t>Graph Representation:</a:t>
            </a:r>
          </a:p>
          <a:p>
            <a:r>
              <a:rPr lang="en-US" sz="3800" b="1" dirty="0" smtClean="0"/>
              <a:t>Cities as Nodes</a:t>
            </a:r>
            <a:r>
              <a:rPr lang="en-US" sz="3800" dirty="0" smtClean="0"/>
              <a:t>:</a:t>
            </a:r>
          </a:p>
          <a:p>
            <a:pPr lvl="1"/>
            <a:r>
              <a:rPr lang="en-US" sz="3800" dirty="0" smtClean="0"/>
              <a:t>Each city is a </a:t>
            </a:r>
            <a:r>
              <a:rPr lang="en-US" sz="3800" b="1" dirty="0" smtClean="0"/>
              <a:t>node</a:t>
            </a:r>
            <a:r>
              <a:rPr lang="en-US" sz="3800" dirty="0" smtClean="0"/>
              <a:t> (point) on the graph.</a:t>
            </a:r>
          </a:p>
          <a:p>
            <a:r>
              <a:rPr lang="en-US" sz="3800" b="1" dirty="0" smtClean="0"/>
              <a:t>Routes as Edges</a:t>
            </a:r>
            <a:r>
              <a:rPr lang="en-US" sz="3800" dirty="0" smtClean="0"/>
              <a:t>:</a:t>
            </a:r>
          </a:p>
          <a:p>
            <a:pPr lvl="1"/>
            <a:r>
              <a:rPr lang="en-US" sz="3800" dirty="0" smtClean="0"/>
              <a:t>The paths between cities are represented as </a:t>
            </a:r>
            <a:r>
              <a:rPr lang="en-US" sz="3800" b="1" dirty="0" smtClean="0"/>
              <a:t>edges</a:t>
            </a:r>
            <a:r>
              <a:rPr lang="en-US" sz="3800" dirty="0" smtClean="0"/>
              <a:t> (lines) connecting the nodes.</a:t>
            </a:r>
          </a:p>
          <a:p>
            <a:r>
              <a:rPr lang="en-US" sz="3800" b="1" dirty="0" smtClean="0"/>
              <a:t>Costs on Edges</a:t>
            </a:r>
            <a:r>
              <a:rPr lang="en-US" sz="3800" dirty="0" smtClean="0"/>
              <a:t>:</a:t>
            </a:r>
          </a:p>
          <a:p>
            <a:pPr lvl="1"/>
            <a:r>
              <a:rPr lang="en-US" sz="3800" dirty="0" smtClean="0"/>
              <a:t>Each edge has a </a:t>
            </a:r>
            <a:r>
              <a:rPr lang="en-US" sz="3800" b="1" dirty="0" smtClean="0"/>
              <a:t>cost</a:t>
            </a:r>
            <a:r>
              <a:rPr lang="en-US" sz="3800" dirty="0" smtClean="0"/>
              <a:t> (distance, time, or fuel) associated with traveling that route.</a:t>
            </a:r>
          </a:p>
          <a:p>
            <a:r>
              <a:rPr lang="en-US" sz="3800" b="1" dirty="0" smtClean="0"/>
              <a:t>Objective:</a:t>
            </a:r>
          </a:p>
          <a:p>
            <a:r>
              <a:rPr lang="en-US" sz="3800" b="1" dirty="0" smtClean="0"/>
              <a:t>Visit Every City Once</a:t>
            </a:r>
            <a:r>
              <a:rPr lang="en-US" sz="3800" dirty="0" smtClean="0"/>
              <a:t>:</a:t>
            </a:r>
          </a:p>
          <a:p>
            <a:pPr lvl="1"/>
            <a:r>
              <a:rPr lang="en-US" sz="3800" dirty="0" smtClean="0"/>
              <a:t>The goal is to visit each node (city) exactly once.</a:t>
            </a:r>
          </a:p>
          <a:p>
            <a:r>
              <a:rPr lang="en-US" sz="3800" b="1" dirty="0" smtClean="0"/>
              <a:t>Minimize Total Travel Cost</a:t>
            </a:r>
            <a:r>
              <a:rPr lang="en-US" sz="3800" dirty="0" smtClean="0"/>
              <a:t>:</a:t>
            </a:r>
          </a:p>
          <a:p>
            <a:pPr lvl="1"/>
            <a:r>
              <a:rPr lang="en-US" sz="3800" dirty="0" smtClean="0"/>
              <a:t>Find the route with the </a:t>
            </a:r>
            <a:r>
              <a:rPr lang="en-US" sz="3800" b="1" dirty="0" smtClean="0"/>
              <a:t>lowest total cost</a:t>
            </a:r>
            <a:r>
              <a:rPr lang="en-US" sz="3800" dirty="0" smtClean="0"/>
              <a:t> (distance or other metrics).</a:t>
            </a:r>
          </a:p>
          <a:p>
            <a:r>
              <a:rPr lang="en-US" sz="3800" b="1" dirty="0" smtClean="0"/>
              <a:t>Return to Start</a:t>
            </a:r>
            <a:r>
              <a:rPr lang="en-US" sz="3800" dirty="0" smtClean="0"/>
              <a:t>:</a:t>
            </a:r>
          </a:p>
          <a:p>
            <a:pPr lvl="1"/>
            <a:r>
              <a:rPr lang="en-US" sz="3800" dirty="0" smtClean="0"/>
              <a:t>After visiting all cities, the salesman must return to the </a:t>
            </a:r>
            <a:r>
              <a:rPr lang="en-US" sz="3800" b="1" dirty="0" smtClean="0"/>
              <a:t>starting city</a:t>
            </a:r>
            <a:r>
              <a:rPr lang="en-US" sz="3800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500042"/>
            <a:ext cx="8501122" cy="142876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rial Black" pitchFamily="34" charset="0"/>
              </a:rPr>
              <a:t>RELEVANCE TO NATONWIDE DISTRIBUTION</a:t>
            </a:r>
            <a:endParaRPr lang="en-US" sz="3600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Content:</a:t>
            </a:r>
          </a:p>
          <a:p>
            <a:r>
              <a:rPr lang="en-US" b="1" dirty="0" smtClean="0"/>
              <a:t>Minimize Travel Distance and Time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Reduce Fuel Costs and Vehicle Wear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Ensure Timely Deliveries</a:t>
            </a:r>
            <a:r>
              <a:rPr lang="en-US" dirty="0" smtClean="0"/>
              <a:t> for improved customer satisfaction.</a:t>
            </a:r>
          </a:p>
          <a:p>
            <a:pPr>
              <a:buNone/>
            </a:pPr>
            <a:r>
              <a:rPr lang="en-US" b="1" dirty="0" smtClean="0"/>
              <a:t>Visual:</a:t>
            </a:r>
          </a:p>
          <a:p>
            <a:r>
              <a:rPr lang="en-US" dirty="0" smtClean="0"/>
              <a:t>Show a </a:t>
            </a:r>
            <a:r>
              <a:rPr lang="en-US" b="1" dirty="0" smtClean="0"/>
              <a:t>before-and-after route map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Before</a:t>
            </a:r>
            <a:r>
              <a:rPr lang="en-US" dirty="0" smtClean="0"/>
              <a:t>: A long, inefficient route.</a:t>
            </a:r>
          </a:p>
          <a:p>
            <a:pPr lvl="1"/>
            <a:r>
              <a:rPr lang="en-US" b="1" dirty="0" smtClean="0"/>
              <a:t>After</a:t>
            </a:r>
            <a:r>
              <a:rPr lang="en-US" dirty="0" smtClean="0"/>
              <a:t>: An optimized, shorter route.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28604"/>
            <a:ext cx="9144000" cy="142876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rial Black" pitchFamily="34" charset="0"/>
              </a:rPr>
              <a:t>BENEFITS OF ROUTE OPTIMIZATION   </a:t>
            </a:r>
            <a:endParaRPr lang="en-US" sz="3600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35480"/>
            <a:ext cx="5429256" cy="438912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Content:</a:t>
            </a:r>
          </a:p>
          <a:p>
            <a:r>
              <a:rPr lang="en-US" b="1" dirty="0" smtClean="0"/>
              <a:t>Cost Savings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Reduce fuel and vehicle maintenance costs.</a:t>
            </a:r>
          </a:p>
          <a:p>
            <a:r>
              <a:rPr lang="en-US" b="1" dirty="0" smtClean="0"/>
              <a:t>Faster Deliveries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Improve customer satisfaction with quicker deliveries.</a:t>
            </a:r>
          </a:p>
          <a:p>
            <a:r>
              <a:rPr lang="en-US" b="1" dirty="0" smtClean="0"/>
              <a:t>Fuel Efficiency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Lower environmental impact by using less fuel.</a:t>
            </a:r>
          </a:p>
          <a:p>
            <a:r>
              <a:rPr lang="en-US" b="1" dirty="0" smtClean="0"/>
              <a:t>Resource Management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Use fewer vehicles and drivers efficiently.</a:t>
            </a:r>
          </a:p>
          <a:p>
            <a:pPr>
              <a:buNone/>
            </a:pPr>
            <a:r>
              <a:rPr lang="en-US" b="1" dirty="0" smtClean="0"/>
              <a:t>Visual:</a:t>
            </a:r>
          </a:p>
          <a:p>
            <a:r>
              <a:rPr lang="en-US" dirty="0" smtClean="0"/>
              <a:t>Use </a:t>
            </a:r>
            <a:r>
              <a:rPr lang="en-US" b="1" dirty="0" smtClean="0"/>
              <a:t>icons</a:t>
            </a:r>
            <a:r>
              <a:rPr lang="en-US" dirty="0" smtClean="0"/>
              <a:t> for:</a:t>
            </a:r>
          </a:p>
          <a:p>
            <a:pPr lvl="1"/>
            <a:r>
              <a:rPr lang="en-US" b="1" dirty="0" smtClean="0"/>
              <a:t>Cost savings</a:t>
            </a:r>
            <a:r>
              <a:rPr lang="en-US" dirty="0" smtClean="0"/>
              <a:t> (e.g., a money symbol).</a:t>
            </a:r>
          </a:p>
          <a:p>
            <a:pPr lvl="1"/>
            <a:r>
              <a:rPr lang="en-US" b="1" dirty="0" smtClean="0"/>
              <a:t>Fast delivery</a:t>
            </a:r>
            <a:r>
              <a:rPr lang="en-US" dirty="0" smtClean="0"/>
              <a:t> (e.g., a delivery truck or clock).</a:t>
            </a:r>
          </a:p>
          <a:p>
            <a:pPr lvl="1"/>
            <a:r>
              <a:rPr lang="en-US" b="1" dirty="0" smtClean="0"/>
              <a:t>Fuel efficiency</a:t>
            </a:r>
            <a:r>
              <a:rPr lang="en-US" dirty="0" smtClean="0"/>
              <a:t> (e.g., a fuel pump or leaf).</a:t>
            </a:r>
          </a:p>
          <a:p>
            <a:pPr lvl="1"/>
            <a:r>
              <a:rPr lang="en-US" b="1" dirty="0" smtClean="0"/>
              <a:t>Resource optimization</a:t>
            </a:r>
            <a:r>
              <a:rPr lang="en-US" dirty="0" smtClean="0"/>
              <a:t> (e.g., a fleet of trucks).</a:t>
            </a:r>
          </a:p>
          <a:p>
            <a:endParaRPr lang="en-US" dirty="0"/>
          </a:p>
        </p:txBody>
      </p:sp>
      <p:sp>
        <p:nvSpPr>
          <p:cNvPr id="24578" name="AutoShape 2" descr="Algorithms for the Travelling Salesman Proble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580" name="AutoShape 4" descr="Algorithms for the Travelling Salesman Proble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582" name="AutoShape 6" descr="Algorithms for the Travelling Salesman Proble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584" name="AutoShape 8" descr="A printed map of Paris with red pins stuck in a number of locations. A red string winds around the pins, creating a rout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4586" name="Picture 10" descr="Travelling Salesman Problem (TSP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818" y="1428736"/>
            <a:ext cx="3571900" cy="44291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89</TotalTime>
  <Words>909</Words>
  <Application>Microsoft Office PowerPoint</Application>
  <PresentationFormat>On-screen Show (4:3)</PresentationFormat>
  <Paragraphs>147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OPTIMIZING SALESMAN ROUTES FOR NATIONWIDE DISTRIBUTION USING TSP </vt:lpstr>
      <vt:lpstr>ABSTRACT</vt:lpstr>
      <vt:lpstr>INTRODUCTION</vt:lpstr>
      <vt:lpstr>REQUIREMENTS</vt:lpstr>
      <vt:lpstr>SCOPE</vt:lpstr>
      <vt:lpstr>PROBLEM OVERVIEW-Traveling Salesman Problem</vt:lpstr>
      <vt:lpstr>PROBLEM FORMULATION</vt:lpstr>
      <vt:lpstr>RELEVANCE TO NATONWIDE DISTRIBUTION</vt:lpstr>
      <vt:lpstr>BENEFITS OF ROUTE OPTIMIZATION   </vt:lpstr>
      <vt:lpstr>PERFORMANCE MONITORING</vt:lpstr>
      <vt:lpstr>TSP MATTERS</vt:lpstr>
      <vt:lpstr>CONCLUSION</vt:lpstr>
      <vt:lpstr>Slide 13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simha</dc:creator>
  <cp:lastModifiedBy>simha</cp:lastModifiedBy>
  <cp:revision>13</cp:revision>
  <dcterms:created xsi:type="dcterms:W3CDTF">2024-09-10T07:49:50Z</dcterms:created>
  <dcterms:modified xsi:type="dcterms:W3CDTF">2024-09-12T02:50:40Z</dcterms:modified>
</cp:coreProperties>
</file>