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2" d="100"/>
          <a:sy n="52" d="100"/>
        </p:scale>
        <p:origin x="-56" y="-2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C121F52-B5BB-4819-AF90-977EBEAC4168}" type="datetimeFigureOut">
              <a:rPr lang="en-US" smtClean="0"/>
              <a:pPr/>
              <a:t>6/27/2024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AE81B26-162B-4BCA-852F-368E6EA4DA0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81B26-162B-4BCA-852F-368E6EA4DA06}"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81B26-162B-4BCA-852F-368E6EA4DA06}"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AE81B26-162B-4BCA-852F-368E6EA4DA06}"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121F52-B5BB-4819-AF90-977EBEAC4168}" type="datetimeFigureOut">
              <a:rPr lang="en-US" smtClean="0"/>
              <a:pPr/>
              <a:t>6/27/2024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C121F52-B5BB-4819-AF90-977EBEAC4168}" type="datetimeFigureOut">
              <a:rPr lang="en-US" smtClean="0"/>
              <a:pPr/>
              <a:t>6/27/2024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81B26-162B-4BCA-852F-368E6EA4DA0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C121F52-B5BB-4819-AF90-977EBEAC4168}" type="datetimeFigureOut">
              <a:rPr lang="en-US" smtClean="0"/>
              <a:pPr/>
              <a:t>6/27/2024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AE81B26-162B-4BCA-852F-368E6EA4DA0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121F52-B5BB-4819-AF90-977EBEAC4168}" type="datetimeFigureOut">
              <a:rPr lang="en-US" smtClean="0"/>
              <a:pPr/>
              <a:t>6/27/2024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AE81B26-162B-4BCA-852F-368E6EA4DA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3"/>
            <a:ext cx="7772400" cy="2725130"/>
          </a:xfrm>
        </p:spPr>
        <p:txBody>
          <a:bodyPr>
            <a:normAutofit/>
          </a:bodyPr>
          <a:lstStyle/>
          <a:p>
            <a:r>
              <a:rPr lang="en-US" dirty="0" smtClean="0"/>
              <a:t>LIBRARY MANAGEMENT SYSTEM USING JAVA FOR WEB DEVELOPMENT</a:t>
            </a:r>
            <a:endParaRPr lang="en-US" dirty="0"/>
          </a:p>
        </p:txBody>
      </p:sp>
      <p:sp>
        <p:nvSpPr>
          <p:cNvPr id="3" name="Subtitle 2"/>
          <p:cNvSpPr>
            <a:spLocks noGrp="1"/>
          </p:cNvSpPr>
          <p:nvPr>
            <p:ph type="subTitle" idx="1"/>
          </p:nvPr>
        </p:nvSpPr>
        <p:spPr/>
        <p:txBody>
          <a:bodyPr/>
          <a:lstStyle/>
          <a:p>
            <a:r>
              <a:rPr lang="en-US" dirty="0" smtClean="0"/>
              <a:t>G.Tejaswi</a:t>
            </a:r>
            <a:r>
              <a:rPr lang="en-US" dirty="0" smtClean="0"/>
              <a:t>(192211748</a:t>
            </a:r>
            <a:r>
              <a:rPr lang="en-US" dirty="0" smtClean="0"/>
              <a:t>)</a:t>
            </a:r>
          </a:p>
          <a:p>
            <a:r>
              <a:rPr lang="en-US" dirty="0" smtClean="0"/>
              <a:t>P.VENKATRATHNAM(192211380)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algn="just"/>
            <a:r>
              <a:rPr lang="en-US" sz="3700" b="1" dirty="0" smtClean="0">
                <a:latin typeface="Times New Roman" pitchFamily="18" charset="0"/>
                <a:cs typeface="Times New Roman" pitchFamily="18" charset="0"/>
              </a:rPr>
              <a:t>Technical Challenges:</a:t>
            </a:r>
            <a:endParaRPr lang="en-US" sz="3700" dirty="0" smtClean="0">
              <a:latin typeface="Times New Roman" pitchFamily="18" charset="0"/>
              <a:cs typeface="Times New Roman" pitchFamily="18" charset="0"/>
            </a:endParaRPr>
          </a:p>
          <a:p>
            <a:pPr algn="just"/>
            <a:r>
              <a:rPr lang="en-US" sz="3700" b="1" dirty="0" smtClean="0">
                <a:latin typeface="Times New Roman" pitchFamily="18" charset="0"/>
                <a:cs typeface="Times New Roman" pitchFamily="18" charset="0"/>
              </a:rPr>
              <a:t>Integration of Frontend with Backend:</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Ensuring seamless communication and data exchange between React frontend and Spring Boot backend.</a:t>
            </a:r>
          </a:p>
          <a:p>
            <a:pPr algn="just"/>
            <a:r>
              <a:rPr lang="en-US" sz="3700" b="1" dirty="0" smtClean="0">
                <a:latin typeface="Times New Roman" pitchFamily="18" charset="0"/>
                <a:cs typeface="Times New Roman" pitchFamily="18" charset="0"/>
              </a:rPr>
              <a:t>Concurrency and Transaction Management:</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Handling concurrent book borrowing and returning requests to maintain data consistency.</a:t>
            </a:r>
          </a:p>
          <a:p>
            <a:pPr algn="just"/>
            <a:r>
              <a:rPr lang="en-US" sz="3700" b="1" dirty="0" smtClean="0">
                <a:latin typeface="Times New Roman" pitchFamily="18" charset="0"/>
                <a:cs typeface="Times New Roman" pitchFamily="18" charset="0"/>
              </a:rPr>
              <a:t>Security Implementation:</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Implementing JWT-based authentication and secure password storage to protect user data.</a:t>
            </a:r>
          </a:p>
          <a:p>
            <a:pPr algn="just"/>
            <a:r>
              <a:rPr lang="en-US" sz="3700" b="1" dirty="0" smtClean="0">
                <a:latin typeface="Times New Roman" pitchFamily="18" charset="0"/>
                <a:cs typeface="Times New Roman" pitchFamily="18" charset="0"/>
              </a:rPr>
              <a:t>Database Optimization:</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Optimizing database queries for efficient data retrieval and management, particularly with large datasets.</a:t>
            </a:r>
          </a:p>
          <a:p>
            <a:pPr algn="just"/>
            <a:r>
              <a:rPr lang="en-US" sz="3700" b="1" dirty="0" smtClean="0">
                <a:latin typeface="Times New Roman" pitchFamily="18" charset="0"/>
                <a:cs typeface="Times New Roman" pitchFamily="18" charset="0"/>
              </a:rPr>
              <a:t>UI/UX Design and Responsiveness:</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Ensuring a responsive and intuitive user interface across different devices and screen sizes.</a:t>
            </a:r>
          </a:p>
          <a:p>
            <a:pPr algn="just"/>
            <a:r>
              <a:rPr lang="en-US" sz="3700" b="1" dirty="0" smtClean="0">
                <a:latin typeface="Times New Roman" pitchFamily="18" charset="0"/>
                <a:cs typeface="Times New Roman" pitchFamily="18" charset="0"/>
              </a:rPr>
              <a:t>Solutions:</a:t>
            </a:r>
            <a:endParaRPr lang="en-US" sz="3700" dirty="0" smtClean="0">
              <a:latin typeface="Times New Roman" pitchFamily="18" charset="0"/>
              <a:cs typeface="Times New Roman" pitchFamily="18" charset="0"/>
            </a:endParaRPr>
          </a:p>
          <a:p>
            <a:pPr algn="just"/>
            <a:r>
              <a:rPr lang="en-US" sz="3700" b="1" dirty="0" err="1" smtClean="0">
                <a:latin typeface="Times New Roman" pitchFamily="18" charset="0"/>
                <a:cs typeface="Times New Roman" pitchFamily="18" charset="0"/>
              </a:rPr>
              <a:t>RESTful</a:t>
            </a:r>
            <a:r>
              <a:rPr lang="en-US" sz="3700" b="1" dirty="0" smtClean="0">
                <a:latin typeface="Times New Roman" pitchFamily="18" charset="0"/>
                <a:cs typeface="Times New Roman" pitchFamily="18" charset="0"/>
              </a:rPr>
              <a:t> API Design:</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Developed well-defined API endpoints following REST principles for smooth frontend-backend communication.</a:t>
            </a:r>
          </a:p>
          <a:p>
            <a:pPr algn="just"/>
            <a:r>
              <a:rPr lang="en-US" sz="3700" b="1" dirty="0" smtClean="0">
                <a:latin typeface="Times New Roman" pitchFamily="18" charset="0"/>
                <a:cs typeface="Times New Roman" pitchFamily="18" charset="0"/>
              </a:rPr>
              <a:t>Transaction Management:</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Implemented transaction strategies in Spring Boot to manage concurrent operations and maintain data integrity.</a:t>
            </a:r>
          </a:p>
          <a:p>
            <a:pPr algn="just"/>
            <a:r>
              <a:rPr lang="en-US" sz="3700" b="1" dirty="0" smtClean="0">
                <a:latin typeface="Times New Roman" pitchFamily="18" charset="0"/>
                <a:cs typeface="Times New Roman" pitchFamily="18" charset="0"/>
              </a:rPr>
              <a:t>Security Frameworks:</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Integrated Spring Security to enforce authentication and authorization, ensuring secure access to system resources.</a:t>
            </a:r>
          </a:p>
          <a:p>
            <a:pPr algn="just"/>
            <a:r>
              <a:rPr lang="en-US" sz="3700" b="1" dirty="0" smtClean="0">
                <a:latin typeface="Times New Roman" pitchFamily="18" charset="0"/>
                <a:cs typeface="Times New Roman" pitchFamily="18" charset="0"/>
              </a:rPr>
              <a:t>Database Indexing:</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Utilized indexing and query optimization techniques in the database to improve performance and scalability.</a:t>
            </a:r>
          </a:p>
          <a:p>
            <a:pPr algn="just"/>
            <a:r>
              <a:rPr lang="en-US" sz="3700" b="1" dirty="0" smtClean="0">
                <a:latin typeface="Times New Roman" pitchFamily="18" charset="0"/>
                <a:cs typeface="Times New Roman" pitchFamily="18" charset="0"/>
              </a:rPr>
              <a:t>Responsive Design:</a:t>
            </a:r>
            <a:endParaRPr lang="en-US" sz="3700" dirty="0" smtClean="0">
              <a:latin typeface="Times New Roman" pitchFamily="18" charset="0"/>
              <a:cs typeface="Times New Roman" pitchFamily="18" charset="0"/>
            </a:endParaRPr>
          </a:p>
          <a:p>
            <a:pPr lvl="1" algn="just"/>
            <a:r>
              <a:rPr lang="en-US" sz="3700" dirty="0" smtClean="0">
                <a:latin typeface="Times New Roman" pitchFamily="18" charset="0"/>
                <a:cs typeface="Times New Roman" pitchFamily="18" charset="0"/>
              </a:rPr>
              <a:t>Employed CSS frameworks and media queries in React to achieve responsiveness and enhance user experience.</a:t>
            </a:r>
          </a:p>
          <a:p>
            <a:endParaRPr lang="en-US" dirty="0"/>
          </a:p>
        </p:txBody>
      </p:sp>
      <p:sp>
        <p:nvSpPr>
          <p:cNvPr id="3" name="Title 2"/>
          <p:cNvSpPr>
            <a:spLocks noGrp="1"/>
          </p:cNvSpPr>
          <p:nvPr>
            <p:ph type="title"/>
          </p:nvPr>
        </p:nvSpPr>
        <p:spPr/>
        <p:txBody>
          <a:bodyPr/>
          <a:lstStyle/>
          <a:p>
            <a:r>
              <a:rPr lang="en-US" dirty="0" smtClean="0"/>
              <a:t>CHALLENGES FACED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600" b="1" dirty="0" smtClean="0">
                <a:latin typeface="Times New Roman" pitchFamily="18" charset="0"/>
                <a:cs typeface="Times New Roman" pitchFamily="18" charset="0"/>
              </a:rPr>
              <a:t>Testing Methods:</a:t>
            </a:r>
            <a:endParaRPr lang="en-US" sz="2600" dirty="0" smtClean="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Unit Testing:</a:t>
            </a:r>
            <a:r>
              <a:rPr lang="en-US" sz="2600" dirty="0" smtClean="0">
                <a:latin typeface="Times New Roman" pitchFamily="18" charset="0"/>
                <a:cs typeface="Times New Roman" pitchFamily="18" charset="0"/>
              </a:rPr>
              <a:t> Ensured individual components like API endpoints and service methods function correctly.</a:t>
            </a:r>
          </a:p>
          <a:p>
            <a:r>
              <a:rPr lang="en-US" sz="2600" b="1" dirty="0" smtClean="0">
                <a:latin typeface="Times New Roman" pitchFamily="18" charset="0"/>
                <a:cs typeface="Times New Roman" pitchFamily="18" charset="0"/>
              </a:rPr>
              <a:t>Integration Testing:</a:t>
            </a:r>
            <a:r>
              <a:rPr lang="en-US" sz="2600" dirty="0" smtClean="0">
                <a:latin typeface="Times New Roman" pitchFamily="18" charset="0"/>
                <a:cs typeface="Times New Roman" pitchFamily="18" charset="0"/>
              </a:rPr>
              <a:t> Validated interactions between frontend (React) and backend (Spring Boot).</a:t>
            </a:r>
          </a:p>
          <a:p>
            <a:r>
              <a:rPr lang="en-US" sz="2600" b="1" dirty="0" smtClean="0">
                <a:latin typeface="Times New Roman" pitchFamily="18" charset="0"/>
                <a:cs typeface="Times New Roman" pitchFamily="18" charset="0"/>
              </a:rPr>
              <a:t>End-to-End (E2E) Testing:</a:t>
            </a:r>
            <a:r>
              <a:rPr lang="en-US" sz="2600" dirty="0" smtClean="0">
                <a:latin typeface="Times New Roman" pitchFamily="18" charset="0"/>
                <a:cs typeface="Times New Roman" pitchFamily="18" charset="0"/>
              </a:rPr>
              <a:t> Verified complete workflows from user login to book borrowing and return.</a:t>
            </a:r>
          </a:p>
          <a:p>
            <a:r>
              <a:rPr lang="en-US" sz="2600" b="1" dirty="0" smtClean="0">
                <a:latin typeface="Times New Roman" pitchFamily="18" charset="0"/>
                <a:cs typeface="Times New Roman" pitchFamily="18" charset="0"/>
              </a:rPr>
              <a:t>Security Testing:</a:t>
            </a:r>
            <a:r>
              <a:rPr lang="en-US" sz="2600" dirty="0" smtClean="0">
                <a:latin typeface="Times New Roman" pitchFamily="18" charset="0"/>
                <a:cs typeface="Times New Roman" pitchFamily="18" charset="0"/>
              </a:rPr>
              <a:t> Conducted assessments to identify and mitigate potential vulnerabilities.</a:t>
            </a:r>
          </a:p>
          <a:p>
            <a:r>
              <a:rPr lang="en-US" sz="2600" b="1" dirty="0" smtClean="0">
                <a:latin typeface="Times New Roman" pitchFamily="18" charset="0"/>
                <a:cs typeface="Times New Roman" pitchFamily="18" charset="0"/>
              </a:rPr>
              <a:t>Results:</a:t>
            </a:r>
            <a:endParaRPr lang="en-US" sz="2600" dirty="0" smtClean="0">
              <a:latin typeface="Times New Roman" pitchFamily="18" charset="0"/>
              <a:cs typeface="Times New Roman" pitchFamily="18" charset="0"/>
            </a:endParaRPr>
          </a:p>
          <a:p>
            <a:r>
              <a:rPr lang="en-US" sz="2600" b="1" dirty="0" smtClean="0">
                <a:latin typeface="Times New Roman" pitchFamily="18" charset="0"/>
                <a:cs typeface="Times New Roman" pitchFamily="18" charset="0"/>
              </a:rPr>
              <a:t>High Code Coverage:</a:t>
            </a:r>
            <a:r>
              <a:rPr lang="en-US" sz="2600" dirty="0" smtClean="0">
                <a:latin typeface="Times New Roman" pitchFamily="18" charset="0"/>
                <a:cs typeface="Times New Roman" pitchFamily="18" charset="0"/>
              </a:rPr>
              <a:t> Achieved over 80% coverage in critical functionalities.</a:t>
            </a:r>
          </a:p>
          <a:p>
            <a:r>
              <a:rPr lang="en-US" sz="2600" b="1" dirty="0" smtClean="0">
                <a:latin typeface="Times New Roman" pitchFamily="18" charset="0"/>
                <a:cs typeface="Times New Roman" pitchFamily="18" charset="0"/>
              </a:rPr>
              <a:t>Seamless Integration:</a:t>
            </a:r>
            <a:r>
              <a:rPr lang="en-US" sz="2600" dirty="0" smtClean="0">
                <a:latin typeface="Times New Roman" pitchFamily="18" charset="0"/>
                <a:cs typeface="Times New Roman" pitchFamily="18" charset="0"/>
              </a:rPr>
              <a:t> Confirmed smooth data exchange between frontend and backend.</a:t>
            </a:r>
          </a:p>
          <a:p>
            <a:r>
              <a:rPr lang="en-US" sz="2600" b="1" dirty="0" smtClean="0">
                <a:latin typeface="Times New Roman" pitchFamily="18" charset="0"/>
                <a:cs typeface="Times New Roman" pitchFamily="18" charset="0"/>
              </a:rPr>
              <a:t>Functional Workflow:</a:t>
            </a:r>
            <a:r>
              <a:rPr lang="en-US" sz="2600" dirty="0" smtClean="0">
                <a:latin typeface="Times New Roman" pitchFamily="18" charset="0"/>
                <a:cs typeface="Times New Roman" pitchFamily="18" charset="0"/>
              </a:rPr>
              <a:t> Successfully validated user journeys without critical failures.</a:t>
            </a:r>
          </a:p>
          <a:p>
            <a:r>
              <a:rPr lang="en-US" sz="2600" b="1" dirty="0" smtClean="0">
                <a:latin typeface="Times New Roman" pitchFamily="18" charset="0"/>
                <a:cs typeface="Times New Roman" pitchFamily="18" charset="0"/>
              </a:rPr>
              <a:t>Security Assurance:</a:t>
            </a:r>
            <a:r>
              <a:rPr lang="en-US" sz="2600" dirty="0" smtClean="0">
                <a:latin typeface="Times New Roman" pitchFamily="18" charset="0"/>
                <a:cs typeface="Times New Roman" pitchFamily="18" charset="0"/>
              </a:rPr>
              <a:t> Identified and addressed vulnerabilities early in development.</a:t>
            </a:r>
          </a:p>
          <a:p>
            <a:endParaRPr lang="en-US" dirty="0"/>
          </a:p>
        </p:txBody>
      </p:sp>
      <p:sp>
        <p:nvSpPr>
          <p:cNvPr id="3" name="Title 2"/>
          <p:cNvSpPr>
            <a:spLocks noGrp="1"/>
          </p:cNvSpPr>
          <p:nvPr>
            <p:ph type="title"/>
          </p:nvPr>
        </p:nvSpPr>
        <p:spPr/>
        <p:txBody>
          <a:bodyPr/>
          <a:lstStyle/>
          <a:p>
            <a:r>
              <a:rPr lang="en-US" dirty="0" smtClean="0"/>
              <a:t>TESTING AND VALIDATION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sz="3300" b="1" dirty="0" smtClean="0">
                <a:latin typeface="Times New Roman" pitchFamily="18" charset="0"/>
                <a:cs typeface="Times New Roman" pitchFamily="18" charset="0"/>
              </a:rPr>
              <a:t>Potential Improvements:</a:t>
            </a:r>
            <a:endParaRPr lang="en-US" sz="3300" dirty="0" smtClean="0">
              <a:latin typeface="Times New Roman" pitchFamily="18" charset="0"/>
              <a:cs typeface="Times New Roman" pitchFamily="18" charset="0"/>
            </a:endParaRPr>
          </a:p>
          <a:p>
            <a:r>
              <a:rPr lang="en-US" sz="3300" b="1" dirty="0" smtClean="0">
                <a:latin typeface="Times New Roman" pitchFamily="18" charset="0"/>
                <a:cs typeface="Times New Roman" pitchFamily="18" charset="0"/>
              </a:rPr>
              <a:t>Advanced Search Filters:</a:t>
            </a:r>
            <a:r>
              <a:rPr lang="en-US" sz="3300" dirty="0" smtClean="0">
                <a:latin typeface="Times New Roman" pitchFamily="18" charset="0"/>
                <a:cs typeface="Times New Roman" pitchFamily="18" charset="0"/>
              </a:rPr>
              <a:t> Introduce options like publication year and language for precise book searches.</a:t>
            </a:r>
          </a:p>
          <a:p>
            <a:r>
              <a:rPr lang="en-US" sz="3300" b="1" dirty="0" smtClean="0">
                <a:latin typeface="Times New Roman" pitchFamily="18" charset="0"/>
                <a:cs typeface="Times New Roman" pitchFamily="18" charset="0"/>
              </a:rPr>
              <a:t>Mobile Application:</a:t>
            </a:r>
            <a:r>
              <a:rPr lang="en-US" sz="3300" dirty="0" smtClean="0">
                <a:latin typeface="Times New Roman" pitchFamily="18" charset="0"/>
                <a:cs typeface="Times New Roman" pitchFamily="18" charset="0"/>
              </a:rPr>
              <a:t> Develop a dedicated app for improved accessibility on </a:t>
            </a:r>
            <a:r>
              <a:rPr lang="en-US" sz="3300" dirty="0" err="1" smtClean="0">
                <a:latin typeface="Times New Roman" pitchFamily="18" charset="0"/>
                <a:cs typeface="Times New Roman" pitchFamily="18" charset="0"/>
              </a:rPr>
              <a:t>smartphones</a:t>
            </a:r>
            <a:r>
              <a:rPr lang="en-US" sz="3300" dirty="0" smtClean="0">
                <a:latin typeface="Times New Roman" pitchFamily="18" charset="0"/>
                <a:cs typeface="Times New Roman" pitchFamily="18" charset="0"/>
              </a:rPr>
              <a:t> and tablets.</a:t>
            </a:r>
          </a:p>
          <a:p>
            <a:r>
              <a:rPr lang="en-US" sz="3300" b="1" dirty="0" smtClean="0">
                <a:latin typeface="Times New Roman" pitchFamily="18" charset="0"/>
                <a:cs typeface="Times New Roman" pitchFamily="18" charset="0"/>
              </a:rPr>
              <a:t>Recommendation System:</a:t>
            </a:r>
            <a:r>
              <a:rPr lang="en-US" sz="3300" dirty="0" smtClean="0">
                <a:latin typeface="Times New Roman" pitchFamily="18" charset="0"/>
                <a:cs typeface="Times New Roman" pitchFamily="18" charset="0"/>
              </a:rPr>
              <a:t> Implement machine learning for personalized book recommendations.</a:t>
            </a:r>
          </a:p>
          <a:p>
            <a:r>
              <a:rPr lang="en-US" sz="3300" b="1" dirty="0" smtClean="0">
                <a:latin typeface="Times New Roman" pitchFamily="18" charset="0"/>
                <a:cs typeface="Times New Roman" pitchFamily="18" charset="0"/>
              </a:rPr>
              <a:t>Enhanced Reporting:</a:t>
            </a:r>
            <a:r>
              <a:rPr lang="en-US" sz="3300" dirty="0" smtClean="0">
                <a:latin typeface="Times New Roman" pitchFamily="18" charset="0"/>
                <a:cs typeface="Times New Roman" pitchFamily="18" charset="0"/>
              </a:rPr>
              <a:t> Expand analytics to cover user activity and popular books.</a:t>
            </a:r>
          </a:p>
          <a:p>
            <a:r>
              <a:rPr lang="en-US" sz="3300" b="1" dirty="0" smtClean="0">
                <a:latin typeface="Times New Roman" pitchFamily="18" charset="0"/>
                <a:cs typeface="Times New Roman" pitchFamily="18" charset="0"/>
              </a:rPr>
              <a:t>User Feedback System:</a:t>
            </a:r>
            <a:r>
              <a:rPr lang="en-US" sz="3300" dirty="0" smtClean="0">
                <a:latin typeface="Times New Roman" pitchFamily="18" charset="0"/>
                <a:cs typeface="Times New Roman" pitchFamily="18" charset="0"/>
              </a:rPr>
              <a:t> Incorporate user ratings and suggestions for library improvements.</a:t>
            </a:r>
          </a:p>
          <a:p>
            <a:r>
              <a:rPr lang="en-US" sz="3300" b="1" dirty="0" smtClean="0">
                <a:latin typeface="Times New Roman" pitchFamily="18" charset="0"/>
                <a:cs typeface="Times New Roman" pitchFamily="18" charset="0"/>
              </a:rPr>
              <a:t>Digital Resources Integration:</a:t>
            </a:r>
            <a:r>
              <a:rPr lang="en-US" sz="3300" dirty="0" smtClean="0">
                <a:latin typeface="Times New Roman" pitchFamily="18" charset="0"/>
                <a:cs typeface="Times New Roman" pitchFamily="18" charset="0"/>
              </a:rPr>
              <a:t> Add access to e-books, </a:t>
            </a:r>
            <a:r>
              <a:rPr lang="en-US" sz="3300" dirty="0" err="1" smtClean="0">
                <a:latin typeface="Times New Roman" pitchFamily="18" charset="0"/>
                <a:cs typeface="Times New Roman" pitchFamily="18" charset="0"/>
              </a:rPr>
              <a:t>audiobooks</a:t>
            </a:r>
            <a:r>
              <a:rPr lang="en-US" sz="3300" dirty="0" smtClean="0">
                <a:latin typeface="Times New Roman" pitchFamily="18" charset="0"/>
                <a:cs typeface="Times New Roman" pitchFamily="18" charset="0"/>
              </a:rPr>
              <a:t>, and online journals.</a:t>
            </a:r>
          </a:p>
          <a:p>
            <a:r>
              <a:rPr lang="en-US" sz="3300" b="1" dirty="0" smtClean="0">
                <a:latin typeface="Times New Roman" pitchFamily="18" charset="0"/>
                <a:cs typeface="Times New Roman" pitchFamily="18" charset="0"/>
              </a:rPr>
              <a:t>Multi-language Support:</a:t>
            </a:r>
            <a:r>
              <a:rPr lang="en-US" sz="3300" dirty="0" smtClean="0">
                <a:latin typeface="Times New Roman" pitchFamily="18" charset="0"/>
                <a:cs typeface="Times New Roman" pitchFamily="18" charset="0"/>
              </a:rPr>
              <a:t> Enable usage in multiple languages for broader accessibility.</a:t>
            </a:r>
          </a:p>
          <a:p>
            <a:r>
              <a:rPr lang="en-US" sz="3300" b="1" dirty="0" smtClean="0">
                <a:latin typeface="Times New Roman" pitchFamily="18" charset="0"/>
                <a:cs typeface="Times New Roman" pitchFamily="18" charset="0"/>
              </a:rPr>
              <a:t>Scalability:</a:t>
            </a:r>
            <a:endParaRPr lang="en-US" sz="3300" dirty="0" smtClean="0">
              <a:latin typeface="Times New Roman" pitchFamily="18" charset="0"/>
              <a:cs typeface="Times New Roman" pitchFamily="18" charset="0"/>
            </a:endParaRPr>
          </a:p>
          <a:p>
            <a:r>
              <a:rPr lang="en-US" sz="3300" b="1" dirty="0" smtClean="0">
                <a:latin typeface="Times New Roman" pitchFamily="18" charset="0"/>
                <a:cs typeface="Times New Roman" pitchFamily="18" charset="0"/>
              </a:rPr>
              <a:t>Database Optimization:</a:t>
            </a:r>
            <a:r>
              <a:rPr lang="en-US" sz="3300" dirty="0" smtClean="0">
                <a:latin typeface="Times New Roman" pitchFamily="18" charset="0"/>
                <a:cs typeface="Times New Roman" pitchFamily="18" charset="0"/>
              </a:rPr>
              <a:t> Optimize queries and indexing to handle large datasets efficiently.</a:t>
            </a:r>
          </a:p>
          <a:p>
            <a:r>
              <a:rPr lang="en-US" sz="3300" b="1" dirty="0" err="1" smtClean="0">
                <a:latin typeface="Times New Roman" pitchFamily="18" charset="0"/>
                <a:cs typeface="Times New Roman" pitchFamily="18" charset="0"/>
              </a:rPr>
              <a:t>Microservices</a:t>
            </a:r>
            <a:r>
              <a:rPr lang="en-US" sz="3300" b="1" dirty="0" smtClean="0">
                <a:latin typeface="Times New Roman" pitchFamily="18" charset="0"/>
                <a:cs typeface="Times New Roman" pitchFamily="18" charset="0"/>
              </a:rPr>
              <a:t> Architecture:</a:t>
            </a:r>
            <a:r>
              <a:rPr lang="en-US" sz="3300" dirty="0" smtClean="0">
                <a:latin typeface="Times New Roman" pitchFamily="18" charset="0"/>
                <a:cs typeface="Times New Roman" pitchFamily="18" charset="0"/>
              </a:rPr>
              <a:t> Transition for improved modularity and scalability.</a:t>
            </a:r>
          </a:p>
          <a:p>
            <a:r>
              <a:rPr lang="en-US" sz="3300" b="1" dirty="0" smtClean="0">
                <a:latin typeface="Times New Roman" pitchFamily="18" charset="0"/>
                <a:cs typeface="Times New Roman" pitchFamily="18" charset="0"/>
              </a:rPr>
              <a:t>Cloud Deployment:</a:t>
            </a:r>
            <a:r>
              <a:rPr lang="en-US" sz="3300" dirty="0" smtClean="0">
                <a:latin typeface="Times New Roman" pitchFamily="18" charset="0"/>
                <a:cs typeface="Times New Roman" pitchFamily="18" charset="0"/>
              </a:rPr>
              <a:t> Utilize cloud platforms for scalable infrastructure and high availability.</a:t>
            </a:r>
          </a:p>
          <a:p>
            <a:r>
              <a:rPr lang="en-US" sz="3300" b="1" dirty="0" smtClean="0">
                <a:latin typeface="Times New Roman" pitchFamily="18" charset="0"/>
                <a:cs typeface="Times New Roman" pitchFamily="18" charset="0"/>
              </a:rPr>
              <a:t>Load Balancing:</a:t>
            </a:r>
            <a:r>
              <a:rPr lang="en-US" sz="3300" dirty="0" smtClean="0">
                <a:latin typeface="Times New Roman" pitchFamily="18" charset="0"/>
                <a:cs typeface="Times New Roman" pitchFamily="18" charset="0"/>
              </a:rPr>
              <a:t> Implement load balancing for distributing traffic across servers.</a:t>
            </a:r>
          </a:p>
          <a:p>
            <a:r>
              <a:rPr lang="en-US" sz="3300" b="1" dirty="0" smtClean="0">
                <a:latin typeface="Times New Roman" pitchFamily="18" charset="0"/>
                <a:cs typeface="Times New Roman" pitchFamily="18" charset="0"/>
              </a:rPr>
              <a:t>Caching Mechanisms:</a:t>
            </a:r>
            <a:r>
              <a:rPr lang="en-US" sz="3300" dirty="0" smtClean="0">
                <a:latin typeface="Times New Roman" pitchFamily="18" charset="0"/>
                <a:cs typeface="Times New Roman" pitchFamily="18" charset="0"/>
              </a:rPr>
              <a:t> Use caching (e.g., </a:t>
            </a:r>
            <a:r>
              <a:rPr lang="en-US" sz="3300" dirty="0" err="1" smtClean="0">
                <a:latin typeface="Times New Roman" pitchFamily="18" charset="0"/>
                <a:cs typeface="Times New Roman" pitchFamily="18" charset="0"/>
              </a:rPr>
              <a:t>Redis</a:t>
            </a:r>
            <a:r>
              <a:rPr lang="en-US" sz="3300" dirty="0" smtClean="0">
                <a:latin typeface="Times New Roman" pitchFamily="18" charset="0"/>
                <a:cs typeface="Times New Roman" pitchFamily="18" charset="0"/>
              </a:rPr>
              <a:t>) to enhance performance for frequently accessed data.</a:t>
            </a:r>
          </a:p>
          <a:p>
            <a:endParaRPr lang="en-US" dirty="0"/>
          </a:p>
        </p:txBody>
      </p:sp>
      <p:sp>
        <p:nvSpPr>
          <p:cNvPr id="3" name="Title 2"/>
          <p:cNvSpPr>
            <a:spLocks noGrp="1"/>
          </p:cNvSpPr>
          <p:nvPr>
            <p:ph type="title"/>
          </p:nvPr>
        </p:nvSpPr>
        <p:spPr/>
        <p:txBody>
          <a:bodyPr/>
          <a:lstStyle/>
          <a:p>
            <a:r>
              <a:rPr lang="en-US" dirty="0" smtClean="0"/>
              <a:t>FUTURE ENHANCEMENTS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214422"/>
            <a:ext cx="8715436" cy="4792869"/>
          </a:xfrm>
        </p:spPr>
        <p:txBody>
          <a:bodyPr>
            <a:normAutofit fontScale="25000" lnSpcReduction="20000"/>
          </a:bodyPr>
          <a:lstStyle/>
          <a:p>
            <a:r>
              <a:rPr lang="en-US" sz="7200" b="1" dirty="0" smtClean="0">
                <a:latin typeface="Times New Roman" pitchFamily="18" charset="0"/>
                <a:cs typeface="Times New Roman" pitchFamily="18" charset="0"/>
              </a:rPr>
              <a:t>Summary:</a:t>
            </a:r>
            <a:endParaRPr lang="en-US" sz="7200"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Developed a comprehensive </a:t>
            </a:r>
            <a:r>
              <a:rPr lang="en-US" sz="7200" b="1" dirty="0" smtClean="0">
                <a:latin typeface="Times New Roman" pitchFamily="18" charset="0"/>
                <a:cs typeface="Times New Roman" pitchFamily="18" charset="0"/>
              </a:rPr>
              <a:t>Library Management System</a:t>
            </a:r>
            <a:r>
              <a:rPr lang="en-US" sz="7200" dirty="0" smtClean="0">
                <a:latin typeface="Times New Roman" pitchFamily="18" charset="0"/>
                <a:cs typeface="Times New Roman" pitchFamily="18" charset="0"/>
              </a:rPr>
              <a:t> using Java (Spring Boot) and React.</a:t>
            </a:r>
          </a:p>
          <a:p>
            <a:r>
              <a:rPr lang="en-US" sz="7200" dirty="0" smtClean="0">
                <a:latin typeface="Times New Roman" pitchFamily="18" charset="0"/>
                <a:cs typeface="Times New Roman" pitchFamily="18" charset="0"/>
              </a:rPr>
              <a:t>Key features include user authentication, book cataloging, borrowing/returning management, and admin tools.</a:t>
            </a:r>
          </a:p>
          <a:p>
            <a:r>
              <a:rPr lang="en-US" sz="7200" dirty="0" smtClean="0">
                <a:latin typeface="Times New Roman" pitchFamily="18" charset="0"/>
                <a:cs typeface="Times New Roman" pitchFamily="18" charset="0"/>
              </a:rPr>
              <a:t>Testing methods included unit, integration, E2E, and security testing for robust functionality.</a:t>
            </a:r>
          </a:p>
          <a:p>
            <a:r>
              <a:rPr lang="en-US" sz="7200" b="1" dirty="0" smtClean="0">
                <a:latin typeface="Times New Roman" pitchFamily="18" charset="0"/>
                <a:cs typeface="Times New Roman" pitchFamily="18" charset="0"/>
              </a:rPr>
              <a:t>Achievements:</a:t>
            </a:r>
            <a:endParaRPr lang="en-US" sz="7200"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Successfully delivered a user-friendly system meeting library management needs effectively.</a:t>
            </a:r>
          </a:p>
          <a:p>
            <a:r>
              <a:rPr lang="en-US" sz="7200" dirty="0" smtClean="0">
                <a:latin typeface="Times New Roman" pitchFamily="18" charset="0"/>
                <a:cs typeface="Times New Roman" pitchFamily="18" charset="0"/>
              </a:rPr>
              <a:t>Achieved high reliability with extensive testing and secure user data management.</a:t>
            </a:r>
          </a:p>
          <a:p>
            <a:r>
              <a:rPr lang="en-US" sz="7200" dirty="0" smtClean="0">
                <a:latin typeface="Times New Roman" pitchFamily="18" charset="0"/>
                <a:cs typeface="Times New Roman" pitchFamily="18" charset="0"/>
              </a:rPr>
              <a:t>Positive user feedback highlighted system usability and efficiency.</a:t>
            </a:r>
          </a:p>
          <a:p>
            <a:r>
              <a:rPr lang="en-US" sz="7200" b="1" dirty="0" smtClean="0">
                <a:latin typeface="Times New Roman" pitchFamily="18" charset="0"/>
                <a:cs typeface="Times New Roman" pitchFamily="18" charset="0"/>
              </a:rPr>
              <a:t>Acknowledgements:</a:t>
            </a:r>
            <a:endParaRPr lang="en-US" sz="7200"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Thanks to the development team for their dedication and effort in project completion.</a:t>
            </a:r>
          </a:p>
          <a:p>
            <a:r>
              <a:rPr lang="en-US" sz="7200" dirty="0" smtClean="0">
                <a:latin typeface="Times New Roman" pitchFamily="18" charset="0"/>
                <a:cs typeface="Times New Roman" pitchFamily="18" charset="0"/>
              </a:rPr>
              <a:t>Appreciation to mentors and advisors for valuable guidance throughout development.</a:t>
            </a:r>
          </a:p>
          <a:p>
            <a:r>
              <a:rPr lang="en-US" sz="7200" dirty="0" smtClean="0">
                <a:latin typeface="Times New Roman" pitchFamily="18" charset="0"/>
                <a:cs typeface="Times New Roman" pitchFamily="18" charset="0"/>
              </a:rPr>
              <a:t>Gratitude to library staff and users for their input and support during system testing and refinement.</a:t>
            </a: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buNone/>
            </a:pPr>
            <a:r>
              <a:rPr lang="en-US" sz="2900" dirty="0" smtClean="0">
                <a:latin typeface="Times New Roman" pitchFamily="18" charset="0"/>
                <a:cs typeface="Times New Roman" pitchFamily="18" charset="0"/>
              </a:rPr>
              <a:t>The Library Management System is a web-based application developed using Java</a:t>
            </a:r>
          </a:p>
          <a:p>
            <a:pPr algn="just">
              <a:buNone/>
            </a:pPr>
            <a:r>
              <a:rPr lang="en-US" sz="2900" dirty="0" smtClean="0">
                <a:latin typeface="Times New Roman" pitchFamily="18" charset="0"/>
                <a:cs typeface="Times New Roman" pitchFamily="18" charset="0"/>
              </a:rPr>
              <a:t>technologies. It aims to automate the management of library operations such as</a:t>
            </a:r>
          </a:p>
          <a:p>
            <a:pPr algn="just">
              <a:buNone/>
            </a:pPr>
            <a:r>
              <a:rPr lang="en-US" sz="2900" dirty="0" smtClean="0">
                <a:latin typeface="Times New Roman" pitchFamily="18" charset="0"/>
                <a:cs typeface="Times New Roman" pitchFamily="18" charset="0"/>
              </a:rPr>
              <a:t>cataloging books, tracking borrowed books, and managing user accounts.</a:t>
            </a:r>
          </a:p>
          <a:p>
            <a:pPr algn="just"/>
            <a:r>
              <a:rPr lang="en-US" sz="2900" b="1" dirty="0" smtClean="0">
                <a:latin typeface="Times New Roman" pitchFamily="18" charset="0"/>
                <a:cs typeface="Times New Roman" pitchFamily="18" charset="0"/>
              </a:rPr>
              <a:t>Significance:</a:t>
            </a:r>
            <a:r>
              <a:rPr lang="en-US" sz="2900" dirty="0" smtClean="0">
                <a:latin typeface="Times New Roman" pitchFamily="18" charset="0"/>
                <a:cs typeface="Times New Roman" pitchFamily="18" charset="0"/>
              </a:rPr>
              <a:t> Efficient library management is crucial for educational institutions, public libraries, and private collections. An automated system reduces manual effort, minimizes errors, and provides easy access to library resources, improving overall user experience and operational efficiency.</a:t>
            </a:r>
          </a:p>
          <a:p>
            <a:pPr algn="just"/>
            <a:r>
              <a:rPr lang="en-US" sz="2900" b="1" dirty="0" smtClean="0">
                <a:latin typeface="Times New Roman" pitchFamily="18" charset="0"/>
                <a:cs typeface="Times New Roman" pitchFamily="18" charset="0"/>
              </a:rPr>
              <a:t>Objectives:</a:t>
            </a:r>
          </a:p>
          <a:p>
            <a:pPr algn="just"/>
            <a:r>
              <a:rPr lang="en-US" sz="2900" b="1" dirty="0" smtClean="0">
                <a:latin typeface="Times New Roman" pitchFamily="18" charset="0"/>
                <a:cs typeface="Times New Roman" pitchFamily="18" charset="0"/>
              </a:rPr>
              <a:t>Objective 1:</a:t>
            </a:r>
            <a:r>
              <a:rPr lang="en-US" sz="2900" dirty="0" smtClean="0">
                <a:latin typeface="Times New Roman" pitchFamily="18" charset="0"/>
                <a:cs typeface="Times New Roman" pitchFamily="18" charset="0"/>
              </a:rPr>
              <a:t> To develop a user-friendly interface for library users to search, borrow, and return books efficiently.</a:t>
            </a:r>
          </a:p>
          <a:p>
            <a:pPr algn="just"/>
            <a:r>
              <a:rPr lang="en-US" sz="2900" b="1" dirty="0" smtClean="0">
                <a:latin typeface="Times New Roman" pitchFamily="18" charset="0"/>
                <a:cs typeface="Times New Roman" pitchFamily="18" charset="0"/>
              </a:rPr>
              <a:t>Objective 2:</a:t>
            </a:r>
            <a:r>
              <a:rPr lang="en-US" sz="2900" dirty="0" smtClean="0">
                <a:latin typeface="Times New Roman" pitchFamily="18" charset="0"/>
                <a:cs typeface="Times New Roman" pitchFamily="18" charset="0"/>
              </a:rPr>
              <a:t> To implement a robust user authentication system to manage user accounts securely.</a:t>
            </a:r>
          </a:p>
          <a:p>
            <a:pPr algn="just"/>
            <a:r>
              <a:rPr lang="en-US" sz="2900" b="1" dirty="0" smtClean="0">
                <a:latin typeface="Times New Roman" pitchFamily="18" charset="0"/>
                <a:cs typeface="Times New Roman" pitchFamily="18" charset="0"/>
              </a:rPr>
              <a:t>Objective 3:</a:t>
            </a:r>
            <a:r>
              <a:rPr lang="en-US" sz="2900" dirty="0" smtClean="0">
                <a:latin typeface="Times New Roman" pitchFamily="18" charset="0"/>
                <a:cs typeface="Times New Roman" pitchFamily="18" charset="0"/>
              </a:rPr>
              <a:t> To provide an administrative dashboard for librarians to manage book inventory, user records, and track borrowing activities.</a:t>
            </a:r>
          </a:p>
          <a:p>
            <a:pPr algn="just"/>
            <a:r>
              <a:rPr lang="en-US" sz="2900" b="1" dirty="0" smtClean="0">
                <a:latin typeface="Times New Roman" pitchFamily="18" charset="0"/>
                <a:cs typeface="Times New Roman" pitchFamily="18" charset="0"/>
              </a:rPr>
              <a:t>Objective 4:</a:t>
            </a:r>
            <a:r>
              <a:rPr lang="en-US" sz="2900" dirty="0" smtClean="0">
                <a:latin typeface="Times New Roman" pitchFamily="18" charset="0"/>
                <a:cs typeface="Times New Roman" pitchFamily="18" charset="0"/>
              </a:rPr>
              <a:t> To ensure data integrity and consistency through a well-designed database system.</a:t>
            </a:r>
          </a:p>
          <a:p>
            <a:pPr algn="just"/>
            <a:r>
              <a:rPr lang="en-US" sz="2900" b="1" dirty="0" smtClean="0">
                <a:latin typeface="Times New Roman" pitchFamily="18" charset="0"/>
                <a:cs typeface="Times New Roman" pitchFamily="18" charset="0"/>
              </a:rPr>
              <a:t>Objective 5:</a:t>
            </a:r>
            <a:r>
              <a:rPr lang="en-US" sz="2900" dirty="0" smtClean="0">
                <a:latin typeface="Times New Roman" pitchFamily="18" charset="0"/>
                <a:cs typeface="Times New Roman" pitchFamily="18" charset="0"/>
              </a:rPr>
              <a:t> To offer scalability and flexibility, allowing future enhancements and integration with other systems or technologies.</a:t>
            </a:r>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algn="just"/>
            <a:r>
              <a:rPr lang="en-US" sz="5600" b="1" dirty="0" smtClean="0">
                <a:latin typeface="Times New Roman" pitchFamily="18" charset="0"/>
                <a:cs typeface="Times New Roman" pitchFamily="18" charset="0"/>
              </a:rPr>
              <a:t>Current Issues:</a:t>
            </a:r>
            <a:endParaRPr lang="en-US" sz="5600" dirty="0" smtClean="0">
              <a:latin typeface="Times New Roman" pitchFamily="18" charset="0"/>
              <a:cs typeface="Times New Roman" pitchFamily="18" charset="0"/>
            </a:endParaRPr>
          </a:p>
          <a:p>
            <a:pPr algn="just"/>
            <a:r>
              <a:rPr lang="en-US" sz="5600" b="1" dirty="0" smtClean="0">
                <a:latin typeface="Times New Roman" pitchFamily="18" charset="0"/>
                <a:cs typeface="Times New Roman" pitchFamily="18" charset="0"/>
              </a:rPr>
              <a:t>Manual Processes:</a:t>
            </a:r>
            <a:r>
              <a:rPr lang="en-US" sz="5600" dirty="0" smtClean="0">
                <a:latin typeface="Times New Roman" pitchFamily="18" charset="0"/>
                <a:cs typeface="Times New Roman" pitchFamily="18" charset="0"/>
              </a:rPr>
              <a:t> Many libraries still rely on manual processes for book checkouts and returns, leading to inefficiencies and errors.</a:t>
            </a:r>
          </a:p>
          <a:p>
            <a:pPr algn="just"/>
            <a:r>
              <a:rPr lang="en-US" sz="5600" b="1" dirty="0" smtClean="0">
                <a:latin typeface="Times New Roman" pitchFamily="18" charset="0"/>
                <a:cs typeface="Times New Roman" pitchFamily="18" charset="0"/>
              </a:rPr>
              <a:t>Limited Access:</a:t>
            </a:r>
            <a:r>
              <a:rPr lang="en-US" sz="5600" dirty="0" smtClean="0">
                <a:latin typeface="Times New Roman" pitchFamily="18" charset="0"/>
                <a:cs typeface="Times New Roman" pitchFamily="18" charset="0"/>
              </a:rPr>
              <a:t> Traditional systems often require physical presence in the library, limiting user access to library resources.</a:t>
            </a:r>
          </a:p>
          <a:p>
            <a:pPr algn="just"/>
            <a:r>
              <a:rPr lang="en-US" sz="5600" b="1" dirty="0" smtClean="0">
                <a:latin typeface="Times New Roman" pitchFamily="18" charset="0"/>
                <a:cs typeface="Times New Roman" pitchFamily="18" charset="0"/>
              </a:rPr>
              <a:t>Data Management Challenges:</a:t>
            </a:r>
            <a:r>
              <a:rPr lang="en-US" sz="5600" dirty="0" smtClean="0">
                <a:latin typeface="Times New Roman" pitchFamily="18" charset="0"/>
                <a:cs typeface="Times New Roman" pitchFamily="18" charset="0"/>
              </a:rPr>
              <a:t> Maintaining accurate records of book inventories, user information, and transaction histories can be cumbersome and prone to errors.</a:t>
            </a:r>
          </a:p>
          <a:p>
            <a:pPr algn="just"/>
            <a:r>
              <a:rPr lang="en-US" sz="5600" b="1" dirty="0" smtClean="0">
                <a:latin typeface="Times New Roman" pitchFamily="18" charset="0"/>
                <a:cs typeface="Times New Roman" pitchFamily="18" charset="0"/>
              </a:rPr>
              <a:t>Lack of Real-Time Updates:</a:t>
            </a:r>
            <a:r>
              <a:rPr lang="en-US" sz="5600" dirty="0" smtClean="0">
                <a:latin typeface="Times New Roman" pitchFamily="18" charset="0"/>
                <a:cs typeface="Times New Roman" pitchFamily="18" charset="0"/>
              </a:rPr>
              <a:t> Existing systems may not provide real-time updates on book availability, leading to discrepancies and user frustration.</a:t>
            </a:r>
          </a:p>
          <a:p>
            <a:pPr algn="just"/>
            <a:r>
              <a:rPr lang="en-US" sz="5600" b="1" dirty="0" smtClean="0">
                <a:latin typeface="Times New Roman" pitchFamily="18" charset="0"/>
                <a:cs typeface="Times New Roman" pitchFamily="18" charset="0"/>
              </a:rPr>
              <a:t>Inadequate User Experience:</a:t>
            </a:r>
            <a:r>
              <a:rPr lang="en-US" sz="5600" dirty="0" smtClean="0">
                <a:latin typeface="Times New Roman" pitchFamily="18" charset="0"/>
                <a:cs typeface="Times New Roman" pitchFamily="18" charset="0"/>
              </a:rPr>
              <a:t> Outdated interfaces and limited online functionalities result in poor user experience and engagement.</a:t>
            </a:r>
          </a:p>
          <a:p>
            <a:pPr algn="just"/>
            <a:r>
              <a:rPr lang="en-US" sz="5600" b="1" dirty="0" smtClean="0">
                <a:latin typeface="Times New Roman" pitchFamily="18" charset="0"/>
                <a:cs typeface="Times New Roman" pitchFamily="18" charset="0"/>
              </a:rPr>
              <a:t>Need for the Project:</a:t>
            </a:r>
            <a:endParaRPr lang="en-US" sz="5600" dirty="0" smtClean="0">
              <a:latin typeface="Times New Roman" pitchFamily="18" charset="0"/>
              <a:cs typeface="Times New Roman" pitchFamily="18" charset="0"/>
            </a:endParaRPr>
          </a:p>
          <a:p>
            <a:pPr algn="just"/>
            <a:r>
              <a:rPr lang="en-US" sz="5600" b="1" dirty="0" smtClean="0">
                <a:latin typeface="Times New Roman" pitchFamily="18" charset="0"/>
                <a:cs typeface="Times New Roman" pitchFamily="18" charset="0"/>
              </a:rPr>
              <a:t>Automation and Efficiency:</a:t>
            </a:r>
            <a:r>
              <a:rPr lang="en-US" sz="5600" dirty="0" smtClean="0">
                <a:latin typeface="Times New Roman" pitchFamily="18" charset="0"/>
                <a:cs typeface="Times New Roman" pitchFamily="18" charset="0"/>
              </a:rPr>
              <a:t> The proposed system will automate routine tasks, reducing manual workload and minimizing errors.</a:t>
            </a:r>
          </a:p>
          <a:p>
            <a:pPr algn="just"/>
            <a:r>
              <a:rPr lang="en-US" sz="5600" b="1" dirty="0" smtClean="0">
                <a:latin typeface="Times New Roman" pitchFamily="18" charset="0"/>
                <a:cs typeface="Times New Roman" pitchFamily="18" charset="0"/>
              </a:rPr>
              <a:t>24/7 Accessibility:</a:t>
            </a:r>
            <a:r>
              <a:rPr lang="en-US" sz="5600" dirty="0" smtClean="0">
                <a:latin typeface="Times New Roman" pitchFamily="18" charset="0"/>
                <a:cs typeface="Times New Roman" pitchFamily="18" charset="0"/>
              </a:rPr>
              <a:t> A web-based platform allows users to access library resources anytime and from anywhere, enhancing convenience.</a:t>
            </a:r>
          </a:p>
          <a:p>
            <a:pPr algn="just"/>
            <a:r>
              <a:rPr lang="en-US" sz="5600" b="1" dirty="0" smtClean="0">
                <a:latin typeface="Times New Roman" pitchFamily="18" charset="0"/>
                <a:cs typeface="Times New Roman" pitchFamily="18" charset="0"/>
              </a:rPr>
              <a:t>Improved Data Accuracy:</a:t>
            </a:r>
            <a:r>
              <a:rPr lang="en-US" sz="5600" dirty="0" smtClean="0">
                <a:latin typeface="Times New Roman" pitchFamily="18" charset="0"/>
                <a:cs typeface="Times New Roman" pitchFamily="18" charset="0"/>
              </a:rPr>
              <a:t> Centralized data management ensures accurate and up-to-date records of all library transactions and inventories.</a:t>
            </a:r>
          </a:p>
          <a:p>
            <a:pPr algn="just"/>
            <a:r>
              <a:rPr lang="en-US" sz="5600" b="1" dirty="0" smtClean="0">
                <a:latin typeface="Times New Roman" pitchFamily="18" charset="0"/>
                <a:cs typeface="Times New Roman" pitchFamily="18" charset="0"/>
              </a:rPr>
              <a:t>Real-Time Information:</a:t>
            </a:r>
            <a:r>
              <a:rPr lang="en-US" sz="5600" dirty="0" smtClean="0">
                <a:latin typeface="Times New Roman" pitchFamily="18" charset="0"/>
                <a:cs typeface="Times New Roman" pitchFamily="18" charset="0"/>
              </a:rPr>
              <a:t> Users and administrators will benefit from real-time updates on book availability and user activities.</a:t>
            </a:r>
          </a:p>
          <a:p>
            <a:pPr algn="just"/>
            <a:r>
              <a:rPr lang="en-US" sz="5600" b="1" dirty="0" smtClean="0">
                <a:latin typeface="Times New Roman" pitchFamily="18" charset="0"/>
                <a:cs typeface="Times New Roman" pitchFamily="18" charset="0"/>
              </a:rPr>
              <a:t>Enhanced User Interaction:</a:t>
            </a:r>
            <a:r>
              <a:rPr lang="en-US" sz="5600" dirty="0" smtClean="0">
                <a:latin typeface="Times New Roman" pitchFamily="18" charset="0"/>
                <a:cs typeface="Times New Roman" pitchFamily="18" charset="0"/>
              </a:rPr>
              <a:t> A modern, intuitive interface will provide a better user experience, encouraging more engagement with the library’s resources.</a:t>
            </a:r>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214422"/>
            <a:ext cx="8929718" cy="5214974"/>
          </a:xfrm>
        </p:spPr>
        <p:txBody>
          <a:bodyPr>
            <a:normAutofit fontScale="32500" lnSpcReduction="20000"/>
          </a:bodyPr>
          <a:lstStyle/>
          <a:p>
            <a:pPr algn="just"/>
            <a:r>
              <a:rPr lang="en-US" sz="4300" b="1" dirty="0" smtClean="0">
                <a:latin typeface="Times New Roman" pitchFamily="18" charset="0"/>
                <a:cs typeface="Times New Roman" pitchFamily="18" charset="0"/>
              </a:rPr>
              <a:t>Features:</a:t>
            </a:r>
            <a:endParaRPr lang="en-US" sz="4300" dirty="0" smtClean="0">
              <a:latin typeface="Times New Roman" pitchFamily="18" charset="0"/>
              <a:cs typeface="Times New Roman" pitchFamily="18" charset="0"/>
            </a:endParaRPr>
          </a:p>
          <a:p>
            <a:pPr algn="just"/>
            <a:r>
              <a:rPr lang="en-US" sz="4300" b="1" dirty="0" smtClean="0">
                <a:latin typeface="Times New Roman" pitchFamily="18" charset="0"/>
                <a:cs typeface="Times New Roman" pitchFamily="18" charset="0"/>
              </a:rPr>
              <a:t>User Registration and Authentication:</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Secure registration and login for library patrons and staff.</a:t>
            </a:r>
          </a:p>
          <a:p>
            <a:pPr lvl="1" algn="just"/>
            <a:r>
              <a:rPr lang="en-US" sz="4300" dirty="0" smtClean="0">
                <a:latin typeface="Times New Roman" pitchFamily="18" charset="0"/>
                <a:cs typeface="Times New Roman" pitchFamily="18" charset="0"/>
              </a:rPr>
              <a:t>Role-based access control for different user types (e.g., patrons, librarians, administrators).</a:t>
            </a:r>
          </a:p>
          <a:p>
            <a:pPr algn="just"/>
            <a:r>
              <a:rPr lang="en-US" sz="4300" b="1" dirty="0" smtClean="0">
                <a:latin typeface="Times New Roman" pitchFamily="18" charset="0"/>
                <a:cs typeface="Times New Roman" pitchFamily="18" charset="0"/>
              </a:rPr>
              <a:t>Book Search and Catalog:</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Comprehensive book catalog with search functionality by title, author, genre, and more.</a:t>
            </a:r>
          </a:p>
          <a:p>
            <a:pPr lvl="1" algn="just"/>
            <a:r>
              <a:rPr lang="en-US" sz="4300" dirty="0" smtClean="0">
                <a:latin typeface="Times New Roman" pitchFamily="18" charset="0"/>
                <a:cs typeface="Times New Roman" pitchFamily="18" charset="0"/>
              </a:rPr>
              <a:t>Detailed book information, including availability status and location.</a:t>
            </a:r>
          </a:p>
          <a:p>
            <a:pPr algn="just"/>
            <a:r>
              <a:rPr lang="en-US" sz="4300" b="1" dirty="0" smtClean="0">
                <a:latin typeface="Times New Roman" pitchFamily="18" charset="0"/>
                <a:cs typeface="Times New Roman" pitchFamily="18" charset="0"/>
              </a:rPr>
              <a:t>Borrowing and Returning Books:</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Streamlined process for checking out and returning books.</a:t>
            </a:r>
          </a:p>
          <a:p>
            <a:pPr lvl="1" algn="just"/>
            <a:r>
              <a:rPr lang="en-US" sz="4300" dirty="0" smtClean="0">
                <a:latin typeface="Times New Roman" pitchFamily="18" charset="0"/>
                <a:cs typeface="Times New Roman" pitchFamily="18" charset="0"/>
              </a:rPr>
              <a:t>Automatic due date reminders and overdue notifications.</a:t>
            </a:r>
          </a:p>
          <a:p>
            <a:pPr algn="just"/>
            <a:r>
              <a:rPr lang="en-US" sz="4300" b="1" dirty="0" smtClean="0">
                <a:latin typeface="Times New Roman" pitchFamily="18" charset="0"/>
                <a:cs typeface="Times New Roman" pitchFamily="18" charset="0"/>
              </a:rPr>
              <a:t>Administration and Management:</a:t>
            </a:r>
            <a:endParaRPr lang="en-US" sz="4300" dirty="0" smtClean="0">
              <a:latin typeface="Times New Roman" pitchFamily="18" charset="0"/>
              <a:cs typeface="Times New Roman" pitchFamily="18" charset="0"/>
            </a:endParaRPr>
          </a:p>
          <a:p>
            <a:pPr lvl="1" algn="just"/>
            <a:r>
              <a:rPr lang="en-US" sz="4300" dirty="0" smtClean="0">
                <a:latin typeface="Times New Roman" pitchFamily="18" charset="0"/>
                <a:cs typeface="Times New Roman" pitchFamily="18" charset="0"/>
              </a:rPr>
              <a:t>Tools for managing book inventory, including adding, updating, and removing books.</a:t>
            </a:r>
          </a:p>
          <a:p>
            <a:pPr lvl="1" algn="just"/>
            <a:r>
              <a:rPr lang="en-US" sz="4300" dirty="0" smtClean="0">
                <a:latin typeface="Times New Roman" pitchFamily="18" charset="0"/>
                <a:cs typeface="Times New Roman" pitchFamily="18" charset="0"/>
              </a:rPr>
              <a:t>User management features, such as viewing borrowing history and managing fines.</a:t>
            </a:r>
          </a:p>
          <a:p>
            <a:pPr lvl="1" algn="just"/>
            <a:r>
              <a:rPr lang="en-US" sz="4300" dirty="0" smtClean="0">
                <a:latin typeface="Times New Roman" pitchFamily="18" charset="0"/>
                <a:cs typeface="Times New Roman" pitchFamily="18" charset="0"/>
              </a:rPr>
              <a:t>Generation of reports and analytics for library usage and trends.</a:t>
            </a:r>
          </a:p>
          <a:p>
            <a:pPr algn="just"/>
            <a:r>
              <a:rPr lang="en-US" sz="4300" b="1" dirty="0" smtClean="0">
                <a:latin typeface="Times New Roman" pitchFamily="18" charset="0"/>
                <a:cs typeface="Times New Roman" pitchFamily="18" charset="0"/>
              </a:rPr>
              <a:t>Limitations:</a:t>
            </a:r>
            <a:endParaRPr lang="en-US" sz="4300" dirty="0" smtClean="0">
              <a:latin typeface="Times New Roman" pitchFamily="18" charset="0"/>
              <a:cs typeface="Times New Roman" pitchFamily="18" charset="0"/>
            </a:endParaRPr>
          </a:p>
          <a:p>
            <a:pPr algn="just"/>
            <a:r>
              <a:rPr lang="en-US" sz="4300" b="1" dirty="0" smtClean="0">
                <a:latin typeface="Times New Roman" pitchFamily="18" charset="0"/>
                <a:cs typeface="Times New Roman" pitchFamily="18" charset="0"/>
              </a:rPr>
              <a:t>Initial Data Entry:</a:t>
            </a:r>
            <a:r>
              <a:rPr lang="en-US" sz="4300" dirty="0" smtClean="0">
                <a:latin typeface="Times New Roman" pitchFamily="18" charset="0"/>
                <a:cs typeface="Times New Roman" pitchFamily="18" charset="0"/>
              </a:rPr>
              <a:t> Significant time and effort required for entering existing book inventories into the new system.</a:t>
            </a:r>
          </a:p>
          <a:p>
            <a:pPr algn="just"/>
            <a:r>
              <a:rPr lang="en-US" sz="4300" b="1" dirty="0" smtClean="0">
                <a:latin typeface="Times New Roman" pitchFamily="18" charset="0"/>
                <a:cs typeface="Times New Roman" pitchFamily="18" charset="0"/>
              </a:rPr>
              <a:t>User Training:</a:t>
            </a:r>
            <a:r>
              <a:rPr lang="en-US" sz="4300" dirty="0" smtClean="0">
                <a:latin typeface="Times New Roman" pitchFamily="18" charset="0"/>
                <a:cs typeface="Times New Roman" pitchFamily="18" charset="0"/>
              </a:rPr>
              <a:t> Users and staff may need training to adapt to the new system.</a:t>
            </a:r>
          </a:p>
          <a:p>
            <a:pPr algn="just"/>
            <a:r>
              <a:rPr lang="en-US" sz="4300" b="1" dirty="0" smtClean="0">
                <a:latin typeface="Times New Roman" pitchFamily="18" charset="0"/>
                <a:cs typeface="Times New Roman" pitchFamily="18" charset="0"/>
              </a:rPr>
              <a:t>Internet Dependency:</a:t>
            </a:r>
            <a:r>
              <a:rPr lang="en-US" sz="4300" dirty="0" smtClean="0">
                <a:latin typeface="Times New Roman" pitchFamily="18" charset="0"/>
                <a:cs typeface="Times New Roman" pitchFamily="18" charset="0"/>
              </a:rPr>
              <a:t> The system relies on internet connectivity, which can be a constraint in areas with limited access.</a:t>
            </a:r>
          </a:p>
          <a:p>
            <a:pPr algn="just"/>
            <a:r>
              <a:rPr lang="en-US" sz="4300" b="1" dirty="0" smtClean="0">
                <a:latin typeface="Times New Roman" pitchFamily="18" charset="0"/>
                <a:cs typeface="Times New Roman" pitchFamily="18" charset="0"/>
              </a:rPr>
              <a:t>Scalability Issues:</a:t>
            </a:r>
            <a:r>
              <a:rPr lang="en-US" sz="4300" dirty="0" smtClean="0">
                <a:latin typeface="Times New Roman" pitchFamily="18" charset="0"/>
                <a:cs typeface="Times New Roman" pitchFamily="18" charset="0"/>
              </a:rPr>
              <a:t> Initial versions may have limitations in handling very large libraries with extensive collections.</a:t>
            </a:r>
          </a:p>
          <a:p>
            <a:pPr algn="just"/>
            <a:r>
              <a:rPr lang="en-US" sz="4300" b="1" dirty="0" smtClean="0">
                <a:latin typeface="Times New Roman" pitchFamily="18" charset="0"/>
                <a:cs typeface="Times New Roman" pitchFamily="18" charset="0"/>
              </a:rPr>
              <a:t>Customization Needs:</a:t>
            </a:r>
            <a:r>
              <a:rPr lang="en-US" sz="4300" dirty="0" smtClean="0">
                <a:latin typeface="Times New Roman" pitchFamily="18" charset="0"/>
                <a:cs typeface="Times New Roman" pitchFamily="18" charset="0"/>
              </a:rPr>
              <a:t> Libraries with unique workflows may require additional customization beyond the initial scope.</a:t>
            </a:r>
          </a:p>
          <a:p>
            <a:endParaRPr lang="en-US" dirty="0"/>
          </a:p>
        </p:txBody>
      </p:sp>
      <p:sp>
        <p:nvSpPr>
          <p:cNvPr id="3" name="Title 2"/>
          <p:cNvSpPr>
            <a:spLocks noGrp="1"/>
          </p:cNvSpPr>
          <p:nvPr>
            <p:ph type="title"/>
          </p:nvPr>
        </p:nvSpPr>
        <p:spPr/>
        <p:txBody>
          <a:bodyPr/>
          <a:lstStyle/>
          <a:p>
            <a:r>
              <a:rPr lang="en-US" dirty="0" smtClean="0"/>
              <a:t>PROJECT SCOPE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285860"/>
            <a:ext cx="8643998" cy="4786346"/>
          </a:xfrm>
        </p:spPr>
        <p:txBody>
          <a:bodyPr>
            <a:normAutofit fontScale="62500" lnSpcReduction="20000"/>
          </a:bodyPr>
          <a:lstStyle/>
          <a:p>
            <a:pPr algn="just"/>
            <a:r>
              <a:rPr lang="en-US" sz="2600" b="1" dirty="0" smtClean="0">
                <a:latin typeface="Times New Roman" pitchFamily="18" charset="0"/>
                <a:cs typeface="Times New Roman" pitchFamily="18" charset="0"/>
              </a:rPr>
              <a:t>Components</a:t>
            </a:r>
            <a:r>
              <a:rPr lang="en-US" sz="2600" b="1" dirty="0" smtClean="0">
                <a:latin typeface="Times New Roman" pitchFamily="18" charset="0"/>
                <a:cs typeface="Times New Roman" pitchFamily="18" charset="0"/>
              </a:rPr>
              <a:t>:</a:t>
            </a:r>
          </a:p>
          <a:p>
            <a:pPr algn="just"/>
            <a:endParaRPr lang="en-US" sz="2600" dirty="0" smtClean="0">
              <a:latin typeface="Times New Roman" pitchFamily="18" charset="0"/>
              <a:cs typeface="Times New Roman" pitchFamily="18" charset="0"/>
            </a:endParaRPr>
          </a:p>
          <a:p>
            <a:pPr algn="just"/>
            <a:r>
              <a:rPr lang="en-US" sz="2600" b="1" dirty="0" smtClean="0">
                <a:latin typeface="Times New Roman" pitchFamily="18" charset="0"/>
                <a:cs typeface="Times New Roman" pitchFamily="18" charset="0"/>
              </a:rPr>
              <a:t>User Interface:</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Web Browser:</a:t>
            </a:r>
            <a:r>
              <a:rPr lang="en-US" sz="2600" dirty="0" smtClean="0">
                <a:latin typeface="Times New Roman" pitchFamily="18" charset="0"/>
                <a:cs typeface="Times New Roman" pitchFamily="18" charset="0"/>
              </a:rPr>
              <a:t> Users interact with the system through a web browser, accessing the library's web application.</a:t>
            </a:r>
          </a:p>
          <a:p>
            <a:pPr algn="just"/>
            <a:r>
              <a:rPr lang="en-US" sz="2600" b="1" dirty="0" smtClean="0">
                <a:latin typeface="Times New Roman" pitchFamily="18" charset="0"/>
                <a:cs typeface="Times New Roman" pitchFamily="18" charset="0"/>
              </a:rPr>
              <a:t>Frontend:</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HTML/CSS/JavaScript:</a:t>
            </a:r>
            <a:r>
              <a:rPr lang="en-US" sz="2600" dirty="0" smtClean="0">
                <a:latin typeface="Times New Roman" pitchFamily="18" charset="0"/>
                <a:cs typeface="Times New Roman" pitchFamily="18" charset="0"/>
              </a:rPr>
              <a:t> The user interface is built using standard web technologies to ensure compatibility and responsiveness.</a:t>
            </a:r>
          </a:p>
          <a:p>
            <a:pPr lvl="1" algn="just"/>
            <a:r>
              <a:rPr lang="en-US" sz="2600" b="1" dirty="0" smtClean="0">
                <a:latin typeface="Times New Roman" pitchFamily="18" charset="0"/>
                <a:cs typeface="Times New Roman" pitchFamily="18" charset="0"/>
              </a:rPr>
              <a:t>Frameworks (e.g., React):</a:t>
            </a:r>
            <a:r>
              <a:rPr lang="en-US" sz="2600" dirty="0" smtClean="0">
                <a:latin typeface="Times New Roman" pitchFamily="18" charset="0"/>
                <a:cs typeface="Times New Roman" pitchFamily="18" charset="0"/>
              </a:rPr>
              <a:t> Enhances the interactivity and user experience by creating dynamic web pages.</a:t>
            </a:r>
          </a:p>
          <a:p>
            <a:pPr algn="just"/>
            <a:r>
              <a:rPr lang="en-US" sz="2600" b="1" dirty="0" smtClean="0">
                <a:latin typeface="Times New Roman" pitchFamily="18" charset="0"/>
                <a:cs typeface="Times New Roman" pitchFamily="18" charset="0"/>
              </a:rPr>
              <a:t>Backend:</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Application Server (e.g., Spring Boot):</a:t>
            </a:r>
            <a:r>
              <a:rPr lang="en-US" sz="2600" dirty="0" smtClean="0">
                <a:latin typeface="Times New Roman" pitchFamily="18" charset="0"/>
                <a:cs typeface="Times New Roman" pitchFamily="18" charset="0"/>
              </a:rPr>
              <a:t> Manages business logic, processes user requests, and communicates with the database.</a:t>
            </a:r>
          </a:p>
          <a:p>
            <a:pPr lvl="1" algn="just"/>
            <a:r>
              <a:rPr lang="en-US" sz="2600" b="1" dirty="0" smtClean="0">
                <a:latin typeface="Times New Roman" pitchFamily="18" charset="0"/>
                <a:cs typeface="Times New Roman" pitchFamily="18" charset="0"/>
              </a:rPr>
              <a:t>RESTful</a:t>
            </a:r>
            <a:r>
              <a:rPr lang="en-US" sz="2600" b="1" dirty="0" smtClean="0">
                <a:latin typeface="Times New Roman" pitchFamily="18" charset="0"/>
                <a:cs typeface="Times New Roman" pitchFamily="18" charset="0"/>
              </a:rPr>
              <a:t> APIs:</a:t>
            </a:r>
            <a:r>
              <a:rPr lang="en-US" sz="2600" dirty="0" smtClean="0">
                <a:latin typeface="Times New Roman" pitchFamily="18" charset="0"/>
                <a:cs typeface="Times New Roman" pitchFamily="18" charset="0"/>
              </a:rPr>
              <a:t> Provides endpoints for frontend interaction, handling operations like user authentication, book searches, and transactions.</a:t>
            </a:r>
          </a:p>
          <a:p>
            <a:pPr algn="just"/>
            <a:r>
              <a:rPr lang="en-US" sz="2600" b="1" dirty="0" smtClean="0">
                <a:latin typeface="Times New Roman" pitchFamily="18" charset="0"/>
                <a:cs typeface="Times New Roman" pitchFamily="18" charset="0"/>
              </a:rPr>
              <a:t>Database:</a:t>
            </a:r>
            <a:endParaRPr lang="en-US" sz="2600" dirty="0" smtClean="0">
              <a:latin typeface="Times New Roman" pitchFamily="18" charset="0"/>
              <a:cs typeface="Times New Roman" pitchFamily="18" charset="0"/>
            </a:endParaRPr>
          </a:p>
          <a:p>
            <a:pPr lvl="1" algn="just"/>
            <a:r>
              <a:rPr lang="en-US" sz="2600" b="1" dirty="0" smtClean="0">
                <a:latin typeface="Times New Roman" pitchFamily="18" charset="0"/>
                <a:cs typeface="Times New Roman" pitchFamily="18" charset="0"/>
              </a:rPr>
              <a:t>Relational Database (e.g., </a:t>
            </a:r>
            <a:r>
              <a:rPr lang="en-US" sz="2600" b="1" dirty="0" smtClean="0">
                <a:latin typeface="Times New Roman" pitchFamily="18" charset="0"/>
                <a:cs typeface="Times New Roman" pitchFamily="18" charset="0"/>
              </a:rPr>
              <a:t>MySQL</a:t>
            </a:r>
            <a:r>
              <a:rPr lang="en-US" sz="2600" b="1"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Stores all data related to users, books, transactions, and administrative records.</a:t>
            </a:r>
          </a:p>
          <a:p>
            <a:pPr lvl="1" algn="just"/>
            <a:r>
              <a:rPr lang="en-US" sz="2600" b="1" dirty="0" smtClean="0">
                <a:latin typeface="Times New Roman" pitchFamily="18" charset="0"/>
                <a:cs typeface="Times New Roman" pitchFamily="18" charset="0"/>
              </a:rPr>
              <a:t>Database Management System:</a:t>
            </a:r>
            <a:r>
              <a:rPr lang="en-US" sz="2600" dirty="0" smtClean="0">
                <a:latin typeface="Times New Roman" pitchFamily="18" charset="0"/>
                <a:cs typeface="Times New Roman" pitchFamily="18" charset="0"/>
              </a:rPr>
              <a:t> Ensures data integrity, security, and efficient retrieval of information.</a:t>
            </a:r>
          </a:p>
          <a:p>
            <a:endParaRPr lang="en-US" dirty="0"/>
          </a:p>
        </p:txBody>
      </p:sp>
      <p:sp>
        <p:nvSpPr>
          <p:cNvPr id="3" name="Title 2"/>
          <p:cNvSpPr>
            <a:spLocks noGrp="1"/>
          </p:cNvSpPr>
          <p:nvPr>
            <p:ph type="title"/>
          </p:nvPr>
        </p:nvSpPr>
        <p:spPr/>
        <p:txBody>
          <a:bodyPr/>
          <a:lstStyle/>
          <a:p>
            <a:r>
              <a:rPr lang="en-US" dirty="0" smtClean="0"/>
              <a:t>SYSTEM ARCHITECTURE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857232"/>
            <a:ext cx="9001156" cy="5643602"/>
          </a:xfrm>
        </p:spPr>
        <p:txBody>
          <a:bodyPr>
            <a:normAutofit fontScale="47500" lnSpcReduction="20000"/>
          </a:bodyPr>
          <a:lstStyle/>
          <a:p>
            <a:pPr algn="just"/>
            <a:r>
              <a:rPr lang="en-US" sz="3400" b="1" dirty="0" smtClean="0">
                <a:latin typeface="Times New Roman" pitchFamily="18" charset="0"/>
                <a:cs typeface="Times New Roman" pitchFamily="18" charset="0"/>
              </a:rPr>
              <a:t>Frontend:</a:t>
            </a: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HTML:</a:t>
            </a:r>
            <a:r>
              <a:rPr lang="en-US" sz="3400" dirty="0" smtClean="0">
                <a:latin typeface="Times New Roman" pitchFamily="18" charset="0"/>
                <a:cs typeface="Times New Roman" pitchFamily="18" charset="0"/>
              </a:rPr>
              <a:t> Structure of the web pages.</a:t>
            </a:r>
          </a:p>
          <a:p>
            <a:pPr algn="just"/>
            <a:r>
              <a:rPr lang="en-US" sz="3400" b="1" dirty="0" smtClean="0">
                <a:latin typeface="Times New Roman" pitchFamily="18" charset="0"/>
                <a:cs typeface="Times New Roman" pitchFamily="18" charset="0"/>
              </a:rPr>
              <a:t>CSS:</a:t>
            </a:r>
            <a:r>
              <a:rPr lang="en-US" sz="3400" dirty="0" smtClean="0">
                <a:latin typeface="Times New Roman" pitchFamily="18" charset="0"/>
                <a:cs typeface="Times New Roman" pitchFamily="18" charset="0"/>
              </a:rPr>
              <a:t> Styling and layout for a visually appealing interface.</a:t>
            </a:r>
          </a:p>
          <a:p>
            <a:pPr algn="just"/>
            <a:r>
              <a:rPr lang="en-US" sz="3400" b="1" dirty="0" smtClean="0">
                <a:latin typeface="Times New Roman" pitchFamily="18" charset="0"/>
                <a:cs typeface="Times New Roman" pitchFamily="18" charset="0"/>
              </a:rPr>
              <a:t>JavaScript:</a:t>
            </a:r>
            <a:r>
              <a:rPr lang="en-US" sz="3400" dirty="0" smtClean="0">
                <a:latin typeface="Times New Roman" pitchFamily="18" charset="0"/>
                <a:cs typeface="Times New Roman" pitchFamily="18" charset="0"/>
              </a:rPr>
              <a:t> Adds interactivity and dynamic content to the web pages.</a:t>
            </a:r>
          </a:p>
          <a:p>
            <a:pPr algn="just"/>
            <a:r>
              <a:rPr lang="en-US" sz="3400" b="1" dirty="0" smtClean="0">
                <a:latin typeface="Times New Roman" pitchFamily="18" charset="0"/>
                <a:cs typeface="Times New Roman" pitchFamily="18" charset="0"/>
              </a:rPr>
              <a:t>React:</a:t>
            </a:r>
            <a:r>
              <a:rPr lang="en-US" sz="3400" dirty="0" smtClean="0">
                <a:latin typeface="Times New Roman" pitchFamily="18" charset="0"/>
                <a:cs typeface="Times New Roman" pitchFamily="18" charset="0"/>
              </a:rPr>
              <a:t> A JavaScript library for building user interfaces, allowing for efficient and modular development.</a:t>
            </a:r>
          </a:p>
          <a:p>
            <a:pPr algn="just"/>
            <a:r>
              <a:rPr lang="en-US" sz="3400" b="1" dirty="0" smtClean="0">
                <a:latin typeface="Times New Roman" pitchFamily="18" charset="0"/>
                <a:cs typeface="Times New Roman" pitchFamily="18" charset="0"/>
              </a:rPr>
              <a:t>Backend:</a:t>
            </a:r>
            <a:endParaRPr lang="en-US" sz="3400"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Java (Spring Boot):</a:t>
            </a:r>
            <a:r>
              <a:rPr lang="en-US" sz="3400" dirty="0" smtClean="0">
                <a:latin typeface="Times New Roman" pitchFamily="18" charset="0"/>
                <a:cs typeface="Times New Roman" pitchFamily="18" charset="0"/>
              </a:rPr>
              <a:t> A powerful, production-ready backend framework for building </a:t>
            </a:r>
            <a:r>
              <a:rPr lang="en-US" sz="3400" dirty="0" err="1" smtClean="0">
                <a:latin typeface="Times New Roman" pitchFamily="18" charset="0"/>
                <a:cs typeface="Times New Roman" pitchFamily="18" charset="0"/>
              </a:rPr>
              <a:t>RESTful</a:t>
            </a:r>
            <a:r>
              <a:rPr lang="en-US" sz="3400" dirty="0" smtClean="0">
                <a:latin typeface="Times New Roman" pitchFamily="18" charset="0"/>
                <a:cs typeface="Times New Roman" pitchFamily="18" charset="0"/>
              </a:rPr>
              <a:t> web services and handling business logic.</a:t>
            </a:r>
          </a:p>
          <a:p>
            <a:pPr algn="just"/>
            <a:r>
              <a:rPr lang="en-US" sz="3400" b="1" dirty="0" smtClean="0">
                <a:latin typeface="Times New Roman" pitchFamily="18" charset="0"/>
                <a:cs typeface="Times New Roman" pitchFamily="18" charset="0"/>
              </a:rPr>
              <a:t>Node.js:</a:t>
            </a:r>
            <a:r>
              <a:rPr lang="en-US" sz="3400" dirty="0" smtClean="0">
                <a:latin typeface="Times New Roman" pitchFamily="18" charset="0"/>
                <a:cs typeface="Times New Roman" pitchFamily="18" charset="0"/>
              </a:rPr>
              <a:t> An alternative backend technology used for handling asynchronous operations and building scalable network applications (if applicable).</a:t>
            </a:r>
          </a:p>
          <a:p>
            <a:pPr algn="just"/>
            <a:r>
              <a:rPr lang="en-US" sz="3400" b="1" dirty="0" smtClean="0">
                <a:latin typeface="Times New Roman" pitchFamily="18" charset="0"/>
                <a:cs typeface="Times New Roman" pitchFamily="18" charset="0"/>
              </a:rPr>
              <a:t>Database:</a:t>
            </a:r>
            <a:endParaRPr lang="en-US" sz="3400" dirty="0" smtClean="0">
              <a:latin typeface="Times New Roman" pitchFamily="18" charset="0"/>
              <a:cs typeface="Times New Roman" pitchFamily="18" charset="0"/>
            </a:endParaRPr>
          </a:p>
          <a:p>
            <a:pPr algn="just"/>
            <a:r>
              <a:rPr lang="en-US" sz="3400" b="1" dirty="0" err="1" smtClean="0">
                <a:latin typeface="Times New Roman" pitchFamily="18" charset="0"/>
                <a:cs typeface="Times New Roman" pitchFamily="18" charset="0"/>
              </a:rPr>
              <a:t>MySQL</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A relational database management system used for structured data storage, ensuring data integrity and efficient queries.</a:t>
            </a:r>
          </a:p>
          <a:p>
            <a:pPr algn="just"/>
            <a:r>
              <a:rPr lang="en-US" sz="3400" b="1" dirty="0" err="1" smtClean="0">
                <a:latin typeface="Times New Roman" pitchFamily="18" charset="0"/>
                <a:cs typeface="Times New Roman" pitchFamily="18" charset="0"/>
              </a:rPr>
              <a:t>MongoDB</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A </a:t>
            </a:r>
            <a:r>
              <a:rPr lang="en-US" sz="3400" dirty="0" err="1" smtClean="0">
                <a:latin typeface="Times New Roman" pitchFamily="18" charset="0"/>
                <a:cs typeface="Times New Roman" pitchFamily="18" charset="0"/>
              </a:rPr>
              <a:t>NoSQL</a:t>
            </a:r>
            <a:r>
              <a:rPr lang="en-US" sz="3400" dirty="0" smtClean="0">
                <a:latin typeface="Times New Roman" pitchFamily="18" charset="0"/>
                <a:cs typeface="Times New Roman" pitchFamily="18" charset="0"/>
              </a:rPr>
              <a:t> database used for storing unstructured data, providing flexibility and scalability (if applicable).</a:t>
            </a:r>
          </a:p>
          <a:p>
            <a:pPr algn="just"/>
            <a:r>
              <a:rPr lang="en-US" sz="3400" b="1" dirty="0" smtClean="0">
                <a:latin typeface="Times New Roman" pitchFamily="18" charset="0"/>
                <a:cs typeface="Times New Roman" pitchFamily="18" charset="0"/>
              </a:rPr>
              <a:t>Other Tools:</a:t>
            </a:r>
            <a:endParaRPr lang="en-US" sz="3400" dirty="0" smtClean="0">
              <a:latin typeface="Times New Roman" pitchFamily="18" charset="0"/>
              <a:cs typeface="Times New Roman" pitchFamily="18" charset="0"/>
            </a:endParaRPr>
          </a:p>
          <a:p>
            <a:pPr algn="just"/>
            <a:r>
              <a:rPr lang="en-US" sz="3400" b="1" dirty="0" err="1" smtClean="0">
                <a:latin typeface="Times New Roman" pitchFamily="18" charset="0"/>
                <a:cs typeface="Times New Roman" pitchFamily="18" charset="0"/>
              </a:rPr>
              <a:t>Git</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Version control system for tracking changes and collaborating on code development.</a:t>
            </a:r>
          </a:p>
          <a:p>
            <a:pPr algn="just"/>
            <a:r>
              <a:rPr lang="en-US" sz="3400" b="1" dirty="0" err="1" smtClean="0">
                <a:latin typeface="Times New Roman" pitchFamily="18" charset="0"/>
                <a:cs typeface="Times New Roman" pitchFamily="18" charset="0"/>
              </a:rPr>
              <a:t>Docker</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Containerization tool for creating, deploying, and running applications in isolated environments.</a:t>
            </a:r>
          </a:p>
          <a:p>
            <a:pPr algn="just"/>
            <a:r>
              <a:rPr lang="en-US" sz="3400" b="1" dirty="0" smtClean="0">
                <a:latin typeface="Times New Roman" pitchFamily="18" charset="0"/>
                <a:cs typeface="Times New Roman" pitchFamily="18" charset="0"/>
              </a:rPr>
              <a:t>Postman:</a:t>
            </a:r>
            <a:r>
              <a:rPr lang="en-US" sz="3400" dirty="0" smtClean="0">
                <a:latin typeface="Times New Roman" pitchFamily="18" charset="0"/>
                <a:cs typeface="Times New Roman" pitchFamily="18" charset="0"/>
              </a:rPr>
              <a:t> API development and testing tool to ensure backend endpoints work as expected.</a:t>
            </a:r>
          </a:p>
          <a:p>
            <a:pPr algn="just"/>
            <a:r>
              <a:rPr lang="en-US" sz="3400" b="1" dirty="0" smtClean="0">
                <a:latin typeface="Times New Roman" pitchFamily="18" charset="0"/>
                <a:cs typeface="Times New Roman" pitchFamily="18" charset="0"/>
              </a:rPr>
              <a:t>Maven/</a:t>
            </a:r>
            <a:r>
              <a:rPr lang="en-US" sz="3400" b="1" dirty="0" err="1" smtClean="0">
                <a:latin typeface="Times New Roman" pitchFamily="18" charset="0"/>
                <a:cs typeface="Times New Roman" pitchFamily="18" charset="0"/>
              </a:rPr>
              <a:t>Gradle</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Build automation tools for managing project dependencies and compiling code.</a:t>
            </a:r>
          </a:p>
          <a:p>
            <a:pPr algn="just"/>
            <a:r>
              <a:rPr lang="en-US" sz="3400" b="1" dirty="0" err="1" smtClean="0">
                <a:latin typeface="Times New Roman" pitchFamily="18" charset="0"/>
                <a:cs typeface="Times New Roman" pitchFamily="18" charset="0"/>
              </a:rPr>
              <a:t>JUnit</a:t>
            </a:r>
            <a:r>
              <a:rPr lang="en-US" sz="3400" b="1"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Testing framework for writing and running test cases to ensure code reliability and correctness.</a:t>
            </a:r>
          </a:p>
          <a:p>
            <a:endParaRPr lang="en-US" dirty="0"/>
          </a:p>
        </p:txBody>
      </p:sp>
      <p:sp>
        <p:nvSpPr>
          <p:cNvPr id="3" name="Title 2"/>
          <p:cNvSpPr>
            <a:spLocks noGrp="1"/>
          </p:cNvSpPr>
          <p:nvPr>
            <p:ph type="title"/>
          </p:nvPr>
        </p:nvSpPr>
        <p:spPr>
          <a:xfrm>
            <a:off x="457200" y="142852"/>
            <a:ext cx="8229600" cy="928694"/>
          </a:xfrm>
        </p:spPr>
        <p:txBody>
          <a:bodyPr/>
          <a:lstStyle/>
          <a:p>
            <a:r>
              <a:rPr lang="en-US" dirty="0" smtClean="0"/>
              <a:t>TECHNOLOGY STACK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INTERFACE DESIGN</a:t>
            </a:r>
            <a:endParaRPr lang="en-US" dirty="0"/>
          </a:p>
        </p:txBody>
      </p:sp>
      <p:pic>
        <p:nvPicPr>
          <p:cNvPr id="1026"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42844" y="428604"/>
            <a:ext cx="9001156" cy="642939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25000" lnSpcReduction="20000"/>
          </a:bodyPr>
          <a:lstStyle/>
          <a:p>
            <a:pPr algn="just"/>
            <a:r>
              <a:rPr lang="en-US" sz="4000" b="1" dirty="0" smtClean="0">
                <a:latin typeface="Times Nes"/>
                <a:cs typeface="Times New Roman" pitchFamily="18" charset="0"/>
              </a:rPr>
              <a:t>Frontend Implementation:</a:t>
            </a:r>
            <a:endParaRPr lang="en-US" sz="4000" dirty="0" smtClean="0">
              <a:latin typeface="Times Nes"/>
              <a:cs typeface="Times New Roman" pitchFamily="18" charset="0"/>
            </a:endParaRPr>
          </a:p>
          <a:p>
            <a:pPr algn="just"/>
            <a:r>
              <a:rPr lang="en-US" sz="4000" b="1" dirty="0" smtClean="0">
                <a:latin typeface="Times Nes"/>
                <a:cs typeface="Times New Roman" pitchFamily="18" charset="0"/>
              </a:rPr>
              <a:t>Development Tools and Frameworks:</a:t>
            </a:r>
            <a:endParaRPr lang="en-US" sz="4000" dirty="0" smtClean="0">
              <a:latin typeface="Times Nes"/>
              <a:cs typeface="Times New Roman" pitchFamily="18" charset="0"/>
            </a:endParaRPr>
          </a:p>
          <a:p>
            <a:pPr lvl="1" algn="just"/>
            <a:r>
              <a:rPr lang="en-US" sz="4000" b="1" dirty="0" smtClean="0">
                <a:latin typeface="Times Nes"/>
                <a:cs typeface="Times New Roman" pitchFamily="18" charset="0"/>
              </a:rPr>
              <a:t>HTML/CSS:</a:t>
            </a:r>
            <a:r>
              <a:rPr lang="en-US" sz="4000" dirty="0" smtClean="0">
                <a:latin typeface="Times Nes"/>
                <a:cs typeface="Times New Roman" pitchFamily="18" charset="0"/>
              </a:rPr>
              <a:t> Used for the structure and styling of web pages.</a:t>
            </a:r>
          </a:p>
          <a:p>
            <a:pPr lvl="1" algn="just"/>
            <a:r>
              <a:rPr lang="en-US" sz="4000" b="1" dirty="0" smtClean="0">
                <a:latin typeface="Times Nes"/>
                <a:cs typeface="Times New Roman" pitchFamily="18" charset="0"/>
              </a:rPr>
              <a:t>JavaScript:</a:t>
            </a:r>
            <a:r>
              <a:rPr lang="en-US" sz="4000" dirty="0" smtClean="0">
                <a:latin typeface="Times Nes"/>
                <a:cs typeface="Times New Roman" pitchFamily="18" charset="0"/>
              </a:rPr>
              <a:t> Adds interactivity and dynamic content.</a:t>
            </a:r>
          </a:p>
          <a:p>
            <a:pPr lvl="1" algn="just"/>
            <a:r>
              <a:rPr lang="en-US" sz="4000" b="1" dirty="0" smtClean="0">
                <a:latin typeface="Times Nes"/>
                <a:cs typeface="Times New Roman" pitchFamily="18" charset="0"/>
              </a:rPr>
              <a:t>React:</a:t>
            </a:r>
            <a:r>
              <a:rPr lang="en-US" sz="4000" dirty="0" smtClean="0">
                <a:latin typeface="Times Nes"/>
                <a:cs typeface="Times New Roman" pitchFamily="18" charset="0"/>
              </a:rPr>
              <a:t> A JavaScript library for building responsive and efficient user interfaces with reusable components.</a:t>
            </a:r>
          </a:p>
          <a:p>
            <a:pPr algn="just"/>
            <a:r>
              <a:rPr lang="en-US" sz="4000" b="1" dirty="0" smtClean="0">
                <a:latin typeface="Times Nes"/>
                <a:cs typeface="Times New Roman" pitchFamily="18" charset="0"/>
              </a:rPr>
              <a:t>Process:</a:t>
            </a:r>
            <a:endParaRPr lang="en-US" sz="4000" dirty="0" smtClean="0">
              <a:latin typeface="Times Nes"/>
              <a:cs typeface="Times New Roman" pitchFamily="18" charset="0"/>
            </a:endParaRPr>
          </a:p>
          <a:p>
            <a:pPr lvl="1" algn="just"/>
            <a:r>
              <a:rPr lang="en-US" sz="4000" b="1" dirty="0" smtClean="0">
                <a:latin typeface="Times Nes"/>
                <a:cs typeface="Times New Roman" pitchFamily="18" charset="0"/>
              </a:rPr>
              <a:t>Component-Based Architecture:</a:t>
            </a:r>
            <a:r>
              <a:rPr lang="en-US" sz="4000" dirty="0" smtClean="0">
                <a:latin typeface="Times Nes"/>
                <a:cs typeface="Times New Roman" pitchFamily="18" charset="0"/>
              </a:rPr>
              <a:t> Utilized React components to create modular and reusable UI elements.</a:t>
            </a:r>
          </a:p>
          <a:p>
            <a:pPr lvl="1" algn="just"/>
            <a:r>
              <a:rPr lang="en-US" sz="4000" b="1" dirty="0" smtClean="0">
                <a:latin typeface="Times Nes"/>
                <a:cs typeface="Times New Roman" pitchFamily="18" charset="0"/>
              </a:rPr>
              <a:t>State Management:</a:t>
            </a:r>
            <a:r>
              <a:rPr lang="en-US" sz="4000" dirty="0" smtClean="0">
                <a:latin typeface="Times Nes"/>
                <a:cs typeface="Times New Roman" pitchFamily="18" charset="0"/>
              </a:rPr>
              <a:t> Managed the application state using React's state and context API.</a:t>
            </a:r>
          </a:p>
          <a:p>
            <a:pPr lvl="1" algn="just"/>
            <a:r>
              <a:rPr lang="en-US" sz="4000" b="1" dirty="0" smtClean="0">
                <a:latin typeface="Times Nes"/>
                <a:cs typeface="Times New Roman" pitchFamily="18" charset="0"/>
              </a:rPr>
              <a:t>Routing:</a:t>
            </a:r>
            <a:r>
              <a:rPr lang="en-US" sz="4000" dirty="0" smtClean="0">
                <a:latin typeface="Times Nes"/>
                <a:cs typeface="Times New Roman" pitchFamily="18" charset="0"/>
              </a:rPr>
              <a:t> Implemented React Router for seamless navigation between pages.</a:t>
            </a:r>
          </a:p>
          <a:p>
            <a:pPr lvl="1" algn="just"/>
            <a:r>
              <a:rPr lang="en-US" sz="4000" b="1" dirty="0" smtClean="0">
                <a:latin typeface="Times Nes"/>
                <a:cs typeface="Times New Roman" pitchFamily="18" charset="0"/>
              </a:rPr>
              <a:t>API Integration:</a:t>
            </a:r>
            <a:r>
              <a:rPr lang="en-US" sz="4000" dirty="0" smtClean="0">
                <a:latin typeface="Times Nes"/>
                <a:cs typeface="Times New Roman" pitchFamily="18" charset="0"/>
              </a:rPr>
              <a:t> Used </a:t>
            </a:r>
            <a:r>
              <a:rPr lang="en-US" sz="4000" dirty="0" err="1" smtClean="0">
                <a:latin typeface="Times Nes"/>
                <a:cs typeface="Times New Roman" pitchFamily="18" charset="0"/>
              </a:rPr>
              <a:t>Axios</a:t>
            </a:r>
            <a:r>
              <a:rPr lang="en-US" sz="4000" dirty="0" smtClean="0">
                <a:latin typeface="Times Nes"/>
                <a:cs typeface="Times New Roman" pitchFamily="18" charset="0"/>
              </a:rPr>
              <a:t> for making HTTP requests to the backend, facilitating data retrieval and interaction with the server.</a:t>
            </a:r>
          </a:p>
          <a:p>
            <a:pPr algn="just"/>
            <a:r>
              <a:rPr lang="en-US" sz="4000" b="1" dirty="0" smtClean="0">
                <a:latin typeface="Times Nes"/>
                <a:cs typeface="Times New Roman" pitchFamily="18" charset="0"/>
              </a:rPr>
              <a:t>Backend Implementation:</a:t>
            </a:r>
            <a:endParaRPr lang="en-US" sz="4000" dirty="0" smtClean="0">
              <a:latin typeface="Times Nes"/>
              <a:cs typeface="Times New Roman" pitchFamily="18" charset="0"/>
            </a:endParaRPr>
          </a:p>
          <a:p>
            <a:pPr algn="just"/>
            <a:r>
              <a:rPr lang="en-US" sz="4000" b="1" dirty="0" smtClean="0">
                <a:latin typeface="Times Nes"/>
                <a:cs typeface="Times New Roman" pitchFamily="18" charset="0"/>
              </a:rPr>
              <a:t>Development Tools and Frameworks:</a:t>
            </a:r>
            <a:endParaRPr lang="en-US" sz="4000" dirty="0" smtClean="0">
              <a:latin typeface="Times Nes"/>
              <a:cs typeface="Times New Roman" pitchFamily="18" charset="0"/>
            </a:endParaRPr>
          </a:p>
          <a:p>
            <a:pPr lvl="1" algn="just"/>
            <a:r>
              <a:rPr lang="en-US" sz="4000" b="1" dirty="0" smtClean="0">
                <a:latin typeface="Times Nes"/>
                <a:cs typeface="Times New Roman" pitchFamily="18" charset="0"/>
              </a:rPr>
              <a:t>Java (Spring Boot):</a:t>
            </a:r>
            <a:r>
              <a:rPr lang="en-US" sz="4000" dirty="0" smtClean="0">
                <a:latin typeface="Times Nes"/>
                <a:cs typeface="Times New Roman" pitchFamily="18" charset="0"/>
              </a:rPr>
              <a:t> Selected for its robustness and comprehensive ecosystem for building web applications.</a:t>
            </a:r>
          </a:p>
          <a:p>
            <a:pPr lvl="1" algn="just"/>
            <a:r>
              <a:rPr lang="en-US" sz="4000" b="1" dirty="0" err="1" smtClean="0">
                <a:latin typeface="Times Nes"/>
                <a:cs typeface="Times New Roman" pitchFamily="18" charset="0"/>
              </a:rPr>
              <a:t>RESTful</a:t>
            </a:r>
            <a:r>
              <a:rPr lang="en-US" sz="4000" b="1" dirty="0" smtClean="0">
                <a:latin typeface="Times Nes"/>
                <a:cs typeface="Times New Roman" pitchFamily="18" charset="0"/>
              </a:rPr>
              <a:t> APIs:</a:t>
            </a:r>
            <a:r>
              <a:rPr lang="en-US" sz="4000" dirty="0" smtClean="0">
                <a:latin typeface="Times Nes"/>
                <a:cs typeface="Times New Roman" pitchFamily="18" charset="0"/>
              </a:rPr>
              <a:t> Designed </a:t>
            </a:r>
            <a:r>
              <a:rPr lang="en-US" sz="4000" dirty="0" err="1" smtClean="0">
                <a:latin typeface="Times Nes"/>
                <a:cs typeface="Times New Roman" pitchFamily="18" charset="0"/>
              </a:rPr>
              <a:t>RESTful</a:t>
            </a:r>
            <a:r>
              <a:rPr lang="en-US" sz="4000" dirty="0" smtClean="0">
                <a:latin typeface="Times Nes"/>
                <a:cs typeface="Times New Roman" pitchFamily="18" charset="0"/>
              </a:rPr>
              <a:t> endpoints to handle client requests and perform CRUD operations on the database.</a:t>
            </a:r>
          </a:p>
          <a:p>
            <a:pPr algn="just"/>
            <a:r>
              <a:rPr lang="en-US" sz="4000" b="1" dirty="0" smtClean="0">
                <a:latin typeface="Times Nes"/>
                <a:cs typeface="Times New Roman" pitchFamily="18" charset="0"/>
              </a:rPr>
              <a:t>Process:</a:t>
            </a:r>
            <a:endParaRPr lang="en-US" sz="4000" dirty="0" smtClean="0">
              <a:latin typeface="Times Nes"/>
              <a:cs typeface="Times New Roman" pitchFamily="18" charset="0"/>
            </a:endParaRPr>
          </a:p>
          <a:p>
            <a:pPr lvl="1" algn="just"/>
            <a:r>
              <a:rPr lang="en-US" sz="4000" b="1" dirty="0" smtClean="0">
                <a:latin typeface="Times Nes"/>
                <a:cs typeface="Times New Roman" pitchFamily="18" charset="0"/>
              </a:rPr>
              <a:t>Controller Layer:</a:t>
            </a:r>
            <a:r>
              <a:rPr lang="en-US" sz="4000" dirty="0" smtClean="0">
                <a:latin typeface="Times Nes"/>
                <a:cs typeface="Times New Roman" pitchFamily="18" charset="0"/>
              </a:rPr>
              <a:t> Handled incoming HTTP requests, mapped them to appropriate service methods, and returned responses.</a:t>
            </a:r>
          </a:p>
          <a:p>
            <a:pPr lvl="1" algn="just"/>
            <a:r>
              <a:rPr lang="en-US" sz="4000" b="1" dirty="0" smtClean="0">
                <a:latin typeface="Times Nes"/>
                <a:cs typeface="Times New Roman" pitchFamily="18" charset="0"/>
              </a:rPr>
              <a:t>Service Layer:</a:t>
            </a:r>
            <a:r>
              <a:rPr lang="en-US" sz="4000" dirty="0" smtClean="0">
                <a:latin typeface="Times Nes"/>
                <a:cs typeface="Times New Roman" pitchFamily="18" charset="0"/>
              </a:rPr>
              <a:t> Encapsulated business logic and interacted with the repository layer for database operations.</a:t>
            </a:r>
          </a:p>
          <a:p>
            <a:pPr lvl="1" algn="just"/>
            <a:r>
              <a:rPr lang="en-US" sz="4000" b="1" dirty="0" smtClean="0">
                <a:latin typeface="Times Nes"/>
                <a:cs typeface="Times New Roman" pitchFamily="18" charset="0"/>
              </a:rPr>
              <a:t>Repository Layer:</a:t>
            </a:r>
            <a:r>
              <a:rPr lang="en-US" sz="4000" dirty="0" smtClean="0">
                <a:latin typeface="Times Nes"/>
                <a:cs typeface="Times New Roman" pitchFamily="18" charset="0"/>
              </a:rPr>
              <a:t> Used Spring Data JPA to interact with the </a:t>
            </a:r>
            <a:r>
              <a:rPr lang="en-US" sz="4000" dirty="0" err="1" smtClean="0">
                <a:latin typeface="Times Nes"/>
                <a:cs typeface="Times New Roman" pitchFamily="18" charset="0"/>
              </a:rPr>
              <a:t>MySQL</a:t>
            </a:r>
            <a:r>
              <a:rPr lang="en-US" sz="4000" dirty="0" smtClean="0">
                <a:latin typeface="Times Nes"/>
                <a:cs typeface="Times New Roman" pitchFamily="18" charset="0"/>
              </a:rPr>
              <a:t> database, enabling efficient data access and manipulation.</a:t>
            </a:r>
          </a:p>
          <a:p>
            <a:pPr lvl="1" algn="just"/>
            <a:r>
              <a:rPr lang="en-US" sz="4000" b="1" dirty="0" smtClean="0">
                <a:latin typeface="Times Nes"/>
                <a:cs typeface="Times New Roman" pitchFamily="18" charset="0"/>
              </a:rPr>
              <a:t>Security:</a:t>
            </a:r>
            <a:r>
              <a:rPr lang="en-US" sz="4000" dirty="0" smtClean="0">
                <a:latin typeface="Times Nes"/>
                <a:cs typeface="Times New Roman" pitchFamily="18" charset="0"/>
              </a:rPr>
              <a:t> Implemented JWT-based authentication for secure user login and role-based access control.</a:t>
            </a:r>
          </a:p>
          <a:p>
            <a:pPr algn="just"/>
            <a:r>
              <a:rPr lang="en-US" sz="4000" b="1" dirty="0" smtClean="0">
                <a:latin typeface="Times Nes"/>
                <a:cs typeface="Times New Roman" pitchFamily="18" charset="0"/>
              </a:rPr>
              <a:t>Database Design:</a:t>
            </a:r>
            <a:endParaRPr lang="en-US" sz="4000" dirty="0" smtClean="0">
              <a:latin typeface="Times Nes"/>
              <a:cs typeface="Times New Roman" pitchFamily="18" charset="0"/>
            </a:endParaRPr>
          </a:p>
          <a:p>
            <a:pPr algn="just"/>
            <a:r>
              <a:rPr lang="en-US" sz="4000" b="1" dirty="0" smtClean="0">
                <a:latin typeface="Times Nes"/>
                <a:cs typeface="Times New Roman" pitchFamily="18" charset="0"/>
              </a:rPr>
              <a:t>Database Management System:</a:t>
            </a:r>
            <a:endParaRPr lang="en-US" sz="4000" dirty="0" smtClean="0">
              <a:latin typeface="Times Nes"/>
              <a:cs typeface="Times New Roman" pitchFamily="18" charset="0"/>
            </a:endParaRPr>
          </a:p>
          <a:p>
            <a:pPr lvl="1" algn="just"/>
            <a:r>
              <a:rPr lang="en-US" sz="4000" b="1" dirty="0" err="1" smtClean="0">
                <a:latin typeface="Times Nes"/>
                <a:cs typeface="Times New Roman" pitchFamily="18" charset="0"/>
              </a:rPr>
              <a:t>MySQL</a:t>
            </a:r>
            <a:r>
              <a:rPr lang="en-US" sz="4000" b="1" dirty="0" smtClean="0">
                <a:latin typeface="Times Nes"/>
                <a:cs typeface="Times New Roman" pitchFamily="18" charset="0"/>
              </a:rPr>
              <a:t>:</a:t>
            </a:r>
            <a:r>
              <a:rPr lang="en-US" sz="4000" dirty="0" smtClean="0">
                <a:latin typeface="Times Nes"/>
                <a:cs typeface="Times New Roman" pitchFamily="18" charset="0"/>
              </a:rPr>
              <a:t> Chosen for its reliability, performance, and ease of use for managing relational data.</a:t>
            </a:r>
          </a:p>
          <a:p>
            <a:pPr algn="just"/>
            <a:r>
              <a:rPr lang="en-US" sz="4000" b="1" dirty="0" smtClean="0">
                <a:latin typeface="Times Nes"/>
                <a:cs typeface="Times New Roman" pitchFamily="18" charset="0"/>
              </a:rPr>
              <a:t>ER Diagram:</a:t>
            </a:r>
            <a:endParaRPr lang="en-US" sz="4000" dirty="0" smtClean="0">
              <a:latin typeface="Times Nes"/>
              <a:cs typeface="Times New Roman" pitchFamily="18" charset="0"/>
            </a:endParaRPr>
          </a:p>
          <a:p>
            <a:pPr algn="just"/>
            <a:r>
              <a:rPr lang="en-US" sz="4000" i="1" dirty="0" smtClean="0">
                <a:latin typeface="Times Nes"/>
                <a:cs typeface="Times New Roman" pitchFamily="18" charset="0"/>
              </a:rPr>
              <a:t>(Replace with actual ER diagram)</a:t>
            </a:r>
            <a:r>
              <a:rPr lang="en-US" sz="4000" b="1" dirty="0" smtClean="0">
                <a:latin typeface="Times Nes"/>
                <a:cs typeface="Times New Roman" pitchFamily="18" charset="0"/>
              </a:rPr>
              <a:t>Entities and Relationships:</a:t>
            </a:r>
            <a:endParaRPr lang="en-US" sz="4000" dirty="0" smtClean="0">
              <a:latin typeface="Times Nes"/>
              <a:cs typeface="Times New Roman" pitchFamily="18" charset="0"/>
            </a:endParaRPr>
          </a:p>
          <a:p>
            <a:pPr lvl="1" algn="just"/>
            <a:r>
              <a:rPr lang="en-US" sz="4000" b="1" dirty="0" smtClean="0">
                <a:latin typeface="Times Nes"/>
                <a:cs typeface="Times New Roman" pitchFamily="18" charset="0"/>
              </a:rPr>
              <a:t>Users:</a:t>
            </a:r>
            <a:endParaRPr lang="en-US" sz="4000" dirty="0" smtClean="0">
              <a:latin typeface="Times Nes"/>
              <a:cs typeface="Times New Roman" pitchFamily="18" charset="0"/>
            </a:endParaRPr>
          </a:p>
          <a:p>
            <a:pPr lvl="2" algn="just"/>
            <a:r>
              <a:rPr lang="en-US" sz="4000" i="1" dirty="0" smtClean="0">
                <a:latin typeface="Times Nes"/>
                <a:cs typeface="Times New Roman" pitchFamily="18" charset="0"/>
              </a:rPr>
              <a:t>Attributes:</a:t>
            </a:r>
            <a:r>
              <a:rPr lang="en-US" sz="4000" dirty="0" smtClean="0">
                <a:latin typeface="Times Nes"/>
                <a:cs typeface="Times New Roman" pitchFamily="18" charset="0"/>
              </a:rPr>
              <a:t> </a:t>
            </a:r>
            <a:r>
              <a:rPr lang="en-US" sz="4000" dirty="0" err="1" smtClean="0">
                <a:latin typeface="Times Nes"/>
                <a:cs typeface="Times New Roman" pitchFamily="18" charset="0"/>
              </a:rPr>
              <a:t>user_id</a:t>
            </a:r>
            <a:r>
              <a:rPr lang="en-US" sz="4000" dirty="0" smtClean="0">
                <a:latin typeface="Times Nes"/>
                <a:cs typeface="Times New Roman" pitchFamily="18" charset="0"/>
              </a:rPr>
              <a:t>, username, password, role</a:t>
            </a:r>
          </a:p>
          <a:p>
            <a:pPr lvl="1" algn="just"/>
            <a:r>
              <a:rPr lang="en-US" sz="4000" b="1" dirty="0" smtClean="0">
                <a:latin typeface="Times Nes"/>
                <a:cs typeface="Times New Roman" pitchFamily="18" charset="0"/>
              </a:rPr>
              <a:t>Books:</a:t>
            </a:r>
            <a:endParaRPr lang="en-US" sz="4000" dirty="0" smtClean="0">
              <a:latin typeface="Times Nes"/>
              <a:cs typeface="Times New Roman" pitchFamily="18" charset="0"/>
            </a:endParaRPr>
          </a:p>
          <a:p>
            <a:pPr lvl="2" algn="just"/>
            <a:r>
              <a:rPr lang="en-US" sz="4000" i="1" dirty="0" smtClean="0">
                <a:latin typeface="Times Nes"/>
                <a:cs typeface="Times New Roman" pitchFamily="18" charset="0"/>
              </a:rPr>
              <a:t>Attributes:</a:t>
            </a:r>
            <a:r>
              <a:rPr lang="en-US" sz="4000" dirty="0" smtClean="0">
                <a:latin typeface="Times Nes"/>
                <a:cs typeface="Times New Roman" pitchFamily="18" charset="0"/>
              </a:rPr>
              <a:t> </a:t>
            </a:r>
            <a:r>
              <a:rPr lang="en-US" sz="4000" dirty="0" err="1" smtClean="0">
                <a:latin typeface="Times Nes"/>
                <a:cs typeface="Times New Roman" pitchFamily="18" charset="0"/>
              </a:rPr>
              <a:t>book_id</a:t>
            </a:r>
            <a:r>
              <a:rPr lang="en-US" sz="4000" dirty="0" smtClean="0">
                <a:latin typeface="Times Nes"/>
                <a:cs typeface="Times New Roman" pitchFamily="18" charset="0"/>
              </a:rPr>
              <a:t>, title, author, genre, availability</a:t>
            </a:r>
          </a:p>
          <a:p>
            <a:pPr lvl="1" algn="just"/>
            <a:r>
              <a:rPr lang="en-US" sz="4000" b="1" dirty="0" smtClean="0">
                <a:latin typeface="Times Nes"/>
                <a:cs typeface="Times New Roman" pitchFamily="18" charset="0"/>
              </a:rPr>
              <a:t>Transactions:</a:t>
            </a:r>
            <a:endParaRPr lang="en-US" sz="4000" dirty="0" smtClean="0">
              <a:latin typeface="Times Nes"/>
              <a:cs typeface="Times New Roman" pitchFamily="18" charset="0"/>
            </a:endParaRPr>
          </a:p>
          <a:p>
            <a:pPr lvl="2" algn="just"/>
            <a:r>
              <a:rPr lang="en-US" sz="4000" i="1" dirty="0" smtClean="0">
                <a:latin typeface="Times Nes"/>
                <a:cs typeface="Times New Roman" pitchFamily="18" charset="0"/>
              </a:rPr>
              <a:t>Attributes:</a:t>
            </a:r>
            <a:r>
              <a:rPr lang="en-US" sz="4000" dirty="0" smtClean="0">
                <a:latin typeface="Times Nes"/>
                <a:cs typeface="Times New Roman" pitchFamily="18" charset="0"/>
              </a:rPr>
              <a:t> </a:t>
            </a:r>
            <a:r>
              <a:rPr lang="en-US" sz="4000" dirty="0" err="1" smtClean="0">
                <a:latin typeface="Times Nes"/>
                <a:cs typeface="Times New Roman" pitchFamily="18" charset="0"/>
              </a:rPr>
              <a:t>transaction_id</a:t>
            </a:r>
            <a:r>
              <a:rPr lang="en-US" sz="4000" dirty="0" smtClean="0">
                <a:latin typeface="Times Nes"/>
                <a:cs typeface="Times New Roman" pitchFamily="18" charset="0"/>
              </a:rPr>
              <a:t>, </a:t>
            </a:r>
            <a:r>
              <a:rPr lang="en-US" sz="4000" dirty="0" err="1" smtClean="0">
                <a:latin typeface="Times Nes"/>
                <a:cs typeface="Times New Roman" pitchFamily="18" charset="0"/>
              </a:rPr>
              <a:t>user_id</a:t>
            </a:r>
            <a:r>
              <a:rPr lang="en-US" sz="4000" dirty="0" smtClean="0">
                <a:latin typeface="Times Nes"/>
                <a:cs typeface="Times New Roman" pitchFamily="18" charset="0"/>
              </a:rPr>
              <a:t>, </a:t>
            </a:r>
            <a:r>
              <a:rPr lang="en-US" sz="4000" dirty="0" err="1" smtClean="0">
                <a:latin typeface="Times Nes"/>
                <a:cs typeface="Times New Roman" pitchFamily="18" charset="0"/>
              </a:rPr>
              <a:t>book_id</a:t>
            </a:r>
            <a:r>
              <a:rPr lang="en-US" sz="4000" dirty="0" smtClean="0">
                <a:latin typeface="Times Nes"/>
                <a:cs typeface="Times New Roman" pitchFamily="18" charset="0"/>
              </a:rPr>
              <a:t>, </a:t>
            </a:r>
            <a:r>
              <a:rPr lang="en-US" sz="4000" dirty="0" err="1" smtClean="0">
                <a:latin typeface="Times Nes"/>
                <a:cs typeface="Times New Roman" pitchFamily="18" charset="0"/>
              </a:rPr>
              <a:t>borrow_date</a:t>
            </a:r>
            <a:r>
              <a:rPr lang="en-US" sz="4000" dirty="0" smtClean="0">
                <a:latin typeface="Times Nes"/>
                <a:cs typeface="Times New Roman" pitchFamily="18" charset="0"/>
              </a:rPr>
              <a:t>, </a:t>
            </a:r>
            <a:r>
              <a:rPr lang="en-US" sz="4000" dirty="0" err="1" smtClean="0">
                <a:latin typeface="Times Nes"/>
                <a:cs typeface="Times New Roman" pitchFamily="18" charset="0"/>
              </a:rPr>
              <a:t>return_date</a:t>
            </a:r>
            <a:endParaRPr lang="en-US" sz="4000" dirty="0" smtClean="0">
              <a:latin typeface="Times Nes"/>
              <a:cs typeface="Times New Roman" pitchFamily="18" charset="0"/>
            </a:endParaRPr>
          </a:p>
          <a:p>
            <a:pPr algn="just"/>
            <a:r>
              <a:rPr lang="en-US" sz="4000" b="1" dirty="0" smtClean="0">
                <a:latin typeface="Times Nes"/>
                <a:cs typeface="Times New Roman" pitchFamily="18" charset="0"/>
              </a:rPr>
              <a:t>Relationships:</a:t>
            </a:r>
            <a:endParaRPr lang="en-US" sz="4000" dirty="0" smtClean="0">
              <a:latin typeface="Times Nes"/>
              <a:cs typeface="Times New Roman" pitchFamily="18" charset="0"/>
            </a:endParaRPr>
          </a:p>
          <a:p>
            <a:pPr lvl="1" algn="just"/>
            <a:r>
              <a:rPr lang="en-US" sz="4000" dirty="0" smtClean="0">
                <a:latin typeface="Times Nes"/>
                <a:cs typeface="Times New Roman" pitchFamily="18" charset="0"/>
              </a:rPr>
              <a:t>A user can borrow multiple books (one-to-many relationship between Users and Transactions).</a:t>
            </a:r>
          </a:p>
          <a:p>
            <a:pPr lvl="1" algn="just"/>
            <a:r>
              <a:rPr lang="en-US" sz="4000" dirty="0" smtClean="0">
                <a:latin typeface="Times Nes"/>
                <a:cs typeface="Times New Roman" pitchFamily="18" charset="0"/>
              </a:rPr>
              <a:t>A book can be borrowed multiple times (one-to-many relationship between Books and Transactions).</a:t>
            </a:r>
          </a:p>
          <a:p>
            <a:pPr algn="just"/>
            <a:endParaRPr lang="en-US" dirty="0"/>
          </a:p>
        </p:txBody>
      </p:sp>
      <p:sp>
        <p:nvSpPr>
          <p:cNvPr id="3" name="Title 2"/>
          <p:cNvSpPr>
            <a:spLocks noGrp="1"/>
          </p:cNvSpPr>
          <p:nvPr>
            <p:ph type="title"/>
          </p:nvPr>
        </p:nvSpPr>
        <p:spPr>
          <a:xfrm>
            <a:off x="457200" y="142852"/>
            <a:ext cx="8229600" cy="785818"/>
          </a:xfrm>
        </p:spPr>
        <p:txBody>
          <a:bodyPr/>
          <a:lstStyle/>
          <a:p>
            <a:r>
              <a:rPr lang="en-US" dirty="0" smtClean="0"/>
              <a:t>IMPLEMENTATION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smtClean="0">
                <a:latin typeface="Times New Roman" pitchFamily="18" charset="0"/>
                <a:cs typeface="Times New Roman" pitchFamily="18" charset="0"/>
              </a:rPr>
              <a:t>Feature 1: User Registration and Login</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Enables users to securely register, providing necessary details, and login to access the library system with role-based authentication.</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showcasing the registration form and login page, ensuring secure access management.</a:t>
            </a:r>
          </a:p>
          <a:p>
            <a:r>
              <a:rPr lang="en-US" b="1" dirty="0" smtClean="0">
                <a:latin typeface="Times New Roman" pitchFamily="18" charset="0"/>
                <a:cs typeface="Times New Roman" pitchFamily="18" charset="0"/>
              </a:rPr>
              <a:t>Feature 2: Book Search and Catalog</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Facilitates easy navigation through a comprehensive catalog, allowing users to search books by title, author, or genre, and view availability status and detailed information.</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demonstrating search functionality and catalog interface, ensuring efficient browsing and selection.</a:t>
            </a:r>
          </a:p>
          <a:p>
            <a:r>
              <a:rPr lang="en-US" b="1" dirty="0" smtClean="0">
                <a:latin typeface="Times New Roman" pitchFamily="18" charset="0"/>
                <a:cs typeface="Times New Roman" pitchFamily="18" charset="0"/>
              </a:rPr>
              <a:t>Feature 3: Borrowing and Returning Books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Supports seamless borrowing and returning processes, displaying borrowed books with due dates, allowing renewals, and sending notifications for overdue items.</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illustrating borrowing and returning workflows, ensuring user-friendly transaction management.</a:t>
            </a:r>
          </a:p>
          <a:p>
            <a:r>
              <a:rPr lang="en-US" b="1" dirty="0" smtClean="0">
                <a:latin typeface="Times New Roman" pitchFamily="18" charset="0"/>
                <a:cs typeface="Times New Roman" pitchFamily="18" charset="0"/>
              </a:rPr>
              <a:t>Feature 4: Administration and Management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Description:</a:t>
            </a:r>
            <a:r>
              <a:rPr lang="en-US" dirty="0" smtClean="0">
                <a:latin typeface="Times New Roman" pitchFamily="18" charset="0"/>
                <a:cs typeface="Times New Roman" pitchFamily="18" charset="0"/>
              </a:rPr>
              <a:t> Empowers administrators with tools to manage book inventory, add new books, update details, manage user accounts, and generate reports for library operations.</a:t>
            </a:r>
          </a:p>
          <a:p>
            <a:r>
              <a:rPr lang="en-US" b="1" dirty="0" smtClean="0">
                <a:latin typeface="Times New Roman" pitchFamily="18" charset="0"/>
                <a:cs typeface="Times New Roman" pitchFamily="18" charset="0"/>
              </a:rPr>
              <a:t>Demo:</a:t>
            </a:r>
            <a:r>
              <a:rPr lang="en-US" dirty="0" smtClean="0">
                <a:latin typeface="Times New Roman" pitchFamily="18" charset="0"/>
                <a:cs typeface="Times New Roman" pitchFamily="18" charset="0"/>
              </a:rPr>
              <a:t> Screenshots of the admin panel displaying management features, ensuring efficient oversight and reporting capabilities.</a:t>
            </a:r>
          </a:p>
          <a:p>
            <a:endParaRPr lang="en-US" dirty="0"/>
          </a:p>
        </p:txBody>
      </p:sp>
      <p:sp>
        <p:nvSpPr>
          <p:cNvPr id="3" name="Title 2"/>
          <p:cNvSpPr>
            <a:spLocks noGrp="1"/>
          </p:cNvSpPr>
          <p:nvPr>
            <p:ph type="title"/>
          </p:nvPr>
        </p:nvSpPr>
        <p:spPr/>
        <p:txBody>
          <a:bodyPr>
            <a:normAutofit fontScale="90000"/>
          </a:bodyPr>
          <a:lstStyle/>
          <a:p>
            <a:r>
              <a:rPr lang="en-US" dirty="0" smtClean="0"/>
              <a:t>KEY FEATURES DEMONSTRATION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2126</Words>
  <Application>Microsoft Office PowerPoint</Application>
  <PresentationFormat>On-screen Show (4:3)</PresentationFormat>
  <Paragraphs>190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LIBRARY MANAGEMENT SYSTEM USING JAVA FOR WEB DEVELOPMENT</vt:lpstr>
      <vt:lpstr>INTRODUCTION:</vt:lpstr>
      <vt:lpstr>PROBLEM STATEMENT:</vt:lpstr>
      <vt:lpstr>PROJECT SCOPE</vt:lpstr>
      <vt:lpstr>SYSTEM ARCHITECTURE</vt:lpstr>
      <vt:lpstr>TECHNOLOGY STACK</vt:lpstr>
      <vt:lpstr>USER INTERFACE DESIGN</vt:lpstr>
      <vt:lpstr>IMPLEMENTATION</vt:lpstr>
      <vt:lpstr>KEY FEATURES DEMONSTRATION</vt:lpstr>
      <vt:lpstr>CHALLENGES FACED</vt:lpstr>
      <vt:lpstr>TESTING AND VALIDATION</vt:lpstr>
      <vt:lpstr>FUTURE ENHANCEMENTS</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USING JAVA FOR WEB DEVELOPMENT</dc:title>
  <dc:creator>simha</dc:creator>
  <cp:lastModifiedBy>simha</cp:lastModifiedBy>
  <cp:revision>9</cp:revision>
  <dcterms:created xsi:type="dcterms:W3CDTF">2024-06-26T17:41:22Z</dcterms:created>
  <dcterms:modified xsi:type="dcterms:W3CDTF">2024-06-27T03:34:24Z</dcterms:modified>
</cp:coreProperties>
</file>