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5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6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8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10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11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12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13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14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</p:sldIdLst>
  <p:sldSz cx="12420600" cy="7235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hree\Downloads\Excel%20CapstoneTransactionData_ne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CapstoneTransactionData_new.xlsx]Order level Analysis!PivotTable14</c:name>
    <c:fmtId val="1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Analysis'!$B$7:$B$8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Analysis'!$A$9:$A$61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Analysis'!$B$9:$B$61</c:f>
              <c:numCache>
                <c:formatCode>General</c:formatCode>
                <c:ptCount val="52"/>
                <c:pt idx="0">
                  <c:v>3</c:v>
                </c:pt>
                <c:pt idx="1">
                  <c:v>1</c:v>
                </c:pt>
                <c:pt idx="5">
                  <c:v>9</c:v>
                </c:pt>
                <c:pt idx="6">
                  <c:v>8</c:v>
                </c:pt>
                <c:pt idx="9">
                  <c:v>32</c:v>
                </c:pt>
                <c:pt idx="10">
                  <c:v>7</c:v>
                </c:pt>
                <c:pt idx="11">
                  <c:v>20</c:v>
                </c:pt>
                <c:pt idx="12">
                  <c:v>2</c:v>
                </c:pt>
                <c:pt idx="14">
                  <c:v>151</c:v>
                </c:pt>
                <c:pt idx="15">
                  <c:v>13</c:v>
                </c:pt>
                <c:pt idx="17">
                  <c:v>11</c:v>
                </c:pt>
                <c:pt idx="18">
                  <c:v>6</c:v>
                </c:pt>
                <c:pt idx="22">
                  <c:v>1</c:v>
                </c:pt>
                <c:pt idx="24">
                  <c:v>3</c:v>
                </c:pt>
                <c:pt idx="26">
                  <c:v>324</c:v>
                </c:pt>
                <c:pt idx="27">
                  <c:v>4085</c:v>
                </c:pt>
                <c:pt idx="28">
                  <c:v>3</c:v>
                </c:pt>
                <c:pt idx="29">
                  <c:v>1039</c:v>
                </c:pt>
                <c:pt idx="30">
                  <c:v>1</c:v>
                </c:pt>
                <c:pt idx="32">
                  <c:v>2</c:v>
                </c:pt>
                <c:pt idx="33">
                  <c:v>3</c:v>
                </c:pt>
                <c:pt idx="35">
                  <c:v>1</c:v>
                </c:pt>
                <c:pt idx="37">
                  <c:v>33</c:v>
                </c:pt>
                <c:pt idx="38">
                  <c:v>130</c:v>
                </c:pt>
                <c:pt idx="39">
                  <c:v>1</c:v>
                </c:pt>
                <c:pt idx="41">
                  <c:v>20</c:v>
                </c:pt>
                <c:pt idx="43">
                  <c:v>1</c:v>
                </c:pt>
                <c:pt idx="44">
                  <c:v>2</c:v>
                </c:pt>
                <c:pt idx="45">
                  <c:v>6</c:v>
                </c:pt>
                <c:pt idx="47">
                  <c:v>1</c:v>
                </c:pt>
                <c:pt idx="48">
                  <c:v>4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5-4B17-9247-695E3165F48B}"/>
            </c:ext>
          </c:extLst>
        </c:ser>
        <c:ser>
          <c:idx val="1"/>
          <c:order val="1"/>
          <c:tx>
            <c:strRef>
              <c:f>'Order level Analysis'!$C$7:$C$8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Analysis'!$A$9:$A$61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Analysis'!$C$9:$C$61</c:f>
              <c:numCache>
                <c:formatCode>General</c:formatCode>
                <c:ptCount val="52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11</c:v>
                </c:pt>
                <c:pt idx="6">
                  <c:v>14</c:v>
                </c:pt>
                <c:pt idx="9">
                  <c:v>27</c:v>
                </c:pt>
                <c:pt idx="10">
                  <c:v>2</c:v>
                </c:pt>
                <c:pt idx="11">
                  <c:v>13</c:v>
                </c:pt>
                <c:pt idx="12">
                  <c:v>5</c:v>
                </c:pt>
                <c:pt idx="14">
                  <c:v>107</c:v>
                </c:pt>
                <c:pt idx="15">
                  <c:v>13</c:v>
                </c:pt>
                <c:pt idx="17">
                  <c:v>3</c:v>
                </c:pt>
                <c:pt idx="18">
                  <c:v>6</c:v>
                </c:pt>
                <c:pt idx="22">
                  <c:v>3</c:v>
                </c:pt>
                <c:pt idx="26">
                  <c:v>280</c:v>
                </c:pt>
                <c:pt idx="27">
                  <c:v>3288</c:v>
                </c:pt>
                <c:pt idx="29">
                  <c:v>757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4">
                  <c:v>1</c:v>
                </c:pt>
                <c:pt idx="37">
                  <c:v>30</c:v>
                </c:pt>
                <c:pt idx="38">
                  <c:v>108</c:v>
                </c:pt>
                <c:pt idx="39">
                  <c:v>1</c:v>
                </c:pt>
                <c:pt idx="41">
                  <c:v>16</c:v>
                </c:pt>
                <c:pt idx="42">
                  <c:v>1</c:v>
                </c:pt>
                <c:pt idx="45">
                  <c:v>3</c:v>
                </c:pt>
                <c:pt idx="48">
                  <c:v>2</c:v>
                </c:pt>
                <c:pt idx="49">
                  <c:v>1</c:v>
                </c:pt>
                <c:pt idx="50">
                  <c:v>2</c:v>
                </c:pt>
                <c:pt idx="5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D5-4B17-9247-695E3165F48B}"/>
            </c:ext>
          </c:extLst>
        </c:ser>
        <c:ser>
          <c:idx val="2"/>
          <c:order val="2"/>
          <c:tx>
            <c:strRef>
              <c:f>'Order level Analysis'!$D$7:$D$8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Analysis'!$A$9:$A$61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Analysis'!$D$9:$D$61</c:f>
              <c:numCache>
                <c:formatCode>General</c:formatCode>
                <c:ptCount val="52"/>
                <c:pt idx="0">
                  <c:v>4</c:v>
                </c:pt>
                <c:pt idx="1">
                  <c:v>2</c:v>
                </c:pt>
                <c:pt idx="5">
                  <c:v>2</c:v>
                </c:pt>
                <c:pt idx="7">
                  <c:v>1</c:v>
                </c:pt>
                <c:pt idx="9">
                  <c:v>12</c:v>
                </c:pt>
                <c:pt idx="10">
                  <c:v>1</c:v>
                </c:pt>
                <c:pt idx="11">
                  <c:v>15</c:v>
                </c:pt>
                <c:pt idx="12">
                  <c:v>1</c:v>
                </c:pt>
                <c:pt idx="14">
                  <c:v>36</c:v>
                </c:pt>
                <c:pt idx="15">
                  <c:v>6</c:v>
                </c:pt>
                <c:pt idx="16">
                  <c:v>1</c:v>
                </c:pt>
                <c:pt idx="17">
                  <c:v>7</c:v>
                </c:pt>
                <c:pt idx="18">
                  <c:v>5</c:v>
                </c:pt>
                <c:pt idx="19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73</c:v>
                </c:pt>
                <c:pt idx="27">
                  <c:v>953</c:v>
                </c:pt>
                <c:pt idx="28">
                  <c:v>2</c:v>
                </c:pt>
                <c:pt idx="29">
                  <c:v>346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5">
                  <c:v>6</c:v>
                </c:pt>
                <c:pt idx="37">
                  <c:v>35</c:v>
                </c:pt>
                <c:pt idx="38">
                  <c:v>57</c:v>
                </c:pt>
                <c:pt idx="41">
                  <c:v>13</c:v>
                </c:pt>
                <c:pt idx="45">
                  <c:v>1</c:v>
                </c:pt>
                <c:pt idx="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D5-4B17-9247-695E3165F48B}"/>
            </c:ext>
          </c:extLst>
        </c:ser>
        <c:ser>
          <c:idx val="3"/>
          <c:order val="3"/>
          <c:tx>
            <c:strRef>
              <c:f>'Order level Analysis'!$E$7:$E$8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Analysis'!$A$9:$A$61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Analysis'!$E$9:$E$61</c:f>
              <c:numCache>
                <c:formatCode>General</c:formatCode>
                <c:ptCount val="52"/>
                <c:pt idx="0">
                  <c:v>6</c:v>
                </c:pt>
                <c:pt idx="3">
                  <c:v>1</c:v>
                </c:pt>
                <c:pt idx="5">
                  <c:v>7</c:v>
                </c:pt>
                <c:pt idx="6">
                  <c:v>6</c:v>
                </c:pt>
                <c:pt idx="8">
                  <c:v>1</c:v>
                </c:pt>
                <c:pt idx="9">
                  <c:v>27</c:v>
                </c:pt>
                <c:pt idx="11">
                  <c:v>11</c:v>
                </c:pt>
                <c:pt idx="12">
                  <c:v>2</c:v>
                </c:pt>
                <c:pt idx="13">
                  <c:v>1</c:v>
                </c:pt>
                <c:pt idx="14">
                  <c:v>132</c:v>
                </c:pt>
                <c:pt idx="15">
                  <c:v>10</c:v>
                </c:pt>
                <c:pt idx="17">
                  <c:v>3</c:v>
                </c:pt>
                <c:pt idx="18">
                  <c:v>7</c:v>
                </c:pt>
                <c:pt idx="20">
                  <c:v>1</c:v>
                </c:pt>
                <c:pt idx="24">
                  <c:v>3</c:v>
                </c:pt>
                <c:pt idx="26">
                  <c:v>382</c:v>
                </c:pt>
                <c:pt idx="27">
                  <c:v>3749</c:v>
                </c:pt>
                <c:pt idx="28">
                  <c:v>1</c:v>
                </c:pt>
                <c:pt idx="29">
                  <c:v>868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7">
                  <c:v>25</c:v>
                </c:pt>
                <c:pt idx="38">
                  <c:v>118</c:v>
                </c:pt>
                <c:pt idx="39">
                  <c:v>1</c:v>
                </c:pt>
                <c:pt idx="40">
                  <c:v>1</c:v>
                </c:pt>
                <c:pt idx="41">
                  <c:v>18</c:v>
                </c:pt>
                <c:pt idx="42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D5-4B17-9247-695E3165F48B}"/>
            </c:ext>
          </c:extLst>
        </c:ser>
        <c:ser>
          <c:idx val="4"/>
          <c:order val="4"/>
          <c:tx>
            <c:strRef>
              <c:f>'Order level Analysis'!$F$7:$F$8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Analysis'!$A$9:$A$61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Analysis'!$F$9:$F$61</c:f>
              <c:numCache>
                <c:formatCode>General</c:formatCode>
                <c:ptCount val="52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15</c:v>
                </c:pt>
                <c:pt idx="6">
                  <c:v>1</c:v>
                </c:pt>
                <c:pt idx="8">
                  <c:v>1</c:v>
                </c:pt>
                <c:pt idx="9">
                  <c:v>36</c:v>
                </c:pt>
                <c:pt idx="10">
                  <c:v>1</c:v>
                </c:pt>
                <c:pt idx="11">
                  <c:v>39</c:v>
                </c:pt>
                <c:pt idx="12">
                  <c:v>1</c:v>
                </c:pt>
                <c:pt idx="14">
                  <c:v>125</c:v>
                </c:pt>
                <c:pt idx="15">
                  <c:v>10</c:v>
                </c:pt>
                <c:pt idx="17">
                  <c:v>11</c:v>
                </c:pt>
                <c:pt idx="18">
                  <c:v>8</c:v>
                </c:pt>
                <c:pt idx="22">
                  <c:v>3</c:v>
                </c:pt>
                <c:pt idx="23">
                  <c:v>1</c:v>
                </c:pt>
                <c:pt idx="24">
                  <c:v>1</c:v>
                </c:pt>
                <c:pt idx="26">
                  <c:v>250</c:v>
                </c:pt>
                <c:pt idx="27">
                  <c:v>3582</c:v>
                </c:pt>
                <c:pt idx="28">
                  <c:v>2</c:v>
                </c:pt>
                <c:pt idx="29">
                  <c:v>936</c:v>
                </c:pt>
                <c:pt idx="31">
                  <c:v>1</c:v>
                </c:pt>
                <c:pt idx="32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37</c:v>
                </c:pt>
                <c:pt idx="38">
                  <c:v>105</c:v>
                </c:pt>
                <c:pt idx="39">
                  <c:v>1</c:v>
                </c:pt>
                <c:pt idx="41">
                  <c:v>13</c:v>
                </c:pt>
                <c:pt idx="42">
                  <c:v>1</c:v>
                </c:pt>
                <c:pt idx="45">
                  <c:v>10</c:v>
                </c:pt>
                <c:pt idx="46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D5-4B17-9247-695E3165F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228287"/>
        <c:axId val="136225407"/>
      </c:barChart>
      <c:catAx>
        <c:axId val="13622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25407"/>
        <c:crosses val="autoZero"/>
        <c:auto val="1"/>
        <c:lblAlgn val="ctr"/>
        <c:lblOffset val="100"/>
        <c:noMultiLvlLbl val="0"/>
      </c:catAx>
      <c:valAx>
        <c:axId val="13622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2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CapstoneTransactionData_new.xlsx]Customer Level Analysis 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Aggregated  LTV at acquisition month level</a:t>
            </a:r>
          </a:p>
        </c:rich>
      </c:tx>
      <c:layout>
        <c:manualLayout>
          <c:xMode val="edge"/>
          <c:yMode val="edge"/>
          <c:x val="0.16385955004111083"/>
          <c:y val="4.11342488596880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 '!$S$6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 '!$R$7:$R$16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 '!$S$7:$S$16</c:f>
              <c:numCache>
                <c:formatCode>0.00</c:formatCode>
                <c:ptCount val="9"/>
                <c:pt idx="0">
                  <c:v>14521.771523178808</c:v>
                </c:pt>
                <c:pt idx="1">
                  <c:v>7888.111032531825</c:v>
                </c:pt>
                <c:pt idx="2">
                  <c:v>5871.3370298939244</c:v>
                </c:pt>
                <c:pt idx="3">
                  <c:v>5327.8424000000005</c:v>
                </c:pt>
                <c:pt idx="4">
                  <c:v>3630.186908192672</c:v>
                </c:pt>
                <c:pt idx="5">
                  <c:v>2697.4122807017543</c:v>
                </c:pt>
                <c:pt idx="6">
                  <c:v>4596.2014856081705</c:v>
                </c:pt>
                <c:pt idx="7">
                  <c:v>3076.2965069049551</c:v>
                </c:pt>
                <c:pt idx="8">
                  <c:v>1756.8901437371662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EA-4B70-A734-07F8D8BF0F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923743"/>
        <c:axId val="181910303"/>
      </c:barChart>
      <c:catAx>
        <c:axId val="18192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10303"/>
        <c:crosses val="autoZero"/>
        <c:auto val="1"/>
        <c:lblAlgn val="ctr"/>
        <c:lblOffset val="100"/>
        <c:noMultiLvlLbl val="0"/>
      </c:catAx>
      <c:valAx>
        <c:axId val="18191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CapstoneTransactionData_new.xlsx]Customer Level Analysis 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Revenue per order at different customer acquisition source level</a:t>
            </a:r>
          </a:p>
        </c:rich>
      </c:tx>
      <c:layout>
        <c:manualLayout>
          <c:xMode val="edge"/>
          <c:yMode val="edge"/>
          <c:x val="0.1614812910494893"/>
          <c:y val="2.9899124434376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 '!$X$6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 '!$W$7:$W$13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 '!$X$7:$X$13</c:f>
              <c:numCache>
                <c:formatCode>0.00</c:formatCode>
                <c:ptCount val="6"/>
                <c:pt idx="0">
                  <c:v>349.06149732620321</c:v>
                </c:pt>
                <c:pt idx="1">
                  <c:v>363.05179506357518</c:v>
                </c:pt>
                <c:pt idx="2">
                  <c:v>322.85237068965517</c:v>
                </c:pt>
                <c:pt idx="3">
                  <c:v>346.71872816212436</c:v>
                </c:pt>
                <c:pt idx="4">
                  <c:v>343.86107784431135</c:v>
                </c:pt>
                <c:pt idx="5">
                  <c:v>363.51876728565782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7-4ECA-BDE1-18684C5B93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922303"/>
        <c:axId val="181900703"/>
      </c:barChart>
      <c:catAx>
        <c:axId val="18192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00703"/>
        <c:crosses val="autoZero"/>
        <c:auto val="1"/>
        <c:lblAlgn val="ctr"/>
        <c:lblOffset val="100"/>
        <c:noMultiLvlLbl val="0"/>
      </c:catAx>
      <c:valAx>
        <c:axId val="18190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2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CapstoneTransactionData_new.xlsx]Customer Level Analysis 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Revenue per order at acquisition month level</a:t>
            </a:r>
          </a:p>
        </c:rich>
      </c:tx>
      <c:layout>
        <c:manualLayout>
          <c:xMode val="edge"/>
          <c:yMode val="edge"/>
          <c:x val="0.15842032376677331"/>
          <c:y val="3.0931317220656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 '!$AD$6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 '!$AC$7:$AC$16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 '!$AD$7:$AD$16</c:f>
              <c:numCache>
                <c:formatCode>0.00</c:formatCode>
                <c:ptCount val="9"/>
                <c:pt idx="0">
                  <c:v>385.51785714285717</c:v>
                </c:pt>
                <c:pt idx="1">
                  <c:v>342.73196605374824</c:v>
                </c:pt>
                <c:pt idx="2">
                  <c:v>351.36354869816779</c:v>
                </c:pt>
                <c:pt idx="3">
                  <c:v>340.10919999999999</c:v>
                </c:pt>
                <c:pt idx="4">
                  <c:v>346.05393165911897</c:v>
                </c:pt>
                <c:pt idx="5">
                  <c:v>322.5980861244019</c:v>
                </c:pt>
                <c:pt idx="6">
                  <c:v>310.86072423398326</c:v>
                </c:pt>
                <c:pt idx="7">
                  <c:v>271.72136474411047</c:v>
                </c:pt>
                <c:pt idx="8">
                  <c:v>247.49178644763862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8-4C58-9430-AE00D2FC4A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7653631"/>
        <c:axId val="1607658911"/>
      </c:barChart>
      <c:catAx>
        <c:axId val="1607653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658911"/>
        <c:crosses val="autoZero"/>
        <c:auto val="1"/>
        <c:lblAlgn val="ctr"/>
        <c:lblOffset val="100"/>
        <c:noMultiLvlLbl val="0"/>
      </c:catAx>
      <c:valAx>
        <c:axId val="160765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653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CapstoneTransactionData_new.xlsx]Customer Level Analysis !PivotTable7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 rating across slots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 '!$F$44:$F$45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 '!$E$46:$E$50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'Customer Level Analysis '!$F$46:$F$50</c:f>
              <c:numCache>
                <c:formatCode>0</c:formatCode>
                <c:ptCount val="5"/>
                <c:pt idx="0">
                  <c:v>37</c:v>
                </c:pt>
                <c:pt idx="1">
                  <c:v>35</c:v>
                </c:pt>
                <c:pt idx="2">
                  <c:v>39</c:v>
                </c:pt>
                <c:pt idx="3">
                  <c:v>45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D-4D47-9691-B27AA6A3B5DD}"/>
            </c:ext>
          </c:extLst>
        </c:ser>
        <c:ser>
          <c:idx val="1"/>
          <c:order val="1"/>
          <c:tx>
            <c:strRef>
              <c:f>'Customer Level Analysis '!$G$44:$G$45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'Customer Level Analysis '!$E$46:$E$50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'Customer Level Analysis '!$G$46:$G$50</c:f>
              <c:numCache>
                <c:formatCode>0</c:formatCode>
                <c:ptCount val="5"/>
                <c:pt idx="0">
                  <c:v>17</c:v>
                </c:pt>
                <c:pt idx="1">
                  <c:v>19</c:v>
                </c:pt>
                <c:pt idx="2">
                  <c:v>13</c:v>
                </c:pt>
                <c:pt idx="3">
                  <c:v>17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9D-4D47-9691-B27AA6A3B5DD}"/>
            </c:ext>
          </c:extLst>
        </c:ser>
        <c:ser>
          <c:idx val="2"/>
          <c:order val="2"/>
          <c:tx>
            <c:strRef>
              <c:f>'Customer Level Analysis '!$H$44:$H$45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'Customer Level Analysis '!$E$46:$E$50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'Customer Level Analysis '!$H$46:$H$50</c:f>
              <c:numCache>
                <c:formatCode>0</c:formatCode>
                <c:ptCount val="5"/>
                <c:pt idx="0">
                  <c:v>51</c:v>
                </c:pt>
                <c:pt idx="1">
                  <c:v>74</c:v>
                </c:pt>
                <c:pt idx="2">
                  <c:v>49</c:v>
                </c:pt>
                <c:pt idx="3">
                  <c:v>55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9D-4D47-9691-B27AA6A3B5DD}"/>
            </c:ext>
          </c:extLst>
        </c:ser>
        <c:ser>
          <c:idx val="3"/>
          <c:order val="3"/>
          <c:tx>
            <c:strRef>
              <c:f>'Customer Level Analysis '!$I$44:$I$45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'Customer Level Analysis '!$E$46:$E$50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'Customer Level Analysis '!$I$46:$I$50</c:f>
              <c:numCache>
                <c:formatCode>0</c:formatCode>
                <c:ptCount val="5"/>
                <c:pt idx="0">
                  <c:v>290</c:v>
                </c:pt>
                <c:pt idx="1">
                  <c:v>284</c:v>
                </c:pt>
                <c:pt idx="2">
                  <c:v>233</c:v>
                </c:pt>
                <c:pt idx="3">
                  <c:v>264</c:v>
                </c:pt>
                <c:pt idx="4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9D-4D47-9691-B27AA6A3B5DD}"/>
            </c:ext>
          </c:extLst>
        </c:ser>
        <c:ser>
          <c:idx val="4"/>
          <c:order val="4"/>
          <c:tx>
            <c:strRef>
              <c:f>'Customer Level Analysis '!$J$44:$J$45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'Customer Level Analysis '!$E$46:$E$50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'Customer Level Analysis '!$J$46:$J$50</c:f>
              <c:numCache>
                <c:formatCode>0</c:formatCode>
                <c:ptCount val="5"/>
                <c:pt idx="0">
                  <c:v>3715</c:v>
                </c:pt>
                <c:pt idx="1">
                  <c:v>4073</c:v>
                </c:pt>
                <c:pt idx="2">
                  <c:v>3227</c:v>
                </c:pt>
                <c:pt idx="3">
                  <c:v>3473</c:v>
                </c:pt>
                <c:pt idx="4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9D-4D47-9691-B27AA6A3B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12703"/>
        <c:axId val="160788223"/>
      </c:barChart>
      <c:catAx>
        <c:axId val="16081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88223"/>
        <c:crosses val="autoZero"/>
        <c:auto val="1"/>
        <c:lblAlgn val="ctr"/>
        <c:lblOffset val="100"/>
        <c:noMultiLvlLbl val="0"/>
      </c:catAx>
      <c:valAx>
        <c:axId val="16078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1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CapstoneTransactionData_new.xlsx]Customer Level Analysis 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 rating across delivery</a:t>
            </a:r>
            <a:r>
              <a:rPr lang="en-IN" baseline="0"/>
              <a:t>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'Customer Level Analysis '!$O$44:$O$45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'Customer Level Analysis '!$M$46:$M$49</c:f>
              <c:strCache>
                <c:ptCount val="4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</c:strCache>
            </c:strRef>
          </c:cat>
          <c:val>
            <c:numRef>
              <c:f>'Customer Level Analysis '!$O$46:$O$49</c:f>
              <c:numCache>
                <c:formatCode>General</c:formatCode>
                <c:ptCount val="4"/>
                <c:pt idx="0" formatCode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2-48C9-9D0C-77BC73CF0115}"/>
            </c:ext>
          </c:extLst>
        </c:ser>
        <c:ser>
          <c:idx val="2"/>
          <c:order val="2"/>
          <c:tx>
            <c:strRef>
              <c:f>'Customer Level Analysis '!$P$44:$P$45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'Customer Level Analysis '!$M$46:$M$49</c:f>
              <c:strCache>
                <c:ptCount val="4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</c:strCache>
            </c:strRef>
          </c:cat>
          <c:val>
            <c:numRef>
              <c:f>'Customer Level Analysis '!$P$46:$P$49</c:f>
              <c:numCache>
                <c:formatCode>0</c:formatCode>
                <c:ptCount val="4"/>
                <c:pt idx="0">
                  <c:v>244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2-48C9-9D0C-77BC73CF0115}"/>
            </c:ext>
          </c:extLst>
        </c:ser>
        <c:ser>
          <c:idx val="0"/>
          <c:order val="0"/>
          <c:tx>
            <c:strRef>
              <c:f>'Customer Level Analysis '!$N$44:$N$45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 '!$M$46:$M$49</c:f>
              <c:strCache>
                <c:ptCount val="4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</c:strCache>
            </c:strRef>
          </c:cat>
          <c:val>
            <c:numRef>
              <c:f>'Customer Level Analysis '!$N$46:$N$49</c:f>
              <c:numCache>
                <c:formatCode>0</c:formatCode>
                <c:ptCount val="4"/>
                <c:pt idx="0">
                  <c:v>167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2-48C9-9D0C-77BC73CF0115}"/>
            </c:ext>
          </c:extLst>
        </c:ser>
        <c:ser>
          <c:idx val="3"/>
          <c:order val="3"/>
          <c:tx>
            <c:strRef>
              <c:f>'Customer Level Analysis '!$Q$44:$Q$45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'Customer Level Analysis '!$M$46:$M$49</c:f>
              <c:strCache>
                <c:ptCount val="4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</c:strCache>
            </c:strRef>
          </c:cat>
          <c:val>
            <c:numRef>
              <c:f>'Customer Level Analysis '!$Q$46:$Q$49</c:f>
              <c:numCache>
                <c:formatCode>0</c:formatCode>
                <c:ptCount val="4"/>
                <c:pt idx="0">
                  <c:v>1114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92-48C9-9D0C-77BC73CF0115}"/>
            </c:ext>
          </c:extLst>
        </c:ser>
        <c:ser>
          <c:idx val="4"/>
          <c:order val="4"/>
          <c:tx>
            <c:strRef>
              <c:f>'Customer Level Analysis '!$R$44:$R$45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'Customer Level Analysis '!$M$46:$M$49</c:f>
              <c:strCache>
                <c:ptCount val="4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</c:strCache>
            </c:strRef>
          </c:cat>
          <c:val>
            <c:numRef>
              <c:f>'Customer Level Analysis '!$R$46:$R$49</c:f>
              <c:numCache>
                <c:formatCode>0</c:formatCode>
                <c:ptCount val="4"/>
                <c:pt idx="0">
                  <c:v>15348</c:v>
                </c:pt>
                <c:pt idx="1">
                  <c:v>129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92-48C9-9D0C-77BC73CF0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8816927"/>
        <c:axId val="198813567"/>
      </c:barChart>
      <c:catAx>
        <c:axId val="19881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13567"/>
        <c:crosses val="autoZero"/>
        <c:auto val="1"/>
        <c:lblAlgn val="ctr"/>
        <c:lblOffset val="100"/>
        <c:noMultiLvlLbl val="0"/>
      </c:catAx>
      <c:valAx>
        <c:axId val="19881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1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CapstoneTransactionData_new.xlsx]Customer Level Analysis !PivotTable10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 rating across discount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 '!$W$44:$W$45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 '!$V$46:$V$52</c:f>
              <c:strCache>
                <c:ptCount val="7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  <c:pt idx="4">
                  <c:v>400-499</c:v>
                </c:pt>
                <c:pt idx="5">
                  <c:v>600-699</c:v>
                </c:pt>
                <c:pt idx="6">
                  <c:v>700-799</c:v>
                </c:pt>
              </c:strCache>
            </c:strRef>
          </c:cat>
          <c:val>
            <c:numRef>
              <c:f>'Customer Level Analysis '!$W$46:$W$52</c:f>
              <c:numCache>
                <c:formatCode>0</c:formatCode>
                <c:ptCount val="7"/>
                <c:pt idx="0">
                  <c:v>161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A-46A0-9718-FCC0D7C29659}"/>
            </c:ext>
          </c:extLst>
        </c:ser>
        <c:ser>
          <c:idx val="1"/>
          <c:order val="1"/>
          <c:tx>
            <c:strRef>
              <c:f>'Customer Level Analysis '!$X$44:$X$45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'Customer Level Analysis '!$V$46:$V$52</c:f>
              <c:strCache>
                <c:ptCount val="7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  <c:pt idx="4">
                  <c:v>400-499</c:v>
                </c:pt>
                <c:pt idx="5">
                  <c:v>600-699</c:v>
                </c:pt>
                <c:pt idx="6">
                  <c:v>700-799</c:v>
                </c:pt>
              </c:strCache>
            </c:strRef>
          </c:cat>
          <c:val>
            <c:numRef>
              <c:f>'Customer Level Analysis '!$X$46:$X$52</c:f>
              <c:numCache>
                <c:formatCode>0</c:formatCode>
                <c:ptCount val="7"/>
                <c:pt idx="0">
                  <c:v>63</c:v>
                </c:pt>
                <c:pt idx="1">
                  <c:v>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A-46A0-9718-FCC0D7C29659}"/>
            </c:ext>
          </c:extLst>
        </c:ser>
        <c:ser>
          <c:idx val="2"/>
          <c:order val="2"/>
          <c:tx>
            <c:strRef>
              <c:f>'Customer Level Analysis '!$Y$44:$Y$45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'Customer Level Analysis '!$V$46:$V$52</c:f>
              <c:strCache>
                <c:ptCount val="7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  <c:pt idx="4">
                  <c:v>400-499</c:v>
                </c:pt>
                <c:pt idx="5">
                  <c:v>600-699</c:v>
                </c:pt>
                <c:pt idx="6">
                  <c:v>700-799</c:v>
                </c:pt>
              </c:strCache>
            </c:strRef>
          </c:cat>
          <c:val>
            <c:numRef>
              <c:f>'Customer Level Analysis '!$Y$46:$Y$52</c:f>
              <c:numCache>
                <c:formatCode>0</c:formatCode>
                <c:ptCount val="7"/>
                <c:pt idx="0">
                  <c:v>231</c:v>
                </c:pt>
                <c:pt idx="1">
                  <c:v>15</c:v>
                </c:pt>
                <c:pt idx="2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3A-46A0-9718-FCC0D7C29659}"/>
            </c:ext>
          </c:extLst>
        </c:ser>
        <c:ser>
          <c:idx val="3"/>
          <c:order val="3"/>
          <c:tx>
            <c:strRef>
              <c:f>'Customer Level Analysis '!$Z$44:$Z$45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'Customer Level Analysis '!$V$46:$V$52</c:f>
              <c:strCache>
                <c:ptCount val="7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  <c:pt idx="4">
                  <c:v>400-499</c:v>
                </c:pt>
                <c:pt idx="5">
                  <c:v>600-699</c:v>
                </c:pt>
                <c:pt idx="6">
                  <c:v>700-799</c:v>
                </c:pt>
              </c:strCache>
            </c:strRef>
          </c:cat>
          <c:val>
            <c:numRef>
              <c:f>'Customer Level Analysis '!$Z$46:$Z$52</c:f>
              <c:numCache>
                <c:formatCode>0</c:formatCode>
                <c:ptCount val="7"/>
                <c:pt idx="0">
                  <c:v>1048</c:v>
                </c:pt>
                <c:pt idx="1">
                  <c:v>66</c:v>
                </c:pt>
                <c:pt idx="2">
                  <c:v>7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3A-46A0-9718-FCC0D7C29659}"/>
            </c:ext>
          </c:extLst>
        </c:ser>
        <c:ser>
          <c:idx val="4"/>
          <c:order val="4"/>
          <c:tx>
            <c:strRef>
              <c:f>'Customer Level Analysis '!$AA$44:$AA$45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'Customer Level Analysis '!$V$46:$V$52</c:f>
              <c:strCache>
                <c:ptCount val="7"/>
                <c:pt idx="0">
                  <c:v>0-99</c:v>
                </c:pt>
                <c:pt idx="1">
                  <c:v>100-199</c:v>
                </c:pt>
                <c:pt idx="2">
                  <c:v>200-299</c:v>
                </c:pt>
                <c:pt idx="3">
                  <c:v>300-399</c:v>
                </c:pt>
                <c:pt idx="4">
                  <c:v>400-499</c:v>
                </c:pt>
                <c:pt idx="5">
                  <c:v>600-699</c:v>
                </c:pt>
                <c:pt idx="6">
                  <c:v>700-799</c:v>
                </c:pt>
              </c:strCache>
            </c:strRef>
          </c:cat>
          <c:val>
            <c:numRef>
              <c:f>'Customer Level Analysis '!$AA$46:$AA$52</c:f>
              <c:numCache>
                <c:formatCode>0</c:formatCode>
                <c:ptCount val="7"/>
                <c:pt idx="0">
                  <c:v>14458</c:v>
                </c:pt>
                <c:pt idx="1">
                  <c:v>881</c:v>
                </c:pt>
                <c:pt idx="2">
                  <c:v>58</c:v>
                </c:pt>
                <c:pt idx="3">
                  <c:v>9</c:v>
                </c:pt>
                <c:pt idx="4">
                  <c:v>1</c:v>
                </c:pt>
                <c:pt idx="5">
                  <c:v>51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3A-46A0-9718-FCC0D7C29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283087"/>
        <c:axId val="1864271567"/>
      </c:barChart>
      <c:catAx>
        <c:axId val="186428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271567"/>
        <c:crosses val="autoZero"/>
        <c:auto val="1"/>
        <c:lblAlgn val="ctr"/>
        <c:lblOffset val="100"/>
        <c:noMultiLvlLbl val="0"/>
      </c:catAx>
      <c:valAx>
        <c:axId val="186427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283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CapstoneTransactionData_new.xlsx]Customer Level Analysis 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 rating across no.</a:t>
            </a:r>
            <a:r>
              <a:rPr lang="en-IN" baseline="0"/>
              <a:t> of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 '!$F$76:$F$77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 '!$E$78:$E$82</c:f>
              <c:strCache>
                <c:ptCount val="5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</c:strCache>
            </c:strRef>
          </c:cat>
          <c:val>
            <c:numRef>
              <c:f>'Customer Level Analysis '!$F$78:$F$82</c:f>
              <c:numCache>
                <c:formatCode>0</c:formatCode>
                <c:ptCount val="5"/>
                <c:pt idx="0">
                  <c:v>123</c:v>
                </c:pt>
                <c:pt idx="1">
                  <c:v>30</c:v>
                </c:pt>
                <c:pt idx="2">
                  <c:v>12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9-47EC-877A-244EA9C3DECF}"/>
            </c:ext>
          </c:extLst>
        </c:ser>
        <c:ser>
          <c:idx val="1"/>
          <c:order val="1"/>
          <c:tx>
            <c:strRef>
              <c:f>'Customer Level Analysis '!$G$76:$G$77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'Customer Level Analysis '!$E$78:$E$82</c:f>
              <c:strCache>
                <c:ptCount val="5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</c:strCache>
            </c:strRef>
          </c:cat>
          <c:val>
            <c:numRef>
              <c:f>'Customer Level Analysis '!$G$78:$G$82</c:f>
              <c:numCache>
                <c:formatCode>0</c:formatCode>
                <c:ptCount val="5"/>
                <c:pt idx="0">
                  <c:v>39</c:v>
                </c:pt>
                <c:pt idx="1">
                  <c:v>28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99-47EC-877A-244EA9C3DECF}"/>
            </c:ext>
          </c:extLst>
        </c:ser>
        <c:ser>
          <c:idx val="2"/>
          <c:order val="2"/>
          <c:tx>
            <c:strRef>
              <c:f>'Customer Level Analysis '!$H$76:$H$77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'Customer Level Analysis '!$E$78:$E$82</c:f>
              <c:strCache>
                <c:ptCount val="5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</c:strCache>
            </c:strRef>
          </c:cat>
          <c:val>
            <c:numRef>
              <c:f>'Customer Level Analysis '!$H$78:$H$82</c:f>
              <c:numCache>
                <c:formatCode>0</c:formatCode>
                <c:ptCount val="5"/>
                <c:pt idx="0">
                  <c:v>168</c:v>
                </c:pt>
                <c:pt idx="1">
                  <c:v>55</c:v>
                </c:pt>
                <c:pt idx="2">
                  <c:v>18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99-47EC-877A-244EA9C3DECF}"/>
            </c:ext>
          </c:extLst>
        </c:ser>
        <c:ser>
          <c:idx val="3"/>
          <c:order val="3"/>
          <c:tx>
            <c:strRef>
              <c:f>'Customer Level Analysis '!$I$76:$I$77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'Customer Level Analysis '!$E$78:$E$82</c:f>
              <c:strCache>
                <c:ptCount val="5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</c:strCache>
            </c:strRef>
          </c:cat>
          <c:val>
            <c:numRef>
              <c:f>'Customer Level Analysis '!$I$78:$I$82</c:f>
              <c:numCache>
                <c:formatCode>0</c:formatCode>
                <c:ptCount val="5"/>
                <c:pt idx="0">
                  <c:v>745</c:v>
                </c:pt>
                <c:pt idx="1">
                  <c:v>258</c:v>
                </c:pt>
                <c:pt idx="2">
                  <c:v>96</c:v>
                </c:pt>
                <c:pt idx="3">
                  <c:v>26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99-47EC-877A-244EA9C3DECF}"/>
            </c:ext>
          </c:extLst>
        </c:ser>
        <c:ser>
          <c:idx val="4"/>
          <c:order val="4"/>
          <c:tx>
            <c:strRef>
              <c:f>'Customer Level Analysis '!$J$76:$J$77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'Customer Level Analysis '!$E$78:$E$82</c:f>
              <c:strCache>
                <c:ptCount val="5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</c:strCache>
            </c:strRef>
          </c:cat>
          <c:val>
            <c:numRef>
              <c:f>'Customer Level Analysis '!$J$78:$J$82</c:f>
              <c:numCache>
                <c:formatCode>0</c:formatCode>
                <c:ptCount val="5"/>
                <c:pt idx="0">
                  <c:v>10829</c:v>
                </c:pt>
                <c:pt idx="1">
                  <c:v>3375</c:v>
                </c:pt>
                <c:pt idx="2">
                  <c:v>978</c:v>
                </c:pt>
                <c:pt idx="3">
                  <c:v>273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99-47EC-877A-244EA9C3D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816447"/>
        <c:axId val="198833247"/>
      </c:barChart>
      <c:catAx>
        <c:axId val="198816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33247"/>
        <c:crosses val="autoZero"/>
        <c:auto val="1"/>
        <c:lblAlgn val="ctr"/>
        <c:lblOffset val="100"/>
        <c:noMultiLvlLbl val="0"/>
      </c:catAx>
      <c:valAx>
        <c:axId val="19883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16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CapstoneTransactionData_new.xlsx]Delivery Analysis!PivotTable11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overall delivery time at month and delivery area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Analysis'!$B$9:$B$10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Analysis'!$A$11:$A$61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Analysis'!$B$11:$B$61</c:f>
              <c:numCache>
                <c:formatCode>[$-14009]hh:mm:ss;@</c:formatCode>
                <c:ptCount val="50"/>
                <c:pt idx="1">
                  <c:v>1.9639976857433794E-2</c:v>
                </c:pt>
                <c:pt idx="3">
                  <c:v>3.6698478008474922E-2</c:v>
                </c:pt>
                <c:pt idx="5">
                  <c:v>2.4505280673110974E-2</c:v>
                </c:pt>
                <c:pt idx="6">
                  <c:v>3.4380281635094434E-2</c:v>
                </c:pt>
                <c:pt idx="7">
                  <c:v>1.479957176343305E-2</c:v>
                </c:pt>
                <c:pt idx="9">
                  <c:v>1.9739632522941974E-2</c:v>
                </c:pt>
                <c:pt idx="11">
                  <c:v>2.2081420453270603E-2</c:v>
                </c:pt>
                <c:pt idx="12">
                  <c:v>2.5733344904438127E-2</c:v>
                </c:pt>
                <c:pt idx="14">
                  <c:v>2.0959030508584987E-2</c:v>
                </c:pt>
                <c:pt idx="15">
                  <c:v>2.2266841932183264E-2</c:v>
                </c:pt>
                <c:pt idx="17">
                  <c:v>2.0861566357780248E-2</c:v>
                </c:pt>
                <c:pt idx="18">
                  <c:v>2.0086872107640374E-2</c:v>
                </c:pt>
                <c:pt idx="21">
                  <c:v>1.7732939813868143E-2</c:v>
                </c:pt>
                <c:pt idx="23">
                  <c:v>2.5977962963224854E-2</c:v>
                </c:pt>
                <c:pt idx="25">
                  <c:v>2.1124454052901372E-2</c:v>
                </c:pt>
                <c:pt idx="26">
                  <c:v>1.3785957678557227E-2</c:v>
                </c:pt>
                <c:pt idx="28">
                  <c:v>1.5424471289403481E-2</c:v>
                </c:pt>
                <c:pt idx="29">
                  <c:v>3.8943055558775086E-2</c:v>
                </c:pt>
                <c:pt idx="30">
                  <c:v>2.2784861117543187E-2</c:v>
                </c:pt>
                <c:pt idx="31">
                  <c:v>2.6228599541354924E-2</c:v>
                </c:pt>
                <c:pt idx="36">
                  <c:v>1.8579671294719446E-2</c:v>
                </c:pt>
                <c:pt idx="37">
                  <c:v>2.039520496645392E-2</c:v>
                </c:pt>
                <c:pt idx="40">
                  <c:v>2.415515142759735E-2</c:v>
                </c:pt>
                <c:pt idx="41">
                  <c:v>2.2648680554993916E-2</c:v>
                </c:pt>
                <c:pt idx="44">
                  <c:v>2.8623171296203509E-2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5-4832-827E-086C3E32CF1F}"/>
            </c:ext>
          </c:extLst>
        </c:ser>
        <c:ser>
          <c:idx val="1"/>
          <c:order val="1"/>
          <c:tx>
            <c:strRef>
              <c:f>'Delivery Analysis'!$C$9:$C$10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Analysis'!$A$11:$A$61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Analysis'!$C$11:$C$61</c:f>
              <c:numCache>
                <c:formatCode>General</c:formatCode>
                <c:ptCount val="50"/>
                <c:pt idx="5" formatCode="[$-14009]hh:mm:ss;@">
                  <c:v>1.0600497684208676E-2</c:v>
                </c:pt>
                <c:pt idx="6" formatCode="[$-14009]hh:mm:ss;@">
                  <c:v>2.9222808641659666E-2</c:v>
                </c:pt>
                <c:pt idx="9" formatCode="[$-14009]hh:mm:ss;@">
                  <c:v>1.9337218915877332E-2</c:v>
                </c:pt>
                <c:pt idx="11" formatCode="[$-14009]hh:mm:ss;@">
                  <c:v>1.9767238426720724E-2</c:v>
                </c:pt>
                <c:pt idx="14" formatCode="[$-14009]hh:mm:ss;@">
                  <c:v>2.2143826712170606E-2</c:v>
                </c:pt>
                <c:pt idx="15" formatCode="[$-14009]hh:mm:ss;@">
                  <c:v>1.7338321758351021E-2</c:v>
                </c:pt>
                <c:pt idx="17" formatCode="[$-14009]hh:mm:ss;@">
                  <c:v>2.173591821095518E-2</c:v>
                </c:pt>
                <c:pt idx="18" formatCode="[$-14009]hh:mm:ss;@">
                  <c:v>1.8103096066624857E-2</c:v>
                </c:pt>
                <c:pt idx="21" formatCode="[$-14009]hh:mm:ss;@">
                  <c:v>2.9806163194734836E-2</c:v>
                </c:pt>
                <c:pt idx="25" formatCode="[$-14009]hh:mm:ss;@">
                  <c:v>1.8399315116740596E-2</c:v>
                </c:pt>
                <c:pt idx="26" formatCode="[$-14009]hh:mm:ss;@">
                  <c:v>1.2301764000367994E-2</c:v>
                </c:pt>
                <c:pt idx="28" formatCode="[$-14009]hh:mm:ss;@">
                  <c:v>1.2928877360796573E-2</c:v>
                </c:pt>
                <c:pt idx="31" formatCode="[$-14009]hh:mm:ss;@">
                  <c:v>3.9013865738525055E-2</c:v>
                </c:pt>
                <c:pt idx="32" formatCode="[$-14009]hh:mm:ss;@">
                  <c:v>3.4109699074178934E-2</c:v>
                </c:pt>
                <c:pt idx="34" formatCode="[$-14009]hh:mm:ss;@">
                  <c:v>2.4872881942428648E-2</c:v>
                </c:pt>
                <c:pt idx="36" formatCode="[$-14009]hh:mm:ss;@">
                  <c:v>1.7780479937209749E-2</c:v>
                </c:pt>
                <c:pt idx="37" formatCode="[$-14009]hh:mm:ss;@">
                  <c:v>2.0160803755182619E-2</c:v>
                </c:pt>
                <c:pt idx="38" formatCode="[$-14009]hh:mm:ss;@">
                  <c:v>3.7249016204441432E-2</c:v>
                </c:pt>
                <c:pt idx="40" formatCode="[$-14009]hh:mm:ss;@">
                  <c:v>2.1362638891635772E-2</c:v>
                </c:pt>
                <c:pt idx="49" formatCode="[$-14009]hh:mm:ss;@">
                  <c:v>2.3416944444761612E-2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D5-4832-827E-086C3E32CF1F}"/>
            </c:ext>
          </c:extLst>
        </c:ser>
        <c:ser>
          <c:idx val="2"/>
          <c:order val="2"/>
          <c:tx>
            <c:strRef>
              <c:f>'Delivery Analysis'!$D$9:$D$10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Analysis'!$A$11:$A$61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Analysis'!$D$11:$D$61</c:f>
              <c:numCache>
                <c:formatCode>General</c:formatCode>
                <c:ptCount val="50"/>
                <c:pt idx="0" formatCode="[$-14009]hh:mm:ss;@">
                  <c:v>3.8144000767109297E-2</c:v>
                </c:pt>
                <c:pt idx="3" formatCode="[$-14009]hh:mm:ss;@">
                  <c:v>2.7912395838939119E-2</c:v>
                </c:pt>
                <c:pt idx="5" formatCode="[$-14009]hh:mm:ss;@">
                  <c:v>2.4962965855593211E-2</c:v>
                </c:pt>
                <c:pt idx="6" formatCode="[$-14009]hh:mm:ss;@">
                  <c:v>3.0250906636259362E-2</c:v>
                </c:pt>
                <c:pt idx="9" formatCode="[$-14009]hh:mm:ss;@">
                  <c:v>2.2345055554615099E-2</c:v>
                </c:pt>
                <c:pt idx="10" formatCode="[$-14009]hh:mm:ss;@">
                  <c:v>3.4579293977003545E-2</c:v>
                </c:pt>
                <c:pt idx="11" formatCode="[$-14009]hh:mm:ss;@">
                  <c:v>2.2412980324588716E-2</c:v>
                </c:pt>
                <c:pt idx="12" formatCode="[$-14009]hh:mm:ss;@">
                  <c:v>3.7197106481471565E-2</c:v>
                </c:pt>
                <c:pt idx="14" formatCode="[$-14009]hh:mm:ss;@">
                  <c:v>2.0552995997149992E-2</c:v>
                </c:pt>
                <c:pt idx="15" formatCode="[$-14009]hh:mm:ss;@">
                  <c:v>2.3437895831011701E-2</c:v>
                </c:pt>
                <c:pt idx="17" formatCode="[$-14009]hh:mm:ss;@">
                  <c:v>2.5475626927800477E-2</c:v>
                </c:pt>
                <c:pt idx="18" formatCode="[$-14009]hh:mm:ss;@">
                  <c:v>1.9235945216981538E-2</c:v>
                </c:pt>
                <c:pt idx="21" formatCode="[$-14009]hh:mm:ss;@">
                  <c:v>3.2672893517883494E-2</c:v>
                </c:pt>
                <c:pt idx="24" formatCode="[$-14009]hh:mm:ss;@">
                  <c:v>3.1120023144467268E-2</c:v>
                </c:pt>
                <c:pt idx="25" formatCode="[$-14009]hh:mm:ss;@">
                  <c:v>1.8832296322550807E-2</c:v>
                </c:pt>
                <c:pt idx="26" formatCode="[$-14009]hh:mm:ss;@">
                  <c:v>1.2956824858076168E-2</c:v>
                </c:pt>
                <c:pt idx="28" formatCode="[$-14009]hh:mm:ss;@">
                  <c:v>1.4221061365832347E-2</c:v>
                </c:pt>
                <c:pt idx="30" formatCode="[$-14009]hh:mm:ss;@">
                  <c:v>4.1412071761442348E-2</c:v>
                </c:pt>
                <c:pt idx="32" formatCode="[$-14009]hh:mm:ss;@">
                  <c:v>2.2493750002468005E-2</c:v>
                </c:pt>
                <c:pt idx="34" formatCode="[$-14009]hh:mm:ss;@">
                  <c:v>1.9118645832350012E-2</c:v>
                </c:pt>
                <c:pt idx="36" formatCode="[$-14009]hh:mm:ss;@">
                  <c:v>1.8225565025535285E-2</c:v>
                </c:pt>
                <c:pt idx="37" formatCode="[$-14009]hh:mm:ss;@">
                  <c:v>2.1383155183666888E-2</c:v>
                </c:pt>
                <c:pt idx="40" formatCode="[$-14009]hh:mm:ss;@">
                  <c:v>2.4408254629815929E-2</c:v>
                </c:pt>
                <c:pt idx="48" formatCode="[$-14009]hh:mm:ss;@">
                  <c:v>2.6124629635887686E-2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D5-4832-827E-086C3E32CF1F}"/>
            </c:ext>
          </c:extLst>
        </c:ser>
        <c:ser>
          <c:idx val="3"/>
          <c:order val="3"/>
          <c:tx>
            <c:strRef>
              <c:f>'Delivery Analysis'!$E$9:$E$10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Analysis'!$A$11:$A$61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Analysis'!$E$11:$E$61</c:f>
              <c:numCache>
                <c:formatCode>[$-14009]hh:mm:ss;@</c:formatCode>
                <c:ptCount val="50"/>
                <c:pt idx="0">
                  <c:v>3.4170437499415132E-2</c:v>
                </c:pt>
                <c:pt idx="1">
                  <c:v>3.6101909725402948E-2</c:v>
                </c:pt>
                <c:pt idx="5">
                  <c:v>2.8419365998868469E-2</c:v>
                </c:pt>
                <c:pt idx="6">
                  <c:v>3.6623651620175224E-2</c:v>
                </c:pt>
                <c:pt idx="9">
                  <c:v>2.4831046006056567E-2</c:v>
                </c:pt>
                <c:pt idx="10">
                  <c:v>4.3371076390030794E-2</c:v>
                </c:pt>
                <c:pt idx="11">
                  <c:v>2.4979956790048163E-2</c:v>
                </c:pt>
                <c:pt idx="14">
                  <c:v>2.3130639367395657E-2</c:v>
                </c:pt>
                <c:pt idx="15">
                  <c:v>2.8332923610287254E-2</c:v>
                </c:pt>
                <c:pt idx="17">
                  <c:v>2.5124369212790043E-2</c:v>
                </c:pt>
                <c:pt idx="18">
                  <c:v>2.0528121143191431E-2</c:v>
                </c:pt>
                <c:pt idx="21">
                  <c:v>4.5657627317268634E-2</c:v>
                </c:pt>
                <c:pt idx="23">
                  <c:v>3.0274988424935145E-2</c:v>
                </c:pt>
                <c:pt idx="25">
                  <c:v>2.3500292985476717E-2</c:v>
                </c:pt>
                <c:pt idx="26">
                  <c:v>1.8399063868667138E-2</c:v>
                </c:pt>
                <c:pt idx="27">
                  <c:v>4.7875810184147362E-2</c:v>
                </c:pt>
                <c:pt idx="28">
                  <c:v>1.8702190937546534E-2</c:v>
                </c:pt>
                <c:pt idx="30">
                  <c:v>2.6840983795409556E-2</c:v>
                </c:pt>
                <c:pt idx="31">
                  <c:v>3.1590891201631166E-2</c:v>
                </c:pt>
                <c:pt idx="36">
                  <c:v>3.1063009599379524E-2</c:v>
                </c:pt>
                <c:pt idx="37">
                  <c:v>2.6203933214964444E-2</c:v>
                </c:pt>
                <c:pt idx="40">
                  <c:v>3.0040749420550128E-2</c:v>
                </c:pt>
                <c:pt idx="44">
                  <c:v>1.6577962960582227E-2</c:v>
                </c:pt>
                <c:pt idx="47">
                  <c:v>2.2521458333358169E-2</c:v>
                </c:pt>
                <c:pt idx="49">
                  <c:v>2.5941203704860527E-2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D5-4832-827E-086C3E32CF1F}"/>
            </c:ext>
          </c:extLst>
        </c:ser>
        <c:ser>
          <c:idx val="4"/>
          <c:order val="4"/>
          <c:tx>
            <c:strRef>
              <c:f>'Delivery Analysis'!$F$9:$F$10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Analysis'!$A$11:$A$61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Analysis'!$F$11:$F$61</c:f>
              <c:numCache>
                <c:formatCode>[$-14009]hh:mm:ss;@</c:formatCode>
                <c:ptCount val="50"/>
                <c:pt idx="0">
                  <c:v>4.3192311917664483E-2</c:v>
                </c:pt>
                <c:pt idx="1">
                  <c:v>3.89133680582745E-2</c:v>
                </c:pt>
                <c:pt idx="3">
                  <c:v>4.2113159724976867E-2</c:v>
                </c:pt>
                <c:pt idx="4">
                  <c:v>4.0150273918698076E-2</c:v>
                </c:pt>
                <c:pt idx="5">
                  <c:v>3.5846902488628984E-2</c:v>
                </c:pt>
                <c:pt idx="6">
                  <c:v>2.3926817128085531E-2</c:v>
                </c:pt>
                <c:pt idx="9">
                  <c:v>3.5357799478788365E-2</c:v>
                </c:pt>
                <c:pt idx="10">
                  <c:v>4.9504448300770797E-2</c:v>
                </c:pt>
                <c:pt idx="11">
                  <c:v>4.4283702416578308E-2</c:v>
                </c:pt>
                <c:pt idx="12">
                  <c:v>3.0547690970706753E-2</c:v>
                </c:pt>
                <c:pt idx="14">
                  <c:v>4.116686736146221E-2</c:v>
                </c:pt>
                <c:pt idx="15">
                  <c:v>4.4559015313727565E-2</c:v>
                </c:pt>
                <c:pt idx="17">
                  <c:v>2.7726889147339132E-2</c:v>
                </c:pt>
                <c:pt idx="18">
                  <c:v>3.3696427469597744E-2</c:v>
                </c:pt>
                <c:pt idx="23">
                  <c:v>6.7542297452746425E-2</c:v>
                </c:pt>
                <c:pt idx="25">
                  <c:v>4.1749754731105947E-2</c:v>
                </c:pt>
                <c:pt idx="26">
                  <c:v>2.9213873854358113E-2</c:v>
                </c:pt>
                <c:pt idx="27">
                  <c:v>3.7907598380115815E-2</c:v>
                </c:pt>
                <c:pt idx="28">
                  <c:v>3.0927698557330217E-2</c:v>
                </c:pt>
                <c:pt idx="30">
                  <c:v>3.9871122688055038E-2</c:v>
                </c:pt>
                <c:pt idx="31">
                  <c:v>3.8844513888761867E-2</c:v>
                </c:pt>
                <c:pt idx="32">
                  <c:v>3.7353522377088666E-2</c:v>
                </c:pt>
                <c:pt idx="34">
                  <c:v>4.4114947915659286E-2</c:v>
                </c:pt>
                <c:pt idx="35">
                  <c:v>2.956784721754957E-2</c:v>
                </c:pt>
                <c:pt idx="36">
                  <c:v>3.7788612864405324E-2</c:v>
                </c:pt>
                <c:pt idx="37">
                  <c:v>3.8375752908065733E-2</c:v>
                </c:pt>
                <c:pt idx="38">
                  <c:v>4.0577928244601935E-2</c:v>
                </c:pt>
                <c:pt idx="39">
                  <c:v>0.10184725694853114</c:v>
                </c:pt>
                <c:pt idx="40">
                  <c:v>4.3339594906553557E-2</c:v>
                </c:pt>
                <c:pt idx="41">
                  <c:v>3.4577939812152181E-2</c:v>
                </c:pt>
                <c:pt idx="43">
                  <c:v>4.4022887730534421E-2</c:v>
                </c:pt>
                <c:pt idx="44">
                  <c:v>4.2642436344370559E-2</c:v>
                </c:pt>
                <c:pt idx="46">
                  <c:v>5.2413414348848164E-2</c:v>
                </c:pt>
                <c:pt idx="47">
                  <c:v>3.8977253085856013E-2</c:v>
                </c:pt>
                <c:pt idx="48">
                  <c:v>2.3362777777947485E-2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D5-4832-827E-086C3E32CF1F}"/>
            </c:ext>
          </c:extLst>
        </c:ser>
        <c:ser>
          <c:idx val="5"/>
          <c:order val="5"/>
          <c:tx>
            <c:strRef>
              <c:f>'Delivery Analysis'!$G$9:$G$10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'Delivery Analysis'!$A$11:$A$61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Analysis'!$G$11:$G$61</c:f>
              <c:numCache>
                <c:formatCode>[$-14009]hh:mm:ss;@</c:formatCode>
                <c:ptCount val="50"/>
                <c:pt idx="0">
                  <c:v>3.494586033775704E-2</c:v>
                </c:pt>
                <c:pt idx="1">
                  <c:v>3.6938171295332722E-2</c:v>
                </c:pt>
                <c:pt idx="2">
                  <c:v>1.7327002315141726E-2</c:v>
                </c:pt>
                <c:pt idx="5">
                  <c:v>2.0819766588829225E-2</c:v>
                </c:pt>
                <c:pt idx="6">
                  <c:v>2.8015497682645218E-2</c:v>
                </c:pt>
                <c:pt idx="9">
                  <c:v>1.8840509259462124E-2</c:v>
                </c:pt>
                <c:pt idx="10">
                  <c:v>1.7976076385821216E-2</c:v>
                </c:pt>
                <c:pt idx="11">
                  <c:v>1.8473422879699348E-2</c:v>
                </c:pt>
                <c:pt idx="14">
                  <c:v>2.3606913461340948E-2</c:v>
                </c:pt>
                <c:pt idx="15">
                  <c:v>2.0604552469497623E-2</c:v>
                </c:pt>
                <c:pt idx="17">
                  <c:v>1.8050468748697313E-2</c:v>
                </c:pt>
                <c:pt idx="18">
                  <c:v>1.7642870370764285E-2</c:v>
                </c:pt>
                <c:pt idx="20">
                  <c:v>4.4410937502107117E-2</c:v>
                </c:pt>
                <c:pt idx="21">
                  <c:v>1.8643078707100358E-2</c:v>
                </c:pt>
                <c:pt idx="25">
                  <c:v>1.9243212065132988E-2</c:v>
                </c:pt>
                <c:pt idx="26">
                  <c:v>1.4784825265013641E-2</c:v>
                </c:pt>
                <c:pt idx="27">
                  <c:v>2.6296099531464279E-2</c:v>
                </c:pt>
                <c:pt idx="28">
                  <c:v>1.6173709345234502E-2</c:v>
                </c:pt>
                <c:pt idx="32">
                  <c:v>3.1223530095303431E-2</c:v>
                </c:pt>
                <c:pt idx="33">
                  <c:v>4.1304849539301358E-2</c:v>
                </c:pt>
                <c:pt idx="36">
                  <c:v>2.1463657957654158E-2</c:v>
                </c:pt>
                <c:pt idx="37">
                  <c:v>2.0827066088022549E-2</c:v>
                </c:pt>
                <c:pt idx="40">
                  <c:v>2.4251592190209878E-2</c:v>
                </c:pt>
                <c:pt idx="44">
                  <c:v>1.9486423609123449E-2</c:v>
                </c:pt>
                <c:pt idx="47">
                  <c:v>1.8354027779423632E-2</c:v>
                </c:pt>
                <c:pt idx="49">
                  <c:v>1.8952418984554242E-2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D5-4832-827E-086C3E32CF1F}"/>
            </c:ext>
          </c:extLst>
        </c:ser>
        <c:ser>
          <c:idx val="6"/>
          <c:order val="6"/>
          <c:tx>
            <c:strRef>
              <c:f>'Delivery Analysis'!$H$9:$H$10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Analysis'!$A$11:$A$61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Analysis'!$H$11:$H$61</c:f>
              <c:numCache>
                <c:formatCode>General</c:formatCode>
                <c:ptCount val="50"/>
                <c:pt idx="2" formatCode="[$-14009]hh:mm:ss;@">
                  <c:v>3.7755752317025326E-2</c:v>
                </c:pt>
                <c:pt idx="5" formatCode="[$-14009]hh:mm:ss;@">
                  <c:v>2.2333530090691056E-2</c:v>
                </c:pt>
                <c:pt idx="6" formatCode="[$-14009]hh:mm:ss;@">
                  <c:v>3.1728333335195202E-2</c:v>
                </c:pt>
                <c:pt idx="9" formatCode="[$-14009]hh:mm:ss;@">
                  <c:v>1.8484191393574954E-2</c:v>
                </c:pt>
                <c:pt idx="10" formatCode="[$-14009]hh:mm:ss;@">
                  <c:v>1.9582199078286067E-2</c:v>
                </c:pt>
                <c:pt idx="11" formatCode="[$-14009]hh:mm:ss;@">
                  <c:v>2.091169146764774E-2</c:v>
                </c:pt>
                <c:pt idx="12" formatCode="[$-14009]hh:mm:ss;@">
                  <c:v>3.4256984949024627E-2</c:v>
                </c:pt>
                <c:pt idx="13" formatCode="[$-14009]hh:mm:ss;@">
                  <c:v>3.2285405097354669E-2</c:v>
                </c:pt>
                <c:pt idx="14" formatCode="[$-14009]hh:mm:ss;@">
                  <c:v>1.9613172008449999E-2</c:v>
                </c:pt>
                <c:pt idx="15" formatCode="[$-14009]hh:mm:ss;@">
                  <c:v>2.4943807868112344E-2</c:v>
                </c:pt>
                <c:pt idx="16" formatCode="[$-14009]hh:mm:ss;@">
                  <c:v>6.3347118055389728E-2</c:v>
                </c:pt>
                <c:pt idx="17" formatCode="[$-14009]hh:mm:ss;@">
                  <c:v>3.1549421291856561E-2</c:v>
                </c:pt>
                <c:pt idx="18" formatCode="[$-14009]hh:mm:ss;@">
                  <c:v>2.8346493059264805E-2</c:v>
                </c:pt>
                <c:pt idx="22" formatCode="[$-14009]hh:mm:ss;@">
                  <c:v>2.681999999913387E-2</c:v>
                </c:pt>
                <c:pt idx="25" formatCode="[$-14009]hh:mm:ss;@">
                  <c:v>1.8478717344762464E-2</c:v>
                </c:pt>
                <c:pt idx="26" formatCode="[$-14009]hh:mm:ss;@">
                  <c:v>1.2666743412561078E-2</c:v>
                </c:pt>
                <c:pt idx="27" formatCode="[$-14009]hh:mm:ss;@">
                  <c:v>2.9574224536190741E-2</c:v>
                </c:pt>
                <c:pt idx="28" formatCode="[$-14009]hh:mm:ss;@">
                  <c:v>1.3898161680187593E-2</c:v>
                </c:pt>
                <c:pt idx="29" formatCode="[$-14009]hh:mm:ss;@">
                  <c:v>3.6829733799095266E-2</c:v>
                </c:pt>
                <c:pt idx="34" formatCode="[$-14009]hh:mm:ss;@">
                  <c:v>3.2733190588866513E-2</c:v>
                </c:pt>
                <c:pt idx="36" formatCode="[$-14009]hh:mm:ss;@">
                  <c:v>1.9621323301786713E-2</c:v>
                </c:pt>
                <c:pt idx="37" formatCode="[$-14009]hh:mm:ss;@">
                  <c:v>2.0299924667868476E-2</c:v>
                </c:pt>
                <c:pt idx="38" formatCode="[$-14009]hh:mm:ss;@">
                  <c:v>3.9959583336894866E-2</c:v>
                </c:pt>
                <c:pt idx="40" formatCode="[$-14009]hh:mm:ss;@">
                  <c:v>2.9958640874870719E-2</c:v>
                </c:pt>
                <c:pt idx="44" formatCode="[$-14009]hh:mm:ss;@">
                  <c:v>2.2803723957622424E-2</c:v>
                </c:pt>
                <c:pt idx="47" formatCode="[$-14009]hh:mm:ss;@">
                  <c:v>2.8070219908840954E-2</c:v>
                </c:pt>
                <c:pt idx="49" formatCode="[$-14009]hh:mm:ss;@">
                  <c:v>2.9433217598125339E-2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8D5-4832-827E-086C3E32CF1F}"/>
            </c:ext>
          </c:extLst>
        </c:ser>
        <c:ser>
          <c:idx val="7"/>
          <c:order val="7"/>
          <c:tx>
            <c:strRef>
              <c:f>'Delivery Analysis'!$I$9:$I$10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Analysis'!$A$11:$A$61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Analysis'!$I$11:$I$61</c:f>
              <c:numCache>
                <c:formatCode>General</c:formatCode>
                <c:ptCount val="50"/>
                <c:pt idx="0" formatCode="[$-14009]hh:mm:ss;@">
                  <c:v>7.265118055511266E-2</c:v>
                </c:pt>
                <c:pt idx="3" formatCode="[$-14009]hh:mm:ss;@">
                  <c:v>3.9678159722825512E-2</c:v>
                </c:pt>
                <c:pt idx="5" formatCode="[$-14009]hh:mm:ss;@">
                  <c:v>1.9501775793157452E-2</c:v>
                </c:pt>
                <c:pt idx="6" formatCode="[$-14009]hh:mm:ss;@">
                  <c:v>3.2378478008467937E-2</c:v>
                </c:pt>
                <c:pt idx="9" formatCode="[$-14009]hh:mm:ss;@">
                  <c:v>2.15786574059166E-2</c:v>
                </c:pt>
                <c:pt idx="10" formatCode="[$-14009]hh:mm:ss;@">
                  <c:v>2.5064756940992083E-2</c:v>
                </c:pt>
                <c:pt idx="11" formatCode="[$-14009]hh:mm:ss;@">
                  <c:v>1.8070630786193458E-2</c:v>
                </c:pt>
                <c:pt idx="12" formatCode="[$-14009]hh:mm:ss;@">
                  <c:v>1.6821909717691597E-2</c:v>
                </c:pt>
                <c:pt idx="14" formatCode="[$-14009]hh:mm:ss;@">
                  <c:v>2.0695083362567594E-2</c:v>
                </c:pt>
                <c:pt idx="15" formatCode="[$-14009]hh:mm:ss;@">
                  <c:v>2.7300318286506808E-2</c:v>
                </c:pt>
                <c:pt idx="17" formatCode="[$-14009]hh:mm:ss;@">
                  <c:v>2.1652627316749811E-2</c:v>
                </c:pt>
                <c:pt idx="18" formatCode="[$-14009]hh:mm:ss;@">
                  <c:v>2.6843703701160848E-2</c:v>
                </c:pt>
                <c:pt idx="19" formatCode="[$-14009]hh:mm:ss;@">
                  <c:v>2.8559490740008187E-2</c:v>
                </c:pt>
                <c:pt idx="22" formatCode="[$-14009]hh:mm:ss;@">
                  <c:v>2.9267569443618413E-2</c:v>
                </c:pt>
                <c:pt idx="25" formatCode="[$-14009]hh:mm:ss;@">
                  <c:v>2.4236840140276952E-2</c:v>
                </c:pt>
                <c:pt idx="26" formatCode="[$-14009]hh:mm:ss;@">
                  <c:v>1.4157000354665373E-2</c:v>
                </c:pt>
                <c:pt idx="28" formatCode="[$-14009]hh:mm:ss;@">
                  <c:v>1.4976694510523452E-2</c:v>
                </c:pt>
                <c:pt idx="29" formatCode="[$-14009]hh:mm:ss;@">
                  <c:v>3.7477488425793126E-2</c:v>
                </c:pt>
                <c:pt idx="30" formatCode="[$-14009]hh:mm:ss;@">
                  <c:v>2.869105323770782E-2</c:v>
                </c:pt>
                <c:pt idx="31" formatCode="[$-14009]hh:mm:ss;@">
                  <c:v>3.6599618055333849E-2</c:v>
                </c:pt>
                <c:pt idx="36" formatCode="[$-14009]hh:mm:ss;@">
                  <c:v>1.9244787327806989E-2</c:v>
                </c:pt>
                <c:pt idx="37" formatCode="[$-14009]hh:mm:ss;@">
                  <c:v>2.2334392360924674E-2</c:v>
                </c:pt>
                <c:pt idx="40" formatCode="[$-14009]hh:mm:ss;@">
                  <c:v>2.5819920266965508E-2</c:v>
                </c:pt>
                <c:pt idx="42" formatCode="[$-14009]hh:mm:ss;@">
                  <c:v>4.9435034721682314E-2</c:v>
                </c:pt>
                <c:pt idx="49" formatCode="[$-14009]hh:mm:ss;@">
                  <c:v>2.7082019674708135E-2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8D5-4832-827E-086C3E32CF1F}"/>
            </c:ext>
          </c:extLst>
        </c:ser>
        <c:ser>
          <c:idx val="8"/>
          <c:order val="8"/>
          <c:tx>
            <c:strRef>
              <c:f>'Delivery Analysis'!$J$9:$J$10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Analysis'!$A$11:$A$61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Analysis'!$J$11:$J$61</c:f>
              <c:numCache>
                <c:formatCode>[$-14009]hh:mm:ss;@</c:formatCode>
                <c:ptCount val="50"/>
                <c:pt idx="0">
                  <c:v>2.5443744212680031E-2</c:v>
                </c:pt>
                <c:pt idx="1">
                  <c:v>2.3474652771255933E-2</c:v>
                </c:pt>
                <c:pt idx="5">
                  <c:v>2.1165578706131782E-2</c:v>
                </c:pt>
                <c:pt idx="6">
                  <c:v>2.8834953700425103E-2</c:v>
                </c:pt>
                <c:pt idx="8">
                  <c:v>2.0557951385853812E-2</c:v>
                </c:pt>
                <c:pt idx="9">
                  <c:v>1.7502724642492303E-2</c:v>
                </c:pt>
                <c:pt idx="10">
                  <c:v>1.4703715278301388E-2</c:v>
                </c:pt>
                <c:pt idx="11">
                  <c:v>1.8842398989363573E-2</c:v>
                </c:pt>
                <c:pt idx="12">
                  <c:v>1.9485844905526999E-2</c:v>
                </c:pt>
                <c:pt idx="14">
                  <c:v>1.7216792129620444E-2</c:v>
                </c:pt>
                <c:pt idx="15">
                  <c:v>1.6172349533007946E-2</c:v>
                </c:pt>
                <c:pt idx="17">
                  <c:v>1.6288996916652348E-2</c:v>
                </c:pt>
                <c:pt idx="18">
                  <c:v>2.3385375001817012E-2</c:v>
                </c:pt>
                <c:pt idx="21">
                  <c:v>2.5631539348978549E-2</c:v>
                </c:pt>
                <c:pt idx="23">
                  <c:v>2.4424247683782596E-2</c:v>
                </c:pt>
                <c:pt idx="25">
                  <c:v>2.0505940232112819E-2</c:v>
                </c:pt>
                <c:pt idx="26">
                  <c:v>1.2079754489489218E-2</c:v>
                </c:pt>
                <c:pt idx="28">
                  <c:v>1.3200212465209327E-2</c:v>
                </c:pt>
                <c:pt idx="34">
                  <c:v>1.4586990742827766E-2</c:v>
                </c:pt>
                <c:pt idx="36">
                  <c:v>1.5838599535687965E-2</c:v>
                </c:pt>
                <c:pt idx="37">
                  <c:v>1.7621713376034416E-2</c:v>
                </c:pt>
                <c:pt idx="40">
                  <c:v>2.6365310185065029E-2</c:v>
                </c:pt>
                <c:pt idx="44">
                  <c:v>1.94174652788206E-2</c:v>
                </c:pt>
                <c:pt idx="45">
                  <c:v>2.9385474539594725E-2</c:v>
                </c:pt>
                <c:pt idx="48">
                  <c:v>3.0280584491265472E-2</c:v>
                </c:pt>
                <c:pt idx="49">
                  <c:v>2.4087326390144881E-2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D5-4832-827E-086C3E32C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8217039"/>
        <c:axId val="188216559"/>
      </c:barChart>
      <c:catAx>
        <c:axId val="18821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16559"/>
        <c:crosses val="autoZero"/>
        <c:auto val="1"/>
        <c:lblAlgn val="ctr"/>
        <c:lblOffset val="100"/>
        <c:noMultiLvlLbl val="0"/>
      </c:catAx>
      <c:valAx>
        <c:axId val="188216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14009]h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17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CapstoneTransactionData_new.xlsx]Delivery Analysis!PivotTable12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overall delivery time at month and weekday/weekend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Analysis'!$O$9:$O$10</c:f>
              <c:strCache>
                <c:ptCount val="1"/>
                <c:pt idx="0">
                  <c:v>Weekday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Analysis'!$N$11:$N$20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Analysis'!$O$11:$O$20</c:f>
              <c:numCache>
                <c:formatCode>[$-14009]hh:mm:ss;@</c:formatCode>
                <c:ptCount val="9"/>
                <c:pt idx="0">
                  <c:v>1.5711273298793085E-2</c:v>
                </c:pt>
                <c:pt idx="1">
                  <c:v>1.3497681064015377E-2</c:v>
                </c:pt>
                <c:pt idx="2">
                  <c:v>1.4090281957704275E-2</c:v>
                </c:pt>
                <c:pt idx="3">
                  <c:v>1.900042090204972E-2</c:v>
                </c:pt>
                <c:pt idx="4">
                  <c:v>2.9523292005432165E-2</c:v>
                </c:pt>
                <c:pt idx="5">
                  <c:v>1.5913996583313286E-2</c:v>
                </c:pt>
                <c:pt idx="6">
                  <c:v>1.3555543020156421E-2</c:v>
                </c:pt>
                <c:pt idx="7">
                  <c:v>1.5695422701719509E-2</c:v>
                </c:pt>
                <c:pt idx="8">
                  <c:v>1.3628207907915737E-2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E-4077-827F-25E65BD4E77F}"/>
            </c:ext>
          </c:extLst>
        </c:ser>
        <c:ser>
          <c:idx val="1"/>
          <c:order val="1"/>
          <c:tx>
            <c:strRef>
              <c:f>'Delivery Analysis'!$P$9:$P$10</c:f>
              <c:strCache>
                <c:ptCount val="1"/>
                <c:pt idx="0">
                  <c:v>Weekend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Analysis'!$N$11:$N$20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Analysis'!$P$11:$P$20</c:f>
              <c:numCache>
                <c:formatCode>[$-14009]hh:mm:ss;@</c:formatCode>
                <c:ptCount val="9"/>
                <c:pt idx="0">
                  <c:v>1.4588956170271151E-2</c:v>
                </c:pt>
                <c:pt idx="1">
                  <c:v>1.3371653172146426E-2</c:v>
                </c:pt>
                <c:pt idx="2">
                  <c:v>1.4293217841049111E-2</c:v>
                </c:pt>
                <c:pt idx="3">
                  <c:v>2.0452839794250312E-2</c:v>
                </c:pt>
                <c:pt idx="4">
                  <c:v>3.367785422970361E-2</c:v>
                </c:pt>
                <c:pt idx="5">
                  <c:v>1.5895659006396681E-2</c:v>
                </c:pt>
                <c:pt idx="6">
                  <c:v>1.4264552311879801E-2</c:v>
                </c:pt>
                <c:pt idx="7">
                  <c:v>1.591744795978511E-2</c:v>
                </c:pt>
                <c:pt idx="8">
                  <c:v>1.3702153290391168E-2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7E-4077-827F-25E65BD4E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8203119"/>
        <c:axId val="188206959"/>
      </c:barChart>
      <c:catAx>
        <c:axId val="18820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06959"/>
        <c:crosses val="autoZero"/>
        <c:auto val="1"/>
        <c:lblAlgn val="ctr"/>
        <c:lblOffset val="100"/>
        <c:noMultiLvlLbl val="0"/>
      </c:catAx>
      <c:valAx>
        <c:axId val="18820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14009]h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0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CapstoneTransactionData_new.xlsx]Delivery Analysis!PivotTable13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 Average overall delivery time at slot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'Delivery Analysis'!$O$28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06-4656-B008-3E5B87F57B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06-4656-B008-3E5B87F57B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06-4656-B008-3E5B87F57B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06-4656-B008-3E5B87F57BB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906-4656-B008-3E5B87F57BB0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'Delivery Analysis'!$N$29:$N$34</c:f>
              <c:strCache>
                <c:ptCount val="5"/>
                <c:pt idx="0">
                  <c:v>Late Night</c:v>
                </c:pt>
                <c:pt idx="1">
                  <c:v>Night</c:v>
                </c:pt>
                <c:pt idx="2">
                  <c:v>Morning</c:v>
                </c:pt>
                <c:pt idx="3">
                  <c:v>Evening</c:v>
                </c:pt>
                <c:pt idx="4">
                  <c:v>Afternoon</c:v>
                </c:pt>
              </c:strCache>
            </c:strRef>
          </c:cat>
          <c:val>
            <c:numRef>
              <c:f>'Delivery Analysis'!$O$29:$O$34</c:f>
              <c:numCache>
                <c:formatCode>[$-14009]hh:mm:ss;@</c:formatCode>
                <c:ptCount val="5"/>
                <c:pt idx="0">
                  <c:v>1.2142727963121058E-2</c:v>
                </c:pt>
                <c:pt idx="1">
                  <c:v>1.562916067148816E-2</c:v>
                </c:pt>
                <c:pt idx="2">
                  <c:v>1.7438555155020952E-2</c:v>
                </c:pt>
                <c:pt idx="3">
                  <c:v>1.7750463827703639E-2</c:v>
                </c:pt>
                <c:pt idx="4">
                  <c:v>1.7903609279658207E-2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06-4656-B008-3E5B87F57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CapstoneTransactionData_new.xlsx]Order level Analysis!PivotTable2</c:name>
    <c:fmtId val="32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'Order level Analysis'!$L$7:$L$8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Analysis'!$K$9:$K$61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Analysis'!$L$9:$L$61</c:f>
              <c:numCache>
                <c:formatCode>General</c:formatCode>
                <c:ptCount val="52"/>
                <c:pt idx="1">
                  <c:v>2</c:v>
                </c:pt>
                <c:pt idx="3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  <c:pt idx="9">
                  <c:v>8</c:v>
                </c:pt>
                <c:pt idx="11">
                  <c:v>11</c:v>
                </c:pt>
                <c:pt idx="12">
                  <c:v>2</c:v>
                </c:pt>
                <c:pt idx="14">
                  <c:v>90</c:v>
                </c:pt>
                <c:pt idx="15">
                  <c:v>7</c:v>
                </c:pt>
                <c:pt idx="17">
                  <c:v>3</c:v>
                </c:pt>
                <c:pt idx="18">
                  <c:v>4</c:v>
                </c:pt>
                <c:pt idx="22">
                  <c:v>1</c:v>
                </c:pt>
                <c:pt idx="24">
                  <c:v>2</c:v>
                </c:pt>
                <c:pt idx="26">
                  <c:v>53</c:v>
                </c:pt>
                <c:pt idx="27">
                  <c:v>1072</c:v>
                </c:pt>
                <c:pt idx="29">
                  <c:v>264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5</c:v>
                </c:pt>
                <c:pt idx="38">
                  <c:v>55</c:v>
                </c:pt>
                <c:pt idx="41">
                  <c:v>12</c:v>
                </c:pt>
                <c:pt idx="42">
                  <c:v>1</c:v>
                </c:pt>
                <c:pt idx="4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DC-453E-8D07-54CD0D27CC62}"/>
            </c:ext>
          </c:extLst>
        </c:ser>
        <c:ser>
          <c:idx val="1"/>
          <c:order val="1"/>
          <c:tx>
            <c:strRef>
              <c:f>'Order level Analysis'!$M$7:$M$8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Analysis'!$K$9:$K$61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Analysis'!$M$9:$M$61</c:f>
              <c:numCache>
                <c:formatCode>General</c:formatCode>
                <c:ptCount val="52"/>
                <c:pt idx="5">
                  <c:v>1</c:v>
                </c:pt>
                <c:pt idx="6">
                  <c:v>9</c:v>
                </c:pt>
                <c:pt idx="9">
                  <c:v>8</c:v>
                </c:pt>
                <c:pt idx="11">
                  <c:v>5</c:v>
                </c:pt>
                <c:pt idx="14">
                  <c:v>45</c:v>
                </c:pt>
                <c:pt idx="15">
                  <c:v>7</c:v>
                </c:pt>
                <c:pt idx="17">
                  <c:v>4</c:v>
                </c:pt>
                <c:pt idx="18">
                  <c:v>4</c:v>
                </c:pt>
                <c:pt idx="22">
                  <c:v>2</c:v>
                </c:pt>
                <c:pt idx="26">
                  <c:v>70</c:v>
                </c:pt>
                <c:pt idx="27">
                  <c:v>1186</c:v>
                </c:pt>
                <c:pt idx="29">
                  <c:v>253</c:v>
                </c:pt>
                <c:pt idx="32">
                  <c:v>1</c:v>
                </c:pt>
                <c:pt idx="33">
                  <c:v>1</c:v>
                </c:pt>
                <c:pt idx="35">
                  <c:v>1</c:v>
                </c:pt>
                <c:pt idx="37">
                  <c:v>15</c:v>
                </c:pt>
                <c:pt idx="38">
                  <c:v>46</c:v>
                </c:pt>
                <c:pt idx="39">
                  <c:v>1</c:v>
                </c:pt>
                <c:pt idx="41">
                  <c:v>3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DC-453E-8D07-54CD0D27CC62}"/>
            </c:ext>
          </c:extLst>
        </c:ser>
        <c:ser>
          <c:idx val="2"/>
          <c:order val="2"/>
          <c:tx>
            <c:strRef>
              <c:f>'Order level Analysis'!$N$7:$N$8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Analysis'!$K$9:$K$61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Analysis'!$N$9:$N$61</c:f>
              <c:numCache>
                <c:formatCode>General</c:formatCode>
                <c:ptCount val="52"/>
                <c:pt idx="0">
                  <c:v>3</c:v>
                </c:pt>
                <c:pt idx="3">
                  <c:v>1</c:v>
                </c:pt>
                <c:pt idx="5">
                  <c:v>4</c:v>
                </c:pt>
                <c:pt idx="6">
                  <c:v>6</c:v>
                </c:pt>
                <c:pt idx="8">
                  <c:v>1</c:v>
                </c:pt>
                <c:pt idx="9">
                  <c:v>10</c:v>
                </c:pt>
                <c:pt idx="10">
                  <c:v>1</c:v>
                </c:pt>
                <c:pt idx="11">
                  <c:v>8</c:v>
                </c:pt>
                <c:pt idx="12">
                  <c:v>1</c:v>
                </c:pt>
                <c:pt idx="14">
                  <c:v>49</c:v>
                </c:pt>
                <c:pt idx="15">
                  <c:v>5</c:v>
                </c:pt>
                <c:pt idx="17">
                  <c:v>6</c:v>
                </c:pt>
                <c:pt idx="18">
                  <c:v>3</c:v>
                </c:pt>
                <c:pt idx="22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88</c:v>
                </c:pt>
                <c:pt idx="27">
                  <c:v>1573</c:v>
                </c:pt>
                <c:pt idx="29">
                  <c:v>351</c:v>
                </c:pt>
                <c:pt idx="31">
                  <c:v>1</c:v>
                </c:pt>
                <c:pt idx="33">
                  <c:v>1</c:v>
                </c:pt>
                <c:pt idx="35">
                  <c:v>2</c:v>
                </c:pt>
                <c:pt idx="37">
                  <c:v>11</c:v>
                </c:pt>
                <c:pt idx="38">
                  <c:v>51</c:v>
                </c:pt>
                <c:pt idx="41">
                  <c:v>5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DC-453E-8D07-54CD0D27CC62}"/>
            </c:ext>
          </c:extLst>
        </c:ser>
        <c:ser>
          <c:idx val="3"/>
          <c:order val="3"/>
          <c:tx>
            <c:strRef>
              <c:f>'Order level Analysis'!$O$7:$O$8</c:f>
              <c:strCache>
                <c:ptCount val="1"/>
                <c:pt idx="0">
                  <c:v>April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Analysis'!$K$9:$K$61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Analysis'!$O$9:$O$61</c:f>
              <c:numCache>
                <c:formatCode>General</c:formatCode>
                <c:ptCount val="52"/>
                <c:pt idx="0">
                  <c:v>5</c:v>
                </c:pt>
                <c:pt idx="1">
                  <c:v>1</c:v>
                </c:pt>
                <c:pt idx="5">
                  <c:v>9</c:v>
                </c:pt>
                <c:pt idx="6">
                  <c:v>2</c:v>
                </c:pt>
                <c:pt idx="9">
                  <c:v>16</c:v>
                </c:pt>
                <c:pt idx="10">
                  <c:v>1</c:v>
                </c:pt>
                <c:pt idx="11">
                  <c:v>15</c:v>
                </c:pt>
                <c:pt idx="14">
                  <c:v>58</c:v>
                </c:pt>
                <c:pt idx="15">
                  <c:v>5</c:v>
                </c:pt>
                <c:pt idx="17">
                  <c:v>4</c:v>
                </c:pt>
                <c:pt idx="18">
                  <c:v>3</c:v>
                </c:pt>
                <c:pt idx="22">
                  <c:v>2</c:v>
                </c:pt>
                <c:pt idx="24">
                  <c:v>2</c:v>
                </c:pt>
                <c:pt idx="26">
                  <c:v>86</c:v>
                </c:pt>
                <c:pt idx="27">
                  <c:v>1794</c:v>
                </c:pt>
                <c:pt idx="28">
                  <c:v>3</c:v>
                </c:pt>
                <c:pt idx="29">
                  <c:v>374</c:v>
                </c:pt>
                <c:pt idx="31">
                  <c:v>1</c:v>
                </c:pt>
                <c:pt idx="32">
                  <c:v>1</c:v>
                </c:pt>
                <c:pt idx="37">
                  <c:v>35</c:v>
                </c:pt>
                <c:pt idx="38">
                  <c:v>49</c:v>
                </c:pt>
                <c:pt idx="41">
                  <c:v>8</c:v>
                </c:pt>
                <c:pt idx="45">
                  <c:v>1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DC-453E-8D07-54CD0D27CC62}"/>
            </c:ext>
          </c:extLst>
        </c:ser>
        <c:ser>
          <c:idx val="4"/>
          <c:order val="4"/>
          <c:tx>
            <c:strRef>
              <c:f>'Order level Analysis'!$P$7:$P$8</c:f>
              <c:strCache>
                <c:ptCount val="1"/>
                <c:pt idx="0">
                  <c:v>May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Analysis'!$K$9:$K$61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Analysis'!$P$9:$P$61</c:f>
              <c:numCache>
                <c:formatCode>General</c:formatCode>
                <c:ptCount val="52"/>
                <c:pt idx="0">
                  <c:v>4</c:v>
                </c:pt>
                <c:pt idx="1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8</c:v>
                </c:pt>
                <c:pt idx="6">
                  <c:v>1</c:v>
                </c:pt>
                <c:pt idx="9">
                  <c:v>16</c:v>
                </c:pt>
                <c:pt idx="10">
                  <c:v>3</c:v>
                </c:pt>
                <c:pt idx="11">
                  <c:v>9</c:v>
                </c:pt>
                <c:pt idx="12">
                  <c:v>2</c:v>
                </c:pt>
                <c:pt idx="14">
                  <c:v>50</c:v>
                </c:pt>
                <c:pt idx="15">
                  <c:v>13</c:v>
                </c:pt>
                <c:pt idx="17">
                  <c:v>9</c:v>
                </c:pt>
                <c:pt idx="18">
                  <c:v>6</c:v>
                </c:pt>
                <c:pt idx="24">
                  <c:v>2</c:v>
                </c:pt>
                <c:pt idx="26">
                  <c:v>68</c:v>
                </c:pt>
                <c:pt idx="27">
                  <c:v>1768</c:v>
                </c:pt>
                <c:pt idx="28">
                  <c:v>2</c:v>
                </c:pt>
                <c:pt idx="29">
                  <c:v>354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33</c:v>
                </c:pt>
                <c:pt idx="38">
                  <c:v>78</c:v>
                </c:pt>
                <c:pt idx="39">
                  <c:v>2</c:v>
                </c:pt>
                <c:pt idx="40">
                  <c:v>1</c:v>
                </c:pt>
                <c:pt idx="41">
                  <c:v>7</c:v>
                </c:pt>
                <c:pt idx="42">
                  <c:v>1</c:v>
                </c:pt>
                <c:pt idx="44">
                  <c:v>2</c:v>
                </c:pt>
                <c:pt idx="45">
                  <c:v>6</c:v>
                </c:pt>
                <c:pt idx="47">
                  <c:v>1</c:v>
                </c:pt>
                <c:pt idx="48">
                  <c:v>3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ADC-453E-8D07-54CD0D27CC62}"/>
            </c:ext>
          </c:extLst>
        </c:ser>
        <c:ser>
          <c:idx val="5"/>
          <c:order val="5"/>
          <c:tx>
            <c:strRef>
              <c:f>'Order level Analysis'!$Q$7:$Q$8</c:f>
              <c:strCache>
                <c:ptCount val="1"/>
                <c:pt idx="0">
                  <c:v>June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Analysis'!$K$9:$K$61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Analysis'!$Q$9:$Q$61</c:f>
              <c:numCache>
                <c:formatCode>General</c:formatCode>
                <c:ptCount val="52"/>
                <c:pt idx="0">
                  <c:v>6</c:v>
                </c:pt>
                <c:pt idx="1">
                  <c:v>1</c:v>
                </c:pt>
                <c:pt idx="2">
                  <c:v>1</c:v>
                </c:pt>
                <c:pt idx="5">
                  <c:v>6</c:v>
                </c:pt>
                <c:pt idx="6">
                  <c:v>2</c:v>
                </c:pt>
                <c:pt idx="9">
                  <c:v>22</c:v>
                </c:pt>
                <c:pt idx="10">
                  <c:v>1</c:v>
                </c:pt>
                <c:pt idx="11">
                  <c:v>19</c:v>
                </c:pt>
                <c:pt idx="14">
                  <c:v>65</c:v>
                </c:pt>
                <c:pt idx="15">
                  <c:v>6</c:v>
                </c:pt>
                <c:pt idx="17">
                  <c:v>2</c:v>
                </c:pt>
                <c:pt idx="18">
                  <c:v>1</c:v>
                </c:pt>
                <c:pt idx="21">
                  <c:v>1</c:v>
                </c:pt>
                <c:pt idx="22">
                  <c:v>1</c:v>
                </c:pt>
                <c:pt idx="26">
                  <c:v>67</c:v>
                </c:pt>
                <c:pt idx="27">
                  <c:v>1855</c:v>
                </c:pt>
                <c:pt idx="28">
                  <c:v>1</c:v>
                </c:pt>
                <c:pt idx="29">
                  <c:v>438</c:v>
                </c:pt>
                <c:pt idx="33">
                  <c:v>1</c:v>
                </c:pt>
                <c:pt idx="34">
                  <c:v>1</c:v>
                </c:pt>
                <c:pt idx="37">
                  <c:v>21</c:v>
                </c:pt>
                <c:pt idx="38">
                  <c:v>100</c:v>
                </c:pt>
                <c:pt idx="41">
                  <c:v>23</c:v>
                </c:pt>
                <c:pt idx="45">
                  <c:v>4</c:v>
                </c:pt>
                <c:pt idx="48">
                  <c:v>1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ADC-453E-8D07-54CD0D27CC62}"/>
            </c:ext>
          </c:extLst>
        </c:ser>
        <c:ser>
          <c:idx val="6"/>
          <c:order val="6"/>
          <c:tx>
            <c:strRef>
              <c:f>'Order level Analysis'!$R$7:$R$8</c:f>
              <c:strCache>
                <c:ptCount val="1"/>
                <c:pt idx="0">
                  <c:v>July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Analysis'!$K$9:$K$61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Analysis'!$R$9:$R$61</c:f>
              <c:numCache>
                <c:formatCode>General</c:formatCode>
                <c:ptCount val="52"/>
                <c:pt idx="2">
                  <c:v>1</c:v>
                </c:pt>
                <c:pt idx="5">
                  <c:v>2</c:v>
                </c:pt>
                <c:pt idx="6">
                  <c:v>1</c:v>
                </c:pt>
                <c:pt idx="9">
                  <c:v>22</c:v>
                </c:pt>
                <c:pt idx="10">
                  <c:v>1</c:v>
                </c:pt>
                <c:pt idx="11">
                  <c:v>14</c:v>
                </c:pt>
                <c:pt idx="12">
                  <c:v>2</c:v>
                </c:pt>
                <c:pt idx="13">
                  <c:v>1</c:v>
                </c:pt>
                <c:pt idx="14">
                  <c:v>65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20">
                  <c:v>1</c:v>
                </c:pt>
                <c:pt idx="23">
                  <c:v>1</c:v>
                </c:pt>
                <c:pt idx="26">
                  <c:v>84</c:v>
                </c:pt>
                <c:pt idx="27">
                  <c:v>1882</c:v>
                </c:pt>
                <c:pt idx="28">
                  <c:v>2</c:v>
                </c:pt>
                <c:pt idx="29">
                  <c:v>467</c:v>
                </c:pt>
                <c:pt idx="30">
                  <c:v>1</c:v>
                </c:pt>
                <c:pt idx="35">
                  <c:v>3</c:v>
                </c:pt>
                <c:pt idx="37">
                  <c:v>15</c:v>
                </c:pt>
                <c:pt idx="38">
                  <c:v>57</c:v>
                </c:pt>
                <c:pt idx="39">
                  <c:v>1</c:v>
                </c:pt>
                <c:pt idx="41">
                  <c:v>7</c:v>
                </c:pt>
                <c:pt idx="45">
                  <c:v>4</c:v>
                </c:pt>
                <c:pt idx="48">
                  <c:v>2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ADC-453E-8D07-54CD0D27CC62}"/>
            </c:ext>
          </c:extLst>
        </c:ser>
        <c:ser>
          <c:idx val="7"/>
          <c:order val="7"/>
          <c:tx>
            <c:strRef>
              <c:f>'Order level Analysis'!$S$7:$S$8</c:f>
              <c:strCache>
                <c:ptCount val="1"/>
                <c:pt idx="0">
                  <c:v>August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Analysis'!$K$9:$K$61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Analysis'!$S$9:$S$61</c:f>
              <c:numCache>
                <c:formatCode>General</c:formatCode>
                <c:ptCount val="52"/>
                <c:pt idx="0">
                  <c:v>1</c:v>
                </c:pt>
                <c:pt idx="3">
                  <c:v>1</c:v>
                </c:pt>
                <c:pt idx="5">
                  <c:v>7</c:v>
                </c:pt>
                <c:pt idx="6">
                  <c:v>4</c:v>
                </c:pt>
                <c:pt idx="9">
                  <c:v>10</c:v>
                </c:pt>
                <c:pt idx="10">
                  <c:v>2</c:v>
                </c:pt>
                <c:pt idx="11">
                  <c:v>6</c:v>
                </c:pt>
                <c:pt idx="12">
                  <c:v>1</c:v>
                </c:pt>
                <c:pt idx="14">
                  <c:v>79</c:v>
                </c:pt>
                <c:pt idx="15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3">
                  <c:v>1</c:v>
                </c:pt>
                <c:pt idx="26">
                  <c:v>254</c:v>
                </c:pt>
                <c:pt idx="27">
                  <c:v>1921</c:v>
                </c:pt>
                <c:pt idx="29">
                  <c:v>528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7">
                  <c:v>8</c:v>
                </c:pt>
                <c:pt idx="38">
                  <c:v>54</c:v>
                </c:pt>
                <c:pt idx="41">
                  <c:v>10</c:v>
                </c:pt>
                <c:pt idx="43">
                  <c:v>1</c:v>
                </c:pt>
                <c:pt idx="5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ADC-453E-8D07-54CD0D27CC62}"/>
            </c:ext>
          </c:extLst>
        </c:ser>
        <c:ser>
          <c:idx val="8"/>
          <c:order val="8"/>
          <c:tx>
            <c:strRef>
              <c:f>'Order level Analysis'!$T$7:$T$8</c:f>
              <c:strCache>
                <c:ptCount val="1"/>
                <c:pt idx="0">
                  <c:v>September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Analysis'!$K$9:$K$61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Analysis'!$T$9:$T$61</c:f>
              <c:numCache>
                <c:formatCode>General</c:formatCode>
                <c:ptCount val="52"/>
                <c:pt idx="0">
                  <c:v>2</c:v>
                </c:pt>
                <c:pt idx="1">
                  <c:v>1</c:v>
                </c:pt>
                <c:pt idx="5">
                  <c:v>3</c:v>
                </c:pt>
                <c:pt idx="6">
                  <c:v>1</c:v>
                </c:pt>
                <c:pt idx="8">
                  <c:v>1</c:v>
                </c:pt>
                <c:pt idx="9">
                  <c:v>22</c:v>
                </c:pt>
                <c:pt idx="10">
                  <c:v>2</c:v>
                </c:pt>
                <c:pt idx="11">
                  <c:v>11</c:v>
                </c:pt>
                <c:pt idx="12">
                  <c:v>3</c:v>
                </c:pt>
                <c:pt idx="14">
                  <c:v>50</c:v>
                </c:pt>
                <c:pt idx="15">
                  <c:v>2</c:v>
                </c:pt>
                <c:pt idx="17">
                  <c:v>3</c:v>
                </c:pt>
                <c:pt idx="18">
                  <c:v>5</c:v>
                </c:pt>
                <c:pt idx="22">
                  <c:v>1</c:v>
                </c:pt>
                <c:pt idx="24">
                  <c:v>1</c:v>
                </c:pt>
                <c:pt idx="26">
                  <c:v>539</c:v>
                </c:pt>
                <c:pt idx="27">
                  <c:v>2606</c:v>
                </c:pt>
                <c:pt idx="29">
                  <c:v>917</c:v>
                </c:pt>
                <c:pt idx="35">
                  <c:v>1</c:v>
                </c:pt>
                <c:pt idx="37">
                  <c:v>17</c:v>
                </c:pt>
                <c:pt idx="38">
                  <c:v>28</c:v>
                </c:pt>
                <c:pt idx="41">
                  <c:v>5</c:v>
                </c:pt>
                <c:pt idx="42">
                  <c:v>1</c:v>
                </c:pt>
                <c:pt idx="45">
                  <c:v>4</c:v>
                </c:pt>
                <c:pt idx="46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ADC-453E-8D07-54CD0D27C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039487"/>
        <c:axId val="119654831"/>
      </c:lineChart>
      <c:catAx>
        <c:axId val="534039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54831"/>
        <c:crosses val="autoZero"/>
        <c:auto val="1"/>
        <c:lblAlgn val="ctr"/>
        <c:lblOffset val="100"/>
        <c:noMultiLvlLbl val="0"/>
      </c:catAx>
      <c:valAx>
        <c:axId val="11965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39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CapstoneTransactionData_new.xlsx]Delivery Analysis!PivotTable2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Delivery charges across slots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Analysis'!$O$41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Analysis'!$N$42:$N$47</c:f>
              <c:strCache>
                <c:ptCount val="5"/>
                <c:pt idx="0">
                  <c:v>Afternoon</c:v>
                </c:pt>
                <c:pt idx="1">
                  <c:v>Night</c:v>
                </c:pt>
                <c:pt idx="2">
                  <c:v>Morning</c:v>
                </c:pt>
                <c:pt idx="3">
                  <c:v>Evening</c:v>
                </c:pt>
                <c:pt idx="4">
                  <c:v>Late Night</c:v>
                </c:pt>
              </c:strCache>
            </c:strRef>
          </c:cat>
          <c:val>
            <c:numRef>
              <c:f>'Delivery Analysis'!$O$42:$O$47</c:f>
              <c:numCache>
                <c:formatCode>General</c:formatCode>
                <c:ptCount val="5"/>
                <c:pt idx="0">
                  <c:v>113734</c:v>
                </c:pt>
                <c:pt idx="1">
                  <c:v>108460</c:v>
                </c:pt>
                <c:pt idx="2">
                  <c:v>101873</c:v>
                </c:pt>
                <c:pt idx="3">
                  <c:v>93894</c:v>
                </c:pt>
                <c:pt idx="4">
                  <c:v>50985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EA-4BAB-9AB8-8F34F3AC6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793023"/>
        <c:axId val="160814143"/>
      </c:barChart>
      <c:catAx>
        <c:axId val="16079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14143"/>
        <c:crosses val="autoZero"/>
        <c:auto val="1"/>
        <c:lblAlgn val="ctr"/>
        <c:lblOffset val="100"/>
        <c:noMultiLvlLbl val="0"/>
      </c:catAx>
      <c:valAx>
        <c:axId val="16081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93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CapstoneTransactionData_new.xlsx]Delivery Analysis!PivotTable1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 Delivery time across delivery areas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Analysis'!$O$74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Analysis'!$N$75:$N$127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Analysis'!$O$75:$O$127</c:f>
              <c:numCache>
                <c:formatCode>General</c:formatCode>
                <c:ptCount val="52"/>
                <c:pt idx="0">
                  <c:v>3.7679393736956023E-2</c:v>
                </c:pt>
                <c:pt idx="1">
                  <c:v>2.9118009260855615E-2</c:v>
                </c:pt>
                <c:pt idx="2">
                  <c:v>2.7541377316083526E-2</c:v>
                </c:pt>
                <c:pt idx="3">
                  <c:v>3.662013426073827E-2</c:v>
                </c:pt>
                <c:pt idx="4">
                  <c:v>4.0150273918698076E-2</c:v>
                </c:pt>
                <c:pt idx="5">
                  <c:v>2.5468586910971102E-2</c:v>
                </c:pt>
                <c:pt idx="6">
                  <c:v>3.0721857837965341E-2</c:v>
                </c:pt>
                <c:pt idx="7">
                  <c:v>1.479957176343305E-2</c:v>
                </c:pt>
                <c:pt idx="8">
                  <c:v>1.5563576384010958E-2</c:v>
                </c:pt>
                <c:pt idx="9">
                  <c:v>2.1658237199272973E-2</c:v>
                </c:pt>
                <c:pt idx="10">
                  <c:v>3.1232630470185541E-2</c:v>
                </c:pt>
                <c:pt idx="11">
                  <c:v>2.299731859365034E-2</c:v>
                </c:pt>
                <c:pt idx="12">
                  <c:v>2.6686599324007562E-2</c:v>
                </c:pt>
                <c:pt idx="13">
                  <c:v>3.2285405097354669E-2</c:v>
                </c:pt>
                <c:pt idx="14">
                  <c:v>2.2867194263732207E-2</c:v>
                </c:pt>
                <c:pt idx="15">
                  <c:v>2.7766283831414721E-2</c:v>
                </c:pt>
                <c:pt idx="16">
                  <c:v>6.3347118055389728E-2</c:v>
                </c:pt>
                <c:pt idx="17">
                  <c:v>2.3318222883972339E-2</c:v>
                </c:pt>
                <c:pt idx="18">
                  <c:v>2.4199092883009143E-2</c:v>
                </c:pt>
                <c:pt idx="19">
                  <c:v>2.8559490740008187E-2</c:v>
                </c:pt>
                <c:pt idx="20">
                  <c:v>2.2101620343164541E-3</c:v>
                </c:pt>
                <c:pt idx="21">
                  <c:v>4.4410937502107117E-2</c:v>
                </c:pt>
                <c:pt idx="22">
                  <c:v>3.0701004051479686E-2</c:v>
                </c:pt>
                <c:pt idx="23">
                  <c:v>2.8043784721376142E-2</c:v>
                </c:pt>
                <c:pt idx="24">
                  <c:v>3.1537119501990674E-2</c:v>
                </c:pt>
                <c:pt idx="25">
                  <c:v>3.1120023144467268E-2</c:v>
                </c:pt>
                <c:pt idx="26">
                  <c:v>2.2105152965121541E-2</c:v>
                </c:pt>
                <c:pt idx="27">
                  <c:v>1.5604808200949043E-2</c:v>
                </c:pt>
                <c:pt idx="28">
                  <c:v>3.5079409721220145E-2</c:v>
                </c:pt>
                <c:pt idx="29">
                  <c:v>1.6190520446201517E-2</c:v>
                </c:pt>
                <c:pt idx="30">
                  <c:v>3.7750092594554495E-2</c:v>
                </c:pt>
                <c:pt idx="31">
                  <c:v>3.1920018520031589E-2</c:v>
                </c:pt>
                <c:pt idx="32">
                  <c:v>3.5709502314732945E-2</c:v>
                </c:pt>
                <c:pt idx="33">
                  <c:v>3.3314591050536059E-2</c:v>
                </c:pt>
                <c:pt idx="34">
                  <c:v>4.1304849539301358E-2</c:v>
                </c:pt>
                <c:pt idx="35">
                  <c:v>2.934740354976384E-2</c:v>
                </c:pt>
                <c:pt idx="36">
                  <c:v>2.956784721754957E-2</c:v>
                </c:pt>
                <c:pt idx="37">
                  <c:v>2.5275434605964618E-2</c:v>
                </c:pt>
                <c:pt idx="38">
                  <c:v>2.3757321048798432E-2</c:v>
                </c:pt>
                <c:pt idx="39">
                  <c:v>3.9591114007635042E-2</c:v>
                </c:pt>
                <c:pt idx="40">
                  <c:v>0.10184725694853114</c:v>
                </c:pt>
                <c:pt idx="41">
                  <c:v>2.6946303964268736E-2</c:v>
                </c:pt>
                <c:pt idx="42">
                  <c:v>2.5950721450499259E-2</c:v>
                </c:pt>
                <c:pt idx="43">
                  <c:v>4.9435034721682314E-2</c:v>
                </c:pt>
                <c:pt idx="44">
                  <c:v>4.4022887730534421E-2</c:v>
                </c:pt>
                <c:pt idx="45">
                  <c:v>2.7394310185263747E-2</c:v>
                </c:pt>
                <c:pt idx="46">
                  <c:v>2.9385474539594725E-2</c:v>
                </c:pt>
                <c:pt idx="47">
                  <c:v>5.2413414348848164E-2</c:v>
                </c:pt>
                <c:pt idx="48">
                  <c:v>2.9283869046983973E-2</c:v>
                </c:pt>
                <c:pt idx="49">
                  <c:v>7.4512731225695461E-4</c:v>
                </c:pt>
                <c:pt idx="50">
                  <c:v>2.7512144099091529E-2</c:v>
                </c:pt>
                <c:pt idx="51">
                  <c:v>2.5142164353123268E-2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7-43B4-9A0C-998053F98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3305615"/>
        <c:axId val="923276335"/>
      </c:barChart>
      <c:catAx>
        <c:axId val="92330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276335"/>
        <c:crosses val="autoZero"/>
        <c:auto val="1"/>
        <c:lblAlgn val="ctr"/>
        <c:lblOffset val="100"/>
        <c:noMultiLvlLbl val="0"/>
      </c:catAx>
      <c:valAx>
        <c:axId val="9232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30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CapstoneTransactionData_new.xlsx]Order level Analysis!PivotTable16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Delivery charges % at slot and month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Analysis'!$Z$7:$Z$8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Analysis'!$Y$9:$Y$18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Analysis'!$Z$9:$Z$18</c:f>
              <c:numCache>
                <c:formatCode>0.00%</c:formatCode>
                <c:ptCount val="9"/>
                <c:pt idx="0">
                  <c:v>0.10821960411254619</c:v>
                </c:pt>
                <c:pt idx="1">
                  <c:v>0.10100418977829796</c:v>
                </c:pt>
                <c:pt idx="2">
                  <c:v>8.5130637595324826E-2</c:v>
                </c:pt>
                <c:pt idx="3">
                  <c:v>7.9106709224520955E-2</c:v>
                </c:pt>
                <c:pt idx="4">
                  <c:v>4.9239384309759708E-2</c:v>
                </c:pt>
                <c:pt idx="5">
                  <c:v>4.7312161248799979E-2</c:v>
                </c:pt>
                <c:pt idx="6">
                  <c:v>5.0574893960107968E-2</c:v>
                </c:pt>
                <c:pt idx="7">
                  <c:v>2.7805525893776384E-2</c:v>
                </c:pt>
                <c:pt idx="8">
                  <c:v>1.8872996494214894E-2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3-4AE1-B606-824C4ADE1EE2}"/>
            </c:ext>
          </c:extLst>
        </c:ser>
        <c:ser>
          <c:idx val="1"/>
          <c:order val="1"/>
          <c:tx>
            <c:strRef>
              <c:f>'Order level Analysis'!$AA$7:$AA$8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Analysis'!$Y$9:$Y$18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Analysis'!$AA$9:$AA$18</c:f>
              <c:numCache>
                <c:formatCode>0.00%</c:formatCode>
                <c:ptCount val="9"/>
                <c:pt idx="0">
                  <c:v>9.3279371921598297E-2</c:v>
                </c:pt>
                <c:pt idx="1">
                  <c:v>7.7695190902738076E-2</c:v>
                </c:pt>
                <c:pt idx="2">
                  <c:v>7.5298605045404504E-2</c:v>
                </c:pt>
                <c:pt idx="3">
                  <c:v>7.8114113492401591E-2</c:v>
                </c:pt>
                <c:pt idx="4">
                  <c:v>4.8922668723083054E-2</c:v>
                </c:pt>
                <c:pt idx="5">
                  <c:v>5.164321046264108E-2</c:v>
                </c:pt>
                <c:pt idx="6">
                  <c:v>4.3337681331277918E-2</c:v>
                </c:pt>
                <c:pt idx="7">
                  <c:v>2.5903019935522072E-2</c:v>
                </c:pt>
                <c:pt idx="8">
                  <c:v>1.733634462754776E-2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73-4AE1-B606-824C4ADE1EE2}"/>
            </c:ext>
          </c:extLst>
        </c:ser>
        <c:ser>
          <c:idx val="2"/>
          <c:order val="2"/>
          <c:tx>
            <c:strRef>
              <c:f>'Order level Analysis'!$AB$7:$AB$8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Analysis'!$Y$9:$Y$18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Analysis'!$AB$9:$AB$18</c:f>
              <c:numCache>
                <c:formatCode>0.00%</c:formatCode>
                <c:ptCount val="9"/>
                <c:pt idx="0">
                  <c:v>0.10220631968505424</c:v>
                </c:pt>
                <c:pt idx="1">
                  <c:v>8.688846793486478E-2</c:v>
                </c:pt>
                <c:pt idx="2">
                  <c:v>8.3493957472846866E-2</c:v>
                </c:pt>
                <c:pt idx="3">
                  <c:v>7.9930346189832621E-2</c:v>
                </c:pt>
                <c:pt idx="4">
                  <c:v>5.6391986738316122E-2</c:v>
                </c:pt>
                <c:pt idx="5">
                  <c:v>5.3805064403799993E-2</c:v>
                </c:pt>
                <c:pt idx="6">
                  <c:v>5.1399101115143765E-2</c:v>
                </c:pt>
                <c:pt idx="7">
                  <c:v>2.2203074208987407E-2</c:v>
                </c:pt>
                <c:pt idx="8">
                  <c:v>1.7050889786261438E-2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73-4AE1-B606-824C4ADE1EE2}"/>
            </c:ext>
          </c:extLst>
        </c:ser>
        <c:ser>
          <c:idx val="3"/>
          <c:order val="3"/>
          <c:tx>
            <c:strRef>
              <c:f>'Order level Analysis'!$AC$7:$AC$8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Analysis'!$Y$9:$Y$18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Analysis'!$AC$9:$AC$18</c:f>
              <c:numCache>
                <c:formatCode>0.00%</c:formatCode>
                <c:ptCount val="9"/>
                <c:pt idx="0">
                  <c:v>0.10817578952249926</c:v>
                </c:pt>
                <c:pt idx="1">
                  <c:v>0.10040261294182323</c:v>
                </c:pt>
                <c:pt idx="2">
                  <c:v>8.8928537890881773E-2</c:v>
                </c:pt>
                <c:pt idx="3">
                  <c:v>9.443532202152892E-2</c:v>
                </c:pt>
                <c:pt idx="4">
                  <c:v>6.5003876970793489E-2</c:v>
                </c:pt>
                <c:pt idx="5">
                  <c:v>6.3737914202572049E-2</c:v>
                </c:pt>
                <c:pt idx="6">
                  <c:v>6.686911933091054E-2</c:v>
                </c:pt>
                <c:pt idx="7">
                  <c:v>2.8327008854270686E-2</c:v>
                </c:pt>
                <c:pt idx="8">
                  <c:v>2.1728041244339222E-2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73-4AE1-B606-824C4ADE1EE2}"/>
            </c:ext>
          </c:extLst>
        </c:ser>
        <c:ser>
          <c:idx val="4"/>
          <c:order val="4"/>
          <c:tx>
            <c:strRef>
              <c:f>'Order level Analysis'!$AD$7:$AD$8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Analysis'!$Y$9:$Y$18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Analysis'!$AD$9:$AD$18</c:f>
              <c:numCache>
                <c:formatCode>0.00%</c:formatCode>
                <c:ptCount val="9"/>
                <c:pt idx="0">
                  <c:v>0.15912886632373571</c:v>
                </c:pt>
                <c:pt idx="1">
                  <c:v>0.16954260237780713</c:v>
                </c:pt>
                <c:pt idx="2">
                  <c:v>0.15917784929261036</c:v>
                </c:pt>
                <c:pt idx="3">
                  <c:v>0.15607065662964895</c:v>
                </c:pt>
                <c:pt idx="4">
                  <c:v>4.4204322200392929E-2</c:v>
                </c:pt>
                <c:pt idx="5">
                  <c:v>0.12678239305641661</c:v>
                </c:pt>
                <c:pt idx="6">
                  <c:v>0.1291656882755631</c:v>
                </c:pt>
                <c:pt idx="7">
                  <c:v>7.7348765139297351E-2</c:v>
                </c:pt>
                <c:pt idx="8">
                  <c:v>5.585861360752456E-2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73-4AE1-B606-824C4ADE1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49568"/>
        <c:axId val="146727488"/>
      </c:barChart>
      <c:catAx>
        <c:axId val="14674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27488"/>
        <c:crosses val="autoZero"/>
        <c:auto val="1"/>
        <c:lblAlgn val="ctr"/>
        <c:lblOffset val="100"/>
        <c:noMultiLvlLbl val="0"/>
      </c:catAx>
      <c:valAx>
        <c:axId val="14672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CapstoneTransactionData_new.xlsx]Order level Analysis!PivotTable17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Discount % at slot and month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Analysis'!$AJ$7:$AJ$8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Analysis'!$AI$9:$AI$18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Analysis'!$AJ$9:$AJ$18</c:f>
              <c:numCache>
                <c:formatCode>0.00%</c:formatCode>
                <c:ptCount val="9"/>
                <c:pt idx="0">
                  <c:v>9.266034905418755E-3</c:v>
                </c:pt>
                <c:pt idx="1">
                  <c:v>1.1331060336200023E-2</c:v>
                </c:pt>
                <c:pt idx="2">
                  <c:v>5.6408710920097483E-3</c:v>
                </c:pt>
                <c:pt idx="3">
                  <c:v>6.7919366297996882E-3</c:v>
                </c:pt>
                <c:pt idx="4">
                  <c:v>4.1480276535176899E-2</c:v>
                </c:pt>
                <c:pt idx="5">
                  <c:v>1.6961775734328655E-2</c:v>
                </c:pt>
                <c:pt idx="6">
                  <c:v>4.6394643670908266E-2</c:v>
                </c:pt>
                <c:pt idx="7">
                  <c:v>0.20863904102511108</c:v>
                </c:pt>
                <c:pt idx="8">
                  <c:v>0.10957258543251083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7-420A-AA4B-53BA1F636C67}"/>
            </c:ext>
          </c:extLst>
        </c:ser>
        <c:ser>
          <c:idx val="1"/>
          <c:order val="1"/>
          <c:tx>
            <c:strRef>
              <c:f>'Order level Analysis'!$AK$7:$AK$8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Analysis'!$AI$9:$AI$18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Analysis'!$AK$9:$AK$18</c:f>
              <c:numCache>
                <c:formatCode>0.00%</c:formatCode>
                <c:ptCount val="9"/>
                <c:pt idx="0">
                  <c:v>1.038464396954198E-2</c:v>
                </c:pt>
                <c:pt idx="1">
                  <c:v>3.6592338479130931E-3</c:v>
                </c:pt>
                <c:pt idx="2">
                  <c:v>8.8689962425639469E-3</c:v>
                </c:pt>
                <c:pt idx="3">
                  <c:v>1.024799837560865E-2</c:v>
                </c:pt>
                <c:pt idx="4">
                  <c:v>4.7834554330564577E-2</c:v>
                </c:pt>
                <c:pt idx="5">
                  <c:v>2.3530222514893031E-2</c:v>
                </c:pt>
                <c:pt idx="6">
                  <c:v>4.8405075299418947E-2</c:v>
                </c:pt>
                <c:pt idx="7">
                  <c:v>0.21498782814658859</c:v>
                </c:pt>
                <c:pt idx="8">
                  <c:v>0.10463223778429791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87-420A-AA4B-53BA1F636C67}"/>
            </c:ext>
          </c:extLst>
        </c:ser>
        <c:ser>
          <c:idx val="2"/>
          <c:order val="2"/>
          <c:tx>
            <c:strRef>
              <c:f>'Order level Analysis'!$AL$7:$AL$8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Analysis'!$AI$9:$AI$18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Analysis'!$AL$9:$AL$18</c:f>
              <c:numCache>
                <c:formatCode>0.00%</c:formatCode>
                <c:ptCount val="9"/>
                <c:pt idx="0">
                  <c:v>1.2339152025527978E-2</c:v>
                </c:pt>
                <c:pt idx="1">
                  <c:v>4.2866163300516709E-3</c:v>
                </c:pt>
                <c:pt idx="2">
                  <c:v>6.0042833103870277E-3</c:v>
                </c:pt>
                <c:pt idx="3">
                  <c:v>6.1025054579478119E-3</c:v>
                </c:pt>
                <c:pt idx="4">
                  <c:v>4.5380357196125473E-2</c:v>
                </c:pt>
                <c:pt idx="5">
                  <c:v>1.8636532675208765E-2</c:v>
                </c:pt>
                <c:pt idx="6">
                  <c:v>5.9001071891983378E-2</c:v>
                </c:pt>
                <c:pt idx="7">
                  <c:v>0.20595321713847009</c:v>
                </c:pt>
                <c:pt idx="8">
                  <c:v>0.11458417005615475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87-420A-AA4B-53BA1F636C67}"/>
            </c:ext>
          </c:extLst>
        </c:ser>
        <c:ser>
          <c:idx val="3"/>
          <c:order val="3"/>
          <c:tx>
            <c:strRef>
              <c:f>'Order level Analysis'!$AM$7:$AM$8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Analysis'!$AI$9:$AI$18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Analysis'!$AM$9:$AM$18</c:f>
              <c:numCache>
                <c:formatCode>0.00%</c:formatCode>
                <c:ptCount val="9"/>
                <c:pt idx="0">
                  <c:v>9.9782040778469954E-3</c:v>
                </c:pt>
                <c:pt idx="1">
                  <c:v>7.9714128642111044E-3</c:v>
                </c:pt>
                <c:pt idx="2">
                  <c:v>5.8749647854258614E-3</c:v>
                </c:pt>
                <c:pt idx="3">
                  <c:v>8.9712513357833555E-3</c:v>
                </c:pt>
                <c:pt idx="4">
                  <c:v>5.0708316410048124E-2</c:v>
                </c:pt>
                <c:pt idx="5">
                  <c:v>1.8856880966974229E-2</c:v>
                </c:pt>
                <c:pt idx="6">
                  <c:v>6.7356997062776924E-2</c:v>
                </c:pt>
                <c:pt idx="7">
                  <c:v>0.2211237600692364</c:v>
                </c:pt>
                <c:pt idx="8">
                  <c:v>9.7600959460459255E-2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87-420A-AA4B-53BA1F636C67}"/>
            </c:ext>
          </c:extLst>
        </c:ser>
        <c:ser>
          <c:idx val="4"/>
          <c:order val="4"/>
          <c:tx>
            <c:strRef>
              <c:f>'Order level Analysis'!$AN$7:$AN$8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Analysis'!$AI$9:$AI$18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Analysis'!$AN$9:$AN$18</c:f>
              <c:numCache>
                <c:formatCode>0.00%</c:formatCode>
                <c:ptCount val="9"/>
                <c:pt idx="0">
                  <c:v>7.2371790589440396E-3</c:v>
                </c:pt>
                <c:pt idx="1">
                  <c:v>5.8825957727873185E-3</c:v>
                </c:pt>
                <c:pt idx="2">
                  <c:v>6.3148946505555891E-3</c:v>
                </c:pt>
                <c:pt idx="3">
                  <c:v>5.8632083674939753E-3</c:v>
                </c:pt>
                <c:pt idx="4">
                  <c:v>3.388998035363458E-2</c:v>
                </c:pt>
                <c:pt idx="5">
                  <c:v>1.9322174002893159E-2</c:v>
                </c:pt>
                <c:pt idx="6">
                  <c:v>3.2892003684771416E-2</c:v>
                </c:pt>
                <c:pt idx="7">
                  <c:v>0.12772349239477596</c:v>
                </c:pt>
                <c:pt idx="8">
                  <c:v>5.0952997658385984E-2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87-420A-AA4B-53BA1F636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39520"/>
        <c:axId val="46015040"/>
      </c:barChart>
      <c:catAx>
        <c:axId val="4603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5040"/>
        <c:crosses val="autoZero"/>
        <c:auto val="1"/>
        <c:lblAlgn val="ctr"/>
        <c:lblOffset val="100"/>
        <c:noMultiLvlLbl val="0"/>
      </c:catAx>
      <c:valAx>
        <c:axId val="4601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3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CapstoneTransactionData_new.xlsx]Completion Rate Analysis!PivotTable2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Completion rate at slot vs day of the week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2.20125786163522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9349845201238391E-2"/>
              <c:y val="2.201257861635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0299277605780104E-3"/>
              <c:y val="-5.7651325621222607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1.57232704402515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0299277605780104E-3"/>
              <c:y val="-5.7651325621222607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2.51572327044025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1.88679245283018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2.20125786163522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1.88679245283018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479876160990712E-2"/>
              <c:y val="-1.25786163522012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7399380804952615E-3"/>
              <c:y val="-5.7651325621222607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67698658410731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0299277605780104E-3"/>
              <c:y val="-3.14465408805031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9349845201238391E-2"/>
              <c:y val="2.201257861635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1.57232704402515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0299277605780104E-3"/>
              <c:y val="-5.7651325621222607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2.51572327044025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1.88679245283018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2.20125786163522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"/>
              <c:y val="-1.88679245283018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479876160990712E-2"/>
              <c:y val="-1.25786163522012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7399380804952615E-3"/>
              <c:y val="-5.7651325621222607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676986584107317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0299277605780104E-3"/>
              <c:y val="-3.14465408805031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9349845201238391E-2"/>
              <c:y val="2.201257861635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'Completion Rate Analysis'!$B$9:$B$10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1.57232704402515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08F-414F-8511-58CEC2EE6259}"/>
                </c:ext>
              </c:extLst>
            </c:dLbl>
            <c:dLbl>
              <c:idx val="3"/>
              <c:layout>
                <c:manualLayout>
                  <c:x val="-9.0299277605780104E-3"/>
                  <c:y val="-5.765132562122260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8F-414F-8511-58CEC2EE62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'Completion Rate Analysis'!$A$11:$A$18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Analysis'!$B$11:$B$18</c:f>
              <c:numCache>
                <c:formatCode>0.00%</c:formatCode>
                <c:ptCount val="7"/>
                <c:pt idx="0">
                  <c:v>0.99764982373678024</c:v>
                </c:pt>
                <c:pt idx="1">
                  <c:v>0.99859353023909991</c:v>
                </c:pt>
                <c:pt idx="2">
                  <c:v>0.99736842105263157</c:v>
                </c:pt>
                <c:pt idx="3">
                  <c:v>0.99482535575679176</c:v>
                </c:pt>
                <c:pt idx="4">
                  <c:v>0.99358151476251599</c:v>
                </c:pt>
                <c:pt idx="5">
                  <c:v>0.98652291105121293</c:v>
                </c:pt>
                <c:pt idx="6">
                  <c:v>0.99741267787839583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8F-414F-8511-58CEC2EE6259}"/>
            </c:ext>
          </c:extLst>
        </c:ser>
        <c:ser>
          <c:idx val="1"/>
          <c:order val="1"/>
          <c:tx>
            <c:strRef>
              <c:f>'Completion Rate Analysis'!$C$9:$C$10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4"/>
              <c:layout>
                <c:manualLayout>
                  <c:x val="0"/>
                  <c:y val="-2.51572327044025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8F-414F-8511-58CEC2EE62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'Completion Rate Analysis'!$A$11:$A$18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Analysis'!$C$11:$C$18</c:f>
              <c:numCache>
                <c:formatCode>0.00%</c:formatCode>
                <c:ptCount val="7"/>
                <c:pt idx="0">
                  <c:v>0.99896587383660806</c:v>
                </c:pt>
                <c:pt idx="1">
                  <c:v>0.99741602067183466</c:v>
                </c:pt>
                <c:pt idx="2">
                  <c:v>0.99349804941482445</c:v>
                </c:pt>
                <c:pt idx="3">
                  <c:v>0.99642004773269688</c:v>
                </c:pt>
                <c:pt idx="4">
                  <c:v>0.99875930521091816</c:v>
                </c:pt>
                <c:pt idx="5">
                  <c:v>0.99769053117782913</c:v>
                </c:pt>
                <c:pt idx="6">
                  <c:v>0.99889380530973448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8F-414F-8511-58CEC2EE6259}"/>
            </c:ext>
          </c:extLst>
        </c:ser>
        <c:ser>
          <c:idx val="2"/>
          <c:order val="2"/>
          <c:tx>
            <c:strRef>
              <c:f>'Completion Rate Analysis'!$D$9:$D$10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88679245283018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8F-414F-8511-58CEC2EE6259}"/>
                </c:ext>
              </c:extLst>
            </c:dLbl>
            <c:dLbl>
              <c:idx val="1"/>
              <c:layout>
                <c:manualLayout>
                  <c:x val="0"/>
                  <c:y val="-2.20125786163522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08F-414F-8511-58CEC2EE6259}"/>
                </c:ext>
              </c:extLst>
            </c:dLbl>
            <c:dLbl>
              <c:idx val="3"/>
              <c:layout>
                <c:manualLayout>
                  <c:x val="0"/>
                  <c:y val="-1.88679245283018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8F-414F-8511-58CEC2EE6259}"/>
                </c:ext>
              </c:extLst>
            </c:dLbl>
            <c:dLbl>
              <c:idx val="4"/>
              <c:layout>
                <c:manualLayout>
                  <c:x val="1.5479876160990712E-2"/>
                  <c:y val="-1.25786163522012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08F-414F-8511-58CEC2EE6259}"/>
                </c:ext>
              </c:extLst>
            </c:dLbl>
            <c:dLbl>
              <c:idx val="5"/>
              <c:layout>
                <c:manualLayout>
                  <c:x val="7.7399380804952615E-3"/>
                  <c:y val="-5.765132562122260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8F-414F-8511-58CEC2EE62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'Completion Rate Analysis'!$A$11:$A$18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Analysis'!$D$11:$D$18</c:f>
              <c:numCache>
                <c:formatCode>0.00%</c:formatCode>
                <c:ptCount val="7"/>
                <c:pt idx="0">
                  <c:v>1</c:v>
                </c:pt>
                <c:pt idx="1">
                  <c:v>0.99845916795069334</c:v>
                </c:pt>
                <c:pt idx="2">
                  <c:v>0.99694656488549616</c:v>
                </c:pt>
                <c:pt idx="3">
                  <c:v>0.99687010954616584</c:v>
                </c:pt>
                <c:pt idx="4">
                  <c:v>0.99850523168908822</c:v>
                </c:pt>
                <c:pt idx="5">
                  <c:v>0.99572039942938662</c:v>
                </c:pt>
                <c:pt idx="6">
                  <c:v>0.9929775280898876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8F-414F-8511-58CEC2EE6259}"/>
            </c:ext>
          </c:extLst>
        </c:ser>
        <c:ser>
          <c:idx val="3"/>
          <c:order val="3"/>
          <c:tx>
            <c:strRef>
              <c:f>'Completion Rate Analysis'!$E$9:$E$10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4"/>
              <c:layout>
                <c:manualLayout>
                  <c:x val="1.676986584107317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08F-414F-8511-58CEC2EE6259}"/>
                </c:ext>
              </c:extLst>
            </c:dLbl>
            <c:dLbl>
              <c:idx val="5"/>
              <c:layout>
                <c:manualLayout>
                  <c:x val="9.0299277605780104E-3"/>
                  <c:y val="-3.14465408805031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08F-414F-8511-58CEC2EE62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'Completion Rate Analysis'!$A$11:$A$18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Analysis'!$E$11:$E$18</c:f>
              <c:numCache>
                <c:formatCode>0.00%</c:formatCode>
                <c:ptCount val="7"/>
                <c:pt idx="0">
                  <c:v>0.99865771812080539</c:v>
                </c:pt>
                <c:pt idx="1">
                  <c:v>0.99724517906336085</c:v>
                </c:pt>
                <c:pt idx="2">
                  <c:v>0.99581589958159</c:v>
                </c:pt>
                <c:pt idx="3">
                  <c:v>0.98997134670487108</c:v>
                </c:pt>
                <c:pt idx="4">
                  <c:v>0.99622641509433962</c:v>
                </c:pt>
                <c:pt idx="5">
                  <c:v>0.99351491569390404</c:v>
                </c:pt>
                <c:pt idx="6">
                  <c:v>0.97886393659180981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08F-414F-8511-58CEC2EE6259}"/>
            </c:ext>
          </c:extLst>
        </c:ser>
        <c:ser>
          <c:idx val="4"/>
          <c:order val="4"/>
          <c:tx>
            <c:strRef>
              <c:f>'Completion Rate Analysis'!$F$9:$F$10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dLbl>
              <c:idx val="4"/>
              <c:layout>
                <c:manualLayout>
                  <c:x val="1.9349845201238391E-2"/>
                  <c:y val="2.201257861635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08F-414F-8511-58CEC2EE62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'Completion Rate Analysis'!$A$11:$A$18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'Completion Rate Analysis'!$F$11:$F$18</c:f>
              <c:numCache>
                <c:formatCode>0.00%</c:formatCode>
                <c:ptCount val="7"/>
                <c:pt idx="0">
                  <c:v>0.99632352941176472</c:v>
                </c:pt>
                <c:pt idx="1">
                  <c:v>0.9907407407407407</c:v>
                </c:pt>
                <c:pt idx="2">
                  <c:v>0.98941798941798942</c:v>
                </c:pt>
                <c:pt idx="3">
                  <c:v>1</c:v>
                </c:pt>
                <c:pt idx="4">
                  <c:v>0.99514563106796117</c:v>
                </c:pt>
                <c:pt idx="5">
                  <c:v>0.9919028340080972</c:v>
                </c:pt>
                <c:pt idx="6">
                  <c:v>0.9920948616600791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08F-414F-8511-58CEC2EE6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1497439"/>
        <c:axId val="511498399"/>
      </c:barChart>
      <c:catAx>
        <c:axId val="5114974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498399"/>
        <c:crosses val="autoZero"/>
        <c:auto val="1"/>
        <c:lblAlgn val="ctr"/>
        <c:lblOffset val="100"/>
        <c:noMultiLvlLbl val="0"/>
      </c:catAx>
      <c:valAx>
        <c:axId val="511498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49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CapstoneTransactionData_new.xlsx]Completion Rate Analysis!PivotTable3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Completion rate at drop area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'Completion Rate Analysis'!$M$9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'Completion Rate Analysis'!$L$10:$L$62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'Completion Rate Analysis'!$M$10:$M$62</c:f>
              <c:numCache>
                <c:formatCode>0.00%</c:formatCode>
                <c:ptCount val="5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0.5</c:v>
                </c:pt>
                <c:pt idx="9">
                  <c:v>0.9925373134328358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0.99274047186932846</c:v>
                </c:pt>
                <c:pt idx="15">
                  <c:v>0.98076923076923073</c:v>
                </c:pt>
                <c:pt idx="16">
                  <c:v>1</c:v>
                </c:pt>
                <c:pt idx="17">
                  <c:v>0.97142857142857142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0.75</c:v>
                </c:pt>
                <c:pt idx="25">
                  <c:v>1</c:v>
                </c:pt>
                <c:pt idx="26">
                  <c:v>0.99694423223834994</c:v>
                </c:pt>
                <c:pt idx="27">
                  <c:v>0.9960401098550169</c:v>
                </c:pt>
                <c:pt idx="28">
                  <c:v>0.875</c:v>
                </c:pt>
                <c:pt idx="29">
                  <c:v>0.99594526102382164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0.99375000000000002</c:v>
                </c:pt>
                <c:pt idx="38">
                  <c:v>0.99420849420849422</c:v>
                </c:pt>
                <c:pt idx="39">
                  <c:v>1</c:v>
                </c:pt>
                <c:pt idx="40">
                  <c:v>1</c:v>
                </c:pt>
                <c:pt idx="41">
                  <c:v>0.98750000000000004</c:v>
                </c:pt>
                <c:pt idx="42">
                  <c:v>0.66666666666666663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0.8571428571428571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46-4669-8310-1DF249DE4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239279"/>
        <c:axId val="172232559"/>
      </c:lineChart>
      <c:catAx>
        <c:axId val="17223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2559"/>
        <c:crosses val="autoZero"/>
        <c:auto val="1"/>
        <c:lblAlgn val="ctr"/>
        <c:lblOffset val="100"/>
        <c:noMultiLvlLbl val="0"/>
      </c:catAx>
      <c:valAx>
        <c:axId val="17223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3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CapstoneTransactionData_new.xlsx]Completion Rate Analysis!PivotTable4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Completion rate at no. of products ordered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'Completion Rate Analysis'!$B$46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'Completion Rate Analysis'!$A$47:$A$52</c:f>
              <c:strCache>
                <c:ptCount val="5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</c:strCache>
            </c:strRef>
          </c:cat>
          <c:val>
            <c:numRef>
              <c:f>'Completion Rate Analysis'!$B$47:$B$52</c:f>
              <c:numCache>
                <c:formatCode>0.00%</c:formatCode>
                <c:ptCount val="5"/>
                <c:pt idx="0">
                  <c:v>0.99517815768050599</c:v>
                </c:pt>
                <c:pt idx="1">
                  <c:v>0.9959175341906511</c:v>
                </c:pt>
                <c:pt idx="2">
                  <c:v>0.99728260869565222</c:v>
                </c:pt>
                <c:pt idx="3">
                  <c:v>0.99774774774774777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F-42CB-B395-3A7CC5E70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1482559"/>
        <c:axId val="511494559"/>
      </c:barChart>
      <c:catAx>
        <c:axId val="5114825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494559"/>
        <c:crosses val="autoZero"/>
        <c:auto val="1"/>
        <c:lblAlgn val="ctr"/>
        <c:lblOffset val="100"/>
        <c:noMultiLvlLbl val="0"/>
      </c:catAx>
      <c:valAx>
        <c:axId val="51149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482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CapstoneTransactionData_new.xlsx]Customer Level Analysis 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Completion rate at source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 '!$F$6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5F-4ECF-AC10-2226B2A16E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5F-4ECF-AC10-2226B2A16EC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5F-4ECF-AC10-2226B2A16EC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5F-4ECF-AC10-2226B2A16EC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55F-4ECF-AC10-2226B2A16EC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55F-4ECF-AC10-2226B2A16E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 '!$E$7:$E$13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 '!$F$7:$F$13</c:f>
              <c:numCache>
                <c:formatCode>0.00%</c:formatCode>
                <c:ptCount val="6"/>
                <c:pt idx="0">
                  <c:v>0.99579831932773111</c:v>
                </c:pt>
                <c:pt idx="1">
                  <c:v>0.99551234106207931</c:v>
                </c:pt>
                <c:pt idx="2">
                  <c:v>0.99461206896551724</c:v>
                </c:pt>
                <c:pt idx="3">
                  <c:v>0.99440950384346616</c:v>
                </c:pt>
                <c:pt idx="4">
                  <c:v>0.99625748502994016</c:v>
                </c:pt>
                <c:pt idx="5">
                  <c:v>0.99565389174239427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5F-4ECF-AC10-2226B2A16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57704735"/>
        <c:axId val="1957707615"/>
      </c:barChart>
      <c:catAx>
        <c:axId val="19577047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707615"/>
        <c:crosses val="autoZero"/>
        <c:auto val="1"/>
        <c:lblAlgn val="ctr"/>
        <c:lblOffset val="100"/>
        <c:noMultiLvlLbl val="0"/>
      </c:catAx>
      <c:valAx>
        <c:axId val="1957707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704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CapstoneTransactionData_new.xlsx]Customer Level Analysis 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Aggregated LTV at customer acquisition source level</a:t>
            </a:r>
          </a:p>
        </c:rich>
      </c:tx>
      <c:layout>
        <c:manualLayout>
          <c:xMode val="edge"/>
          <c:yMode val="edge"/>
          <c:x val="0.13285331563346003"/>
          <c:y val="1.1553422704098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 '!$M$6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07-4A71-8E48-42179A9C9C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07-4A71-8E48-42179A9C9C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07-4A71-8E48-42179A9C9C6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07-4A71-8E48-42179A9C9C6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07-4A71-8E48-42179A9C9C6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07-4A71-8E48-42179A9C9C6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 '!$L$7:$L$13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 '!$M$7:$M$13</c:f>
              <c:numCache>
                <c:formatCode>0.00</c:formatCode>
                <c:ptCount val="6"/>
                <c:pt idx="0">
                  <c:v>3342.3246753246754</c:v>
                </c:pt>
                <c:pt idx="1">
                  <c:v>12766.508788332087</c:v>
                </c:pt>
                <c:pt idx="2">
                  <c:v>3096.0211925287358</c:v>
                </c:pt>
                <c:pt idx="3">
                  <c:v>3945.4723969252273</c:v>
                </c:pt>
                <c:pt idx="4">
                  <c:v>13110.151796407186</c:v>
                </c:pt>
                <c:pt idx="5">
                  <c:v>3451.7514816278149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207-4A71-8E48-42179A9C9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14009983"/>
        <c:axId val="1864282607"/>
      </c:barChart>
      <c:catAx>
        <c:axId val="18140099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282607"/>
        <c:crosses val="autoZero"/>
        <c:auto val="1"/>
        <c:lblAlgn val="ctr"/>
        <c:lblOffset val="100"/>
        <c:noMultiLvlLbl val="0"/>
      </c:catAx>
      <c:valAx>
        <c:axId val="186428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00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69B3B-B3DF-4D8B-BFAA-B6931EA8715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AE30C5-915F-4303-83DE-6DADBB6649A4}">
      <dgm:prSet phldrT="[Text]"/>
      <dgm:spPr/>
      <dgm:t>
        <a:bodyPr/>
        <a:lstStyle/>
        <a:p>
          <a:r>
            <a:rPr lang="en-US" dirty="0"/>
            <a:t>Order Level Analysis</a:t>
          </a:r>
        </a:p>
      </dgm:t>
    </dgm:pt>
    <dgm:pt modelId="{3CDA8BD5-5AAB-41D6-927F-EB5F3A935ACE}" type="parTrans" cxnId="{5B38B610-8479-483B-A3C1-D92572A716DE}">
      <dgm:prSet/>
      <dgm:spPr/>
      <dgm:t>
        <a:bodyPr/>
        <a:lstStyle/>
        <a:p>
          <a:endParaRPr lang="en-IN"/>
        </a:p>
      </dgm:t>
    </dgm:pt>
    <dgm:pt modelId="{46DAFD6D-FA81-4AB3-BE87-4B8D5118321B}" type="sibTrans" cxnId="{5B38B610-8479-483B-A3C1-D92572A716DE}">
      <dgm:prSet/>
      <dgm:spPr/>
      <dgm:t>
        <a:bodyPr/>
        <a:lstStyle/>
        <a:p>
          <a:endParaRPr lang="en-IN"/>
        </a:p>
      </dgm:t>
    </dgm:pt>
    <dgm:pt modelId="{E99E7DA6-AA3E-400D-BC71-E643D9F48C46}">
      <dgm:prSet phldrT="[Text]"/>
      <dgm:spPr/>
      <dgm:t>
        <a:bodyPr/>
        <a:lstStyle/>
        <a:p>
          <a:r>
            <a:rPr lang="en-US" dirty="0"/>
            <a:t>Completion Level Analysis</a:t>
          </a:r>
          <a:endParaRPr lang="en-IN" dirty="0"/>
        </a:p>
      </dgm:t>
    </dgm:pt>
    <dgm:pt modelId="{3808CADB-A382-49E8-A15D-C22D7A11C657}" type="parTrans" cxnId="{E62D6083-D18D-4E01-9C82-0B79682D5B09}">
      <dgm:prSet/>
      <dgm:spPr/>
      <dgm:t>
        <a:bodyPr/>
        <a:lstStyle/>
        <a:p>
          <a:endParaRPr lang="en-IN"/>
        </a:p>
      </dgm:t>
    </dgm:pt>
    <dgm:pt modelId="{1ED25768-E4D8-412B-AD6B-47735168384D}" type="sibTrans" cxnId="{E62D6083-D18D-4E01-9C82-0B79682D5B09}">
      <dgm:prSet/>
      <dgm:spPr/>
      <dgm:t>
        <a:bodyPr/>
        <a:lstStyle/>
        <a:p>
          <a:endParaRPr lang="en-IN"/>
        </a:p>
      </dgm:t>
    </dgm:pt>
    <dgm:pt modelId="{3DA233FC-010A-4E58-80B4-EEAA1583F4D1}">
      <dgm:prSet phldrT="[Text]"/>
      <dgm:spPr/>
      <dgm:t>
        <a:bodyPr/>
        <a:lstStyle/>
        <a:p>
          <a:r>
            <a:rPr lang="en-US" dirty="0"/>
            <a:t>Customer Level Analysis</a:t>
          </a:r>
        </a:p>
      </dgm:t>
    </dgm:pt>
    <dgm:pt modelId="{B5DEA59C-CF4E-4FB3-A644-BB43A82885CB}" type="parTrans" cxnId="{07E2ADEC-AEC8-4F24-80FD-D944DF0A0B10}">
      <dgm:prSet/>
      <dgm:spPr/>
      <dgm:t>
        <a:bodyPr/>
        <a:lstStyle/>
        <a:p>
          <a:endParaRPr lang="en-IN"/>
        </a:p>
      </dgm:t>
    </dgm:pt>
    <dgm:pt modelId="{DB554AD0-C23B-4DED-B199-B7103FD3967C}" type="sibTrans" cxnId="{07E2ADEC-AEC8-4F24-80FD-D944DF0A0B10}">
      <dgm:prSet/>
      <dgm:spPr/>
      <dgm:t>
        <a:bodyPr/>
        <a:lstStyle/>
        <a:p>
          <a:endParaRPr lang="en-IN"/>
        </a:p>
      </dgm:t>
    </dgm:pt>
    <dgm:pt modelId="{EC2CC382-DB68-423E-ADBF-46B73F2371FB}">
      <dgm:prSet phldrT="[Text]"/>
      <dgm:spPr/>
      <dgm:t>
        <a:bodyPr/>
        <a:lstStyle/>
        <a:p>
          <a:r>
            <a:rPr lang="en-US" dirty="0"/>
            <a:t>Delivery Level Analysis</a:t>
          </a:r>
        </a:p>
      </dgm:t>
    </dgm:pt>
    <dgm:pt modelId="{1B61418B-EC9B-495C-8F88-786716447064}" type="parTrans" cxnId="{A83F6744-783D-446B-917E-13E368C73783}">
      <dgm:prSet/>
      <dgm:spPr/>
      <dgm:t>
        <a:bodyPr/>
        <a:lstStyle/>
        <a:p>
          <a:endParaRPr lang="en-IN"/>
        </a:p>
      </dgm:t>
    </dgm:pt>
    <dgm:pt modelId="{15136008-5958-426A-90B7-78C397B904D0}" type="sibTrans" cxnId="{A83F6744-783D-446B-917E-13E368C73783}">
      <dgm:prSet/>
      <dgm:spPr/>
      <dgm:t>
        <a:bodyPr/>
        <a:lstStyle/>
        <a:p>
          <a:endParaRPr lang="en-IN"/>
        </a:p>
      </dgm:t>
    </dgm:pt>
    <dgm:pt modelId="{BB594275-E310-4D36-B5BD-0E4E04761400}" type="pres">
      <dgm:prSet presAssocID="{AC169B3B-B3DF-4D8B-BFAA-B6931EA8715C}" presName="outerComposite" presStyleCnt="0">
        <dgm:presLayoutVars>
          <dgm:chMax val="5"/>
          <dgm:dir/>
          <dgm:resizeHandles val="exact"/>
        </dgm:presLayoutVars>
      </dgm:prSet>
      <dgm:spPr/>
    </dgm:pt>
    <dgm:pt modelId="{0419313B-888A-4F1D-9EF8-D997861B9DD4}" type="pres">
      <dgm:prSet presAssocID="{AC169B3B-B3DF-4D8B-BFAA-B6931EA8715C}" presName="dummyMaxCanvas" presStyleCnt="0">
        <dgm:presLayoutVars/>
      </dgm:prSet>
      <dgm:spPr/>
    </dgm:pt>
    <dgm:pt modelId="{945653C6-A555-4AEE-9573-39DFD97E4A1A}" type="pres">
      <dgm:prSet presAssocID="{AC169B3B-B3DF-4D8B-BFAA-B6931EA8715C}" presName="FourNodes_1" presStyleLbl="node1" presStyleIdx="0" presStyleCnt="4">
        <dgm:presLayoutVars>
          <dgm:bulletEnabled val="1"/>
        </dgm:presLayoutVars>
      </dgm:prSet>
      <dgm:spPr/>
    </dgm:pt>
    <dgm:pt modelId="{70A42630-1A38-4387-90FA-C1C8429ED900}" type="pres">
      <dgm:prSet presAssocID="{AC169B3B-B3DF-4D8B-BFAA-B6931EA8715C}" presName="FourNodes_2" presStyleLbl="node1" presStyleIdx="1" presStyleCnt="4">
        <dgm:presLayoutVars>
          <dgm:bulletEnabled val="1"/>
        </dgm:presLayoutVars>
      </dgm:prSet>
      <dgm:spPr/>
    </dgm:pt>
    <dgm:pt modelId="{90C20366-35BE-4C85-AA36-275668CF1E31}" type="pres">
      <dgm:prSet presAssocID="{AC169B3B-B3DF-4D8B-BFAA-B6931EA8715C}" presName="FourNodes_3" presStyleLbl="node1" presStyleIdx="2" presStyleCnt="4">
        <dgm:presLayoutVars>
          <dgm:bulletEnabled val="1"/>
        </dgm:presLayoutVars>
      </dgm:prSet>
      <dgm:spPr/>
    </dgm:pt>
    <dgm:pt modelId="{4EDBC385-AFDD-443D-91D5-16A29BF3875D}" type="pres">
      <dgm:prSet presAssocID="{AC169B3B-B3DF-4D8B-BFAA-B6931EA8715C}" presName="FourNodes_4" presStyleLbl="node1" presStyleIdx="3" presStyleCnt="4">
        <dgm:presLayoutVars>
          <dgm:bulletEnabled val="1"/>
        </dgm:presLayoutVars>
      </dgm:prSet>
      <dgm:spPr/>
    </dgm:pt>
    <dgm:pt modelId="{3B0D650A-5E4D-4F28-BAA8-2254CA81F8EA}" type="pres">
      <dgm:prSet presAssocID="{AC169B3B-B3DF-4D8B-BFAA-B6931EA8715C}" presName="FourConn_1-2" presStyleLbl="fgAccFollowNode1" presStyleIdx="0" presStyleCnt="3">
        <dgm:presLayoutVars>
          <dgm:bulletEnabled val="1"/>
        </dgm:presLayoutVars>
      </dgm:prSet>
      <dgm:spPr/>
    </dgm:pt>
    <dgm:pt modelId="{7BA95A96-440E-4C67-BCD2-8314573D4AB8}" type="pres">
      <dgm:prSet presAssocID="{AC169B3B-B3DF-4D8B-BFAA-B6931EA8715C}" presName="FourConn_2-3" presStyleLbl="fgAccFollowNode1" presStyleIdx="1" presStyleCnt="3">
        <dgm:presLayoutVars>
          <dgm:bulletEnabled val="1"/>
        </dgm:presLayoutVars>
      </dgm:prSet>
      <dgm:spPr/>
    </dgm:pt>
    <dgm:pt modelId="{9E0A420E-1015-4719-851B-84838B1393AC}" type="pres">
      <dgm:prSet presAssocID="{AC169B3B-B3DF-4D8B-BFAA-B6931EA8715C}" presName="FourConn_3-4" presStyleLbl="fgAccFollowNode1" presStyleIdx="2" presStyleCnt="3">
        <dgm:presLayoutVars>
          <dgm:bulletEnabled val="1"/>
        </dgm:presLayoutVars>
      </dgm:prSet>
      <dgm:spPr/>
    </dgm:pt>
    <dgm:pt modelId="{FC160018-099D-4FAF-982F-6B589E3E775E}" type="pres">
      <dgm:prSet presAssocID="{AC169B3B-B3DF-4D8B-BFAA-B6931EA8715C}" presName="FourNodes_1_text" presStyleLbl="node1" presStyleIdx="3" presStyleCnt="4">
        <dgm:presLayoutVars>
          <dgm:bulletEnabled val="1"/>
        </dgm:presLayoutVars>
      </dgm:prSet>
      <dgm:spPr/>
    </dgm:pt>
    <dgm:pt modelId="{740225B4-1659-44F6-9ADD-461FE2C1187A}" type="pres">
      <dgm:prSet presAssocID="{AC169B3B-B3DF-4D8B-BFAA-B6931EA8715C}" presName="FourNodes_2_text" presStyleLbl="node1" presStyleIdx="3" presStyleCnt="4">
        <dgm:presLayoutVars>
          <dgm:bulletEnabled val="1"/>
        </dgm:presLayoutVars>
      </dgm:prSet>
      <dgm:spPr/>
    </dgm:pt>
    <dgm:pt modelId="{2568C1A5-727E-40F1-B7F7-3498505FC618}" type="pres">
      <dgm:prSet presAssocID="{AC169B3B-B3DF-4D8B-BFAA-B6931EA8715C}" presName="FourNodes_3_text" presStyleLbl="node1" presStyleIdx="3" presStyleCnt="4">
        <dgm:presLayoutVars>
          <dgm:bulletEnabled val="1"/>
        </dgm:presLayoutVars>
      </dgm:prSet>
      <dgm:spPr/>
    </dgm:pt>
    <dgm:pt modelId="{1BD93071-B93F-4AB2-8E9A-68BDE9F9C1F0}" type="pres">
      <dgm:prSet presAssocID="{AC169B3B-B3DF-4D8B-BFAA-B6931EA8715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7122602-8FC0-418E-A3AF-704ACD002FD1}" type="presOf" srcId="{EC2CC382-DB68-423E-ADBF-46B73F2371FB}" destId="{1BD93071-B93F-4AB2-8E9A-68BDE9F9C1F0}" srcOrd="1" destOrd="0" presId="urn:microsoft.com/office/officeart/2005/8/layout/vProcess5"/>
    <dgm:cxn modelId="{5B38B610-8479-483B-A3C1-D92572A716DE}" srcId="{AC169B3B-B3DF-4D8B-BFAA-B6931EA8715C}" destId="{EBAE30C5-915F-4303-83DE-6DADBB6649A4}" srcOrd="0" destOrd="0" parTransId="{3CDA8BD5-5AAB-41D6-927F-EB5F3A935ACE}" sibTransId="{46DAFD6D-FA81-4AB3-BE87-4B8D5118321B}"/>
    <dgm:cxn modelId="{DD7B8413-9342-42E0-B44D-CFED47B72756}" type="presOf" srcId="{EC2CC382-DB68-423E-ADBF-46B73F2371FB}" destId="{4EDBC385-AFDD-443D-91D5-16A29BF3875D}" srcOrd="0" destOrd="0" presId="urn:microsoft.com/office/officeart/2005/8/layout/vProcess5"/>
    <dgm:cxn modelId="{41224A28-03DE-4629-8655-6C1FA46CD7A2}" type="presOf" srcId="{E99E7DA6-AA3E-400D-BC71-E643D9F48C46}" destId="{740225B4-1659-44F6-9ADD-461FE2C1187A}" srcOrd="1" destOrd="0" presId="urn:microsoft.com/office/officeart/2005/8/layout/vProcess5"/>
    <dgm:cxn modelId="{A83F6744-783D-446B-917E-13E368C73783}" srcId="{AC169B3B-B3DF-4D8B-BFAA-B6931EA8715C}" destId="{EC2CC382-DB68-423E-ADBF-46B73F2371FB}" srcOrd="3" destOrd="0" parTransId="{1B61418B-EC9B-495C-8F88-786716447064}" sibTransId="{15136008-5958-426A-90B7-78C397B904D0}"/>
    <dgm:cxn modelId="{B6CF864C-616B-4E08-8C8B-59D9735B503D}" type="presOf" srcId="{3DA233FC-010A-4E58-80B4-EEAA1583F4D1}" destId="{2568C1A5-727E-40F1-B7F7-3498505FC618}" srcOrd="1" destOrd="0" presId="urn:microsoft.com/office/officeart/2005/8/layout/vProcess5"/>
    <dgm:cxn modelId="{68B5564F-A6D7-4EF9-A272-A5A30D1AA074}" type="presOf" srcId="{46DAFD6D-FA81-4AB3-BE87-4B8D5118321B}" destId="{3B0D650A-5E4D-4F28-BAA8-2254CA81F8EA}" srcOrd="0" destOrd="0" presId="urn:microsoft.com/office/officeart/2005/8/layout/vProcess5"/>
    <dgm:cxn modelId="{AC217E4F-7B80-43C6-B008-ADE3CE4BD76A}" type="presOf" srcId="{1ED25768-E4D8-412B-AD6B-47735168384D}" destId="{7BA95A96-440E-4C67-BCD2-8314573D4AB8}" srcOrd="0" destOrd="0" presId="urn:microsoft.com/office/officeart/2005/8/layout/vProcess5"/>
    <dgm:cxn modelId="{D9526F78-D06E-4809-93A6-9525592D7C22}" type="presOf" srcId="{DB554AD0-C23B-4DED-B199-B7103FD3967C}" destId="{9E0A420E-1015-4719-851B-84838B1393AC}" srcOrd="0" destOrd="0" presId="urn:microsoft.com/office/officeart/2005/8/layout/vProcess5"/>
    <dgm:cxn modelId="{A9426C7B-36C0-45AC-99F8-1DF6092DD2C5}" type="presOf" srcId="{EBAE30C5-915F-4303-83DE-6DADBB6649A4}" destId="{945653C6-A555-4AEE-9573-39DFD97E4A1A}" srcOrd="0" destOrd="0" presId="urn:microsoft.com/office/officeart/2005/8/layout/vProcess5"/>
    <dgm:cxn modelId="{8064167F-FEE9-43D0-92CE-F9D98FF2B9C8}" type="presOf" srcId="{EBAE30C5-915F-4303-83DE-6DADBB6649A4}" destId="{FC160018-099D-4FAF-982F-6B589E3E775E}" srcOrd="1" destOrd="0" presId="urn:microsoft.com/office/officeart/2005/8/layout/vProcess5"/>
    <dgm:cxn modelId="{E62D6083-D18D-4E01-9C82-0B79682D5B09}" srcId="{AC169B3B-B3DF-4D8B-BFAA-B6931EA8715C}" destId="{E99E7DA6-AA3E-400D-BC71-E643D9F48C46}" srcOrd="1" destOrd="0" parTransId="{3808CADB-A382-49E8-A15D-C22D7A11C657}" sibTransId="{1ED25768-E4D8-412B-AD6B-47735168384D}"/>
    <dgm:cxn modelId="{D05CAEB0-C435-4EE7-AA53-A1D3921CF8E8}" type="presOf" srcId="{E99E7DA6-AA3E-400D-BC71-E643D9F48C46}" destId="{70A42630-1A38-4387-90FA-C1C8429ED900}" srcOrd="0" destOrd="0" presId="urn:microsoft.com/office/officeart/2005/8/layout/vProcess5"/>
    <dgm:cxn modelId="{66FD6BBF-DB39-4E8C-A5B2-67752B499849}" type="presOf" srcId="{3DA233FC-010A-4E58-80B4-EEAA1583F4D1}" destId="{90C20366-35BE-4C85-AA36-275668CF1E31}" srcOrd="0" destOrd="0" presId="urn:microsoft.com/office/officeart/2005/8/layout/vProcess5"/>
    <dgm:cxn modelId="{0A444CD6-0A49-4228-B251-D20B77DFF819}" type="presOf" srcId="{AC169B3B-B3DF-4D8B-BFAA-B6931EA8715C}" destId="{BB594275-E310-4D36-B5BD-0E4E04761400}" srcOrd="0" destOrd="0" presId="urn:microsoft.com/office/officeart/2005/8/layout/vProcess5"/>
    <dgm:cxn modelId="{07E2ADEC-AEC8-4F24-80FD-D944DF0A0B10}" srcId="{AC169B3B-B3DF-4D8B-BFAA-B6931EA8715C}" destId="{3DA233FC-010A-4E58-80B4-EEAA1583F4D1}" srcOrd="2" destOrd="0" parTransId="{B5DEA59C-CF4E-4FB3-A644-BB43A82885CB}" sibTransId="{DB554AD0-C23B-4DED-B199-B7103FD3967C}"/>
    <dgm:cxn modelId="{D15DFADB-1EC5-48DC-B39B-6282AE635E0D}" type="presParOf" srcId="{BB594275-E310-4D36-B5BD-0E4E04761400}" destId="{0419313B-888A-4F1D-9EF8-D997861B9DD4}" srcOrd="0" destOrd="0" presId="urn:microsoft.com/office/officeart/2005/8/layout/vProcess5"/>
    <dgm:cxn modelId="{08E5FA92-B2E2-42B4-9635-BDEA9A3BA71A}" type="presParOf" srcId="{BB594275-E310-4D36-B5BD-0E4E04761400}" destId="{945653C6-A555-4AEE-9573-39DFD97E4A1A}" srcOrd="1" destOrd="0" presId="urn:microsoft.com/office/officeart/2005/8/layout/vProcess5"/>
    <dgm:cxn modelId="{4E95337D-8826-428C-BC7D-F3154FA9AE3D}" type="presParOf" srcId="{BB594275-E310-4D36-B5BD-0E4E04761400}" destId="{70A42630-1A38-4387-90FA-C1C8429ED900}" srcOrd="2" destOrd="0" presId="urn:microsoft.com/office/officeart/2005/8/layout/vProcess5"/>
    <dgm:cxn modelId="{AFF495BD-00D0-4B2B-B46E-FED43FEE8B9C}" type="presParOf" srcId="{BB594275-E310-4D36-B5BD-0E4E04761400}" destId="{90C20366-35BE-4C85-AA36-275668CF1E31}" srcOrd="3" destOrd="0" presId="urn:microsoft.com/office/officeart/2005/8/layout/vProcess5"/>
    <dgm:cxn modelId="{25CAE277-F3E7-48A0-BAA8-1C8916875880}" type="presParOf" srcId="{BB594275-E310-4D36-B5BD-0E4E04761400}" destId="{4EDBC385-AFDD-443D-91D5-16A29BF3875D}" srcOrd="4" destOrd="0" presId="urn:microsoft.com/office/officeart/2005/8/layout/vProcess5"/>
    <dgm:cxn modelId="{753DA16B-662F-4A87-B0A8-63D75164F7E7}" type="presParOf" srcId="{BB594275-E310-4D36-B5BD-0E4E04761400}" destId="{3B0D650A-5E4D-4F28-BAA8-2254CA81F8EA}" srcOrd="5" destOrd="0" presId="urn:microsoft.com/office/officeart/2005/8/layout/vProcess5"/>
    <dgm:cxn modelId="{6229384E-9BA6-421E-93B7-A9074FB53FBB}" type="presParOf" srcId="{BB594275-E310-4D36-B5BD-0E4E04761400}" destId="{7BA95A96-440E-4C67-BCD2-8314573D4AB8}" srcOrd="6" destOrd="0" presId="urn:microsoft.com/office/officeart/2005/8/layout/vProcess5"/>
    <dgm:cxn modelId="{DC04BF5A-F316-4B4F-9775-FFDBC16ADAB3}" type="presParOf" srcId="{BB594275-E310-4D36-B5BD-0E4E04761400}" destId="{9E0A420E-1015-4719-851B-84838B1393AC}" srcOrd="7" destOrd="0" presId="urn:microsoft.com/office/officeart/2005/8/layout/vProcess5"/>
    <dgm:cxn modelId="{A561A731-FD60-4E27-842C-25FDB4B1E36B}" type="presParOf" srcId="{BB594275-E310-4D36-B5BD-0E4E04761400}" destId="{FC160018-099D-4FAF-982F-6B589E3E775E}" srcOrd="8" destOrd="0" presId="urn:microsoft.com/office/officeart/2005/8/layout/vProcess5"/>
    <dgm:cxn modelId="{1A9A73D9-40B2-4054-9CEC-7C4F219E5877}" type="presParOf" srcId="{BB594275-E310-4D36-B5BD-0E4E04761400}" destId="{740225B4-1659-44F6-9ADD-461FE2C1187A}" srcOrd="9" destOrd="0" presId="urn:microsoft.com/office/officeart/2005/8/layout/vProcess5"/>
    <dgm:cxn modelId="{865A7402-D4E4-4053-80A9-FF31E1734A14}" type="presParOf" srcId="{BB594275-E310-4D36-B5BD-0E4E04761400}" destId="{2568C1A5-727E-40F1-B7F7-3498505FC618}" srcOrd="10" destOrd="0" presId="urn:microsoft.com/office/officeart/2005/8/layout/vProcess5"/>
    <dgm:cxn modelId="{769A2855-492F-4104-B1A3-D4503D74D1C5}" type="presParOf" srcId="{BB594275-E310-4D36-B5BD-0E4E04761400}" destId="{1BD93071-B93F-4AB2-8E9A-68BDE9F9C1F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653C6-A555-4AEE-9573-39DFD97E4A1A}">
      <dsp:nvSpPr>
        <dsp:cNvPr id="0" name=""/>
        <dsp:cNvSpPr/>
      </dsp:nvSpPr>
      <dsp:spPr>
        <a:xfrm>
          <a:off x="0" y="0"/>
          <a:ext cx="8871625" cy="1376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Order Level Analysis</a:t>
          </a:r>
        </a:p>
      </dsp:txBody>
      <dsp:txXfrm>
        <a:off x="40304" y="40304"/>
        <a:ext cx="7270455" cy="1295466"/>
      </dsp:txXfrm>
    </dsp:sp>
    <dsp:sp modelId="{70A42630-1A38-4387-90FA-C1C8429ED900}">
      <dsp:nvSpPr>
        <dsp:cNvPr id="0" name=""/>
        <dsp:cNvSpPr/>
      </dsp:nvSpPr>
      <dsp:spPr>
        <a:xfrm>
          <a:off x="742998" y="1626269"/>
          <a:ext cx="8871625" cy="1376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Completion Level Analysis</a:t>
          </a:r>
          <a:endParaRPr lang="en-IN" sz="4200" kern="1200" dirty="0"/>
        </a:p>
      </dsp:txBody>
      <dsp:txXfrm>
        <a:off x="783302" y="1666573"/>
        <a:ext cx="7153570" cy="1295466"/>
      </dsp:txXfrm>
    </dsp:sp>
    <dsp:sp modelId="{90C20366-35BE-4C85-AA36-275668CF1E31}">
      <dsp:nvSpPr>
        <dsp:cNvPr id="0" name=""/>
        <dsp:cNvSpPr/>
      </dsp:nvSpPr>
      <dsp:spPr>
        <a:xfrm>
          <a:off x="1474907" y="3252539"/>
          <a:ext cx="8871625" cy="1376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Customer Level Analysis</a:t>
          </a:r>
        </a:p>
      </dsp:txBody>
      <dsp:txXfrm>
        <a:off x="1515211" y="3292843"/>
        <a:ext cx="7164660" cy="1295466"/>
      </dsp:txXfrm>
    </dsp:sp>
    <dsp:sp modelId="{4EDBC385-AFDD-443D-91D5-16A29BF3875D}">
      <dsp:nvSpPr>
        <dsp:cNvPr id="0" name=""/>
        <dsp:cNvSpPr/>
      </dsp:nvSpPr>
      <dsp:spPr>
        <a:xfrm>
          <a:off x="2217906" y="4878809"/>
          <a:ext cx="8871625" cy="1376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Delivery Level Analysis</a:t>
          </a:r>
        </a:p>
      </dsp:txBody>
      <dsp:txXfrm>
        <a:off x="2258210" y="4919113"/>
        <a:ext cx="7153570" cy="1295466"/>
      </dsp:txXfrm>
    </dsp:sp>
    <dsp:sp modelId="{3B0D650A-5E4D-4F28-BAA8-2254CA81F8EA}">
      <dsp:nvSpPr>
        <dsp:cNvPr id="0" name=""/>
        <dsp:cNvSpPr/>
      </dsp:nvSpPr>
      <dsp:spPr>
        <a:xfrm>
          <a:off x="7977177" y="1053947"/>
          <a:ext cx="894448" cy="894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8178428" y="1053947"/>
        <a:ext cx="491946" cy="673072"/>
      </dsp:txXfrm>
    </dsp:sp>
    <dsp:sp modelId="{7BA95A96-440E-4C67-BCD2-8314573D4AB8}">
      <dsp:nvSpPr>
        <dsp:cNvPr id="0" name=""/>
        <dsp:cNvSpPr/>
      </dsp:nvSpPr>
      <dsp:spPr>
        <a:xfrm>
          <a:off x="8720175" y="2680217"/>
          <a:ext cx="894448" cy="894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8921426" y="2680217"/>
        <a:ext cx="491946" cy="673072"/>
      </dsp:txXfrm>
    </dsp:sp>
    <dsp:sp modelId="{9E0A420E-1015-4719-851B-84838B1393AC}">
      <dsp:nvSpPr>
        <dsp:cNvPr id="0" name=""/>
        <dsp:cNvSpPr/>
      </dsp:nvSpPr>
      <dsp:spPr>
        <a:xfrm>
          <a:off x="9452084" y="4306487"/>
          <a:ext cx="894448" cy="8944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9653335" y="4306487"/>
        <a:ext cx="491946" cy="67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610" y="2215413"/>
            <a:ext cx="8991139" cy="2825167"/>
          </a:xfrm>
        </p:spPr>
        <p:txBody>
          <a:bodyPr anchor="b"/>
          <a:lstStyle>
            <a:lvl1pPr>
              <a:defRPr sz="55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76610" y="5040578"/>
            <a:ext cx="8991139" cy="90887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1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7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3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28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0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6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331465" y="1896501"/>
            <a:ext cx="1045174" cy="31051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9049689" y="3411201"/>
            <a:ext cx="4072441" cy="310516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6651" y="312022"/>
            <a:ext cx="853915" cy="80998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10" y="5243733"/>
            <a:ext cx="8991140" cy="597961"/>
          </a:xfrm>
        </p:spPr>
        <p:txBody>
          <a:bodyPr anchor="b">
            <a:normAutofit/>
          </a:bodyPr>
          <a:lstStyle>
            <a:lvl1pPr algn="l">
              <a:defRPr sz="24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6610" y="723582"/>
            <a:ext cx="8991140" cy="36179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0"/>
            </a:lvl1pPr>
            <a:lvl2pPr marL="465795" indent="0">
              <a:buNone/>
              <a:defRPr sz="1630"/>
            </a:lvl2pPr>
            <a:lvl3pPr marL="931591" indent="0">
              <a:buNone/>
              <a:defRPr sz="1630"/>
            </a:lvl3pPr>
            <a:lvl4pPr marL="1397386" indent="0">
              <a:buNone/>
              <a:defRPr sz="1630"/>
            </a:lvl4pPr>
            <a:lvl5pPr marL="1863181" indent="0">
              <a:buNone/>
              <a:defRPr sz="1630"/>
            </a:lvl5pPr>
            <a:lvl6pPr marL="2328977" indent="0">
              <a:buNone/>
              <a:defRPr sz="1630"/>
            </a:lvl6pPr>
            <a:lvl7pPr marL="2794772" indent="0">
              <a:buNone/>
              <a:defRPr sz="1630"/>
            </a:lvl7pPr>
            <a:lvl8pPr marL="3260568" indent="0">
              <a:buNone/>
              <a:defRPr sz="1630"/>
            </a:lvl8pPr>
            <a:lvl9pPr marL="3726363" indent="0">
              <a:buNone/>
              <a:defRPr sz="1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609" y="5841694"/>
            <a:ext cx="8991139" cy="520912"/>
          </a:xfrm>
        </p:spPr>
        <p:txBody>
          <a:bodyPr>
            <a:normAutofit/>
          </a:bodyPr>
          <a:lstStyle>
            <a:lvl1pPr marL="0" indent="0">
              <a:buNone/>
              <a:defRPr sz="122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338" y="1122004"/>
            <a:ext cx="8997413" cy="1448627"/>
          </a:xfrm>
        </p:spPr>
        <p:txBody>
          <a:bodyPr/>
          <a:lstStyle>
            <a:lvl1pPr>
              <a:defRPr sz="4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610" y="3738509"/>
            <a:ext cx="8991140" cy="2612937"/>
          </a:xfrm>
        </p:spPr>
        <p:txBody>
          <a:bodyPr anchor="ctr">
            <a:normAutofit/>
          </a:bodyPr>
          <a:lstStyle>
            <a:lvl1pPr marL="0" indent="0">
              <a:buNone/>
              <a:defRPr sz="1834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7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98095" y="640796"/>
            <a:ext cx="81694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8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0069792" y="2757787"/>
            <a:ext cx="665002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78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538" y="1036243"/>
            <a:ext cx="8612417" cy="2845196"/>
          </a:xfrm>
        </p:spPr>
        <p:txBody>
          <a:bodyPr/>
          <a:lstStyle>
            <a:lvl1pPr>
              <a:defRPr sz="4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82432" y="3881439"/>
            <a:ext cx="7876179" cy="361025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26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610" y="5306271"/>
            <a:ext cx="9418239" cy="1052832"/>
          </a:xfrm>
        </p:spPr>
        <p:txBody>
          <a:bodyPr anchor="ctr">
            <a:normAutofit/>
          </a:bodyPr>
          <a:lstStyle>
            <a:lvl1pPr marL="0" indent="0">
              <a:buNone/>
              <a:defRPr sz="1426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78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09" y="2501273"/>
            <a:ext cx="8991141" cy="1922921"/>
          </a:xfrm>
        </p:spPr>
        <p:txBody>
          <a:bodyPr anchor="b"/>
          <a:lstStyle>
            <a:lvl1pPr algn="l">
              <a:defRPr sz="4075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610" y="5301805"/>
            <a:ext cx="8991140" cy="907802"/>
          </a:xfrm>
        </p:spPr>
        <p:txBody>
          <a:bodyPr anchor="t"/>
          <a:lstStyle>
            <a:lvl1pPr marL="0" indent="0" algn="l">
              <a:buNone/>
              <a:defRPr sz="2038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93159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397386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4pPr>
            <a:lvl5pPr marL="1863181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5pPr>
            <a:lvl6pPr marL="2328977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6pPr>
            <a:lvl7pPr marL="2794772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7pPr>
            <a:lvl8pPr marL="3260568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8pPr>
            <a:lvl9pPr marL="3726363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4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10" y="1027310"/>
            <a:ext cx="8991140" cy="745912"/>
          </a:xfrm>
        </p:spPr>
        <p:txBody>
          <a:bodyPr/>
          <a:lstStyle>
            <a:lvl1pPr>
              <a:defRPr sz="36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609" y="2746936"/>
            <a:ext cx="3200788" cy="608010"/>
          </a:xfrm>
        </p:spPr>
        <p:txBody>
          <a:bodyPr anchor="b">
            <a:noAutofit/>
          </a:bodyPr>
          <a:lstStyle>
            <a:lvl1pPr marL="0" indent="0">
              <a:buNone/>
              <a:defRPr sz="244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76609" y="3354946"/>
            <a:ext cx="3200789" cy="3004158"/>
          </a:xfrm>
        </p:spPr>
        <p:txBody>
          <a:bodyPr anchor="t">
            <a:normAutofit/>
          </a:bodyPr>
          <a:lstStyle>
            <a:lvl1pPr marL="0" indent="0">
              <a:buNone/>
              <a:defRPr sz="1426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7335" y="2746933"/>
            <a:ext cx="3206015" cy="608010"/>
          </a:xfrm>
        </p:spPr>
        <p:txBody>
          <a:bodyPr anchor="b">
            <a:noAutofit/>
          </a:bodyPr>
          <a:lstStyle>
            <a:lvl1pPr marL="0" indent="0">
              <a:buNone/>
              <a:defRPr sz="244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97335" y="3354945"/>
            <a:ext cx="3206015" cy="3004158"/>
          </a:xfrm>
        </p:spPr>
        <p:txBody>
          <a:bodyPr anchor="t">
            <a:normAutofit/>
          </a:bodyPr>
          <a:lstStyle>
            <a:lvl1pPr marL="0" indent="0">
              <a:buNone/>
              <a:defRPr sz="1426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36038" y="2746935"/>
            <a:ext cx="3204712" cy="608010"/>
          </a:xfrm>
        </p:spPr>
        <p:txBody>
          <a:bodyPr anchor="b">
            <a:noAutofit/>
          </a:bodyPr>
          <a:lstStyle>
            <a:lvl1pPr marL="0" indent="0">
              <a:buNone/>
              <a:defRPr sz="244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36235" y="3354944"/>
            <a:ext cx="3204515" cy="3004158"/>
          </a:xfrm>
        </p:spPr>
        <p:txBody>
          <a:bodyPr anchor="t">
            <a:normAutofit/>
          </a:bodyPr>
          <a:lstStyle>
            <a:lvl1pPr marL="0" indent="0">
              <a:buNone/>
              <a:defRPr sz="1426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86545" y="2711201"/>
            <a:ext cx="0" cy="368491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18134" y="2711201"/>
            <a:ext cx="0" cy="368491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1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10" y="1027310"/>
            <a:ext cx="8991140" cy="745912"/>
          </a:xfrm>
        </p:spPr>
        <p:txBody>
          <a:bodyPr/>
          <a:lstStyle>
            <a:lvl1pPr>
              <a:defRPr sz="36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609" y="4782570"/>
            <a:ext cx="3107634" cy="608010"/>
          </a:xfrm>
        </p:spPr>
        <p:txBody>
          <a:bodyPr anchor="b">
            <a:noAutofit/>
          </a:bodyPr>
          <a:lstStyle>
            <a:lvl1pPr marL="0" indent="0">
              <a:buNone/>
              <a:defRPr sz="244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59576" y="2746934"/>
            <a:ext cx="2741703" cy="167919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0"/>
            </a:lvl1pPr>
            <a:lvl2pPr marL="465795" indent="0">
              <a:buNone/>
              <a:defRPr sz="1630"/>
            </a:lvl2pPr>
            <a:lvl3pPr marL="931591" indent="0">
              <a:buNone/>
              <a:defRPr sz="1630"/>
            </a:lvl3pPr>
            <a:lvl4pPr marL="1397386" indent="0">
              <a:buNone/>
              <a:defRPr sz="1630"/>
            </a:lvl4pPr>
            <a:lvl5pPr marL="1863181" indent="0">
              <a:buNone/>
              <a:defRPr sz="1630"/>
            </a:lvl5pPr>
            <a:lvl6pPr marL="2328977" indent="0">
              <a:buNone/>
              <a:defRPr sz="1630"/>
            </a:lvl6pPr>
            <a:lvl7pPr marL="2794772" indent="0">
              <a:buNone/>
              <a:defRPr sz="1630"/>
            </a:lvl7pPr>
            <a:lvl8pPr marL="3260568" indent="0">
              <a:buNone/>
              <a:defRPr sz="1630"/>
            </a:lvl8pPr>
            <a:lvl9pPr marL="3726363" indent="0">
              <a:buNone/>
              <a:defRPr sz="1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76609" y="5390580"/>
            <a:ext cx="3107634" cy="968524"/>
          </a:xfrm>
        </p:spPr>
        <p:txBody>
          <a:bodyPr anchor="t">
            <a:normAutofit/>
          </a:bodyPr>
          <a:lstStyle>
            <a:lvl1pPr marL="0" indent="0">
              <a:buNone/>
              <a:defRPr sz="1426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4531" y="4782571"/>
            <a:ext cx="3107634" cy="608011"/>
          </a:xfrm>
        </p:spPr>
        <p:txBody>
          <a:bodyPr anchor="b">
            <a:noAutofit/>
          </a:bodyPr>
          <a:lstStyle>
            <a:lvl1pPr marL="0" indent="0">
              <a:buNone/>
              <a:defRPr sz="244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37496" y="2746934"/>
            <a:ext cx="2741704" cy="167919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0"/>
            </a:lvl1pPr>
            <a:lvl2pPr marL="465795" indent="0">
              <a:buNone/>
              <a:defRPr sz="1630"/>
            </a:lvl2pPr>
            <a:lvl3pPr marL="931591" indent="0">
              <a:buNone/>
              <a:defRPr sz="1630"/>
            </a:lvl3pPr>
            <a:lvl4pPr marL="1397386" indent="0">
              <a:buNone/>
              <a:defRPr sz="1630"/>
            </a:lvl4pPr>
            <a:lvl5pPr marL="1863181" indent="0">
              <a:buNone/>
              <a:defRPr sz="1630"/>
            </a:lvl5pPr>
            <a:lvl6pPr marL="2328977" indent="0">
              <a:buNone/>
              <a:defRPr sz="1630"/>
            </a:lvl6pPr>
            <a:lvl7pPr marL="2794772" indent="0">
              <a:buNone/>
              <a:defRPr sz="1630"/>
            </a:lvl7pPr>
            <a:lvl8pPr marL="3260568" indent="0">
              <a:buNone/>
              <a:defRPr sz="1630"/>
            </a:lvl8pPr>
            <a:lvl9pPr marL="3726363" indent="0">
              <a:buNone/>
              <a:defRPr sz="1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55863" y="5390579"/>
            <a:ext cx="3107634" cy="968524"/>
          </a:xfrm>
        </p:spPr>
        <p:txBody>
          <a:bodyPr anchor="t">
            <a:normAutofit/>
          </a:bodyPr>
          <a:lstStyle>
            <a:lvl1pPr marL="0" indent="0">
              <a:buNone/>
              <a:defRPr sz="1426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32453" y="4782571"/>
            <a:ext cx="3108303" cy="608010"/>
          </a:xfrm>
        </p:spPr>
        <p:txBody>
          <a:bodyPr anchor="b">
            <a:noAutofit/>
          </a:bodyPr>
          <a:lstStyle>
            <a:lvl1pPr marL="0" indent="0">
              <a:buNone/>
              <a:defRPr sz="244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316088" y="2746934"/>
            <a:ext cx="2741703" cy="167919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0"/>
            </a:lvl1pPr>
            <a:lvl2pPr marL="465795" indent="0">
              <a:buNone/>
              <a:defRPr sz="1630"/>
            </a:lvl2pPr>
            <a:lvl3pPr marL="931591" indent="0">
              <a:buNone/>
              <a:defRPr sz="1630"/>
            </a:lvl3pPr>
            <a:lvl4pPr marL="1397386" indent="0">
              <a:buNone/>
              <a:defRPr sz="1630"/>
            </a:lvl4pPr>
            <a:lvl5pPr marL="1863181" indent="0">
              <a:buNone/>
              <a:defRPr sz="1630"/>
            </a:lvl5pPr>
            <a:lvl6pPr marL="2328977" indent="0">
              <a:buNone/>
              <a:defRPr sz="1630"/>
            </a:lvl6pPr>
            <a:lvl7pPr marL="2794772" indent="0">
              <a:buNone/>
              <a:defRPr sz="1630"/>
            </a:lvl7pPr>
            <a:lvl8pPr marL="3260568" indent="0">
              <a:buNone/>
              <a:defRPr sz="1630"/>
            </a:lvl8pPr>
            <a:lvl9pPr marL="3726363" indent="0">
              <a:buNone/>
              <a:defRPr sz="1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132452" y="5390578"/>
            <a:ext cx="3108304" cy="968524"/>
          </a:xfrm>
        </p:spPr>
        <p:txBody>
          <a:bodyPr anchor="t">
            <a:normAutofit/>
          </a:bodyPr>
          <a:lstStyle>
            <a:lvl1pPr marL="0" indent="0">
              <a:buNone/>
              <a:defRPr sz="1426"/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88440" y="2711201"/>
            <a:ext cx="0" cy="368491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944011" y="2711201"/>
            <a:ext cx="0" cy="368491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632" y="6743982"/>
            <a:ext cx="3712612" cy="3215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10" y="1027310"/>
            <a:ext cx="8991140" cy="74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610" y="2746933"/>
            <a:ext cx="8991140" cy="3604513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95979" y="6743982"/>
            <a:ext cx="1009173" cy="321591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99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6209" y="1348901"/>
            <a:ext cx="1436402" cy="501020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610" y="1348901"/>
            <a:ext cx="6373325" cy="5010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52850" y="6743982"/>
            <a:ext cx="1010738" cy="321591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10" y="2746933"/>
            <a:ext cx="8991140" cy="3604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8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10" y="2825163"/>
            <a:ext cx="4432607" cy="2409646"/>
          </a:xfrm>
        </p:spPr>
        <p:txBody>
          <a:bodyPr anchor="ctr"/>
          <a:lstStyle>
            <a:lvl1pPr algn="l">
              <a:defRPr sz="4075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4851" y="2825162"/>
            <a:ext cx="3827999" cy="2409646"/>
          </a:xfrm>
        </p:spPr>
        <p:txBody>
          <a:bodyPr anchor="ctr"/>
          <a:lstStyle>
            <a:lvl1pPr marL="0" indent="0" algn="l">
              <a:buNone/>
              <a:defRPr sz="2038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1834">
                <a:solidFill>
                  <a:schemeClr val="tx1">
                    <a:tint val="75000"/>
                  </a:schemeClr>
                </a:solidFill>
              </a:defRPr>
            </a:lvl2pPr>
            <a:lvl3pPr marL="93159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397386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4pPr>
            <a:lvl5pPr marL="1863181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5pPr>
            <a:lvl6pPr marL="2328977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6pPr>
            <a:lvl7pPr marL="2794772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7pPr>
            <a:lvl8pPr marL="3260568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8pPr>
            <a:lvl9pPr marL="3726363" indent="0">
              <a:buNone/>
              <a:defRPr sz="14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6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609" y="2746934"/>
            <a:ext cx="4915630" cy="360451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5126" y="2746933"/>
            <a:ext cx="4915631" cy="36045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2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610" y="2746933"/>
            <a:ext cx="4915629" cy="608010"/>
          </a:xfrm>
        </p:spPr>
        <p:txBody>
          <a:bodyPr anchor="b">
            <a:noAutofit/>
          </a:bodyPr>
          <a:lstStyle>
            <a:lvl1pPr marL="0" indent="0">
              <a:buNone/>
              <a:defRPr sz="2445" b="0">
                <a:solidFill>
                  <a:schemeClr val="accent1"/>
                </a:solidFill>
              </a:defRPr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609" y="3354944"/>
            <a:ext cx="4915630" cy="29965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5126" y="2746933"/>
            <a:ext cx="4915631" cy="608010"/>
          </a:xfrm>
        </p:spPr>
        <p:txBody>
          <a:bodyPr anchor="b">
            <a:noAutofit/>
          </a:bodyPr>
          <a:lstStyle>
            <a:lvl1pPr marL="0" indent="0">
              <a:buNone/>
              <a:defRPr sz="2445" b="0">
                <a:solidFill>
                  <a:schemeClr val="accent1"/>
                </a:solidFill>
              </a:defRPr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5126" y="3354944"/>
            <a:ext cx="4915631" cy="2996504"/>
          </a:xfrm>
        </p:spPr>
        <p:txBody>
          <a:bodyPr>
            <a:normAutofit/>
          </a:bodyPr>
          <a:lstStyle>
            <a:lvl1pPr>
              <a:defRPr sz="1834"/>
            </a:lvl1pPr>
            <a:lvl2pPr>
              <a:defRPr sz="1630"/>
            </a:lvl2pPr>
            <a:lvl3pPr>
              <a:defRPr sz="1426"/>
            </a:lvl3pPr>
            <a:lvl4pPr>
              <a:defRPr sz="1223"/>
            </a:lvl4pPr>
            <a:lvl5pPr>
              <a:defRPr sz="1223"/>
            </a:lvl5pPr>
            <a:lvl6pPr>
              <a:defRPr sz="1223"/>
            </a:lvl6pPr>
            <a:lvl7pPr>
              <a:defRPr sz="1223"/>
            </a:lvl7pPr>
            <a:lvl8pPr>
              <a:defRPr sz="1223"/>
            </a:lvl8pPr>
            <a:lvl9pPr>
              <a:defRPr sz="12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6610" y="1027310"/>
            <a:ext cx="8925689" cy="7459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2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10" y="1366767"/>
            <a:ext cx="2845530" cy="1688359"/>
          </a:xfrm>
        </p:spPr>
        <p:txBody>
          <a:bodyPr anchor="b"/>
          <a:lstStyle>
            <a:lvl1pPr algn="l">
              <a:defRPr sz="24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9542" y="1527563"/>
            <a:ext cx="5287380" cy="482388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76609" y="3301681"/>
            <a:ext cx="2845530" cy="3055125"/>
          </a:xfrm>
        </p:spPr>
        <p:txBody>
          <a:bodyPr/>
          <a:lstStyle>
            <a:lvl1pPr marL="0" indent="0">
              <a:buNone/>
              <a:defRPr sz="1426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611" y="1786624"/>
            <a:ext cx="3937605" cy="1831289"/>
          </a:xfrm>
        </p:spPr>
        <p:txBody>
          <a:bodyPr anchor="b">
            <a:normAutofit/>
          </a:bodyPr>
          <a:lstStyle>
            <a:lvl1pPr algn="l">
              <a:defRPr sz="36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70643" y="1205971"/>
            <a:ext cx="3287703" cy="4823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0"/>
            </a:lvl1pPr>
            <a:lvl2pPr marL="465795" indent="0">
              <a:buNone/>
              <a:defRPr sz="1630"/>
            </a:lvl2pPr>
            <a:lvl3pPr marL="931591" indent="0">
              <a:buNone/>
              <a:defRPr sz="1630"/>
            </a:lvl3pPr>
            <a:lvl4pPr marL="1397386" indent="0">
              <a:buNone/>
              <a:defRPr sz="1630"/>
            </a:lvl4pPr>
            <a:lvl5pPr marL="1863181" indent="0">
              <a:buNone/>
              <a:defRPr sz="1630"/>
            </a:lvl5pPr>
            <a:lvl6pPr marL="2328977" indent="0">
              <a:buNone/>
              <a:defRPr sz="1630"/>
            </a:lvl6pPr>
            <a:lvl7pPr marL="2794772" indent="0">
              <a:buNone/>
              <a:defRPr sz="1630"/>
            </a:lvl7pPr>
            <a:lvl8pPr marL="3260568" indent="0">
              <a:buNone/>
              <a:defRPr sz="1630"/>
            </a:lvl8pPr>
            <a:lvl9pPr marL="3726363" indent="0">
              <a:buNone/>
              <a:defRPr sz="163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76610" y="3859107"/>
            <a:ext cx="3931572" cy="1447165"/>
          </a:xfrm>
        </p:spPr>
        <p:txBody>
          <a:bodyPr>
            <a:normAutofit/>
          </a:bodyPr>
          <a:lstStyle>
            <a:lvl1pPr marL="0" indent="0">
              <a:buNone/>
              <a:defRPr sz="1426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65795" indent="0">
              <a:buNone/>
              <a:defRPr sz="1223"/>
            </a:lvl2pPr>
            <a:lvl3pPr marL="931591" indent="0">
              <a:buNone/>
              <a:defRPr sz="1019"/>
            </a:lvl3pPr>
            <a:lvl4pPr marL="1397386" indent="0">
              <a:buNone/>
              <a:defRPr sz="917"/>
            </a:lvl4pPr>
            <a:lvl5pPr marL="1863181" indent="0">
              <a:buNone/>
              <a:defRPr sz="917"/>
            </a:lvl5pPr>
            <a:lvl6pPr marL="2328977" indent="0">
              <a:buNone/>
              <a:defRPr sz="917"/>
            </a:lvl6pPr>
            <a:lvl7pPr marL="2794772" indent="0">
              <a:buNone/>
              <a:defRPr sz="917"/>
            </a:lvl7pPr>
            <a:lvl8pPr marL="3260568" indent="0">
              <a:buNone/>
              <a:defRPr sz="917"/>
            </a:lvl8pPr>
            <a:lvl9pPr marL="3726363" indent="0">
              <a:buNone/>
              <a:defRPr sz="9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420600" cy="7235825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76610" y="1027310"/>
            <a:ext cx="8925689" cy="74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610" y="2746933"/>
            <a:ext cx="8925689" cy="360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2850" y="6743982"/>
            <a:ext cx="1009173" cy="321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9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631" y="6743982"/>
            <a:ext cx="3932166" cy="32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9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633521" y="0"/>
            <a:ext cx="698659" cy="1205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546651" y="312022"/>
            <a:ext cx="853915" cy="8099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53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65795" rtl="0" eaLnBrk="1" latinLnBrk="0" hangingPunct="1">
        <a:spcBef>
          <a:spcPct val="0"/>
        </a:spcBef>
        <a:buNone/>
        <a:defRPr sz="3668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9347" indent="-349347" algn="l" defTabSz="465795" rtl="0" eaLnBrk="1" latinLnBrk="0" hangingPunct="1">
        <a:spcBef>
          <a:spcPts val="101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4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56917" indent="-291122" algn="l" defTabSz="465795" rtl="0" eaLnBrk="1" latinLnBrk="0" hangingPunct="1">
        <a:spcBef>
          <a:spcPts val="101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3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64488" indent="-232898" algn="l" defTabSz="465795" rtl="0" eaLnBrk="1" latinLnBrk="0" hangingPunct="1">
        <a:spcBef>
          <a:spcPts val="101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26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30284" indent="-232898" algn="l" defTabSz="465795" rtl="0" eaLnBrk="1" latinLnBrk="0" hangingPunct="1">
        <a:spcBef>
          <a:spcPts val="101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96079" indent="-232898" algn="l" defTabSz="465795" rtl="0" eaLnBrk="1" latinLnBrk="0" hangingPunct="1">
        <a:spcBef>
          <a:spcPts val="101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61874" indent="-232898" algn="l" defTabSz="465795" rtl="0" eaLnBrk="1" latinLnBrk="0" hangingPunct="1">
        <a:spcBef>
          <a:spcPts val="101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27670" indent="-232898" algn="l" defTabSz="465795" rtl="0" eaLnBrk="1" latinLnBrk="0" hangingPunct="1">
        <a:spcBef>
          <a:spcPts val="101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93465" indent="-232898" algn="l" defTabSz="465795" rtl="0" eaLnBrk="1" latinLnBrk="0" hangingPunct="1">
        <a:spcBef>
          <a:spcPts val="101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59261" indent="-232898" algn="l" defTabSz="465795" rtl="0" eaLnBrk="1" latinLnBrk="0" hangingPunct="1">
        <a:spcBef>
          <a:spcPts val="101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2pPr>
      <a:lvl3pPr marL="931591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3pPr>
      <a:lvl4pPr marL="1397386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328977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2794772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260568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726363" algn="l" defTabSz="465795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&amp;T_Supermarket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chart" Target="../charts/char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0C8A-BFED-325C-4FF4-7A548D28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00" y="1620736"/>
            <a:ext cx="5447001" cy="3558379"/>
          </a:xfrm>
        </p:spPr>
        <p:txBody>
          <a:bodyPr/>
          <a:lstStyle/>
          <a:p>
            <a:pPr algn="ctr"/>
            <a:r>
              <a:rPr lang="en-US" sz="4890" b="1" dirty="0">
                <a:latin typeface="Lucida Handwriting" panose="03010101010101010101" pitchFamily="66" charset="0"/>
              </a:rPr>
              <a:t>FRESHCO HYPERMARKET</a:t>
            </a:r>
            <a:endParaRPr lang="en-IN" sz="4890" b="1" dirty="0">
              <a:latin typeface="Lucida Handwriting" panose="03010101010101010101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1EE0-FADD-072A-30F5-C1B873BA8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4851" y="2852468"/>
            <a:ext cx="3827999" cy="2326645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C247B-5457-F9D3-90B6-AD586378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1564" y="860915"/>
            <a:ext cx="5771760" cy="55139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0B0F41-0102-306E-EA4A-A79A025A62BA}"/>
              </a:ext>
            </a:extLst>
          </p:cNvPr>
          <p:cNvSpPr txBox="1">
            <a:spLocks/>
          </p:cNvSpPr>
          <p:nvPr/>
        </p:nvSpPr>
        <p:spPr bwMode="gray">
          <a:xfrm>
            <a:off x="4095864" y="6206247"/>
            <a:ext cx="2555713" cy="4474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65795" rtl="0" eaLnBrk="1" latinLnBrk="0" hangingPunct="1">
              <a:spcBef>
                <a:spcPct val="0"/>
              </a:spcBef>
              <a:buNone/>
              <a:defRPr sz="5502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latin typeface="Lucida Handwriting" panose="03010101010101010101" pitchFamily="66" charset="0"/>
              </a:rPr>
              <a:t>Tejashree M L</a:t>
            </a:r>
            <a:endParaRPr lang="en-IN" sz="1400" b="1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Customer Level Analysis </a:t>
            </a:r>
            <a:br>
              <a:rPr lang="en-US" dirty="0"/>
            </a:br>
            <a:r>
              <a:rPr lang="en-IN" sz="1400" dirty="0"/>
              <a:t>Aggregated LTV at customer acquisition source level</a:t>
            </a: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940" y="6096412"/>
            <a:ext cx="10680970" cy="5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above chart notifies that, Organic has the highest aggregated customer LTV, whereas Instagram has the lowest LTV.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January has the highest aggregated customer LTV, whereas September has the lowest LTV.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D9BEBC-C6A0-0089-EF68-36AEE4B85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645324"/>
              </p:ext>
            </p:extLst>
          </p:nvPr>
        </p:nvGraphicFramePr>
        <p:xfrm>
          <a:off x="553666" y="2431914"/>
          <a:ext cx="5399662" cy="333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39E4EDE-CF71-328D-6986-276EBA11C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89034"/>
              </p:ext>
            </p:extLst>
          </p:nvPr>
        </p:nvGraphicFramePr>
        <p:xfrm>
          <a:off x="6361888" y="2431914"/>
          <a:ext cx="5535039" cy="333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4725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Customer Level Analysis </a:t>
            </a:r>
            <a:br>
              <a:rPr lang="en-US" dirty="0"/>
            </a:br>
            <a:r>
              <a:rPr lang="en-IN" sz="1400" dirty="0"/>
              <a:t>Average Revenue per order at different customer acquisition source level and month level</a:t>
            </a:r>
            <a:br>
              <a:rPr lang="en-IN" sz="1400" dirty="0"/>
            </a:b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940" y="6096412"/>
            <a:ext cx="10680970" cy="5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above chart notifies that, highest revenue per order is  by Snapchat and the lowest is by Instagram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January has the highest average revenue per order, whereas September has the lowest.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96301F-0DB3-2F9D-7F9C-0B0A95D69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696667"/>
              </p:ext>
            </p:extLst>
          </p:nvPr>
        </p:nvGraphicFramePr>
        <p:xfrm>
          <a:off x="641781" y="2431915"/>
          <a:ext cx="5204541" cy="3336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6C503C-2B6F-118B-AAB9-A1B599189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48443"/>
              </p:ext>
            </p:extLst>
          </p:nvPr>
        </p:nvGraphicFramePr>
        <p:xfrm>
          <a:off x="6128424" y="2431915"/>
          <a:ext cx="5758775" cy="3336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03154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24D9745-B305-12A3-5A0C-F64A4119E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520375"/>
              </p:ext>
            </p:extLst>
          </p:nvPr>
        </p:nvGraphicFramePr>
        <p:xfrm>
          <a:off x="636348" y="349418"/>
          <a:ext cx="5248885" cy="2529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9DA1C0F-F1D4-3CF1-0049-B11407E2F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768933"/>
              </p:ext>
            </p:extLst>
          </p:nvPr>
        </p:nvGraphicFramePr>
        <p:xfrm>
          <a:off x="6031149" y="349418"/>
          <a:ext cx="5515582" cy="2529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579094-D0BA-967E-9152-536FDAA0F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020496"/>
              </p:ext>
            </p:extLst>
          </p:nvPr>
        </p:nvGraphicFramePr>
        <p:xfrm>
          <a:off x="636347" y="2984838"/>
          <a:ext cx="52488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1DE428F-0026-9F83-AEF6-AEE3CED57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431784"/>
              </p:ext>
            </p:extLst>
          </p:nvPr>
        </p:nvGraphicFramePr>
        <p:xfrm>
          <a:off x="6031149" y="2984838"/>
          <a:ext cx="55155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1998CE7-04D2-1BF0-F2E6-4F0D0A05A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39" y="5773247"/>
            <a:ext cx="11021439" cy="117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>
            <a:lvl1pPr marL="349347" indent="-349347" algn="l" defTabSz="465795" rtl="0" eaLnBrk="1" latinLnBrk="0" hangingPunct="1">
              <a:spcBef>
                <a:spcPts val="101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34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6917" indent="-291122" algn="l" defTabSz="465795" rtl="0" eaLnBrk="1" latinLnBrk="0" hangingPunct="1">
              <a:spcBef>
                <a:spcPts val="101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3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64488" indent="-232898" algn="l" defTabSz="465795" rtl="0" eaLnBrk="1" latinLnBrk="0" hangingPunct="1">
              <a:spcBef>
                <a:spcPts val="101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2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30284" indent="-232898" algn="l" defTabSz="465795" rtl="0" eaLnBrk="1" latinLnBrk="0" hangingPunct="1">
              <a:spcBef>
                <a:spcPts val="101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2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96079" indent="-232898" algn="l" defTabSz="465795" rtl="0" eaLnBrk="1" latinLnBrk="0" hangingPunct="1">
              <a:spcBef>
                <a:spcPts val="101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2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61874" indent="-232898" algn="l" defTabSz="465795" rtl="0" eaLnBrk="1" latinLnBrk="0" hangingPunct="1">
              <a:spcBef>
                <a:spcPts val="101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2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27670" indent="-232898" algn="l" defTabSz="465795" rtl="0" eaLnBrk="1" latinLnBrk="0" hangingPunct="1">
              <a:spcBef>
                <a:spcPts val="101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2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93465" indent="-232898" algn="l" defTabSz="465795" rtl="0" eaLnBrk="1" latinLnBrk="0" hangingPunct="1">
              <a:spcBef>
                <a:spcPts val="101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2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59261" indent="-232898" algn="l" defTabSz="465795" rtl="0" eaLnBrk="1" latinLnBrk="0" hangingPunct="1">
              <a:spcBef>
                <a:spcPts val="101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2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Patten observed in order rating across different scenarios. 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first chart notifies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that,t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he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5-star rating is consistently high across all time slots and lowest rating are given to late night orders.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chart notifies that, the lowest delivery charges have most 5-star rating.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en-US" altLang="en-US" sz="1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chart notifies that, the orders with lowest discount has the highest rating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en-US" sz="14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chat notifies that, the customer has provided 5-star rating for ordered products which are less than 5.</a:t>
            </a:r>
          </a:p>
        </p:txBody>
      </p:sp>
    </p:spTree>
    <p:extLst>
      <p:ext uri="{BB962C8B-B14F-4D97-AF65-F5344CB8AC3E}">
        <p14:creationId xmlns:p14="http://schemas.microsoft.com/office/powerpoint/2010/main" val="387363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Delivery Level Analysis </a:t>
            </a:r>
            <a:br>
              <a:rPr lang="en-US" dirty="0"/>
            </a:br>
            <a:r>
              <a:rPr lang="en-IN" sz="1400" dirty="0"/>
              <a:t>Average overall delivery time at month and delivery area level</a:t>
            </a:r>
            <a:br>
              <a:rPr lang="en-IN" sz="1400" dirty="0"/>
            </a:b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940" y="6096412"/>
            <a:ext cx="10680970" cy="5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above chart tells us that February month has lowest delivery time and May has highest delivery time.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Also, we can see that delivery area Mahadevapura has longest delivery time compared to other areas.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C57DD1-92AC-4E27-BDC9-0712766CC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597610"/>
              </p:ext>
            </p:extLst>
          </p:nvPr>
        </p:nvGraphicFramePr>
        <p:xfrm>
          <a:off x="529347" y="2354532"/>
          <a:ext cx="11361906" cy="354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52284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Delivery Level Analysis </a:t>
            </a:r>
            <a:br>
              <a:rPr lang="en-US" dirty="0"/>
            </a:br>
            <a:r>
              <a:rPr lang="en-IN" sz="1400" dirty="0"/>
              <a:t>Average overall delivery time at month and delivery area level</a:t>
            </a:r>
            <a:br>
              <a:rPr lang="en-IN" sz="1400" dirty="0"/>
            </a:b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940" y="6204134"/>
            <a:ext cx="10680970" cy="30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the above chart, we can observe weekend delivery takes longer time than weekdays.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A26D61-45D2-4DB4-9312-CC264E898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24287"/>
              </p:ext>
            </p:extLst>
          </p:nvPr>
        </p:nvGraphicFramePr>
        <p:xfrm>
          <a:off x="505838" y="2432016"/>
          <a:ext cx="11332724" cy="329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06139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Delivery Level Analysis </a:t>
            </a:r>
            <a:br>
              <a:rPr lang="en-US" dirty="0"/>
            </a:br>
            <a:r>
              <a:rPr lang="en-IN" sz="1400" dirty="0"/>
              <a:t>Average overall delivery time at slot level</a:t>
            </a:r>
            <a:br>
              <a:rPr lang="en-IN" sz="1400" dirty="0"/>
            </a:b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940" y="6096412"/>
            <a:ext cx="10680970" cy="5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the above chart, we can see that Late night slots has lesser delivery time, whereas Morning, evening afternoon takes more time </a:t>
            </a: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for delivery.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8530556-8CC2-48AC-9785-954E40E51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869205"/>
              </p:ext>
            </p:extLst>
          </p:nvPr>
        </p:nvGraphicFramePr>
        <p:xfrm>
          <a:off x="505837" y="2440864"/>
          <a:ext cx="11361907" cy="337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28928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Delivery Level Analysis </a:t>
            </a:r>
            <a:br>
              <a:rPr lang="en-US" dirty="0"/>
            </a:br>
            <a:r>
              <a:rPr lang="en-IN" sz="1400" dirty="0"/>
              <a:t>Delivery Charges across slots and delivery areas</a:t>
            </a:r>
            <a:br>
              <a:rPr lang="en-IN" sz="1400" dirty="0"/>
            </a:b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940" y="5988691"/>
            <a:ext cx="10680970" cy="74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the above chart, we can see that the delivery charges are high for the customers who orders at afternoon slot., where late night slots have less delivery charges.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the other chart, we can observe that Mahadevapura has longer delivery time compare to other areas.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D59AC1-259E-966D-EB1A-06B4C9987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98716"/>
              </p:ext>
            </p:extLst>
          </p:nvPr>
        </p:nvGraphicFramePr>
        <p:xfrm>
          <a:off x="414499" y="2558374"/>
          <a:ext cx="565744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B4B1D38-42AD-E8B7-8129-A3D54BB6C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20189"/>
              </p:ext>
            </p:extLst>
          </p:nvPr>
        </p:nvGraphicFramePr>
        <p:xfrm>
          <a:off x="6531312" y="2558374"/>
          <a:ext cx="5355887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98051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64A6-8ECD-F5A2-3849-166F5138B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77" y="2429423"/>
            <a:ext cx="9737823" cy="1782654"/>
          </a:xfrm>
        </p:spPr>
        <p:txBody>
          <a:bodyPr/>
          <a:lstStyle/>
          <a:p>
            <a:pPr algn="ctr"/>
            <a:r>
              <a:rPr lang="en-US" sz="6600" b="1" dirty="0">
                <a:latin typeface="Lucida Handwriting" panose="03010101010101010101" pitchFamily="66" charset="0"/>
              </a:rPr>
              <a:t>THANK YOU</a:t>
            </a:r>
            <a:endParaRPr lang="en-IN" sz="6600" b="1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380950-7BB2-C655-89AE-56DF5C536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58894"/>
              </p:ext>
            </p:extLst>
          </p:nvPr>
        </p:nvGraphicFramePr>
        <p:xfrm>
          <a:off x="515566" y="544750"/>
          <a:ext cx="11089532" cy="625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Shopping cart with solid fill">
            <a:extLst>
              <a:ext uri="{FF2B5EF4-FFF2-40B4-BE49-F238E27FC236}">
                <a16:creationId xmlns:a16="http://schemas.microsoft.com/office/drawing/2014/main" id="{27804C19-F344-85AB-0758-C8ADBC3472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9329" y="690664"/>
            <a:ext cx="1147223" cy="1070041"/>
          </a:xfrm>
          <a:prstGeom prst="rect">
            <a:avLst/>
          </a:prstGeom>
        </p:spPr>
      </p:pic>
      <p:pic>
        <p:nvPicPr>
          <p:cNvPr id="7" name="Graphic 6" descr="Stopwatch with solid fill">
            <a:extLst>
              <a:ext uri="{FF2B5EF4-FFF2-40B4-BE49-F238E27FC236}">
                <a16:creationId xmlns:a16="http://schemas.microsoft.com/office/drawing/2014/main" id="{9A44729C-55EA-B6FB-D2F9-897CE569A2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9840" y="2373548"/>
            <a:ext cx="1007623" cy="982495"/>
          </a:xfrm>
          <a:prstGeom prst="rect">
            <a:avLst/>
          </a:prstGeom>
        </p:spPr>
      </p:pic>
      <p:pic>
        <p:nvPicPr>
          <p:cNvPr id="11" name="Graphic 10" descr="Head with gears with solid fill">
            <a:extLst>
              <a:ext uri="{FF2B5EF4-FFF2-40B4-BE49-F238E27FC236}">
                <a16:creationId xmlns:a16="http://schemas.microsoft.com/office/drawing/2014/main" id="{30027E43-676B-7CFA-AC04-2C72C9DABD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77463" y="4026474"/>
            <a:ext cx="1007622" cy="982494"/>
          </a:xfrm>
          <a:prstGeom prst="rect">
            <a:avLst/>
          </a:prstGeom>
        </p:spPr>
      </p:pic>
      <p:pic>
        <p:nvPicPr>
          <p:cNvPr id="13" name="Graphic 12" descr="Truck with solid fill">
            <a:extLst>
              <a:ext uri="{FF2B5EF4-FFF2-40B4-BE49-F238E27FC236}">
                <a16:creationId xmlns:a16="http://schemas.microsoft.com/office/drawing/2014/main" id="{ADCE85B3-ED08-8296-66C4-D95FA9A54B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68125" y="5679399"/>
            <a:ext cx="1128411" cy="1128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84499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Level Analysis</a:t>
            </a:r>
            <a:br>
              <a:rPr lang="en-US" dirty="0"/>
            </a:br>
            <a:r>
              <a:rPr lang="en-US" sz="1223" b="1" dirty="0"/>
              <a:t>Order distribution at slot and delivery area level</a:t>
            </a: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4535" y="5205817"/>
            <a:ext cx="10842149" cy="160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this chart we can see how order volumes vary by location and time of day, here we can also see that:</a:t>
            </a:r>
            <a:b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HSR Layout and ITI layout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are the areas where most of the orders are placed and Akshaya Nagar and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Arekere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have consistently low order volumes.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Also, most of the orders are placed in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Afternoon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making it the peak hours for order placement and late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nights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have less order placement.</a:t>
            </a:r>
            <a:b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21A38F-D099-4981-BA7D-ACAED84F6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787669"/>
              </p:ext>
            </p:extLst>
          </p:nvPr>
        </p:nvGraphicFramePr>
        <p:xfrm>
          <a:off x="508116" y="2453480"/>
          <a:ext cx="11394959" cy="2911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38665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Level Analysis</a:t>
            </a:r>
            <a:br>
              <a:rPr lang="en-US" dirty="0"/>
            </a:br>
            <a:r>
              <a:rPr lang="en-US" sz="1223" b="1" dirty="0"/>
              <a:t>The areas having highest increase in monthly orders </a:t>
            </a: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5179" y="5528980"/>
            <a:ext cx="11430832" cy="95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this chart we can see which area has highest orders placement in month wise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Again here, we can see that 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HSR Layout, </a:t>
            </a:r>
            <a:r>
              <a:rPr lang="en-US" altLang="en-US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Harlur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and ITI layout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have highest increase in monthly order placements.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And the months that has highest orders are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July, August and September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with order frequency more than 500.</a:t>
            </a:r>
            <a:b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69C548-607B-2DE5-6F14-D2F66E59B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158608"/>
              </p:ext>
            </p:extLst>
          </p:nvPr>
        </p:nvGraphicFramePr>
        <p:xfrm>
          <a:off x="485180" y="2480435"/>
          <a:ext cx="11430833" cy="276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93006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Level Analysis</a:t>
            </a:r>
            <a:br>
              <a:rPr lang="en-US" dirty="0"/>
            </a:br>
            <a:r>
              <a:rPr lang="en-US" sz="1223" b="1" dirty="0"/>
              <a:t>Delivery charges % and Discount % at slot and month level</a:t>
            </a: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852" y="5132006"/>
            <a:ext cx="4930602" cy="13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This chart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shows the percentage of delivery charges distributed across different times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the above chart we can see that delivery charge % are very high during Late night slots across all months and it peaks in February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8C2586-C645-8C15-80CA-C5439A56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713" y="5093392"/>
            <a:ext cx="4930602" cy="18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This chart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shows the percentage of discount distributed across different times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the above chart we can see </a:t>
            </a:r>
            <a:r>
              <a:rPr lang="en-US" sz="1400" b="1" dirty="0"/>
              <a:t>August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has the highest discount percentages across all slots, particularly in the Night (22.11%) and Afternoon (21.50%) slots.</a:t>
            </a:r>
          </a:p>
          <a:p>
            <a:pPr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And,customers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have got lesser discounts in late night slots.</a:t>
            </a:r>
          </a:p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9894EEA-5F0F-407B-B994-73D8F2919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994600"/>
              </p:ext>
            </p:extLst>
          </p:nvPr>
        </p:nvGraphicFramePr>
        <p:xfrm>
          <a:off x="454128" y="2359295"/>
          <a:ext cx="5828311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7F90BB-C9E6-5812-E488-F59C89873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13675"/>
              </p:ext>
            </p:extLst>
          </p:nvPr>
        </p:nvGraphicFramePr>
        <p:xfrm>
          <a:off x="6713713" y="2359295"/>
          <a:ext cx="523131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86860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Completion Rate Analysis</a:t>
            </a:r>
            <a:br>
              <a:rPr lang="en-US" dirty="0"/>
            </a:br>
            <a:r>
              <a:rPr lang="en-IN" sz="1223" b="1" dirty="0"/>
              <a:t>Completion rate at slot vs day of the week level</a:t>
            </a: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6511139"/>
            <a:ext cx="10680970" cy="5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the above chart, we can see that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Sunday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has the highest overall completion rate (99.86%), with the Evening slot reaching a perfect 100%.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C2029D-2AFE-4A0A-9F93-06FB92650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0590"/>
              </p:ext>
            </p:extLst>
          </p:nvPr>
        </p:nvGraphicFramePr>
        <p:xfrm>
          <a:off x="149968" y="2408485"/>
          <a:ext cx="12120664" cy="4114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48159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Completion Rate Analysis</a:t>
            </a:r>
            <a:br>
              <a:rPr lang="en-US" dirty="0"/>
            </a:br>
            <a:r>
              <a:rPr lang="en-IN" sz="1223" b="1" dirty="0"/>
              <a:t>Completion rate at </a:t>
            </a:r>
            <a:r>
              <a:rPr lang="en-IN" sz="1223" b="1"/>
              <a:t>drop area </a:t>
            </a:r>
            <a:r>
              <a:rPr lang="en-IN" sz="1223" b="1" dirty="0"/>
              <a:t>level</a:t>
            </a: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6145050"/>
            <a:ext cx="10680970" cy="5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the above chart, we can see that the completion rate is very low i.e., 0% in Cox town and Whitefield.</a:t>
            </a:r>
          </a:p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356ED1-42EB-ACF5-EE52-D27AE1C0F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138025"/>
              </p:ext>
            </p:extLst>
          </p:nvPr>
        </p:nvGraphicFramePr>
        <p:xfrm>
          <a:off x="914400" y="2490281"/>
          <a:ext cx="10680969" cy="354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61886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Completion Rate Analysis</a:t>
            </a:r>
            <a:br>
              <a:rPr lang="en-US" dirty="0"/>
            </a:br>
            <a:r>
              <a:rPr lang="en-IN" sz="1223" b="1" dirty="0"/>
              <a:t>Completion rate at no. of products ordered level</a:t>
            </a: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6145050"/>
            <a:ext cx="10680970" cy="5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 the above chart, we can see 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he highest completion rate, 100.00%, is when customers have ordered 20+ orders.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FCB038-06E7-8703-2FFF-BC681853A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662278"/>
              </p:ext>
            </p:extLst>
          </p:nvPr>
        </p:nvGraphicFramePr>
        <p:xfrm>
          <a:off x="1021404" y="2645922"/>
          <a:ext cx="9990307" cy="323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00395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A6AE-D35D-6CAD-090E-6435CD23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027309"/>
            <a:ext cx="9314359" cy="937677"/>
          </a:xfrm>
        </p:spPr>
        <p:txBody>
          <a:bodyPr/>
          <a:lstStyle/>
          <a:p>
            <a:r>
              <a:rPr lang="en-US" dirty="0"/>
              <a:t>Customer Level Analysis </a:t>
            </a:r>
            <a:br>
              <a:rPr lang="en-US" dirty="0"/>
            </a:br>
            <a:r>
              <a:rPr lang="en-US" sz="1223" b="1" dirty="0"/>
              <a:t>Completion rate at source level</a:t>
            </a:r>
            <a:br>
              <a:rPr lang="en-IN" sz="1400" dirty="0"/>
            </a:br>
            <a:endParaRPr lang="en-IN" sz="1223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0426A-4452-BFB6-CE22-69A054321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6145050"/>
            <a:ext cx="10680970" cy="5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55" tIns="46577" rIns="93155" bIns="46577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above chart notifies that, completion rate at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Organic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acquisition source is higher and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Offline Campaign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is the lowest. </a:t>
            </a:r>
          </a:p>
          <a:p>
            <a:pPr marL="0" indent="0" defTabSz="93159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4D391A1-E2F2-4344-8A11-D8BDEA946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457550"/>
              </p:ext>
            </p:extLst>
          </p:nvPr>
        </p:nvGraphicFramePr>
        <p:xfrm>
          <a:off x="535021" y="2434906"/>
          <a:ext cx="11361907" cy="3576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8843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1260</TotalTime>
  <Words>958</Words>
  <Application>Microsoft Office PowerPoint</Application>
  <PresentationFormat>Custom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Lucida Handwriting</vt:lpstr>
      <vt:lpstr>Wingdings</vt:lpstr>
      <vt:lpstr>Wingdings 3</vt:lpstr>
      <vt:lpstr>Ion Boardroom</vt:lpstr>
      <vt:lpstr>FRESHCO HYPERMARKET</vt:lpstr>
      <vt:lpstr>PowerPoint Presentation</vt:lpstr>
      <vt:lpstr>Order Level Analysis Order distribution at slot and delivery area level</vt:lpstr>
      <vt:lpstr>Order Level Analysis The areas having highest increase in monthly orders </vt:lpstr>
      <vt:lpstr>Order Level Analysis Delivery charges % and Discount % at slot and month level</vt:lpstr>
      <vt:lpstr>Completion Rate Analysis Completion rate at slot vs day of the week level </vt:lpstr>
      <vt:lpstr>Completion Rate Analysis Completion rate at drop area level </vt:lpstr>
      <vt:lpstr>Completion Rate Analysis Completion rate at no. of products ordered level </vt:lpstr>
      <vt:lpstr>Customer Level Analysis  Completion rate at source level </vt:lpstr>
      <vt:lpstr>Customer Level Analysis  Aggregated LTV at customer acquisition source level </vt:lpstr>
      <vt:lpstr>Customer Level Analysis  Average Revenue per order at different customer acquisition source level and month level  </vt:lpstr>
      <vt:lpstr>PowerPoint Presentation</vt:lpstr>
      <vt:lpstr>Delivery Level Analysis  Average overall delivery time at month and delivery area level  </vt:lpstr>
      <vt:lpstr>Delivery Level Analysis  Average overall delivery time at month and delivery area level  </vt:lpstr>
      <vt:lpstr>Delivery Level Analysis  Average overall delivery time at slot level  </vt:lpstr>
      <vt:lpstr>Delivery Level Analysis  Delivery Charges across slots and delivery areas 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teju shree</dc:creator>
  <cp:lastModifiedBy>teju shree</cp:lastModifiedBy>
  <cp:revision>21</cp:revision>
  <dcterms:created xsi:type="dcterms:W3CDTF">2024-08-24T17:02:06Z</dcterms:created>
  <dcterms:modified xsi:type="dcterms:W3CDTF">2024-08-25T21:06:40Z</dcterms:modified>
</cp:coreProperties>
</file>