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6"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5143500" type="screen16x9"/>
  <p:notesSz cx="6858000" cy="9144000"/>
  <p:embeddedFontLst>
    <p:embeddedFont>
      <p:font typeface="Georgia" panose="02040502050405020303" pitchFamily="18"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89be429c4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89be429c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89be429c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89be429c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89be429c4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89be429c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f89be429c4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f89be429c4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89be429c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f89be429c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89be429c4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89be429c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89be429c4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89be429c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89be429c4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89be429c4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89be429c4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89be429c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89be429c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89be429c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89be429c4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89be429c4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89be429c4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89be429c4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f89be429c4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89be429c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89be429c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89be429c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f89be429c4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f89be429c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89be429c4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f89be429c4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f89be429c4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f89be429c4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89be429c4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89be429c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89be429c4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89be429c4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89be429c4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89be429c4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89be429c4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89be429c4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89be429c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89be429c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f89be429c4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f89be429c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89be429c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89be429c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89be429c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89be429c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89be429c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89be429c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89be429c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89be429c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89be429c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89be429c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89be429c4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89be429c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0"/>
            <a:ext cx="8520600" cy="110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Business Use Case</a:t>
            </a:r>
            <a:endParaRPr/>
          </a:p>
        </p:txBody>
      </p:sp>
      <p:sp>
        <p:nvSpPr>
          <p:cNvPr id="55" name="Google Shape;55;p13"/>
          <p:cNvSpPr txBox="1">
            <a:spLocks noGrp="1"/>
          </p:cNvSpPr>
          <p:nvPr>
            <p:ph type="subTitle" idx="1"/>
          </p:nvPr>
        </p:nvSpPr>
        <p:spPr>
          <a:xfrm>
            <a:off x="311700" y="1244050"/>
            <a:ext cx="8520600" cy="3688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311700" y="1203600"/>
            <a:ext cx="3791450" cy="2590800"/>
          </a:xfrm>
          <a:prstGeom prst="rect">
            <a:avLst/>
          </a:prstGeom>
          <a:noFill/>
          <a:ln>
            <a:noFill/>
          </a:ln>
        </p:spPr>
      </p:pic>
      <p:pic>
        <p:nvPicPr>
          <p:cNvPr id="57" name="Google Shape;57;p13"/>
          <p:cNvPicPr preferRelativeResize="0"/>
          <p:nvPr/>
        </p:nvPicPr>
        <p:blipFill>
          <a:blip r:embed="rId4">
            <a:alphaModFix/>
          </a:blip>
          <a:stretch>
            <a:fillRect/>
          </a:stretch>
        </p:blipFill>
        <p:spPr>
          <a:xfrm>
            <a:off x="4277750" y="1203600"/>
            <a:ext cx="4771675" cy="2590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600"/>
              </a:spcBef>
              <a:spcAft>
                <a:spcPts val="0"/>
              </a:spcAft>
              <a:buClr>
                <a:schemeClr val="dk1"/>
              </a:buClr>
              <a:buSzPct val="52380"/>
              <a:buFont typeface="Arial"/>
              <a:buNone/>
            </a:pPr>
            <a:r>
              <a:rPr lang="en-GB" sz="2100" b="1">
                <a:highlight>
                  <a:srgbClr val="FFFFFF"/>
                </a:highlight>
                <a:latin typeface="Roboto"/>
                <a:ea typeface="Roboto"/>
                <a:cs typeface="Roboto"/>
                <a:sym typeface="Roboto"/>
              </a:rPr>
              <a:t>Feature extraction</a:t>
            </a:r>
            <a:endParaRPr sz="2100" b="1">
              <a:highlight>
                <a:srgbClr val="FFFFFF"/>
              </a:highlight>
              <a:latin typeface="Roboto"/>
              <a:ea typeface="Roboto"/>
              <a:cs typeface="Roboto"/>
              <a:sym typeface="Roboto"/>
            </a:endParaRPr>
          </a:p>
          <a:p>
            <a:pPr marL="0" lvl="0" indent="0" algn="l" rtl="0">
              <a:spcBef>
                <a:spcPts val="200"/>
              </a:spcBef>
              <a:spcAft>
                <a:spcPts val="0"/>
              </a:spcAft>
              <a:buNone/>
            </a:pPr>
            <a:endParaRPr sz="2100" b="1">
              <a:highlight>
                <a:srgbClr val="FFFFFF"/>
              </a:highlight>
              <a:latin typeface="Roboto"/>
              <a:ea typeface="Roboto"/>
              <a:cs typeface="Roboto"/>
              <a:sym typeface="Roboto"/>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GB" sz="1650">
                <a:solidFill>
                  <a:srgbClr val="0A0A23"/>
                </a:solidFill>
                <a:highlight>
                  <a:srgbClr val="FFFFFF"/>
                </a:highlight>
              </a:rPr>
              <a:t>Convolution is one of the main building blocks of a CNN. The term convolution refers to the mathematical combination of two functions to produce a third function. It merges two sets of information.</a:t>
            </a:r>
            <a:endParaRPr sz="1650">
              <a:solidFill>
                <a:srgbClr val="0A0A23"/>
              </a:solidFill>
              <a:highlight>
                <a:srgbClr val="FFFFFF"/>
              </a:highlight>
            </a:endParaRPr>
          </a:p>
          <a:p>
            <a:pPr marL="0" lvl="0" indent="0" algn="l" rtl="0">
              <a:spcBef>
                <a:spcPts val="2500"/>
              </a:spcBef>
              <a:spcAft>
                <a:spcPts val="0"/>
              </a:spcAft>
              <a:buNone/>
            </a:pPr>
            <a:r>
              <a:rPr lang="en-GB" sz="1650">
                <a:solidFill>
                  <a:srgbClr val="0A0A23"/>
                </a:solidFill>
                <a:highlight>
                  <a:srgbClr val="FFFFFF"/>
                </a:highlight>
              </a:rPr>
              <a:t>In the case of a CNN, the convolution is performed on the input data with the use of a </a:t>
            </a:r>
            <a:r>
              <a:rPr lang="en-GB" sz="1650" b="1">
                <a:solidFill>
                  <a:srgbClr val="0A0A23"/>
                </a:solidFill>
                <a:highlight>
                  <a:srgbClr val="FFFFFF"/>
                </a:highlight>
              </a:rPr>
              <a:t>filter</a:t>
            </a:r>
            <a:r>
              <a:rPr lang="en-GB" sz="1650">
                <a:solidFill>
                  <a:srgbClr val="0A0A23"/>
                </a:solidFill>
                <a:highlight>
                  <a:srgbClr val="FFFFFF"/>
                </a:highlight>
              </a:rPr>
              <a:t> or </a:t>
            </a:r>
            <a:r>
              <a:rPr lang="en-GB" sz="1650" b="1">
                <a:solidFill>
                  <a:srgbClr val="0A0A23"/>
                </a:solidFill>
                <a:highlight>
                  <a:srgbClr val="FFFFFF"/>
                </a:highlight>
              </a:rPr>
              <a:t>kernel </a:t>
            </a:r>
            <a:r>
              <a:rPr lang="en-GB" sz="1650">
                <a:solidFill>
                  <a:srgbClr val="0A0A23"/>
                </a:solidFill>
                <a:highlight>
                  <a:srgbClr val="FFFFFF"/>
                </a:highlight>
              </a:rPr>
              <a:t>(these terms are used interchangeably)</a:t>
            </a:r>
            <a:r>
              <a:rPr lang="en-GB" sz="1650" b="1">
                <a:solidFill>
                  <a:srgbClr val="0A0A23"/>
                </a:solidFill>
                <a:highlight>
                  <a:srgbClr val="FFFFFF"/>
                </a:highlight>
              </a:rPr>
              <a:t> </a:t>
            </a:r>
            <a:r>
              <a:rPr lang="en-GB" sz="1650">
                <a:solidFill>
                  <a:srgbClr val="0A0A23"/>
                </a:solidFill>
                <a:highlight>
                  <a:srgbClr val="FFFFFF"/>
                </a:highlight>
              </a:rPr>
              <a:t>to then produce a </a:t>
            </a:r>
            <a:r>
              <a:rPr lang="en-GB" sz="1650" b="1">
                <a:solidFill>
                  <a:srgbClr val="0A0A23"/>
                </a:solidFill>
                <a:highlight>
                  <a:srgbClr val="FFFFFF"/>
                </a:highlight>
              </a:rPr>
              <a:t>feature map</a:t>
            </a:r>
            <a:r>
              <a:rPr lang="en-GB" sz="1650">
                <a:solidFill>
                  <a:srgbClr val="0A0A23"/>
                </a:solidFill>
                <a:highlight>
                  <a:srgbClr val="FFFFFF"/>
                </a:highlight>
              </a:rPr>
              <a:t>.</a:t>
            </a:r>
            <a:endParaRPr sz="1650">
              <a:solidFill>
                <a:srgbClr val="0A0A23"/>
              </a:solidFill>
              <a:highlight>
                <a:srgbClr val="FFFFFF"/>
              </a:highlight>
            </a:endParaRPr>
          </a:p>
          <a:p>
            <a:pPr marL="0" lvl="0" indent="0" algn="l" rtl="0">
              <a:spcBef>
                <a:spcPts val="2500"/>
              </a:spcBef>
              <a:spcAft>
                <a:spcPts val="0"/>
              </a:spcAft>
              <a:buClr>
                <a:schemeClr val="dk1"/>
              </a:buClr>
              <a:buSzPct val="66666"/>
              <a:buFont typeface="Arial"/>
              <a:buNone/>
            </a:pPr>
            <a:r>
              <a:rPr lang="en-GB" sz="1650">
                <a:solidFill>
                  <a:srgbClr val="0A0A23"/>
                </a:solidFill>
                <a:highlight>
                  <a:srgbClr val="FFFFFF"/>
                </a:highlight>
              </a:rPr>
              <a:t>We execute a convolution by sliding the filter over the input. At every location, a matrix multiplication is performed and sums the result onto the feature map.</a:t>
            </a:r>
            <a:endParaRPr sz="1650">
              <a:solidFill>
                <a:srgbClr val="0A0A23"/>
              </a:solidFill>
              <a:highlight>
                <a:srgbClr val="FFFFFF"/>
              </a:highlight>
            </a:endParaRPr>
          </a:p>
          <a:p>
            <a:pPr marL="0" lvl="0" indent="0" algn="l" rtl="0">
              <a:spcBef>
                <a:spcPts val="2500"/>
              </a:spcBef>
              <a:spcAft>
                <a:spcPts val="0"/>
              </a:spcAft>
              <a:buClr>
                <a:schemeClr val="dk1"/>
              </a:buClr>
              <a:buSzPct val="66666"/>
              <a:buFont typeface="Arial"/>
              <a:buNone/>
            </a:pPr>
            <a:r>
              <a:rPr lang="en-GB" sz="1650">
                <a:solidFill>
                  <a:srgbClr val="0A0A23"/>
                </a:solidFill>
                <a:highlight>
                  <a:srgbClr val="FFFFFF"/>
                </a:highlight>
              </a:rPr>
              <a:t>In the animation below, you can see the convolution operation. You can see the </a:t>
            </a:r>
            <a:r>
              <a:rPr lang="en-GB" sz="1650" b="1">
                <a:solidFill>
                  <a:srgbClr val="0A0A23"/>
                </a:solidFill>
                <a:highlight>
                  <a:srgbClr val="FFFFFF"/>
                </a:highlight>
              </a:rPr>
              <a:t>filter</a:t>
            </a:r>
            <a:r>
              <a:rPr lang="en-GB" sz="1650">
                <a:solidFill>
                  <a:srgbClr val="0A0A23"/>
                </a:solidFill>
                <a:highlight>
                  <a:srgbClr val="FFFFFF"/>
                </a:highlight>
              </a:rPr>
              <a:t> (the green square) is sliding over our </a:t>
            </a:r>
            <a:r>
              <a:rPr lang="en-GB" sz="1650" b="1">
                <a:solidFill>
                  <a:srgbClr val="0A0A23"/>
                </a:solidFill>
                <a:highlight>
                  <a:srgbClr val="FFFFFF"/>
                </a:highlight>
              </a:rPr>
              <a:t>input</a:t>
            </a:r>
            <a:r>
              <a:rPr lang="en-GB" sz="1650">
                <a:solidFill>
                  <a:srgbClr val="0A0A23"/>
                </a:solidFill>
                <a:highlight>
                  <a:srgbClr val="FFFFFF"/>
                </a:highlight>
              </a:rPr>
              <a:t> (the blue square) and the sum of the convolution goes into the </a:t>
            </a:r>
            <a:r>
              <a:rPr lang="en-GB" sz="1650" b="1">
                <a:solidFill>
                  <a:srgbClr val="0A0A23"/>
                </a:solidFill>
                <a:highlight>
                  <a:srgbClr val="FFFFFF"/>
                </a:highlight>
              </a:rPr>
              <a:t>feature map</a:t>
            </a:r>
            <a:r>
              <a:rPr lang="en-GB" sz="1650">
                <a:solidFill>
                  <a:srgbClr val="0A0A23"/>
                </a:solidFill>
                <a:highlight>
                  <a:srgbClr val="FFFFFF"/>
                </a:highlight>
              </a:rPr>
              <a:t> (the red square).</a:t>
            </a:r>
            <a:endParaRPr sz="1650">
              <a:solidFill>
                <a:srgbClr val="0A0A23"/>
              </a:solidFill>
              <a:highlight>
                <a:srgbClr val="FFFFFF"/>
              </a:highlight>
            </a:endParaRPr>
          </a:p>
          <a:p>
            <a:pPr marL="0" lvl="0" indent="0" algn="l" rtl="0">
              <a:spcBef>
                <a:spcPts val="2500"/>
              </a:spcBef>
              <a:spcAft>
                <a:spcPts val="2500"/>
              </a:spcAft>
              <a:buNone/>
            </a:pPr>
            <a:r>
              <a:rPr lang="en-GB" sz="1650">
                <a:solidFill>
                  <a:srgbClr val="0A0A23"/>
                </a:solidFill>
                <a:highlight>
                  <a:srgbClr val="FFFFFF"/>
                </a:highlight>
              </a:rPr>
              <a:t>The area of our filter is also called the receptive field, named after the neuron cells! The size of this filter is 3x3.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0" y="1175614"/>
            <a:ext cx="8520600" cy="47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2" name="Google Shape;122;p23"/>
          <p:cNvSpPr txBox="1">
            <a:spLocks noGrp="1"/>
          </p:cNvSpPr>
          <p:nvPr>
            <p:ph type="body" idx="1"/>
          </p:nvPr>
        </p:nvSpPr>
        <p:spPr>
          <a:xfrm>
            <a:off x="0" y="1762840"/>
            <a:ext cx="8520600" cy="2835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3" name="Google Shape;123;p23"/>
          <p:cNvPicPr preferRelativeResize="0"/>
          <p:nvPr/>
        </p:nvPicPr>
        <p:blipFill>
          <a:blip r:embed="rId3">
            <a:alphaModFix/>
          </a:blip>
          <a:stretch>
            <a:fillRect/>
          </a:stretch>
        </p:blipFill>
        <p:spPr>
          <a:xfrm>
            <a:off x="450300" y="1098750"/>
            <a:ext cx="7620000" cy="3684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Activation Function</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300">
                <a:solidFill>
                  <a:srgbClr val="273239"/>
                </a:solidFill>
                <a:highlight>
                  <a:srgbClr val="FFFFFF"/>
                </a:highlight>
              </a:rPr>
              <a:t>To put in simple terms, an artificial neuron calculates the ‘weighted sum’ of its inputs and adds a bias, as shown in the figure below by the net input.</a:t>
            </a:r>
            <a:endParaRPr sz="1300">
              <a:solidFill>
                <a:srgbClr val="273239"/>
              </a:solidFill>
              <a:highlight>
                <a:srgbClr val="FFFFFF"/>
              </a:highlight>
            </a:endParaRPr>
          </a:p>
          <a:p>
            <a:pPr marL="0" lvl="0" indent="0" algn="l" rtl="0">
              <a:spcBef>
                <a:spcPts val="80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200"/>
              </a:spcAft>
              <a:buNone/>
            </a:pPr>
            <a:endParaRPr/>
          </a:p>
        </p:txBody>
      </p:sp>
      <p:pic>
        <p:nvPicPr>
          <p:cNvPr id="130" name="Google Shape;130;p24"/>
          <p:cNvPicPr preferRelativeResize="0"/>
          <p:nvPr/>
        </p:nvPicPr>
        <p:blipFill>
          <a:blip r:embed="rId3">
            <a:alphaModFix/>
          </a:blip>
          <a:stretch>
            <a:fillRect/>
          </a:stretch>
        </p:blipFill>
        <p:spPr>
          <a:xfrm>
            <a:off x="517525" y="1664075"/>
            <a:ext cx="7250125" cy="295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262463" y="2619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84615"/>
              <a:buFont typeface="Arial"/>
              <a:buNone/>
            </a:pPr>
            <a:r>
              <a:rPr lang="en-GB" sz="1300" b="1">
                <a:solidFill>
                  <a:srgbClr val="273239"/>
                </a:solidFill>
                <a:highlight>
                  <a:srgbClr val="FFFFFF"/>
                </a:highlight>
              </a:rPr>
              <a:t>Types of Activation Functions –</a:t>
            </a:r>
            <a:endParaRPr sz="1300" b="1">
              <a:solidFill>
                <a:srgbClr val="273239"/>
              </a:solidFill>
              <a:highlight>
                <a:srgbClr val="FFFFFF"/>
              </a:highlight>
            </a:endParaRPr>
          </a:p>
          <a:p>
            <a:pPr marL="0" lvl="0" indent="0" algn="l" rtl="0">
              <a:spcBef>
                <a:spcPts val="0"/>
              </a:spcBef>
              <a:spcAft>
                <a:spcPts val="0"/>
              </a:spcAft>
              <a:buNone/>
            </a:pPr>
            <a:endParaRPr/>
          </a:p>
        </p:txBody>
      </p:sp>
      <p:sp>
        <p:nvSpPr>
          <p:cNvPr id="136" name="Google Shape;13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arenR"/>
            </a:pPr>
            <a:r>
              <a:rPr lang="en-GB" sz="1300" b="1">
                <a:solidFill>
                  <a:srgbClr val="273239"/>
                </a:solidFill>
                <a:highlight>
                  <a:srgbClr val="FFFFFF"/>
                </a:highlight>
              </a:rPr>
              <a:t>Step Function: </a:t>
            </a:r>
            <a:endParaRPr sz="1300" b="1">
              <a:solidFill>
                <a:srgbClr val="273239"/>
              </a:solidFill>
              <a:highlight>
                <a:srgbClr val="FFFFFF"/>
              </a:highlight>
            </a:endParaRPr>
          </a:p>
          <a:p>
            <a:pPr marL="0" lvl="0" indent="0" algn="l" rtl="0">
              <a:lnSpc>
                <a:spcPct val="100000"/>
              </a:lnSpc>
              <a:spcBef>
                <a:spcPts val="1200"/>
              </a:spcBef>
              <a:spcAft>
                <a:spcPts val="0"/>
              </a:spcAft>
              <a:buNone/>
            </a:pPr>
            <a:endParaRPr sz="1200">
              <a:solidFill>
                <a:srgbClr val="273239"/>
              </a:solidFill>
              <a:latin typeface="Courier New"/>
              <a:ea typeface="Courier New"/>
              <a:cs typeface="Courier New"/>
              <a:sym typeface="Courier New"/>
            </a:endParaRPr>
          </a:p>
          <a:p>
            <a:pPr marL="190500" marR="190500" lvl="0" indent="0" algn="l" rtl="0">
              <a:spcBef>
                <a:spcPts val="0"/>
              </a:spcBef>
              <a:spcAft>
                <a:spcPts val="0"/>
              </a:spcAft>
              <a:buNone/>
            </a:pPr>
            <a:endParaRPr sz="1200">
              <a:solidFill>
                <a:srgbClr val="273239"/>
              </a:solidFill>
              <a:latin typeface="Courier New"/>
              <a:ea typeface="Courier New"/>
              <a:cs typeface="Courier New"/>
              <a:sym typeface="Courier New"/>
            </a:endParaRPr>
          </a:p>
          <a:p>
            <a:pPr marL="0" lvl="0" indent="0" algn="l" rtl="0">
              <a:spcBef>
                <a:spcPts val="800"/>
              </a:spcBef>
              <a:spcAft>
                <a:spcPts val="0"/>
              </a:spcAft>
              <a:buNone/>
            </a:pPr>
            <a:endParaRPr/>
          </a:p>
          <a:p>
            <a:pPr marL="0" lvl="0" indent="0" algn="l" rtl="0">
              <a:spcBef>
                <a:spcPts val="1200"/>
              </a:spcBef>
              <a:spcAft>
                <a:spcPts val="0"/>
              </a:spcAft>
              <a:buNone/>
            </a:pPr>
            <a:endParaRPr/>
          </a:p>
          <a:p>
            <a:pPr marL="457200" lvl="0" indent="-342900" algn="l" rtl="0">
              <a:spcBef>
                <a:spcPts val="1200"/>
              </a:spcBef>
              <a:spcAft>
                <a:spcPts val="0"/>
              </a:spcAft>
              <a:buSzPts val="1800"/>
              <a:buAutoNum type="arabicParenR"/>
            </a:pPr>
            <a:r>
              <a:rPr lang="en-GB" sz="1300" b="1">
                <a:solidFill>
                  <a:srgbClr val="273239"/>
                </a:solidFill>
                <a:highlight>
                  <a:srgbClr val="FFFFFF"/>
                </a:highlight>
              </a:rPr>
              <a:t>Sigmoid Function : </a:t>
            </a:r>
            <a:endParaRPr sz="1300" b="1">
              <a:solidFill>
                <a:srgbClr val="273239"/>
              </a:solidFill>
              <a:highlight>
                <a:srgbClr val="FFFFFF"/>
              </a:highlight>
            </a:endParaRPr>
          </a:p>
          <a:p>
            <a:pPr marL="0" lvl="0" indent="0" algn="l" rtl="0">
              <a:spcBef>
                <a:spcPts val="1200"/>
              </a:spcBef>
              <a:spcAft>
                <a:spcPts val="1200"/>
              </a:spcAft>
              <a:buNone/>
            </a:pPr>
            <a:endParaRPr sz="1300" b="1">
              <a:solidFill>
                <a:srgbClr val="273239"/>
              </a:solidFill>
              <a:highlight>
                <a:srgbClr val="FFFFFF"/>
              </a:highlight>
            </a:endParaRPr>
          </a:p>
        </p:txBody>
      </p:sp>
      <p:pic>
        <p:nvPicPr>
          <p:cNvPr id="137" name="Google Shape;137;p25"/>
          <p:cNvPicPr preferRelativeResize="0"/>
          <p:nvPr/>
        </p:nvPicPr>
        <p:blipFill>
          <a:blip r:embed="rId3">
            <a:alphaModFix/>
          </a:blip>
          <a:stretch>
            <a:fillRect/>
          </a:stretch>
        </p:blipFill>
        <p:spPr>
          <a:xfrm>
            <a:off x="3073350" y="525500"/>
            <a:ext cx="2898825" cy="1926825"/>
          </a:xfrm>
          <a:prstGeom prst="rect">
            <a:avLst/>
          </a:prstGeom>
          <a:noFill/>
          <a:ln>
            <a:noFill/>
          </a:ln>
        </p:spPr>
      </p:pic>
      <p:pic>
        <p:nvPicPr>
          <p:cNvPr id="138" name="Google Shape;138;p25"/>
          <p:cNvPicPr preferRelativeResize="0"/>
          <p:nvPr/>
        </p:nvPicPr>
        <p:blipFill>
          <a:blip r:embed="rId4">
            <a:alphaModFix/>
          </a:blip>
          <a:stretch>
            <a:fillRect/>
          </a:stretch>
        </p:blipFill>
        <p:spPr>
          <a:xfrm>
            <a:off x="4841325" y="2834494"/>
            <a:ext cx="3219450" cy="1694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4" name="Google Shape;14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3) Relu:</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4) </a:t>
            </a:r>
            <a:r>
              <a:rPr lang="en-GB" sz="1300" b="1">
                <a:solidFill>
                  <a:srgbClr val="273239"/>
                </a:solidFill>
                <a:highlight>
                  <a:srgbClr val="FFFFFF"/>
                </a:highlight>
              </a:rPr>
              <a:t>Leaky ReLU:     </a:t>
            </a:r>
            <a:endParaRPr/>
          </a:p>
        </p:txBody>
      </p:sp>
      <p:pic>
        <p:nvPicPr>
          <p:cNvPr id="145" name="Google Shape;145;p26"/>
          <p:cNvPicPr preferRelativeResize="0"/>
          <p:nvPr/>
        </p:nvPicPr>
        <p:blipFill>
          <a:blip r:embed="rId3">
            <a:alphaModFix/>
          </a:blip>
          <a:stretch>
            <a:fillRect/>
          </a:stretch>
        </p:blipFill>
        <p:spPr>
          <a:xfrm>
            <a:off x="5782275" y="245975"/>
            <a:ext cx="3105150" cy="2620375"/>
          </a:xfrm>
          <a:prstGeom prst="rect">
            <a:avLst/>
          </a:prstGeom>
          <a:noFill/>
          <a:ln>
            <a:noFill/>
          </a:ln>
        </p:spPr>
      </p:pic>
      <p:pic>
        <p:nvPicPr>
          <p:cNvPr id="146" name="Google Shape;146;p26"/>
          <p:cNvPicPr preferRelativeResize="0"/>
          <p:nvPr/>
        </p:nvPicPr>
        <p:blipFill>
          <a:blip r:embed="rId4">
            <a:alphaModFix/>
          </a:blip>
          <a:stretch>
            <a:fillRect/>
          </a:stretch>
        </p:blipFill>
        <p:spPr>
          <a:xfrm>
            <a:off x="2680200" y="2762822"/>
            <a:ext cx="2306375" cy="247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0A15-7233-405C-9936-D1287A8130F5}"/>
              </a:ext>
            </a:extLst>
          </p:cNvPr>
          <p:cNvSpPr>
            <a:spLocks noGrp="1"/>
          </p:cNvSpPr>
          <p:nvPr>
            <p:ph type="title"/>
          </p:nvPr>
        </p:nvSpPr>
        <p:spPr/>
        <p:txBody>
          <a:bodyPr>
            <a:normAutofit fontScale="90000"/>
          </a:bodyPr>
          <a:lstStyle/>
          <a:p>
            <a:r>
              <a:rPr lang="en-US" dirty="0"/>
              <a:t>Pooling Layer</a:t>
            </a:r>
            <a:endParaRPr lang="en-IN" dirty="0"/>
          </a:p>
        </p:txBody>
      </p:sp>
      <p:pic>
        <p:nvPicPr>
          <p:cNvPr id="1030" name="Picture 6">
            <a:extLst>
              <a:ext uri="{FF2B5EF4-FFF2-40B4-BE49-F238E27FC236}">
                <a16:creationId xmlns:a16="http://schemas.microsoft.com/office/drawing/2014/main" id="{B50B5589-3045-4EE3-BA99-A860FC649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2610"/>
            <a:ext cx="9144000" cy="3011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8D87DB-5507-4ED5-8C96-DE04EED3CBFC}"/>
              </a:ext>
            </a:extLst>
          </p:cNvPr>
          <p:cNvSpPr txBox="1"/>
          <p:nvPr/>
        </p:nvSpPr>
        <p:spPr>
          <a:xfrm>
            <a:off x="311700" y="1017725"/>
            <a:ext cx="8520600" cy="984885"/>
          </a:xfrm>
          <a:prstGeom prst="rect">
            <a:avLst/>
          </a:prstGeom>
          <a:noFill/>
        </p:spPr>
        <p:txBody>
          <a:bodyPr wrap="square" rtlCol="0">
            <a:spAutoFit/>
          </a:bodyPr>
          <a:lstStyle/>
          <a:p>
            <a:r>
              <a:rPr lang="en-US" dirty="0"/>
              <a:t>The pooling operation involves sliding a two-dimensional filter over each channel of feature map and summarizing the features lying within the region covered by the filter.</a:t>
            </a:r>
          </a:p>
          <a:p>
            <a:endParaRPr lang="en-US" dirty="0"/>
          </a:p>
          <a:p>
            <a:r>
              <a:rPr lang="en-US" b="1" dirty="0"/>
              <a:t>1) Max Pooling</a:t>
            </a:r>
            <a:endParaRPr lang="en-IN" b="1" dirty="0"/>
          </a:p>
        </p:txBody>
      </p:sp>
    </p:spTree>
    <p:extLst>
      <p:ext uri="{BB962C8B-B14F-4D97-AF65-F5344CB8AC3E}">
        <p14:creationId xmlns:p14="http://schemas.microsoft.com/office/powerpoint/2010/main" val="135601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2" name="Google Shape;15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2) </a:t>
            </a:r>
            <a:r>
              <a:rPr lang="en-GB" sz="1400" b="1" dirty="0">
                <a:solidFill>
                  <a:srgbClr val="273239"/>
                </a:solidFill>
                <a:highlight>
                  <a:srgbClr val="FFFFFF"/>
                </a:highlight>
              </a:rPr>
              <a:t>Average Pooling</a:t>
            </a:r>
            <a:endParaRPr sz="1400" b="1" dirty="0">
              <a:solidFill>
                <a:srgbClr val="273239"/>
              </a:solidFill>
              <a:highlight>
                <a:srgbClr val="FFFFFF"/>
              </a:highlight>
            </a:endParaRPr>
          </a:p>
          <a:p>
            <a:pPr marL="0" lvl="0" indent="0" algn="l" rtl="0">
              <a:spcBef>
                <a:spcPts val="120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1200"/>
              </a:spcAft>
              <a:buNone/>
            </a:pPr>
            <a:endParaRPr dirty="0"/>
          </a:p>
        </p:txBody>
      </p:sp>
      <p:pic>
        <p:nvPicPr>
          <p:cNvPr id="153" name="Google Shape;153;p27"/>
          <p:cNvPicPr preferRelativeResize="0"/>
          <p:nvPr/>
        </p:nvPicPr>
        <p:blipFill>
          <a:blip r:embed="rId3">
            <a:alphaModFix/>
          </a:blip>
          <a:stretch>
            <a:fillRect/>
          </a:stretch>
        </p:blipFill>
        <p:spPr>
          <a:xfrm>
            <a:off x="0" y="1504825"/>
            <a:ext cx="9144000" cy="3455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Flatenning</a:t>
            </a:r>
            <a:endParaRPr/>
          </a:p>
        </p:txBody>
      </p:sp>
      <p:sp>
        <p:nvSpPr>
          <p:cNvPr id="159" name="Google Shape;15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0" name="Google Shape;160;p28"/>
          <p:cNvPicPr preferRelativeResize="0"/>
          <p:nvPr/>
        </p:nvPicPr>
        <p:blipFill>
          <a:blip r:embed="rId3">
            <a:alphaModFix/>
          </a:blip>
          <a:stretch>
            <a:fillRect/>
          </a:stretch>
        </p:blipFill>
        <p:spPr>
          <a:xfrm>
            <a:off x="311700" y="1186350"/>
            <a:ext cx="8248650" cy="3573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6" name="Google Shape;16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7" name="Google Shape;167;p29"/>
          <p:cNvPicPr preferRelativeResize="0"/>
          <p:nvPr/>
        </p:nvPicPr>
        <p:blipFill>
          <a:blip r:embed="rId3">
            <a:alphaModFix/>
          </a:blip>
          <a:stretch>
            <a:fillRect/>
          </a:stretch>
        </p:blipFill>
        <p:spPr>
          <a:xfrm>
            <a:off x="447675" y="445026"/>
            <a:ext cx="8248650" cy="39412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ct val="61111"/>
              <a:buFont typeface="Arial"/>
              <a:buNone/>
            </a:pPr>
            <a:r>
              <a:rPr lang="en-GB" sz="1800">
                <a:solidFill>
                  <a:schemeClr val="dk2"/>
                </a:solidFill>
              </a:rPr>
              <a:t>Sigmoid</a:t>
            </a:r>
            <a:endParaRPr sz="1800">
              <a:solidFill>
                <a:schemeClr val="dk2"/>
              </a:solidFill>
            </a:endParaRPr>
          </a:p>
          <a:p>
            <a:pPr marL="0" lvl="0" indent="0" algn="l" rtl="0">
              <a:spcBef>
                <a:spcPts val="1200"/>
              </a:spcBef>
              <a:spcAft>
                <a:spcPts val="0"/>
              </a:spcAft>
              <a:buNone/>
            </a:pPr>
            <a:endParaRPr sz="1800">
              <a:solidFill>
                <a:schemeClr val="dk2"/>
              </a:solidFill>
            </a:endParaRPr>
          </a:p>
        </p:txBody>
      </p:sp>
      <p:sp>
        <p:nvSpPr>
          <p:cNvPr id="173" name="Google Shape;17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4" name="Google Shape;174;p30"/>
          <p:cNvPicPr preferRelativeResize="0"/>
          <p:nvPr/>
        </p:nvPicPr>
        <p:blipFill>
          <a:blip r:embed="rId3">
            <a:alphaModFix/>
          </a:blip>
          <a:stretch>
            <a:fillRect/>
          </a:stretch>
        </p:blipFill>
        <p:spPr>
          <a:xfrm>
            <a:off x="1638300" y="1047625"/>
            <a:ext cx="5867400" cy="3048125"/>
          </a:xfrm>
          <a:prstGeom prst="rect">
            <a:avLst/>
          </a:prstGeom>
          <a:noFill/>
          <a:ln>
            <a:noFill/>
          </a:ln>
        </p:spPr>
      </p:pic>
      <p:pic>
        <p:nvPicPr>
          <p:cNvPr id="175" name="Google Shape;175;p30"/>
          <p:cNvPicPr preferRelativeResize="0"/>
          <p:nvPr/>
        </p:nvPicPr>
        <p:blipFill>
          <a:blip r:embed="rId4">
            <a:alphaModFix/>
          </a:blip>
          <a:stretch>
            <a:fillRect/>
          </a:stretch>
        </p:blipFill>
        <p:spPr>
          <a:xfrm>
            <a:off x="268125" y="4095750"/>
            <a:ext cx="4514850" cy="1047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0" y="276450"/>
            <a:ext cx="8520600" cy="989400"/>
          </a:xfrm>
          <a:prstGeom prst="rect">
            <a:avLst/>
          </a:prstGeom>
        </p:spPr>
        <p:txBody>
          <a:bodyPr spcFirstLastPara="1" wrap="square" lIns="91425" tIns="91425" rIns="91425" bIns="91425" anchor="b" anchorCtr="0">
            <a:normAutofit/>
          </a:bodyPr>
          <a:lstStyle/>
          <a:p>
            <a:pPr marL="457200" lvl="0" indent="-336550" algn="l" rtl="0">
              <a:lnSpc>
                <a:spcPct val="160000"/>
              </a:lnSpc>
              <a:spcBef>
                <a:spcPts val="0"/>
              </a:spcBef>
              <a:spcAft>
                <a:spcPts val="0"/>
              </a:spcAft>
              <a:buClr>
                <a:srgbClr val="414549"/>
              </a:buClr>
              <a:buSzPts val="1700"/>
              <a:buFont typeface="Roboto"/>
              <a:buChar char="●"/>
            </a:pPr>
            <a:r>
              <a:rPr lang="en-GB" sz="1700" b="1">
                <a:solidFill>
                  <a:srgbClr val="414549"/>
                </a:solidFill>
                <a:highlight>
                  <a:srgbClr val="FFFFFF"/>
                </a:highlight>
                <a:latin typeface="Roboto"/>
                <a:ea typeface="Roboto"/>
                <a:cs typeface="Roboto"/>
                <a:sym typeface="Roboto"/>
              </a:rPr>
              <a:t>How do our brains work?</a:t>
            </a:r>
            <a:endParaRPr sz="1700" b="1">
              <a:solidFill>
                <a:srgbClr val="414549"/>
              </a:solidFill>
              <a:highlight>
                <a:srgbClr val="FFFFFF"/>
              </a:highlight>
              <a:latin typeface="Roboto"/>
              <a:ea typeface="Roboto"/>
              <a:cs typeface="Roboto"/>
              <a:sym typeface="Roboto"/>
            </a:endParaRPr>
          </a:p>
          <a:p>
            <a:pPr marL="0" lvl="0" indent="0" algn="ctr" rtl="0">
              <a:spcBef>
                <a:spcPts val="0"/>
              </a:spcBef>
              <a:spcAft>
                <a:spcPts val="0"/>
              </a:spcAft>
              <a:buNone/>
            </a:pPr>
            <a:endParaRPr sz="1500"/>
          </a:p>
        </p:txBody>
      </p:sp>
      <p:sp>
        <p:nvSpPr>
          <p:cNvPr id="63" name="Google Shape;63;p14"/>
          <p:cNvSpPr txBox="1">
            <a:spLocks noGrp="1"/>
          </p:cNvSpPr>
          <p:nvPr>
            <p:ph type="subTitle" idx="1"/>
          </p:nvPr>
        </p:nvSpPr>
        <p:spPr>
          <a:xfrm>
            <a:off x="311700" y="1098550"/>
            <a:ext cx="8520600" cy="3361200"/>
          </a:xfrm>
          <a:prstGeom prst="rect">
            <a:avLst/>
          </a:prstGeom>
        </p:spPr>
        <p:txBody>
          <a:bodyPr spcFirstLastPara="1" wrap="square" lIns="91425" tIns="91425" rIns="91425" bIns="91425" anchor="t" anchorCtr="0">
            <a:normAutofit/>
          </a:bodyPr>
          <a:lstStyle/>
          <a:p>
            <a:pPr marL="457200" lvl="0" indent="-349250" algn="l" rtl="0">
              <a:lnSpc>
                <a:spcPct val="160000"/>
              </a:lnSpc>
              <a:spcBef>
                <a:spcPts val="0"/>
              </a:spcBef>
              <a:spcAft>
                <a:spcPts val="0"/>
              </a:spcAft>
              <a:buSzPts val="1900"/>
              <a:buChar char="●"/>
            </a:pPr>
            <a:r>
              <a:rPr lang="en-GB" sz="1900"/>
              <a:t>Our brains depend on detecting features and they categorize the objects we see accordingly.</a:t>
            </a:r>
            <a:endParaRPr sz="1900"/>
          </a:p>
          <a:p>
            <a:pPr marL="457200" lvl="0" indent="-349250" algn="l" rtl="0">
              <a:lnSpc>
                <a:spcPct val="160000"/>
              </a:lnSpc>
              <a:spcBef>
                <a:spcPts val="0"/>
              </a:spcBef>
              <a:spcAft>
                <a:spcPts val="0"/>
              </a:spcAft>
              <a:buSzPts val="1900"/>
              <a:buChar char="●"/>
            </a:pPr>
            <a:r>
              <a:rPr lang="en-GB" sz="1300">
                <a:solidFill>
                  <a:schemeClr val="dk1"/>
                </a:solidFill>
                <a:highlight>
                  <a:srgbClr val="FFFFFF"/>
                </a:highlight>
                <a:latin typeface="Roboto"/>
                <a:ea typeface="Roboto"/>
                <a:cs typeface="Roboto"/>
                <a:sym typeface="Roboto"/>
              </a:rPr>
              <a:t>What happens there is that your brain detects the object for the first time, but because the look was brief, your brain does not get to process enough of the object's features so as to categorize it correctly.</a:t>
            </a:r>
            <a:endParaRPr sz="1300">
              <a:solidFill>
                <a:schemeClr val="dk1"/>
              </a:solidFill>
              <a:highlight>
                <a:srgbClr val="FFFFFF"/>
              </a:highlight>
              <a:latin typeface="Roboto"/>
              <a:ea typeface="Roboto"/>
              <a:cs typeface="Roboto"/>
              <a:sym typeface="Roboto"/>
            </a:endParaRPr>
          </a:p>
          <a:p>
            <a:pPr marL="457200" lvl="0" indent="-311150" algn="l" rtl="0">
              <a:lnSpc>
                <a:spcPct val="160000"/>
              </a:lnSpc>
              <a:spcBef>
                <a:spcPts val="0"/>
              </a:spcBef>
              <a:spcAft>
                <a:spcPts val="0"/>
              </a:spcAft>
              <a:buClr>
                <a:schemeClr val="dk1"/>
              </a:buClr>
              <a:buSzPts val="1300"/>
              <a:buFont typeface="Roboto"/>
              <a:buChar char="●"/>
            </a:pPr>
            <a:endParaRPr sz="1300">
              <a:solidFill>
                <a:schemeClr val="dk1"/>
              </a:solidFill>
              <a:highlight>
                <a:srgbClr val="FFFFFF"/>
              </a:highlight>
              <a:latin typeface="Roboto"/>
              <a:ea typeface="Roboto"/>
              <a:cs typeface="Roboto"/>
              <a:sym typeface="Roboto"/>
            </a:endParaRPr>
          </a:p>
          <a:p>
            <a:pPr marL="0" lvl="0" indent="0" algn="l" rtl="0">
              <a:lnSpc>
                <a:spcPct val="160000"/>
              </a:lnSpc>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Softmax</a:t>
            </a:r>
            <a:endParaRPr/>
          </a:p>
        </p:txBody>
      </p:sp>
      <p:sp>
        <p:nvSpPr>
          <p:cNvPr id="181" name="Google Shape;18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2" name="Google Shape;182;p31"/>
          <p:cNvPicPr preferRelativeResize="0"/>
          <p:nvPr/>
        </p:nvPicPr>
        <p:blipFill>
          <a:blip r:embed="rId3">
            <a:alphaModFix/>
          </a:blip>
          <a:stretch>
            <a:fillRect/>
          </a:stretch>
        </p:blipFill>
        <p:spPr>
          <a:xfrm>
            <a:off x="311700" y="1138250"/>
            <a:ext cx="7594050" cy="2867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Sigmoid vs Softmax </a:t>
            </a:r>
            <a:endParaRPr/>
          </a:p>
        </p:txBody>
      </p:sp>
      <p:sp>
        <p:nvSpPr>
          <p:cNvPr id="188" name="Google Shape;188;p32"/>
          <p:cNvSpPr txBox="1">
            <a:spLocks noGrp="1"/>
          </p:cNvSpPr>
          <p:nvPr>
            <p:ph type="body" idx="1"/>
          </p:nvPr>
        </p:nvSpPr>
        <p:spPr>
          <a:xfrm>
            <a:off x="311700" y="1130650"/>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lnSpc>
                <a:spcPct val="218181"/>
              </a:lnSpc>
              <a:spcBef>
                <a:spcPts val="3200"/>
              </a:spcBef>
              <a:spcAft>
                <a:spcPts val="0"/>
              </a:spcAft>
              <a:buNone/>
            </a:pPr>
            <a:r>
              <a:rPr lang="en-GB" sz="1600" b="1">
                <a:solidFill>
                  <a:srgbClr val="292929"/>
                </a:solidFill>
                <a:highlight>
                  <a:srgbClr val="FFFFFF"/>
                </a:highlight>
                <a:latin typeface="Georgia"/>
                <a:ea typeface="Georgia"/>
                <a:cs typeface="Georgia"/>
                <a:sym typeface="Georgia"/>
              </a:rPr>
              <a:t>Sigmoid input values</a:t>
            </a:r>
            <a:r>
              <a:rPr lang="en-GB" sz="1600">
                <a:solidFill>
                  <a:srgbClr val="292929"/>
                </a:solidFill>
                <a:highlight>
                  <a:srgbClr val="FFFFFF"/>
                </a:highlight>
                <a:latin typeface="Georgia"/>
                <a:ea typeface="Georgia"/>
                <a:cs typeface="Georgia"/>
                <a:sym typeface="Georgia"/>
              </a:rPr>
              <a:t>: -0.5, 1.2, -0.1, 2.4</a:t>
            </a:r>
            <a:endParaRPr sz="1600">
              <a:solidFill>
                <a:srgbClr val="292929"/>
              </a:solidFill>
              <a:highlight>
                <a:srgbClr val="FFFFFF"/>
              </a:highlight>
              <a:latin typeface="Georgia"/>
              <a:ea typeface="Georgia"/>
              <a:cs typeface="Georgia"/>
              <a:sym typeface="Georgia"/>
            </a:endParaRPr>
          </a:p>
          <a:p>
            <a:pPr marL="0" lvl="0" indent="0" algn="l" rtl="0">
              <a:lnSpc>
                <a:spcPct val="218181"/>
              </a:lnSpc>
              <a:spcBef>
                <a:spcPts val="3200"/>
              </a:spcBef>
              <a:spcAft>
                <a:spcPts val="0"/>
              </a:spcAft>
              <a:buNone/>
            </a:pPr>
            <a:r>
              <a:rPr lang="en-GB" sz="1600" b="1">
                <a:solidFill>
                  <a:srgbClr val="292929"/>
                </a:solidFill>
                <a:highlight>
                  <a:srgbClr val="FFFFFF"/>
                </a:highlight>
                <a:latin typeface="Georgia"/>
                <a:ea typeface="Georgia"/>
                <a:cs typeface="Georgia"/>
                <a:sym typeface="Georgia"/>
              </a:rPr>
              <a:t>Sigmoid output values</a:t>
            </a:r>
            <a:r>
              <a:rPr lang="en-GB" sz="1600">
                <a:solidFill>
                  <a:srgbClr val="292929"/>
                </a:solidFill>
                <a:highlight>
                  <a:srgbClr val="FFFFFF"/>
                </a:highlight>
                <a:latin typeface="Georgia"/>
                <a:ea typeface="Georgia"/>
                <a:cs typeface="Georgia"/>
                <a:sym typeface="Georgia"/>
              </a:rPr>
              <a:t>: 0.37, 0.77, 0.48, 0.91</a:t>
            </a:r>
            <a:endParaRPr sz="1600">
              <a:solidFill>
                <a:srgbClr val="292929"/>
              </a:solidFill>
              <a:highlight>
                <a:srgbClr val="FFFFFF"/>
              </a:highlight>
              <a:latin typeface="Georgia"/>
              <a:ea typeface="Georgia"/>
              <a:cs typeface="Georgia"/>
              <a:sym typeface="Georgia"/>
            </a:endParaRPr>
          </a:p>
          <a:p>
            <a:pPr marL="0" lvl="0" indent="0" algn="l" rtl="0">
              <a:lnSpc>
                <a:spcPct val="218181"/>
              </a:lnSpc>
              <a:spcBef>
                <a:spcPts val="3200"/>
              </a:spcBef>
              <a:spcAft>
                <a:spcPts val="0"/>
              </a:spcAft>
              <a:buNone/>
            </a:pPr>
            <a:r>
              <a:rPr lang="en-GB" sz="1600" b="1">
                <a:solidFill>
                  <a:srgbClr val="292929"/>
                </a:solidFill>
                <a:highlight>
                  <a:srgbClr val="FFFFFF"/>
                </a:highlight>
                <a:latin typeface="Georgia"/>
                <a:ea typeface="Georgia"/>
                <a:cs typeface="Georgia"/>
                <a:sym typeface="Georgia"/>
              </a:rPr>
              <a:t>SoftMax input values</a:t>
            </a:r>
            <a:r>
              <a:rPr lang="en-GB" sz="1600">
                <a:solidFill>
                  <a:srgbClr val="292929"/>
                </a:solidFill>
                <a:highlight>
                  <a:srgbClr val="FFFFFF"/>
                </a:highlight>
                <a:latin typeface="Georgia"/>
                <a:ea typeface="Georgia"/>
                <a:cs typeface="Georgia"/>
                <a:sym typeface="Georgia"/>
              </a:rPr>
              <a:t>: -0.5, 1.2, -0.1, 2.4</a:t>
            </a:r>
            <a:endParaRPr sz="1600">
              <a:solidFill>
                <a:srgbClr val="292929"/>
              </a:solidFill>
              <a:highlight>
                <a:srgbClr val="FFFFFF"/>
              </a:highlight>
              <a:latin typeface="Georgia"/>
              <a:ea typeface="Georgia"/>
              <a:cs typeface="Georgia"/>
              <a:sym typeface="Georgia"/>
            </a:endParaRPr>
          </a:p>
          <a:p>
            <a:pPr marL="0" lvl="0" indent="0" algn="l" rtl="0">
              <a:lnSpc>
                <a:spcPct val="218181"/>
              </a:lnSpc>
              <a:spcBef>
                <a:spcPts val="3200"/>
              </a:spcBef>
              <a:spcAft>
                <a:spcPts val="0"/>
              </a:spcAft>
              <a:buNone/>
            </a:pPr>
            <a:r>
              <a:rPr lang="en-GB" sz="1600" b="1">
                <a:solidFill>
                  <a:srgbClr val="292929"/>
                </a:solidFill>
                <a:highlight>
                  <a:srgbClr val="FFFFFF"/>
                </a:highlight>
                <a:latin typeface="Georgia"/>
                <a:ea typeface="Georgia"/>
                <a:cs typeface="Georgia"/>
                <a:sym typeface="Georgia"/>
              </a:rPr>
              <a:t>SoftMaxoutput values</a:t>
            </a:r>
            <a:r>
              <a:rPr lang="en-GB" sz="1600">
                <a:solidFill>
                  <a:srgbClr val="292929"/>
                </a:solidFill>
                <a:highlight>
                  <a:srgbClr val="FFFFFF"/>
                </a:highlight>
                <a:latin typeface="Georgia"/>
                <a:ea typeface="Georgia"/>
                <a:cs typeface="Georgia"/>
                <a:sym typeface="Georgia"/>
              </a:rPr>
              <a:t>: 0.04, 0.21, 0.05, 0.70</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4" name="Google Shape;19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98181"/>
              </a:lnSpc>
              <a:spcBef>
                <a:spcPts val="3200"/>
              </a:spcBef>
              <a:spcAft>
                <a:spcPts val="0"/>
              </a:spcAft>
              <a:buClr>
                <a:schemeClr val="dk1"/>
              </a:buClr>
              <a:buSzPts val="440"/>
              <a:buFont typeface="Arial"/>
              <a:buNone/>
            </a:pPr>
            <a:r>
              <a:rPr lang="en-GB" sz="839">
                <a:solidFill>
                  <a:srgbClr val="292929"/>
                </a:solidFill>
                <a:highlight>
                  <a:srgbClr val="FFFFFF"/>
                </a:highlight>
                <a:latin typeface="Georgia"/>
                <a:ea typeface="Georgia"/>
                <a:cs typeface="Georgia"/>
                <a:sym typeface="Georgia"/>
              </a:rPr>
              <a:t>The key takeaway from this example is:</a:t>
            </a:r>
            <a:endParaRPr sz="839">
              <a:solidFill>
                <a:srgbClr val="292929"/>
              </a:solidFill>
              <a:highlight>
                <a:srgbClr val="FFFFFF"/>
              </a:highlight>
              <a:latin typeface="Georgia"/>
              <a:ea typeface="Georgia"/>
              <a:cs typeface="Georgia"/>
              <a:sym typeface="Georgia"/>
            </a:endParaRPr>
          </a:p>
          <a:p>
            <a:pPr marL="749300" lvl="0" indent="-281940" algn="l" rtl="0">
              <a:lnSpc>
                <a:spcPct val="198181"/>
              </a:lnSpc>
              <a:spcBef>
                <a:spcPts val="3200"/>
              </a:spcBef>
              <a:spcAft>
                <a:spcPts val="0"/>
              </a:spcAft>
              <a:buClr>
                <a:srgbClr val="292929"/>
              </a:buClr>
              <a:buSzPts val="840"/>
              <a:buFont typeface="Georgia"/>
              <a:buChar char="●"/>
            </a:pPr>
            <a:r>
              <a:rPr lang="en-GB" sz="839" b="1">
                <a:solidFill>
                  <a:srgbClr val="292929"/>
                </a:solidFill>
                <a:highlight>
                  <a:srgbClr val="FFFFFF"/>
                </a:highlight>
                <a:latin typeface="Georgia"/>
                <a:ea typeface="Georgia"/>
                <a:cs typeface="Georgia"/>
                <a:sym typeface="Georgia"/>
              </a:rPr>
              <a:t>Sigmoid</a:t>
            </a:r>
            <a:r>
              <a:rPr lang="en-GB" sz="839">
                <a:solidFill>
                  <a:srgbClr val="292929"/>
                </a:solidFill>
                <a:highlight>
                  <a:srgbClr val="FFFFFF"/>
                </a:highlight>
                <a:latin typeface="Georgia"/>
                <a:ea typeface="Georgia"/>
                <a:cs typeface="Georgia"/>
                <a:sym typeface="Georgia"/>
              </a:rPr>
              <a:t>: probabilities produced by a Sigmoid are independent. Furthermore, they are </a:t>
            </a:r>
            <a:r>
              <a:rPr lang="en-GB" sz="839" i="1">
                <a:solidFill>
                  <a:srgbClr val="292929"/>
                </a:solidFill>
                <a:highlight>
                  <a:srgbClr val="FFFFFF"/>
                </a:highlight>
                <a:latin typeface="Georgia"/>
                <a:ea typeface="Georgia"/>
                <a:cs typeface="Georgia"/>
                <a:sym typeface="Georgia"/>
              </a:rPr>
              <a:t>not </a:t>
            </a:r>
            <a:r>
              <a:rPr lang="en-GB" sz="839">
                <a:solidFill>
                  <a:srgbClr val="292929"/>
                </a:solidFill>
                <a:highlight>
                  <a:srgbClr val="FFFFFF"/>
                </a:highlight>
                <a:latin typeface="Georgia"/>
                <a:ea typeface="Georgia"/>
                <a:cs typeface="Georgia"/>
                <a:sym typeface="Georgia"/>
              </a:rPr>
              <a:t>constrained to sum to one: 0.37 + 0.77 + 0.48 + 0.91 = 2.53. The reason for this is because the Sigmoid looks at each raw output value separately.</a:t>
            </a:r>
            <a:endParaRPr sz="839">
              <a:solidFill>
                <a:srgbClr val="292929"/>
              </a:solidFill>
              <a:highlight>
                <a:srgbClr val="FFFFFF"/>
              </a:highlight>
              <a:latin typeface="Georgia"/>
              <a:ea typeface="Georgia"/>
              <a:cs typeface="Georgia"/>
              <a:sym typeface="Georgia"/>
            </a:endParaRPr>
          </a:p>
          <a:p>
            <a:pPr marL="749300" lvl="0" indent="-281940" algn="l" rtl="0">
              <a:lnSpc>
                <a:spcPct val="198181"/>
              </a:lnSpc>
              <a:spcBef>
                <a:spcPts val="0"/>
              </a:spcBef>
              <a:spcAft>
                <a:spcPts val="0"/>
              </a:spcAft>
              <a:buClr>
                <a:srgbClr val="292929"/>
              </a:buClr>
              <a:buSzPts val="840"/>
              <a:buFont typeface="Georgia"/>
              <a:buChar char="●"/>
            </a:pPr>
            <a:r>
              <a:rPr lang="en-GB" sz="839" b="1">
                <a:solidFill>
                  <a:srgbClr val="292929"/>
                </a:solidFill>
                <a:highlight>
                  <a:srgbClr val="FFFFFF"/>
                </a:highlight>
                <a:latin typeface="Georgia"/>
                <a:ea typeface="Georgia"/>
                <a:cs typeface="Georgia"/>
                <a:sym typeface="Georgia"/>
              </a:rPr>
              <a:t>Softmax</a:t>
            </a:r>
            <a:r>
              <a:rPr lang="en-GB" sz="839">
                <a:solidFill>
                  <a:srgbClr val="292929"/>
                </a:solidFill>
                <a:highlight>
                  <a:srgbClr val="FFFFFF"/>
                </a:highlight>
                <a:latin typeface="Georgia"/>
                <a:ea typeface="Georgia"/>
                <a:cs typeface="Georgia"/>
                <a:sym typeface="Georgia"/>
              </a:rPr>
              <a:t>: the outputs are interrelated. The Softmax probabilities will always sum to one by design: 0.04 + 0.21 + 0.05 + 0.70 = 1.00. In this case, if we want to increase the likelihood of one class, the other has to decrease by an equal amount.</a:t>
            </a:r>
            <a:endParaRPr sz="839">
              <a:solidFill>
                <a:srgbClr val="292929"/>
              </a:solidFill>
              <a:highlight>
                <a:srgbClr val="FFFFFF"/>
              </a:highlight>
              <a:latin typeface="Georgia"/>
              <a:ea typeface="Georgia"/>
              <a:cs typeface="Georgia"/>
              <a:sym typeface="Georgia"/>
            </a:endParaRPr>
          </a:p>
          <a:p>
            <a:pPr marL="0" lvl="0" indent="0" algn="l" rtl="0">
              <a:lnSpc>
                <a:spcPct val="198181"/>
              </a:lnSpc>
              <a:spcBef>
                <a:spcPts val="1700"/>
              </a:spcBef>
              <a:spcAft>
                <a:spcPts val="0"/>
              </a:spcAft>
              <a:buSzPts val="440"/>
              <a:buNone/>
            </a:pPr>
            <a:endParaRPr sz="839">
              <a:solidFill>
                <a:srgbClr val="292929"/>
              </a:solidFill>
              <a:highlight>
                <a:srgbClr val="FFFFFF"/>
              </a:highlight>
              <a:latin typeface="Georgia"/>
              <a:ea typeface="Georgia"/>
              <a:cs typeface="Georgia"/>
              <a:sym typeface="Georgia"/>
            </a:endParaRPr>
          </a:p>
          <a:p>
            <a:pPr marL="0" lvl="0" indent="0" algn="l" rtl="0">
              <a:lnSpc>
                <a:spcPct val="198181"/>
              </a:lnSpc>
              <a:spcBef>
                <a:spcPts val="1700"/>
              </a:spcBef>
              <a:spcAft>
                <a:spcPts val="0"/>
              </a:spcAft>
              <a:buSzPts val="440"/>
              <a:buNone/>
            </a:pPr>
            <a:r>
              <a:rPr lang="en-GB" sz="1040">
                <a:solidFill>
                  <a:srgbClr val="292929"/>
                </a:solidFill>
                <a:highlight>
                  <a:srgbClr val="FFFFFF"/>
                </a:highlight>
                <a:latin typeface="Georgia"/>
                <a:ea typeface="Georgia"/>
                <a:cs typeface="Georgia"/>
                <a:sym typeface="Georgia"/>
              </a:rPr>
              <a:t>Bus|Car|Truck|Train--Sigmoid -&gt; 0.37|0.77|0.48|0.91---&gt; Multilabel classification</a:t>
            </a:r>
            <a:endParaRPr sz="1040">
              <a:solidFill>
                <a:srgbClr val="292929"/>
              </a:solidFill>
              <a:highlight>
                <a:srgbClr val="FFFFFF"/>
              </a:highlight>
              <a:latin typeface="Georgia"/>
              <a:ea typeface="Georgia"/>
              <a:cs typeface="Georgia"/>
              <a:sym typeface="Georgia"/>
            </a:endParaRPr>
          </a:p>
          <a:p>
            <a:pPr marL="0" lvl="0" indent="0" algn="l" rtl="0">
              <a:lnSpc>
                <a:spcPct val="198181"/>
              </a:lnSpc>
              <a:spcBef>
                <a:spcPts val="1700"/>
              </a:spcBef>
              <a:spcAft>
                <a:spcPts val="0"/>
              </a:spcAft>
              <a:buClr>
                <a:schemeClr val="dk1"/>
              </a:buClr>
              <a:buSzPts val="440"/>
              <a:buFont typeface="Arial"/>
              <a:buNone/>
            </a:pPr>
            <a:r>
              <a:rPr lang="en-GB" sz="839">
                <a:solidFill>
                  <a:srgbClr val="292929"/>
                </a:solidFill>
                <a:highlight>
                  <a:srgbClr val="FFFFFF"/>
                </a:highlight>
                <a:latin typeface="Georgia"/>
                <a:ea typeface="Georgia"/>
                <a:cs typeface="Georgia"/>
                <a:sym typeface="Georgia"/>
              </a:rPr>
              <a:t>Bus|Car|Truck|Train--Softmax-&gt; 0.04|0.21|0.05|0.70 ---&gt; Multi class classification</a:t>
            </a:r>
            <a:endParaRPr sz="839">
              <a:solidFill>
                <a:srgbClr val="292929"/>
              </a:solidFill>
              <a:highlight>
                <a:srgbClr val="FFFFFF"/>
              </a:highlight>
              <a:latin typeface="Georgia"/>
              <a:ea typeface="Georgia"/>
              <a:cs typeface="Georgia"/>
              <a:sym typeface="Georgia"/>
            </a:endParaRPr>
          </a:p>
          <a:p>
            <a:pPr marL="0" lvl="0" indent="0" algn="l" rtl="0">
              <a:lnSpc>
                <a:spcPct val="198181"/>
              </a:lnSpc>
              <a:spcBef>
                <a:spcPts val="1700"/>
              </a:spcBef>
              <a:spcAft>
                <a:spcPts val="0"/>
              </a:spcAft>
              <a:buSzPts val="440"/>
              <a:buNone/>
            </a:pPr>
            <a:endParaRPr sz="839">
              <a:solidFill>
                <a:srgbClr val="292929"/>
              </a:solidFill>
              <a:highlight>
                <a:srgbClr val="FFFFFF"/>
              </a:highlight>
              <a:latin typeface="Georgia"/>
              <a:ea typeface="Georgia"/>
              <a:cs typeface="Georgia"/>
              <a:sym typeface="Georgia"/>
            </a:endParaRPr>
          </a:p>
          <a:p>
            <a:pPr marL="0" lvl="0" indent="0" algn="l" rtl="0">
              <a:lnSpc>
                <a:spcPct val="95000"/>
              </a:lnSpc>
              <a:spcBef>
                <a:spcPts val="0"/>
              </a:spcBef>
              <a:spcAft>
                <a:spcPts val="1200"/>
              </a:spcAft>
              <a:buSzPts val="440"/>
              <a:buNone/>
            </a:pPr>
            <a:endParaRPr sz="92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solidFill>
                  <a:srgbClr val="292929"/>
                </a:solidFill>
                <a:highlight>
                  <a:srgbClr val="FFFFFF"/>
                </a:highlight>
                <a:latin typeface="Georgia"/>
                <a:ea typeface="Georgia"/>
                <a:cs typeface="Georgia"/>
                <a:sym typeface="Georgia"/>
              </a:rPr>
              <a:t>Error and Loss Function: </a:t>
            </a:r>
            <a:endParaRPr/>
          </a:p>
        </p:txBody>
      </p:sp>
      <p:sp>
        <p:nvSpPr>
          <p:cNvPr id="200" name="Google Shape;20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1" name="Google Shape;201;p34"/>
          <p:cNvSpPr txBox="1"/>
          <p:nvPr/>
        </p:nvSpPr>
        <p:spPr>
          <a:xfrm>
            <a:off x="311700" y="1193125"/>
            <a:ext cx="8832300" cy="2431200"/>
          </a:xfrm>
          <a:prstGeom prst="rect">
            <a:avLst/>
          </a:prstGeom>
          <a:noFill/>
          <a:ln>
            <a:noFill/>
          </a:ln>
        </p:spPr>
        <p:txBody>
          <a:bodyPr spcFirstLastPara="1" wrap="square" lIns="91425" tIns="91425" rIns="91425" bIns="91425" anchor="ctr" anchorCtr="0">
            <a:noAutofit/>
          </a:bodyPr>
          <a:lstStyle/>
          <a:p>
            <a:pPr marL="0" lvl="0" indent="0" algn="l" rtl="0">
              <a:lnSpc>
                <a:spcPct val="218181"/>
              </a:lnSpc>
              <a:spcBef>
                <a:spcPts val="3200"/>
              </a:spcBef>
              <a:spcAft>
                <a:spcPts val="0"/>
              </a:spcAft>
              <a:buNone/>
            </a:pPr>
            <a:r>
              <a:rPr lang="en-GB" sz="1600">
                <a:solidFill>
                  <a:srgbClr val="292929"/>
                </a:solidFill>
                <a:highlight>
                  <a:srgbClr val="FFFFFF"/>
                </a:highlight>
                <a:latin typeface="Georgia"/>
                <a:ea typeface="Georgia"/>
                <a:cs typeface="Georgia"/>
                <a:sym typeface="Georgia"/>
              </a:rPr>
              <a:t>In most learning networks, error is calculated as the difference between the actual output and the predicted output.</a:t>
            </a:r>
            <a:endParaRPr sz="1600">
              <a:solidFill>
                <a:srgbClr val="292929"/>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None/>
            </a:pPr>
            <a:endParaRPr sz="1100"/>
          </a:p>
        </p:txBody>
      </p:sp>
      <p:pic>
        <p:nvPicPr>
          <p:cNvPr id="202" name="Google Shape;202;p34"/>
          <p:cNvPicPr preferRelativeResize="0"/>
          <p:nvPr/>
        </p:nvPicPr>
        <p:blipFill>
          <a:blip r:embed="rId3">
            <a:alphaModFix/>
          </a:blip>
          <a:stretch>
            <a:fillRect/>
          </a:stretch>
        </p:blipFill>
        <p:spPr>
          <a:xfrm>
            <a:off x="1893075" y="3244325"/>
            <a:ext cx="2071850" cy="1142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97727"/>
              </a:lnSpc>
              <a:spcBef>
                <a:spcPts val="0"/>
              </a:spcBef>
              <a:spcAft>
                <a:spcPts val="0"/>
              </a:spcAft>
              <a:buClr>
                <a:schemeClr val="dk1"/>
              </a:buClr>
              <a:buSzPct val="61111"/>
              <a:buFont typeface="Arial"/>
              <a:buNone/>
            </a:pPr>
            <a:r>
              <a:rPr lang="en-GB" sz="1800">
                <a:solidFill>
                  <a:srgbClr val="0A0B09"/>
                </a:solidFill>
                <a:highlight>
                  <a:srgbClr val="FFFFFF"/>
                </a:highlight>
              </a:rPr>
              <a:t>Binary Cross Entropy Loss</a:t>
            </a:r>
            <a:endParaRPr sz="1800">
              <a:solidFill>
                <a:srgbClr val="0A0B09"/>
              </a:solidFill>
              <a:highlight>
                <a:srgbClr val="FFFFFF"/>
              </a:highlight>
            </a:endParaRPr>
          </a:p>
          <a:p>
            <a:pPr marL="0" lvl="0" indent="0" algn="l" rtl="0">
              <a:lnSpc>
                <a:spcPct val="115000"/>
              </a:lnSpc>
              <a:spcBef>
                <a:spcPts val="200"/>
              </a:spcBef>
              <a:spcAft>
                <a:spcPts val="0"/>
              </a:spcAft>
              <a:buClr>
                <a:schemeClr val="dk1"/>
              </a:buClr>
              <a:buSzPct val="100000"/>
              <a:buFont typeface="Arial"/>
              <a:buNone/>
            </a:pPr>
            <a:endParaRPr sz="1100"/>
          </a:p>
          <a:p>
            <a:pPr marL="0" lvl="0" indent="0" algn="l" rtl="0">
              <a:spcBef>
                <a:spcPts val="0"/>
              </a:spcBef>
              <a:spcAft>
                <a:spcPts val="0"/>
              </a:spcAft>
              <a:buNone/>
            </a:pPr>
            <a:endParaRPr/>
          </a:p>
        </p:txBody>
      </p:sp>
      <p:sp>
        <p:nvSpPr>
          <p:cNvPr id="208" name="Google Shape;20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GB" sz="1500">
                <a:highlight>
                  <a:srgbClr val="FFFFFF"/>
                </a:highlight>
              </a:rPr>
              <a:t>Entropy</a:t>
            </a:r>
            <a:r>
              <a:rPr lang="en-GB" sz="1500">
                <a:solidFill>
                  <a:srgbClr val="404040"/>
                </a:solidFill>
                <a:highlight>
                  <a:srgbClr val="FFFFFF"/>
                </a:highlight>
              </a:rPr>
              <a:t> is the measure of randomness in the information being processed, and cross entropy is a measure of the difference of the randomness between two random variables.</a:t>
            </a:r>
            <a:endParaRPr sz="1500">
              <a:solidFill>
                <a:srgbClr val="404040"/>
              </a:solidFill>
              <a:highlight>
                <a:srgbClr val="FFFFFF"/>
              </a:highlight>
            </a:endParaRPr>
          </a:p>
          <a:p>
            <a:pPr marL="0" lvl="0" indent="0" algn="l" rtl="0">
              <a:lnSpc>
                <a:spcPct val="150000"/>
              </a:lnSpc>
              <a:spcBef>
                <a:spcPts val="3000"/>
              </a:spcBef>
              <a:spcAft>
                <a:spcPts val="0"/>
              </a:spcAft>
              <a:buClr>
                <a:schemeClr val="dk1"/>
              </a:buClr>
              <a:buSzPts val="1100"/>
              <a:buFont typeface="Arial"/>
              <a:buNone/>
            </a:pPr>
            <a:r>
              <a:rPr lang="en-GB" sz="1500">
                <a:solidFill>
                  <a:srgbClr val="404040"/>
                </a:solidFill>
                <a:highlight>
                  <a:srgbClr val="FFFFFF"/>
                </a:highlight>
              </a:rPr>
              <a:t>If the divergence of the predicted probability from the actual label increases, the cross-entropy loss increases. Going by this, predicting a probability of .011 when the actual observation label is 1 would result in a high loss value. In an ideal situation, a “perfect” model would have a log loss of 0. Looking at the loss function would make things even clearer </a:t>
            </a:r>
            <a:endParaRPr sz="1500">
              <a:solidFill>
                <a:srgbClr val="404040"/>
              </a:solidFill>
              <a:highlight>
                <a:srgbClr val="FFFFFF"/>
              </a:highlight>
            </a:endParaRPr>
          </a:p>
          <a:p>
            <a:pPr marL="0" lvl="0" indent="0" algn="l" rtl="0">
              <a:spcBef>
                <a:spcPts val="3000"/>
              </a:spcBef>
              <a:spcAft>
                <a:spcPts val="1200"/>
              </a:spcAft>
              <a:buNone/>
            </a:pPr>
            <a:endParaRPr/>
          </a:p>
        </p:txBody>
      </p:sp>
      <p:pic>
        <p:nvPicPr>
          <p:cNvPr id="209" name="Google Shape;209;p35"/>
          <p:cNvPicPr preferRelativeResize="0"/>
          <p:nvPr/>
        </p:nvPicPr>
        <p:blipFill>
          <a:blip r:embed="rId3">
            <a:alphaModFix/>
          </a:blip>
          <a:stretch>
            <a:fillRect/>
          </a:stretch>
        </p:blipFill>
        <p:spPr>
          <a:xfrm>
            <a:off x="633425" y="3681200"/>
            <a:ext cx="7877175" cy="1244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Other major Classification losses</a:t>
            </a:r>
            <a:endParaRPr/>
          </a:p>
        </p:txBody>
      </p:sp>
      <p:sp>
        <p:nvSpPr>
          <p:cNvPr id="215" name="Google Shape;21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97727"/>
              </a:lnSpc>
              <a:spcBef>
                <a:spcPts val="0"/>
              </a:spcBef>
              <a:spcAft>
                <a:spcPts val="0"/>
              </a:spcAft>
              <a:buSzPts val="1800"/>
              <a:buAutoNum type="arabicParenR"/>
            </a:pPr>
            <a:r>
              <a:rPr lang="en-GB">
                <a:solidFill>
                  <a:srgbClr val="0A0B09"/>
                </a:solidFill>
                <a:highlight>
                  <a:srgbClr val="FFFFFF"/>
                </a:highlight>
              </a:rPr>
              <a:t>Categorical Cross Entropy Loss</a:t>
            </a:r>
            <a:endParaRPr>
              <a:solidFill>
                <a:srgbClr val="0A0B09"/>
              </a:solidFill>
              <a:highlight>
                <a:srgbClr val="FFFFFF"/>
              </a:highlight>
            </a:endParaRPr>
          </a:p>
          <a:p>
            <a:pPr marL="457200" lvl="0" indent="-342900" algn="l" rtl="0">
              <a:lnSpc>
                <a:spcPct val="197727"/>
              </a:lnSpc>
              <a:spcBef>
                <a:spcPts val="0"/>
              </a:spcBef>
              <a:spcAft>
                <a:spcPts val="0"/>
              </a:spcAft>
              <a:buSzPts val="1800"/>
              <a:buAutoNum type="arabicParenR"/>
            </a:pPr>
            <a:r>
              <a:rPr lang="en-GB">
                <a:solidFill>
                  <a:srgbClr val="0A0B09"/>
                </a:solidFill>
                <a:highlight>
                  <a:srgbClr val="FFFFFF"/>
                </a:highlight>
              </a:rPr>
              <a:t>Hinge Loss</a:t>
            </a:r>
            <a:endParaRPr>
              <a:solidFill>
                <a:srgbClr val="0A0B09"/>
              </a:solidFill>
              <a:highlight>
                <a:srgbClr val="FFFFFF"/>
              </a:highlight>
            </a:endParaRPr>
          </a:p>
          <a:p>
            <a:pPr marL="457200" lvl="0" indent="-342900" algn="l" rtl="0">
              <a:lnSpc>
                <a:spcPct val="197727"/>
              </a:lnSpc>
              <a:spcBef>
                <a:spcPts val="0"/>
              </a:spcBef>
              <a:spcAft>
                <a:spcPts val="0"/>
              </a:spcAft>
              <a:buSzPts val="1800"/>
              <a:buAutoNum type="arabicParenR"/>
            </a:pPr>
            <a:r>
              <a:rPr lang="en-GB">
                <a:solidFill>
                  <a:srgbClr val="0A0B09"/>
                </a:solidFill>
                <a:highlight>
                  <a:srgbClr val="FFFFFF"/>
                </a:highlight>
              </a:rPr>
              <a:t>Kullback Leibler Divergence Loss (KL Loss)</a:t>
            </a:r>
            <a:endParaRPr>
              <a:solidFill>
                <a:srgbClr val="0A0B09"/>
              </a:solidFill>
              <a:highlight>
                <a:srgbClr val="FFFFFF"/>
              </a:highlight>
            </a:endParaRPr>
          </a:p>
          <a:p>
            <a:pPr marL="0" lvl="0" indent="0" algn="l" rtl="0">
              <a:spcBef>
                <a:spcPts val="200"/>
              </a:spcBef>
              <a:spcAft>
                <a:spcPts val="0"/>
              </a:spcAft>
              <a:buNone/>
            </a:pPr>
            <a:endParaRPr sz="1100">
              <a:solidFill>
                <a:schemeClr val="dk1"/>
              </a:solidFill>
            </a:endParaRPr>
          </a:p>
          <a:p>
            <a:pPr marL="457200" lvl="0" indent="0" algn="l" rtl="0">
              <a:spcBef>
                <a:spcPts val="0"/>
              </a:spcBef>
              <a:spcAft>
                <a:spcPts val="0"/>
              </a:spcAft>
              <a:buNone/>
            </a:pPr>
            <a:endParaRPr sz="11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Optimizers</a:t>
            </a:r>
            <a:endParaRPr/>
          </a:p>
        </p:txBody>
      </p:sp>
      <p:sp>
        <p:nvSpPr>
          <p:cNvPr id="221" name="Google Shape;22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218181"/>
              </a:lnSpc>
              <a:spcBef>
                <a:spcPts val="1400"/>
              </a:spcBef>
              <a:spcAft>
                <a:spcPts val="0"/>
              </a:spcAft>
              <a:buClr>
                <a:schemeClr val="dk1"/>
              </a:buClr>
              <a:buSzPts val="1100"/>
              <a:buFont typeface="Arial"/>
              <a:buNone/>
            </a:pPr>
            <a:r>
              <a:rPr lang="en-GB" sz="1600" b="1">
                <a:solidFill>
                  <a:srgbClr val="292929"/>
                </a:solidFill>
                <a:highlight>
                  <a:srgbClr val="FFFFFF"/>
                </a:highlight>
                <a:latin typeface="Georgia"/>
                <a:ea typeface="Georgia"/>
                <a:cs typeface="Georgia"/>
                <a:sym typeface="Georgia"/>
              </a:rPr>
              <a:t>Optimizers</a:t>
            </a:r>
            <a:r>
              <a:rPr lang="en-GB" sz="1600">
                <a:solidFill>
                  <a:srgbClr val="292929"/>
                </a:solidFill>
                <a:highlight>
                  <a:srgbClr val="FFFFFF"/>
                </a:highlight>
                <a:latin typeface="Georgia"/>
                <a:ea typeface="Georgia"/>
                <a:cs typeface="Georgia"/>
                <a:sym typeface="Georgia"/>
              </a:rPr>
              <a:t> are algorithms or methods used to minimize an error function(</a:t>
            </a:r>
            <a:r>
              <a:rPr lang="en-GB" sz="1600" i="1">
                <a:solidFill>
                  <a:srgbClr val="292929"/>
                </a:solidFill>
                <a:highlight>
                  <a:srgbClr val="FFFFFF"/>
                </a:highlight>
                <a:latin typeface="Georgia"/>
                <a:ea typeface="Georgia"/>
                <a:cs typeface="Georgia"/>
                <a:sym typeface="Georgia"/>
              </a:rPr>
              <a:t>loss function</a:t>
            </a:r>
            <a:r>
              <a:rPr lang="en-GB" sz="1600">
                <a:solidFill>
                  <a:srgbClr val="292929"/>
                </a:solidFill>
                <a:highlight>
                  <a:srgbClr val="FFFFFF"/>
                </a:highlight>
                <a:latin typeface="Georgia"/>
                <a:ea typeface="Georgia"/>
                <a:cs typeface="Georgia"/>
                <a:sym typeface="Georgia"/>
              </a:rPr>
              <a:t>)or to maximize the efficiency of production. Optimizers are mathematical functions which are dependent on model’s learnable parameters i.e Weights &amp; Biases. Optimizers help to know how to change weights and learning rate of neural network to reduce the losses.</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7391"/>
              </a:lnSpc>
              <a:spcBef>
                <a:spcPts val="4500"/>
              </a:spcBef>
              <a:spcAft>
                <a:spcPts val="0"/>
              </a:spcAft>
              <a:buClr>
                <a:schemeClr val="dk1"/>
              </a:buClr>
              <a:buSzPct val="48888"/>
              <a:buFont typeface="Arial"/>
              <a:buNone/>
            </a:pPr>
            <a:r>
              <a:rPr lang="en-GB" sz="2250">
                <a:solidFill>
                  <a:srgbClr val="292929"/>
                </a:solidFill>
                <a:highlight>
                  <a:srgbClr val="FFFFFF"/>
                </a:highlight>
              </a:rPr>
              <a:t>Gradient Descent</a:t>
            </a:r>
            <a:endParaRPr sz="2250">
              <a:solidFill>
                <a:srgbClr val="292929"/>
              </a:solidFill>
              <a:highlight>
                <a:srgbClr val="FFFFFF"/>
              </a:highlight>
            </a:endParaRPr>
          </a:p>
          <a:p>
            <a:pPr marL="0" lvl="0" indent="0" algn="l" rtl="0">
              <a:lnSpc>
                <a:spcPct val="115000"/>
              </a:lnSpc>
              <a:spcBef>
                <a:spcPts val="0"/>
              </a:spcBef>
              <a:spcAft>
                <a:spcPts val="0"/>
              </a:spcAft>
              <a:buClr>
                <a:schemeClr val="dk1"/>
              </a:buClr>
              <a:buSzPct val="100000"/>
              <a:buFont typeface="Arial"/>
              <a:buNone/>
            </a:pPr>
            <a:endParaRPr sz="1100"/>
          </a:p>
          <a:p>
            <a:pPr marL="0" lvl="0" indent="0" algn="l" rtl="0">
              <a:spcBef>
                <a:spcPts val="0"/>
              </a:spcBef>
              <a:spcAft>
                <a:spcPts val="0"/>
              </a:spcAft>
              <a:buNone/>
            </a:pPr>
            <a:endParaRPr/>
          </a:p>
        </p:txBody>
      </p:sp>
      <p:sp>
        <p:nvSpPr>
          <p:cNvPr id="227" name="Google Shape;22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8" name="Google Shape;228;p38"/>
          <p:cNvPicPr preferRelativeResize="0"/>
          <p:nvPr/>
        </p:nvPicPr>
        <p:blipFill>
          <a:blip r:embed="rId3">
            <a:alphaModFix/>
          </a:blip>
          <a:stretch>
            <a:fillRect/>
          </a:stretch>
        </p:blipFill>
        <p:spPr>
          <a:xfrm>
            <a:off x="5847500" y="1340400"/>
            <a:ext cx="2955375" cy="2813675"/>
          </a:xfrm>
          <a:prstGeom prst="rect">
            <a:avLst/>
          </a:prstGeom>
          <a:noFill/>
          <a:ln>
            <a:noFill/>
          </a:ln>
        </p:spPr>
      </p:pic>
      <p:pic>
        <p:nvPicPr>
          <p:cNvPr id="229" name="Google Shape;229;p38"/>
          <p:cNvPicPr preferRelativeResize="0"/>
          <p:nvPr/>
        </p:nvPicPr>
        <p:blipFill>
          <a:blip r:embed="rId4">
            <a:alphaModFix/>
          </a:blip>
          <a:stretch>
            <a:fillRect/>
          </a:stretch>
        </p:blipFill>
        <p:spPr>
          <a:xfrm>
            <a:off x="343025" y="3366375"/>
            <a:ext cx="5695324" cy="1276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Learning Rate</a:t>
            </a:r>
            <a:endParaRPr/>
          </a:p>
        </p:txBody>
      </p:sp>
      <p:sp>
        <p:nvSpPr>
          <p:cNvPr id="235" name="Google Shape;235;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6" name="Google Shape;236;p39"/>
          <p:cNvPicPr preferRelativeResize="0"/>
          <p:nvPr/>
        </p:nvPicPr>
        <p:blipFill>
          <a:blip r:embed="rId3">
            <a:alphaModFix/>
          </a:blip>
          <a:stretch>
            <a:fillRect/>
          </a:stretch>
        </p:blipFill>
        <p:spPr>
          <a:xfrm>
            <a:off x="311700" y="1281125"/>
            <a:ext cx="7594050" cy="2581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7391"/>
              </a:lnSpc>
              <a:spcBef>
                <a:spcPts val="4500"/>
              </a:spcBef>
              <a:spcAft>
                <a:spcPts val="0"/>
              </a:spcAft>
              <a:buClr>
                <a:schemeClr val="dk1"/>
              </a:buClr>
              <a:buSzPct val="48888"/>
              <a:buFont typeface="Arial"/>
              <a:buNone/>
            </a:pPr>
            <a:r>
              <a:rPr lang="en-GB" sz="2250">
                <a:solidFill>
                  <a:srgbClr val="292929"/>
                </a:solidFill>
                <a:highlight>
                  <a:srgbClr val="FFFFFF"/>
                </a:highlight>
              </a:rPr>
              <a:t>Stochastic Gradient Descent</a:t>
            </a:r>
            <a:endParaRPr sz="2250">
              <a:solidFill>
                <a:srgbClr val="292929"/>
              </a:solidFill>
              <a:highlight>
                <a:srgbClr val="FFFFFF"/>
              </a:highlight>
            </a:endParaRPr>
          </a:p>
          <a:p>
            <a:pPr marL="0" lvl="0" indent="0" algn="l" rtl="0">
              <a:lnSpc>
                <a:spcPct val="115000"/>
              </a:lnSpc>
              <a:spcBef>
                <a:spcPts val="0"/>
              </a:spcBef>
              <a:spcAft>
                <a:spcPts val="0"/>
              </a:spcAft>
              <a:buClr>
                <a:schemeClr val="dk1"/>
              </a:buClr>
              <a:buSzPct val="100000"/>
              <a:buFont typeface="Arial"/>
              <a:buNone/>
            </a:pPr>
            <a:endParaRPr sz="1100"/>
          </a:p>
          <a:p>
            <a:pPr marL="0" lvl="0" indent="0" algn="l" rtl="0">
              <a:spcBef>
                <a:spcPts val="0"/>
              </a:spcBef>
              <a:spcAft>
                <a:spcPts val="0"/>
              </a:spcAft>
              <a:buNone/>
            </a:pPr>
            <a:endParaRPr/>
          </a:p>
        </p:txBody>
      </p:sp>
      <p:sp>
        <p:nvSpPr>
          <p:cNvPr id="242" name="Google Shape;242;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43" name="Google Shape;243;p40"/>
          <p:cNvPicPr preferRelativeResize="0"/>
          <p:nvPr/>
        </p:nvPicPr>
        <p:blipFill>
          <a:blip r:embed="rId3">
            <a:alphaModFix/>
          </a:blip>
          <a:stretch>
            <a:fillRect/>
          </a:stretch>
        </p:blipFill>
        <p:spPr>
          <a:xfrm>
            <a:off x="311700" y="1668780"/>
            <a:ext cx="7146375" cy="27908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9" name="Google Shape;69;p15"/>
          <p:cNvSpPr txBox="1">
            <a:spLocks noGrp="1"/>
          </p:cNvSpPr>
          <p:nvPr>
            <p:ph type="body" idx="1"/>
          </p:nvPr>
        </p:nvSpPr>
        <p:spPr>
          <a:xfrm>
            <a:off x="311700" y="3171950"/>
            <a:ext cx="8520600" cy="1971600"/>
          </a:xfrm>
          <a:prstGeom prst="rect">
            <a:avLst/>
          </a:prstGeom>
        </p:spPr>
        <p:txBody>
          <a:bodyPr spcFirstLastPara="1" wrap="square" lIns="91425" tIns="91425" rIns="91425" bIns="91425" anchor="t" anchorCtr="0">
            <a:normAutofit fontScale="85000" lnSpcReduction="10000"/>
          </a:bodyPr>
          <a:lstStyle/>
          <a:p>
            <a:pPr marL="0" lvl="0" indent="0" algn="l" rtl="0">
              <a:lnSpc>
                <a:spcPct val="160000"/>
              </a:lnSpc>
              <a:spcBef>
                <a:spcPts val="0"/>
              </a:spcBef>
              <a:spcAft>
                <a:spcPts val="0"/>
              </a:spcAft>
              <a:buClr>
                <a:schemeClr val="dk1"/>
              </a:buClr>
              <a:buSzPct val="81481"/>
              <a:buFont typeface="Arial"/>
              <a:buNone/>
            </a:pPr>
            <a:r>
              <a:rPr lang="en-GB" sz="1350">
                <a:solidFill>
                  <a:schemeClr val="dk1"/>
                </a:solidFill>
                <a:highlight>
                  <a:srgbClr val="FFFFFF"/>
                </a:highlight>
              </a:rPr>
              <a:t>Do you see a rabbit or a duck?</a:t>
            </a:r>
            <a:endParaRPr sz="1350">
              <a:solidFill>
                <a:schemeClr val="dk1"/>
              </a:solidFill>
              <a:highlight>
                <a:srgbClr val="FFFFFF"/>
              </a:highlight>
            </a:endParaRPr>
          </a:p>
          <a:p>
            <a:pPr marL="0" lvl="0" indent="0" algn="l" rtl="0">
              <a:lnSpc>
                <a:spcPct val="160000"/>
              </a:lnSpc>
              <a:spcBef>
                <a:spcPts val="0"/>
              </a:spcBef>
              <a:spcAft>
                <a:spcPts val="0"/>
              </a:spcAft>
              <a:buNone/>
            </a:pPr>
            <a:r>
              <a:rPr lang="en-GB" sz="1300">
                <a:solidFill>
                  <a:schemeClr val="dk1"/>
                </a:solidFill>
                <a:highlight>
                  <a:srgbClr val="FFFFFF"/>
                </a:highlight>
                <a:latin typeface="Roboto"/>
                <a:ea typeface="Roboto"/>
                <a:cs typeface="Roboto"/>
                <a:sym typeface="Roboto"/>
              </a:rPr>
              <a:t>That's enough with the games. The point to be made here is that your brain classifies objects in an image based on the features that it detects first.</a:t>
            </a:r>
            <a:endParaRPr sz="1300">
              <a:solidFill>
                <a:schemeClr val="dk1"/>
              </a:solidFill>
              <a:highlight>
                <a:srgbClr val="FFFFFF"/>
              </a:highlight>
              <a:latin typeface="Roboto"/>
              <a:ea typeface="Roboto"/>
              <a:cs typeface="Roboto"/>
              <a:sym typeface="Roboto"/>
            </a:endParaRPr>
          </a:p>
          <a:p>
            <a:pPr marL="0" lvl="0" indent="0" algn="l" rtl="0">
              <a:lnSpc>
                <a:spcPct val="160000"/>
              </a:lnSpc>
              <a:spcBef>
                <a:spcPts val="0"/>
              </a:spcBef>
              <a:spcAft>
                <a:spcPts val="0"/>
              </a:spcAft>
              <a:buNone/>
            </a:pPr>
            <a:endParaRPr sz="1300">
              <a:solidFill>
                <a:schemeClr val="dk1"/>
              </a:solidFill>
              <a:highlight>
                <a:srgbClr val="FFFFFF"/>
              </a:highlight>
              <a:latin typeface="Roboto"/>
              <a:ea typeface="Roboto"/>
              <a:cs typeface="Roboto"/>
              <a:sym typeface="Roboto"/>
            </a:endParaRPr>
          </a:p>
          <a:p>
            <a:pPr marL="0" lvl="0" indent="0" algn="l" rtl="0">
              <a:lnSpc>
                <a:spcPct val="160000"/>
              </a:lnSpc>
              <a:spcBef>
                <a:spcPts val="0"/>
              </a:spcBef>
              <a:spcAft>
                <a:spcPts val="0"/>
              </a:spcAft>
              <a:buClr>
                <a:schemeClr val="dk1"/>
              </a:buClr>
              <a:buSzPct val="84615"/>
              <a:buFont typeface="Arial"/>
              <a:buNone/>
            </a:pPr>
            <a:r>
              <a:rPr lang="en-GB" sz="1300">
                <a:solidFill>
                  <a:schemeClr val="dk1"/>
                </a:solidFill>
                <a:highlight>
                  <a:srgbClr val="FFFFFF"/>
                </a:highlight>
                <a:latin typeface="Roboto"/>
                <a:ea typeface="Roboto"/>
                <a:cs typeface="Roboto"/>
                <a:sym typeface="Roboto"/>
              </a:rPr>
              <a:t>As we proceed in our section on convolutional neural networks, you will realize the staggering degree of similarity between how these networks operate and how your brain does. They, too, categorize objects or images based on the set of features that are passed through them and that they manage to detect.</a:t>
            </a:r>
            <a:endParaRPr sz="1300">
              <a:solidFill>
                <a:schemeClr val="dk1"/>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pic>
        <p:nvPicPr>
          <p:cNvPr id="70" name="Google Shape;70;p15"/>
          <p:cNvPicPr preferRelativeResize="0"/>
          <p:nvPr/>
        </p:nvPicPr>
        <p:blipFill>
          <a:blip r:embed="rId3">
            <a:alphaModFix/>
          </a:blip>
          <a:stretch>
            <a:fillRect/>
          </a:stretch>
        </p:blipFill>
        <p:spPr>
          <a:xfrm>
            <a:off x="311700" y="106500"/>
            <a:ext cx="8607576" cy="31309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Augmentation </a:t>
            </a:r>
            <a:endParaRPr/>
          </a:p>
        </p:txBody>
      </p:sp>
      <p:sp>
        <p:nvSpPr>
          <p:cNvPr id="249" name="Google Shape;249;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0" name="Google Shape;250;p41"/>
          <p:cNvPicPr preferRelativeResize="0"/>
          <p:nvPr/>
        </p:nvPicPr>
        <p:blipFill>
          <a:blip r:embed="rId3">
            <a:alphaModFix/>
          </a:blip>
          <a:stretch>
            <a:fillRect/>
          </a:stretch>
        </p:blipFill>
        <p:spPr>
          <a:xfrm>
            <a:off x="311700" y="2898500"/>
            <a:ext cx="7689299" cy="1933004"/>
          </a:xfrm>
          <a:prstGeom prst="rect">
            <a:avLst/>
          </a:prstGeom>
          <a:noFill/>
          <a:ln>
            <a:noFill/>
          </a:ln>
        </p:spPr>
      </p:pic>
      <p:pic>
        <p:nvPicPr>
          <p:cNvPr id="251" name="Google Shape;251;p41"/>
          <p:cNvPicPr preferRelativeResize="0"/>
          <p:nvPr/>
        </p:nvPicPr>
        <p:blipFill>
          <a:blip r:embed="rId4">
            <a:alphaModFix/>
          </a:blip>
          <a:stretch>
            <a:fillRect/>
          </a:stretch>
        </p:blipFill>
        <p:spPr>
          <a:xfrm>
            <a:off x="311700" y="1152475"/>
            <a:ext cx="7769399" cy="1714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Calculating No of parameters </a:t>
            </a:r>
            <a:endParaRPr/>
          </a:p>
        </p:txBody>
      </p:sp>
      <p:sp>
        <p:nvSpPr>
          <p:cNvPr id="257" name="Google Shape;257;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CONV layer:</a:t>
            </a:r>
            <a:endParaRPr b="1"/>
          </a:p>
          <a:p>
            <a:pPr marL="0" lvl="0" indent="0" algn="l" rtl="0">
              <a:spcBef>
                <a:spcPts val="1200"/>
              </a:spcBef>
              <a:spcAft>
                <a:spcPts val="0"/>
              </a:spcAft>
              <a:buNone/>
            </a:pPr>
            <a:r>
              <a:rPr lang="en-GB" sz="1600" b="1">
                <a:solidFill>
                  <a:srgbClr val="292929"/>
                </a:solidFill>
                <a:highlight>
                  <a:srgbClr val="FFFFFF"/>
                </a:highlight>
                <a:latin typeface="Georgia"/>
                <a:ea typeface="Georgia"/>
                <a:cs typeface="Georgia"/>
                <a:sym typeface="Georgia"/>
              </a:rPr>
              <a:t>(shape of width of the filter * shape of height of the filter * number of filters in the previous layer+1)*number of filters).</a:t>
            </a:r>
            <a:endParaRPr sz="1600" b="1">
              <a:solidFill>
                <a:srgbClr val="292929"/>
              </a:solidFill>
              <a:highlight>
                <a:srgbClr val="FFFFFF"/>
              </a:highlight>
              <a:latin typeface="Georgia"/>
              <a:ea typeface="Georgia"/>
              <a:cs typeface="Georgia"/>
              <a:sym typeface="Georgia"/>
            </a:endParaRPr>
          </a:p>
          <a:p>
            <a:pPr marL="0" lvl="0" indent="0" algn="l" rtl="0">
              <a:spcBef>
                <a:spcPts val="1200"/>
              </a:spcBef>
              <a:spcAft>
                <a:spcPts val="0"/>
              </a:spcAft>
              <a:buNone/>
            </a:pPr>
            <a:r>
              <a:rPr lang="en-GB" sz="1600" b="1">
                <a:solidFill>
                  <a:srgbClr val="292929"/>
                </a:solidFill>
                <a:highlight>
                  <a:srgbClr val="FFFFFF"/>
                </a:highlight>
                <a:latin typeface="Georgia"/>
                <a:ea typeface="Georgia"/>
                <a:cs typeface="Georgia"/>
                <a:sym typeface="Georgia"/>
              </a:rPr>
              <a:t>POOL layer: 0</a:t>
            </a:r>
            <a:endParaRPr sz="1600" b="1">
              <a:solidFill>
                <a:srgbClr val="292929"/>
              </a:solidFill>
              <a:highlight>
                <a:srgbClr val="FFFFFF"/>
              </a:highlight>
              <a:latin typeface="Georgia"/>
              <a:ea typeface="Georgia"/>
              <a:cs typeface="Georgia"/>
              <a:sym typeface="Georgia"/>
            </a:endParaRPr>
          </a:p>
          <a:p>
            <a:pPr marL="0" lvl="0" indent="0" algn="l" rtl="0">
              <a:spcBef>
                <a:spcPts val="1200"/>
              </a:spcBef>
              <a:spcAft>
                <a:spcPts val="1200"/>
              </a:spcAft>
              <a:buNone/>
            </a:pPr>
            <a:r>
              <a:rPr lang="en-GB" sz="1600" b="1">
                <a:solidFill>
                  <a:srgbClr val="292929"/>
                </a:solidFill>
                <a:highlight>
                  <a:srgbClr val="FFFFFF"/>
                </a:highlight>
                <a:latin typeface="Georgia"/>
                <a:ea typeface="Georgia"/>
                <a:cs typeface="Georgia"/>
                <a:sym typeface="Georgia"/>
              </a:rPr>
              <a:t>Fully Connected Layer (FC): ((current layer neurons c * previous layer neurons p)+1*c)</a:t>
            </a:r>
            <a:r>
              <a:rPr lang="en-GB" sz="1600">
                <a:solidFill>
                  <a:srgbClr val="292929"/>
                </a:solidFill>
                <a:highlight>
                  <a:srgbClr val="FFFFFF"/>
                </a:highlight>
                <a:latin typeface="Georgia"/>
                <a:ea typeface="Georgia"/>
                <a:cs typeface="Georgia"/>
                <a:sym typeface="Georgia"/>
              </a:rPr>
              <a:t>.</a:t>
            </a:r>
            <a:endParaRPr sz="1600" b="1">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6" name="Google Shape;76;p16"/>
          <p:cNvSpPr txBox="1">
            <a:spLocks noGrp="1"/>
          </p:cNvSpPr>
          <p:nvPr>
            <p:ph type="body" idx="1"/>
          </p:nvPr>
        </p:nvSpPr>
        <p:spPr>
          <a:xfrm>
            <a:off x="0" y="65475"/>
            <a:ext cx="4306800" cy="5019900"/>
          </a:xfrm>
          <a:prstGeom prst="rect">
            <a:avLst/>
          </a:prstGeom>
        </p:spPr>
        <p:txBody>
          <a:bodyPr spcFirstLastPara="1" wrap="square" lIns="91425" tIns="91425" rIns="91425" bIns="91425" anchor="t" anchorCtr="0">
            <a:normAutofit/>
          </a:bodyPr>
          <a:lstStyle/>
          <a:p>
            <a:pPr marL="0" lvl="0" indent="0" algn="l" rtl="0">
              <a:lnSpc>
                <a:spcPct val="160000"/>
              </a:lnSpc>
              <a:spcBef>
                <a:spcPts val="0"/>
              </a:spcBef>
              <a:spcAft>
                <a:spcPts val="0"/>
              </a:spcAft>
              <a:buClr>
                <a:schemeClr val="dk1"/>
              </a:buClr>
              <a:buSzPct val="61111"/>
              <a:buFont typeface="Arial"/>
              <a:buNone/>
            </a:pPr>
            <a:r>
              <a:rPr lang="en-GB"/>
              <a:t>It's worth noting that the four categories that show up on this guess list are far from being the only categories that the network gets to choose from.</a:t>
            </a:r>
            <a:endParaRPr/>
          </a:p>
          <a:p>
            <a:pPr marL="0" lvl="0" indent="0" algn="l" rtl="0">
              <a:lnSpc>
                <a:spcPct val="160000"/>
              </a:lnSpc>
              <a:spcBef>
                <a:spcPts val="0"/>
              </a:spcBef>
              <a:spcAft>
                <a:spcPts val="0"/>
              </a:spcAft>
              <a:buClr>
                <a:schemeClr val="dk1"/>
              </a:buClr>
              <a:buSzPct val="61111"/>
              <a:buFont typeface="Arial"/>
              <a:buNone/>
            </a:pPr>
            <a:endParaRPr/>
          </a:p>
          <a:p>
            <a:pPr marL="0" lvl="0" indent="0" algn="l" rtl="0">
              <a:lnSpc>
                <a:spcPct val="160000"/>
              </a:lnSpc>
              <a:spcBef>
                <a:spcPts val="0"/>
              </a:spcBef>
              <a:spcAft>
                <a:spcPts val="0"/>
              </a:spcAft>
              <a:buClr>
                <a:schemeClr val="dk1"/>
              </a:buClr>
              <a:buSzPct val="61111"/>
              <a:buFont typeface="Arial"/>
              <a:buNone/>
            </a:pPr>
            <a:r>
              <a:rPr lang="en-GB"/>
              <a:t>It usually has to sift through hundreds, or more likely thousands, of categories until it shortlists the ones you see in the image above, which it then ranks according to their probability of being the right category for the presented image.</a:t>
            </a:r>
            <a:endParaRPr/>
          </a:p>
          <a:p>
            <a:pPr marL="0" lvl="0" indent="0" algn="l" rtl="0">
              <a:lnSpc>
                <a:spcPct val="160000"/>
              </a:lnSpc>
              <a:spcBef>
                <a:spcPts val="0"/>
              </a:spcBef>
              <a:spcAft>
                <a:spcPts val="0"/>
              </a:spcAft>
              <a:buClr>
                <a:schemeClr val="dk1"/>
              </a:buClr>
              <a:buSzPct val="61111"/>
              <a:buFont typeface="Arial"/>
              <a:buNone/>
            </a:pPr>
            <a:endParaRPr/>
          </a:p>
          <a:p>
            <a:pPr marL="0" lvl="0" indent="0" algn="l" rtl="0">
              <a:spcBef>
                <a:spcPts val="0"/>
              </a:spcBef>
              <a:spcAft>
                <a:spcPts val="1200"/>
              </a:spcAft>
              <a:buNone/>
            </a:pPr>
            <a:endParaRPr/>
          </a:p>
        </p:txBody>
      </p:sp>
      <p:pic>
        <p:nvPicPr>
          <p:cNvPr id="77" name="Google Shape;77;p16"/>
          <p:cNvPicPr preferRelativeResize="0"/>
          <p:nvPr/>
        </p:nvPicPr>
        <p:blipFill>
          <a:blip r:embed="rId3">
            <a:alphaModFix/>
          </a:blip>
          <a:stretch>
            <a:fillRect/>
          </a:stretch>
        </p:blipFill>
        <p:spPr>
          <a:xfrm>
            <a:off x="4306875" y="21825"/>
            <a:ext cx="4837125" cy="509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457200" lvl="0" indent="-305752" algn="l" rtl="0">
              <a:lnSpc>
                <a:spcPct val="160000"/>
              </a:lnSpc>
              <a:spcBef>
                <a:spcPts val="0"/>
              </a:spcBef>
              <a:spcAft>
                <a:spcPts val="0"/>
              </a:spcAft>
              <a:buSzPct val="100000"/>
              <a:buChar char="●"/>
            </a:pPr>
            <a:r>
              <a:rPr lang="en-GB" sz="1350" b="1">
                <a:highlight>
                  <a:srgbClr val="FFFFFF"/>
                </a:highlight>
              </a:rPr>
              <a:t>Why Convolutional Neural Networks Are So Important</a:t>
            </a:r>
            <a:endParaRPr sz="1350" b="1">
              <a:highlight>
                <a:srgbClr val="FFFFFF"/>
              </a:highlight>
            </a:endParaRPr>
          </a:p>
          <a:p>
            <a:pPr marL="0" lvl="0" indent="0" algn="l" rtl="0">
              <a:lnSpc>
                <a:spcPct val="160000"/>
              </a:lnSpc>
              <a:spcBef>
                <a:spcPts val="0"/>
              </a:spcBef>
              <a:spcAft>
                <a:spcPts val="0"/>
              </a:spcAft>
              <a:buClr>
                <a:schemeClr val="dk1"/>
              </a:buClr>
              <a:buSzPct val="81481"/>
              <a:buFont typeface="Arial"/>
              <a:buNone/>
            </a:pPr>
            <a:endParaRPr sz="1350"/>
          </a:p>
          <a:p>
            <a:pPr marL="0" lvl="0" indent="0" algn="l" rtl="0">
              <a:spcBef>
                <a:spcPts val="0"/>
              </a:spcBef>
              <a:spcAft>
                <a:spcPts val="0"/>
              </a:spcAft>
              <a:buNone/>
            </a:pPr>
            <a:endParaRPr/>
          </a:p>
        </p:txBody>
      </p:sp>
      <p:sp>
        <p:nvSpPr>
          <p:cNvPr id="83" name="Google Shape;83;p17"/>
          <p:cNvSpPr txBox="1">
            <a:spLocks noGrp="1"/>
          </p:cNvSpPr>
          <p:nvPr>
            <p:ph type="body" idx="1"/>
          </p:nvPr>
        </p:nvSpPr>
        <p:spPr>
          <a:xfrm>
            <a:off x="311700" y="1152475"/>
            <a:ext cx="8520600" cy="3954600"/>
          </a:xfrm>
          <a:prstGeom prst="rect">
            <a:avLst/>
          </a:prstGeom>
        </p:spPr>
        <p:txBody>
          <a:bodyPr spcFirstLastPara="1" wrap="square" lIns="91425" tIns="91425" rIns="91425" bIns="91425" anchor="t" anchorCtr="0">
            <a:normAutofit fontScale="92500" lnSpcReduction="10000"/>
          </a:bodyPr>
          <a:lstStyle/>
          <a:p>
            <a:pPr marL="0" lvl="0" indent="0" algn="l" rtl="0">
              <a:lnSpc>
                <a:spcPct val="160000"/>
              </a:lnSpc>
              <a:spcBef>
                <a:spcPts val="0"/>
              </a:spcBef>
              <a:spcAft>
                <a:spcPts val="0"/>
              </a:spcAft>
              <a:buClr>
                <a:schemeClr val="dk1"/>
              </a:buClr>
              <a:buSzPct val="84615"/>
              <a:buFont typeface="Arial"/>
              <a:buNone/>
            </a:pPr>
            <a:r>
              <a:rPr lang="en-GB" sz="1300">
                <a:solidFill>
                  <a:schemeClr val="dk1"/>
                </a:solidFill>
                <a:highlight>
                  <a:srgbClr val="FFFFFF"/>
                </a:highlight>
                <a:latin typeface="Roboto"/>
                <a:ea typeface="Roboto"/>
                <a:cs typeface="Roboto"/>
                <a:sym typeface="Roboto"/>
              </a:rPr>
              <a:t>To understand this, you can ask yourself a couple of simple questions:</a:t>
            </a:r>
            <a:endParaRPr sz="1300">
              <a:solidFill>
                <a:schemeClr val="dk1"/>
              </a:solidFill>
              <a:highlight>
                <a:srgbClr val="FFFFFF"/>
              </a:highlight>
              <a:latin typeface="Roboto"/>
              <a:ea typeface="Roboto"/>
              <a:cs typeface="Roboto"/>
              <a:sym typeface="Roboto"/>
            </a:endParaRPr>
          </a:p>
          <a:p>
            <a:pPr marL="0" lvl="0" indent="0" algn="l" rtl="0">
              <a:lnSpc>
                <a:spcPct val="160000"/>
              </a:lnSpc>
              <a:spcBef>
                <a:spcPts val="0"/>
              </a:spcBef>
              <a:spcAft>
                <a:spcPts val="0"/>
              </a:spcAft>
              <a:buClr>
                <a:schemeClr val="dk1"/>
              </a:buClr>
              <a:buSzPct val="84615"/>
              <a:buFont typeface="Arial"/>
              <a:buNone/>
            </a:pPr>
            <a:endParaRPr sz="1300">
              <a:solidFill>
                <a:schemeClr val="dk1"/>
              </a:solidFill>
              <a:highlight>
                <a:srgbClr val="FFFFFF"/>
              </a:highlight>
              <a:latin typeface="Roboto"/>
              <a:ea typeface="Roboto"/>
              <a:cs typeface="Roboto"/>
              <a:sym typeface="Roboto"/>
            </a:endParaRPr>
          </a:p>
          <a:p>
            <a:pPr marL="457200" lvl="0" indent="-292576" algn="l" rtl="0">
              <a:lnSpc>
                <a:spcPct val="160000"/>
              </a:lnSpc>
              <a:spcBef>
                <a:spcPts val="0"/>
              </a:spcBef>
              <a:spcAft>
                <a:spcPts val="0"/>
              </a:spcAft>
              <a:buClr>
                <a:srgbClr val="414549"/>
              </a:buClr>
              <a:buSzPct val="100000"/>
              <a:buFont typeface="Roboto"/>
              <a:buChar char="●"/>
            </a:pPr>
            <a:r>
              <a:rPr lang="en-GB" sz="1300">
                <a:solidFill>
                  <a:srgbClr val="414549"/>
                </a:solidFill>
                <a:highlight>
                  <a:srgbClr val="FFFFFF"/>
                </a:highlight>
                <a:latin typeface="Roboto"/>
                <a:ea typeface="Roboto"/>
                <a:cs typeface="Roboto"/>
                <a:sym typeface="Roboto"/>
              </a:rPr>
              <a:t>How do self-driving cars recognize other cars as well as pedestrians and street objects?</a:t>
            </a:r>
            <a:endParaRPr sz="1300">
              <a:solidFill>
                <a:srgbClr val="414549"/>
              </a:solidFill>
              <a:highlight>
                <a:srgbClr val="FFFFFF"/>
              </a:highlight>
              <a:latin typeface="Roboto"/>
              <a:ea typeface="Roboto"/>
              <a:cs typeface="Roboto"/>
              <a:sym typeface="Roboto"/>
            </a:endParaRPr>
          </a:p>
          <a:p>
            <a:pPr marL="457200" lvl="0" indent="-292576" algn="l" rtl="0">
              <a:lnSpc>
                <a:spcPct val="160000"/>
              </a:lnSpc>
              <a:spcBef>
                <a:spcPts val="0"/>
              </a:spcBef>
              <a:spcAft>
                <a:spcPts val="0"/>
              </a:spcAft>
              <a:buClr>
                <a:srgbClr val="414549"/>
              </a:buClr>
              <a:buSzPct val="100000"/>
              <a:buFont typeface="Roboto"/>
              <a:buChar char="●"/>
            </a:pPr>
            <a:r>
              <a:rPr lang="en-GB" sz="1300">
                <a:solidFill>
                  <a:srgbClr val="414549"/>
                </a:solidFill>
                <a:highlight>
                  <a:srgbClr val="FFFFFF"/>
                </a:highlight>
                <a:latin typeface="Roboto"/>
                <a:ea typeface="Roboto"/>
                <a:cs typeface="Roboto"/>
                <a:sym typeface="Roboto"/>
              </a:rPr>
              <a:t>How did Facebook go from making you tag people in images yourself, to being able to identify your friends and automatically tag them as it does now?</a:t>
            </a:r>
            <a:endParaRPr sz="1300">
              <a:solidFill>
                <a:srgbClr val="414549"/>
              </a:solidFill>
              <a:highlight>
                <a:srgbClr val="FFFFFF"/>
              </a:highlight>
              <a:latin typeface="Roboto"/>
              <a:ea typeface="Roboto"/>
              <a:cs typeface="Roboto"/>
              <a:sym typeface="Roboto"/>
            </a:endParaRPr>
          </a:p>
          <a:p>
            <a:pPr marL="0" lvl="0" indent="0" algn="l" rtl="0">
              <a:lnSpc>
                <a:spcPct val="160000"/>
              </a:lnSpc>
              <a:spcBef>
                <a:spcPts val="0"/>
              </a:spcBef>
              <a:spcAft>
                <a:spcPts val="0"/>
              </a:spcAft>
              <a:buClr>
                <a:schemeClr val="dk1"/>
              </a:buClr>
              <a:buSzPct val="84615"/>
              <a:buFont typeface="Arial"/>
              <a:buNone/>
            </a:pPr>
            <a:endParaRPr sz="1300">
              <a:solidFill>
                <a:schemeClr val="dk1"/>
              </a:solidFill>
              <a:highlight>
                <a:srgbClr val="FFFFFF"/>
              </a:highlight>
              <a:latin typeface="Roboto"/>
              <a:ea typeface="Roboto"/>
              <a:cs typeface="Roboto"/>
              <a:sym typeface="Roboto"/>
            </a:endParaRPr>
          </a:p>
          <a:p>
            <a:pPr marL="0" lvl="0" indent="0" algn="l" rtl="0">
              <a:lnSpc>
                <a:spcPct val="160000"/>
              </a:lnSpc>
              <a:spcBef>
                <a:spcPts val="0"/>
              </a:spcBef>
              <a:spcAft>
                <a:spcPts val="0"/>
              </a:spcAft>
              <a:buNone/>
            </a:pPr>
            <a:r>
              <a:rPr lang="en-GB" sz="1300">
                <a:solidFill>
                  <a:schemeClr val="dk1"/>
                </a:solidFill>
                <a:highlight>
                  <a:srgbClr val="FFFFFF"/>
                </a:highlight>
                <a:latin typeface="Roboto"/>
                <a:ea typeface="Roboto"/>
                <a:cs typeface="Roboto"/>
                <a:sym typeface="Roboto"/>
              </a:rPr>
              <a:t>And the answer to both questions would be: through the magic of convolutional neural networks.</a:t>
            </a:r>
            <a:endParaRPr sz="1300">
              <a:solidFill>
                <a:schemeClr val="dk1"/>
              </a:solidFill>
              <a:highlight>
                <a:srgbClr val="FFFFFF"/>
              </a:highlight>
              <a:latin typeface="Roboto"/>
              <a:ea typeface="Roboto"/>
              <a:cs typeface="Roboto"/>
              <a:sym typeface="Roboto"/>
            </a:endParaRPr>
          </a:p>
          <a:p>
            <a:pPr marL="0" lvl="0" indent="0" algn="l" rtl="0">
              <a:lnSpc>
                <a:spcPct val="160000"/>
              </a:lnSpc>
              <a:spcBef>
                <a:spcPts val="0"/>
              </a:spcBef>
              <a:spcAft>
                <a:spcPts val="0"/>
              </a:spcAft>
              <a:buNone/>
            </a:pPr>
            <a:endParaRPr sz="1300">
              <a:solidFill>
                <a:schemeClr val="dk1"/>
              </a:solidFill>
              <a:highlight>
                <a:srgbClr val="FFFFFF"/>
              </a:highlight>
              <a:latin typeface="Roboto"/>
              <a:ea typeface="Roboto"/>
              <a:cs typeface="Roboto"/>
              <a:sym typeface="Roboto"/>
            </a:endParaRPr>
          </a:p>
          <a:p>
            <a:pPr marL="0" lvl="0" indent="0" algn="l" rtl="0">
              <a:lnSpc>
                <a:spcPct val="160000"/>
              </a:lnSpc>
              <a:spcBef>
                <a:spcPts val="0"/>
              </a:spcBef>
              <a:spcAft>
                <a:spcPts val="0"/>
              </a:spcAft>
              <a:buNone/>
            </a:pPr>
            <a:r>
              <a:rPr lang="en-GB" sz="1350">
                <a:solidFill>
                  <a:schemeClr val="dk1"/>
                </a:solidFill>
              </a:rPr>
              <a:t>So, how do convolutional neural networks actually operate?</a:t>
            </a:r>
            <a:endParaRPr sz="1350">
              <a:solidFill>
                <a:schemeClr val="dk1"/>
              </a:solidFill>
            </a:endParaRPr>
          </a:p>
          <a:p>
            <a:pPr marL="0" lvl="0" indent="0" algn="l" rtl="0">
              <a:lnSpc>
                <a:spcPct val="160000"/>
              </a:lnSpc>
              <a:spcBef>
                <a:spcPts val="0"/>
              </a:spcBef>
              <a:spcAft>
                <a:spcPts val="0"/>
              </a:spcAft>
              <a:buNone/>
            </a:pPr>
            <a:r>
              <a:rPr lang="en-GB" sz="1100">
                <a:solidFill>
                  <a:schemeClr val="dk1"/>
                </a:solidFill>
              </a:rPr>
              <a:t>The first thing you need to know here is the elements that are included in the operation:</a:t>
            </a:r>
            <a:endParaRPr sz="1100">
              <a:solidFill>
                <a:schemeClr val="dk1"/>
              </a:solidFill>
            </a:endParaRPr>
          </a:p>
          <a:p>
            <a:pPr marL="0" lvl="0" indent="0" algn="l" rtl="0">
              <a:lnSpc>
                <a:spcPct val="160000"/>
              </a:lnSpc>
              <a:spcBef>
                <a:spcPts val="0"/>
              </a:spcBef>
              <a:spcAft>
                <a:spcPts val="0"/>
              </a:spcAft>
              <a:buNone/>
            </a:pPr>
            <a:endParaRPr sz="1100">
              <a:solidFill>
                <a:schemeClr val="dk1"/>
              </a:solidFill>
            </a:endParaRPr>
          </a:p>
          <a:p>
            <a:pPr marL="457200" lvl="0" indent="-282733" algn="l" rtl="0">
              <a:lnSpc>
                <a:spcPct val="160000"/>
              </a:lnSpc>
              <a:spcBef>
                <a:spcPts val="0"/>
              </a:spcBef>
              <a:spcAft>
                <a:spcPts val="0"/>
              </a:spcAft>
              <a:buClr>
                <a:srgbClr val="414549"/>
              </a:buClr>
              <a:buSzPct val="100000"/>
              <a:buChar char="●"/>
            </a:pPr>
            <a:r>
              <a:rPr lang="en-GB" sz="1100">
                <a:solidFill>
                  <a:srgbClr val="414549"/>
                </a:solidFill>
              </a:rPr>
              <a:t>Input image</a:t>
            </a:r>
            <a:endParaRPr sz="1100">
              <a:solidFill>
                <a:srgbClr val="414549"/>
              </a:solidFill>
            </a:endParaRPr>
          </a:p>
          <a:p>
            <a:pPr marL="457200" lvl="0" indent="-282733" algn="l" rtl="0">
              <a:lnSpc>
                <a:spcPct val="160000"/>
              </a:lnSpc>
              <a:spcBef>
                <a:spcPts val="0"/>
              </a:spcBef>
              <a:spcAft>
                <a:spcPts val="0"/>
              </a:spcAft>
              <a:buClr>
                <a:srgbClr val="414549"/>
              </a:buClr>
              <a:buSzPct val="100000"/>
              <a:buChar char="●"/>
            </a:pPr>
            <a:r>
              <a:rPr lang="en-GB" sz="1100">
                <a:solidFill>
                  <a:srgbClr val="414549"/>
                </a:solidFill>
              </a:rPr>
              <a:t>Convolutional Neural Network</a:t>
            </a:r>
            <a:endParaRPr sz="1100">
              <a:solidFill>
                <a:srgbClr val="414549"/>
              </a:solidFill>
            </a:endParaRPr>
          </a:p>
          <a:p>
            <a:pPr marL="457200" lvl="0" indent="-282733" algn="l" rtl="0">
              <a:lnSpc>
                <a:spcPct val="160000"/>
              </a:lnSpc>
              <a:spcBef>
                <a:spcPts val="0"/>
              </a:spcBef>
              <a:spcAft>
                <a:spcPts val="0"/>
              </a:spcAft>
              <a:buClr>
                <a:srgbClr val="414549"/>
              </a:buClr>
              <a:buSzPct val="100000"/>
              <a:buChar char="●"/>
            </a:pPr>
            <a:r>
              <a:rPr lang="en-GB" sz="1100">
                <a:solidFill>
                  <a:srgbClr val="414549"/>
                </a:solidFill>
              </a:rPr>
              <a:t>Output label (image class)</a:t>
            </a:r>
            <a:endParaRPr sz="1100">
              <a:solidFill>
                <a:srgbClr val="414549"/>
              </a:solidFill>
            </a:endParaRPr>
          </a:p>
          <a:p>
            <a:pPr marL="0" lvl="0" indent="0" algn="l" rtl="0">
              <a:lnSpc>
                <a:spcPct val="160000"/>
              </a:lnSpc>
              <a:spcBef>
                <a:spcPts val="0"/>
              </a:spcBef>
              <a:spcAft>
                <a:spcPts val="0"/>
              </a:spcAft>
              <a:buNone/>
            </a:pPr>
            <a:endParaRPr sz="1100">
              <a:solidFill>
                <a:schemeClr val="dk1"/>
              </a:solidFill>
            </a:endParaRPr>
          </a:p>
          <a:p>
            <a:pPr marL="0" lvl="0" indent="0" algn="l" rtl="0">
              <a:lnSpc>
                <a:spcPct val="160000"/>
              </a:lnSpc>
              <a:spcBef>
                <a:spcPts val="0"/>
              </a:spcBef>
              <a:spcAft>
                <a:spcPts val="0"/>
              </a:spcAft>
              <a:buNone/>
            </a:pPr>
            <a:endParaRPr sz="1300">
              <a:solidFill>
                <a:schemeClr val="dk1"/>
              </a:solidFill>
              <a:highlight>
                <a:srgbClr val="FFFFFF"/>
              </a:highlight>
              <a:latin typeface="Roboto"/>
              <a:ea typeface="Roboto"/>
              <a:cs typeface="Roboto"/>
              <a:sym typeface="Roboto"/>
            </a:endParaRPr>
          </a:p>
          <a:p>
            <a:pPr marL="0" lvl="0" indent="0" algn="l" rtl="0">
              <a:lnSpc>
                <a:spcPct val="160000"/>
              </a:lnSpc>
              <a:spcBef>
                <a:spcPts val="0"/>
              </a:spcBef>
              <a:spcAft>
                <a:spcPts val="0"/>
              </a:spcAft>
              <a:buClr>
                <a:schemeClr val="dk1"/>
              </a:buClr>
              <a:buSzPct val="84615"/>
              <a:buFont typeface="Arial"/>
              <a:buNone/>
            </a:pPr>
            <a:endParaRPr sz="1300">
              <a:solidFill>
                <a:schemeClr val="dk1"/>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pic>
        <p:nvPicPr>
          <p:cNvPr id="84" name="Google Shape;84;p17"/>
          <p:cNvPicPr preferRelativeResize="0"/>
          <p:nvPr/>
        </p:nvPicPr>
        <p:blipFill>
          <a:blip r:embed="rId3">
            <a:alphaModFix/>
          </a:blip>
          <a:stretch>
            <a:fillRect/>
          </a:stretch>
        </p:blipFill>
        <p:spPr>
          <a:xfrm>
            <a:off x="4765200" y="2713625"/>
            <a:ext cx="3741975" cy="235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Types of image </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lnSpc>
                <a:spcPct val="160000"/>
              </a:lnSpc>
              <a:spcBef>
                <a:spcPts val="0"/>
              </a:spcBef>
              <a:spcAft>
                <a:spcPts val="0"/>
              </a:spcAft>
              <a:buClr>
                <a:schemeClr val="dk1"/>
              </a:buClr>
              <a:buSzPct val="84615"/>
              <a:buFont typeface="Arial"/>
              <a:buNone/>
            </a:pPr>
            <a:r>
              <a:rPr lang="en-GB" sz="1300">
                <a:solidFill>
                  <a:schemeClr val="dk1"/>
                </a:solidFill>
                <a:highlight>
                  <a:srgbClr val="FFFFFF"/>
                </a:highlight>
                <a:latin typeface="Roboto"/>
                <a:ea typeface="Roboto"/>
                <a:cs typeface="Roboto"/>
                <a:sym typeface="Roboto"/>
              </a:rPr>
              <a:t>Both types of images are similar in the following respects:</a:t>
            </a:r>
            <a:endParaRPr sz="1300">
              <a:solidFill>
                <a:schemeClr val="dk1"/>
              </a:solidFill>
              <a:highlight>
                <a:srgbClr val="FFFFFF"/>
              </a:highlight>
              <a:latin typeface="Roboto"/>
              <a:ea typeface="Roboto"/>
              <a:cs typeface="Roboto"/>
              <a:sym typeface="Roboto"/>
            </a:endParaRPr>
          </a:p>
          <a:p>
            <a:pPr marL="0" lvl="0" indent="0" algn="l" rtl="0">
              <a:lnSpc>
                <a:spcPct val="160000"/>
              </a:lnSpc>
              <a:spcBef>
                <a:spcPts val="0"/>
              </a:spcBef>
              <a:spcAft>
                <a:spcPts val="0"/>
              </a:spcAft>
              <a:buClr>
                <a:schemeClr val="dk1"/>
              </a:buClr>
              <a:buSzPct val="84615"/>
              <a:buFont typeface="Arial"/>
              <a:buNone/>
            </a:pPr>
            <a:endParaRPr sz="1300">
              <a:solidFill>
                <a:schemeClr val="dk1"/>
              </a:solidFill>
              <a:highlight>
                <a:srgbClr val="FFFFFF"/>
              </a:highlight>
              <a:latin typeface="Roboto"/>
              <a:ea typeface="Roboto"/>
              <a:cs typeface="Roboto"/>
              <a:sym typeface="Roboto"/>
            </a:endParaRPr>
          </a:p>
          <a:p>
            <a:pPr marL="457200" lvl="0" indent="-282733" algn="l" rtl="0">
              <a:lnSpc>
                <a:spcPct val="160000"/>
              </a:lnSpc>
              <a:spcBef>
                <a:spcPts val="0"/>
              </a:spcBef>
              <a:spcAft>
                <a:spcPts val="0"/>
              </a:spcAft>
              <a:buClr>
                <a:srgbClr val="414549"/>
              </a:buClr>
              <a:buSzPct val="100000"/>
              <a:buFont typeface="Roboto"/>
              <a:buChar char="●"/>
            </a:pPr>
            <a:r>
              <a:rPr lang="en-GB" sz="1100">
                <a:solidFill>
                  <a:srgbClr val="414549"/>
                </a:solidFill>
                <a:highlight>
                  <a:srgbClr val="FFFFFF"/>
                </a:highlight>
                <a:latin typeface="Roboto"/>
                <a:ea typeface="Roboto"/>
                <a:cs typeface="Roboto"/>
                <a:sym typeface="Roboto"/>
              </a:rPr>
              <a:t>Each pixel contains 8 bits (1 byte) of information.</a:t>
            </a:r>
            <a:endParaRPr sz="1100">
              <a:solidFill>
                <a:srgbClr val="414549"/>
              </a:solidFill>
              <a:highlight>
                <a:srgbClr val="FFFFFF"/>
              </a:highlight>
              <a:latin typeface="Roboto"/>
              <a:ea typeface="Roboto"/>
              <a:cs typeface="Roboto"/>
              <a:sym typeface="Roboto"/>
            </a:endParaRPr>
          </a:p>
          <a:p>
            <a:pPr marL="457200" lvl="0" indent="-282733" algn="l" rtl="0">
              <a:lnSpc>
                <a:spcPct val="160000"/>
              </a:lnSpc>
              <a:spcBef>
                <a:spcPts val="0"/>
              </a:spcBef>
              <a:spcAft>
                <a:spcPts val="0"/>
              </a:spcAft>
              <a:buClr>
                <a:srgbClr val="414549"/>
              </a:buClr>
              <a:buSzPct val="100000"/>
              <a:buFont typeface="Roboto"/>
              <a:buChar char="●"/>
            </a:pPr>
            <a:r>
              <a:rPr lang="en-GB" sz="1100">
                <a:solidFill>
                  <a:srgbClr val="414549"/>
                </a:solidFill>
                <a:highlight>
                  <a:srgbClr val="FFFFFF"/>
                </a:highlight>
                <a:latin typeface="Roboto"/>
                <a:ea typeface="Roboto"/>
                <a:cs typeface="Roboto"/>
                <a:sym typeface="Roboto"/>
              </a:rPr>
              <a:t>Colors are represented on a scale from 0 to 255. The reason for this is that bits are binary units, and since we have 8 of these per byte, a byte can have any of 256 (2^8) possible values. Since we count 0 as the first possible value, we can go up to 255.</a:t>
            </a:r>
            <a:endParaRPr sz="1100">
              <a:solidFill>
                <a:srgbClr val="414549"/>
              </a:solidFill>
              <a:highlight>
                <a:srgbClr val="FFFFFF"/>
              </a:highlight>
              <a:latin typeface="Roboto"/>
              <a:ea typeface="Roboto"/>
              <a:cs typeface="Roboto"/>
              <a:sym typeface="Roboto"/>
            </a:endParaRPr>
          </a:p>
          <a:p>
            <a:pPr marL="457200" lvl="0" indent="-282733" algn="l" rtl="0">
              <a:lnSpc>
                <a:spcPct val="160000"/>
              </a:lnSpc>
              <a:spcBef>
                <a:spcPts val="0"/>
              </a:spcBef>
              <a:spcAft>
                <a:spcPts val="0"/>
              </a:spcAft>
              <a:buClr>
                <a:srgbClr val="414549"/>
              </a:buClr>
              <a:buSzPct val="100000"/>
              <a:buFont typeface="Roboto"/>
              <a:buChar char="●"/>
            </a:pPr>
            <a:r>
              <a:rPr lang="en-GB" sz="1100">
                <a:solidFill>
                  <a:srgbClr val="414549"/>
                </a:solidFill>
                <a:highlight>
                  <a:srgbClr val="FFFFFF"/>
                </a:highlight>
                <a:latin typeface="Roboto"/>
                <a:ea typeface="Roboto"/>
                <a:cs typeface="Roboto"/>
                <a:sym typeface="Roboto"/>
              </a:rPr>
              <a:t>In this model, 0 is pitch black and 255 is pure white, and in between are the various (definitely more than 50!) shades of gray.</a:t>
            </a:r>
            <a:endParaRPr sz="1100">
              <a:solidFill>
                <a:srgbClr val="414549"/>
              </a:solidFill>
              <a:highlight>
                <a:srgbClr val="FFFFFF"/>
              </a:highlight>
              <a:latin typeface="Roboto"/>
              <a:ea typeface="Roboto"/>
              <a:cs typeface="Roboto"/>
              <a:sym typeface="Roboto"/>
            </a:endParaRPr>
          </a:p>
          <a:p>
            <a:pPr marL="457200" lvl="0" indent="-282733" algn="l" rtl="0">
              <a:lnSpc>
                <a:spcPct val="160000"/>
              </a:lnSpc>
              <a:spcBef>
                <a:spcPts val="0"/>
              </a:spcBef>
              <a:spcAft>
                <a:spcPts val="0"/>
              </a:spcAft>
              <a:buClr>
                <a:srgbClr val="414549"/>
              </a:buClr>
              <a:buSzPct val="100000"/>
              <a:buFont typeface="Roboto"/>
              <a:buChar char="●"/>
            </a:pPr>
            <a:r>
              <a:rPr lang="en-GB" sz="1100">
                <a:solidFill>
                  <a:srgbClr val="414549"/>
                </a:solidFill>
                <a:highlight>
                  <a:srgbClr val="FFFFFF"/>
                </a:highlight>
                <a:latin typeface="Roboto"/>
                <a:ea typeface="Roboto"/>
                <a:cs typeface="Roboto"/>
                <a:sym typeface="Roboto"/>
              </a:rPr>
              <a:t>The network does not actually learn colors. Since computers understand nothing but 1's and 0's, the colors' numerical values are represented to the network in binary terms.</a:t>
            </a:r>
            <a:endParaRPr sz="1100">
              <a:solidFill>
                <a:srgbClr val="414549"/>
              </a:solidFill>
              <a:highlight>
                <a:srgbClr val="FFFFFF"/>
              </a:highlight>
              <a:latin typeface="Roboto"/>
              <a:ea typeface="Roboto"/>
              <a:cs typeface="Roboto"/>
              <a:sym typeface="Roboto"/>
            </a:endParaRPr>
          </a:p>
          <a:p>
            <a:pPr marL="457200" lvl="0" indent="0" algn="l" rtl="0">
              <a:lnSpc>
                <a:spcPct val="160000"/>
              </a:lnSpc>
              <a:spcBef>
                <a:spcPts val="0"/>
              </a:spcBef>
              <a:spcAft>
                <a:spcPts val="0"/>
              </a:spcAft>
              <a:buNone/>
            </a:pPr>
            <a:endParaRPr sz="1100">
              <a:solidFill>
                <a:srgbClr val="414549"/>
              </a:solidFill>
              <a:highlight>
                <a:srgbClr val="FFFFFF"/>
              </a:highlight>
              <a:latin typeface="Roboto"/>
              <a:ea typeface="Roboto"/>
              <a:cs typeface="Roboto"/>
              <a:sym typeface="Roboto"/>
            </a:endParaRPr>
          </a:p>
          <a:p>
            <a:pPr marL="0" lvl="0" indent="0" algn="l" rtl="0">
              <a:lnSpc>
                <a:spcPct val="160000"/>
              </a:lnSpc>
              <a:spcBef>
                <a:spcPts val="0"/>
              </a:spcBef>
              <a:spcAft>
                <a:spcPts val="0"/>
              </a:spcAft>
              <a:buNone/>
            </a:pPr>
            <a:r>
              <a:rPr lang="en-GB" sz="1300">
                <a:solidFill>
                  <a:schemeClr val="dk1"/>
                </a:solidFill>
                <a:highlight>
                  <a:srgbClr val="FFFFFF"/>
                </a:highlight>
                <a:latin typeface="Roboto"/>
                <a:ea typeface="Roboto"/>
                <a:cs typeface="Roboto"/>
                <a:sym typeface="Roboto"/>
              </a:rPr>
              <a:t>Each pixel inside a colored image is represented on three levels. Since any color is a combination of red, green, and blue at different levels of concentration, a single pixel in a colored image is assigned a separate value for each of these layers.</a:t>
            </a:r>
            <a:endParaRPr sz="1300">
              <a:solidFill>
                <a:schemeClr val="dk1"/>
              </a:solidFill>
              <a:highlight>
                <a:srgbClr val="FFFFFF"/>
              </a:highlight>
              <a:latin typeface="Roboto"/>
              <a:ea typeface="Roboto"/>
              <a:cs typeface="Roboto"/>
              <a:sym typeface="Roboto"/>
            </a:endParaRPr>
          </a:p>
          <a:p>
            <a:pPr marL="0" lvl="0" indent="0" algn="l" rtl="0">
              <a:lnSpc>
                <a:spcPct val="160000"/>
              </a:lnSpc>
              <a:spcBef>
                <a:spcPts val="0"/>
              </a:spcBef>
              <a:spcAft>
                <a:spcPts val="0"/>
              </a:spcAft>
              <a:buNone/>
            </a:pPr>
            <a:endParaRPr sz="1300">
              <a:solidFill>
                <a:schemeClr val="dk1"/>
              </a:solidFill>
              <a:highlight>
                <a:srgbClr val="FFFFFF"/>
              </a:highlight>
              <a:latin typeface="Roboto"/>
              <a:ea typeface="Roboto"/>
              <a:cs typeface="Roboto"/>
              <a:sym typeface="Roboto"/>
            </a:endParaRPr>
          </a:p>
          <a:p>
            <a:pPr marL="0" lvl="0" indent="0" algn="l" rtl="0">
              <a:lnSpc>
                <a:spcPct val="160000"/>
              </a:lnSpc>
              <a:spcBef>
                <a:spcPts val="0"/>
              </a:spcBef>
              <a:spcAft>
                <a:spcPts val="0"/>
              </a:spcAft>
              <a:buNone/>
            </a:pPr>
            <a:r>
              <a:rPr lang="en-GB" sz="1300">
                <a:solidFill>
                  <a:schemeClr val="dk1"/>
                </a:solidFill>
                <a:highlight>
                  <a:srgbClr val="FFFFFF"/>
                </a:highlight>
                <a:latin typeface="Roboto"/>
                <a:ea typeface="Roboto"/>
                <a:cs typeface="Roboto"/>
                <a:sym typeface="Roboto"/>
              </a:rPr>
              <a:t>That means that the red layer is represented with a number between 0 and 255, and so are the blue and the green layers. They are then presented in an RGB format. For example, a "hot pink" pixel would be presented to the neural network as (255, 105, 180)</a:t>
            </a:r>
            <a:endParaRPr sz="1300">
              <a:solidFill>
                <a:schemeClr val="dk1"/>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60000"/>
              </a:lnSpc>
              <a:spcBef>
                <a:spcPts val="0"/>
              </a:spcBef>
              <a:spcAft>
                <a:spcPts val="0"/>
              </a:spcAft>
              <a:buClr>
                <a:schemeClr val="dk1"/>
              </a:buClr>
              <a:buSzPct val="81481"/>
              <a:buFont typeface="Arial"/>
              <a:buNone/>
            </a:pPr>
            <a:r>
              <a:rPr lang="en-GB" sz="1350" b="1">
                <a:highlight>
                  <a:srgbClr val="FFFFFF"/>
                </a:highlight>
              </a:rPr>
              <a:t>Detecting Facial Expressions</a:t>
            </a:r>
            <a:endParaRPr sz="1350" b="1">
              <a:highlight>
                <a:srgbClr val="FFFFFF"/>
              </a:highlight>
            </a:endParaRPr>
          </a:p>
          <a:p>
            <a:pPr marL="0" lvl="0" indent="0" algn="l" rtl="0">
              <a:spcBef>
                <a:spcPts val="0"/>
              </a:spcBef>
              <a:spcAft>
                <a:spcPts val="0"/>
              </a:spcAft>
              <a:buNone/>
            </a:pPr>
            <a:endParaRPr sz="1350">
              <a:highlight>
                <a:srgbClr val="FFFFFF"/>
              </a:highlight>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60000"/>
              </a:lnSpc>
              <a:spcBef>
                <a:spcPts val="0"/>
              </a:spcBef>
              <a:spcAft>
                <a:spcPts val="0"/>
              </a:spcAft>
              <a:buClr>
                <a:schemeClr val="dk1"/>
              </a:buClr>
              <a:buSzPts val="1100"/>
              <a:buFont typeface="Arial"/>
              <a:buNone/>
            </a:pPr>
            <a:r>
              <a:rPr lang="en-GB" sz="1300">
                <a:solidFill>
                  <a:schemeClr val="dk1"/>
                </a:solidFill>
                <a:highlight>
                  <a:srgbClr val="FFFFFF"/>
                </a:highlight>
                <a:latin typeface="Roboto"/>
                <a:ea typeface="Roboto"/>
                <a:cs typeface="Roboto"/>
                <a:sym typeface="Roboto"/>
              </a:rPr>
              <a:t>Let's look at a case in which a convolutional neural network is asked to read a human smile. For the purpose of simplification, the following figure shows an extremely basic depiction of a human (loosely speaking, of course) smile.</a:t>
            </a:r>
            <a:endParaRPr sz="1300">
              <a:solidFill>
                <a:schemeClr val="dk1"/>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pic>
        <p:nvPicPr>
          <p:cNvPr id="97" name="Google Shape;97;p19"/>
          <p:cNvPicPr preferRelativeResize="0"/>
          <p:nvPr/>
        </p:nvPicPr>
        <p:blipFill>
          <a:blip r:embed="rId3">
            <a:alphaModFix/>
          </a:blip>
          <a:stretch>
            <a:fillRect/>
          </a:stretch>
        </p:blipFill>
        <p:spPr>
          <a:xfrm>
            <a:off x="225525" y="2167975"/>
            <a:ext cx="7675474" cy="237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40000"/>
              </a:lnSpc>
              <a:spcBef>
                <a:spcPts val="0"/>
              </a:spcBef>
              <a:spcAft>
                <a:spcPts val="0"/>
              </a:spcAft>
              <a:buClr>
                <a:schemeClr val="dk1"/>
              </a:buClr>
              <a:buSzPts val="605"/>
              <a:buFont typeface="Arial"/>
              <a:buNone/>
            </a:pPr>
            <a:r>
              <a:rPr lang="en-GB" sz="1142">
                <a:solidFill>
                  <a:schemeClr val="dk1"/>
                </a:solidFill>
              </a:rPr>
              <a:t>The steps that go into this process are broken down as follows:</a:t>
            </a:r>
            <a:endParaRPr sz="1142">
              <a:solidFill>
                <a:schemeClr val="dk1"/>
              </a:solidFill>
            </a:endParaRPr>
          </a:p>
          <a:p>
            <a:pPr marL="0" lvl="0" indent="0" algn="l" rtl="0">
              <a:lnSpc>
                <a:spcPct val="140000"/>
              </a:lnSpc>
              <a:spcBef>
                <a:spcPts val="0"/>
              </a:spcBef>
              <a:spcAft>
                <a:spcPts val="0"/>
              </a:spcAft>
              <a:buClr>
                <a:schemeClr val="dk1"/>
              </a:buClr>
              <a:buSzPts val="605"/>
              <a:buFont typeface="Arial"/>
              <a:buNone/>
            </a:pPr>
            <a:endParaRPr sz="1142">
              <a:solidFill>
                <a:schemeClr val="dk1"/>
              </a:solidFill>
            </a:endParaRPr>
          </a:p>
          <a:p>
            <a:pPr marL="457200" lvl="0" indent="-292417" algn="l" rtl="0">
              <a:lnSpc>
                <a:spcPct val="140000"/>
              </a:lnSpc>
              <a:spcBef>
                <a:spcPts val="0"/>
              </a:spcBef>
              <a:spcAft>
                <a:spcPts val="0"/>
              </a:spcAft>
              <a:buClr>
                <a:srgbClr val="414549"/>
              </a:buClr>
              <a:buSzPts val="1005"/>
              <a:buChar char="●"/>
            </a:pPr>
            <a:r>
              <a:rPr lang="en-GB" sz="1115">
                <a:solidFill>
                  <a:schemeClr val="dk1"/>
                </a:solidFill>
                <a:latin typeface="Roboto"/>
                <a:ea typeface="Roboto"/>
                <a:cs typeface="Roboto"/>
                <a:sym typeface="Roboto"/>
              </a:rPr>
              <a:t>Step 1: Convolution</a:t>
            </a:r>
            <a:endParaRPr sz="1115" u="sng">
              <a:solidFill>
                <a:srgbClr val="228AE6"/>
              </a:solidFill>
              <a:latin typeface="Roboto"/>
              <a:ea typeface="Roboto"/>
              <a:cs typeface="Roboto"/>
              <a:sym typeface="Roboto"/>
            </a:endParaRPr>
          </a:p>
          <a:p>
            <a:pPr marL="457200" lvl="0" indent="-292417" algn="l" rtl="0">
              <a:lnSpc>
                <a:spcPct val="140000"/>
              </a:lnSpc>
              <a:spcBef>
                <a:spcPts val="0"/>
              </a:spcBef>
              <a:spcAft>
                <a:spcPts val="0"/>
              </a:spcAft>
              <a:buClr>
                <a:srgbClr val="414549"/>
              </a:buClr>
              <a:buSzPts val="1005"/>
              <a:buChar char="●"/>
            </a:pPr>
            <a:r>
              <a:rPr lang="en-GB" sz="1115" u="sng">
                <a:solidFill>
                  <a:srgbClr val="228AE6"/>
                </a:solidFill>
                <a:latin typeface="Roboto"/>
                <a:ea typeface="Roboto"/>
                <a:cs typeface="Roboto"/>
                <a:sym typeface="Roboto"/>
              </a:rPr>
              <a:t>Step 1: Activation Functions</a:t>
            </a:r>
            <a:endParaRPr sz="1115" u="sng">
              <a:solidFill>
                <a:srgbClr val="228AE6"/>
              </a:solidFill>
              <a:latin typeface="Roboto"/>
              <a:ea typeface="Roboto"/>
              <a:cs typeface="Roboto"/>
              <a:sym typeface="Roboto"/>
            </a:endParaRPr>
          </a:p>
          <a:p>
            <a:pPr marL="457200" lvl="0" indent="-292417" algn="l" rtl="0">
              <a:lnSpc>
                <a:spcPct val="140000"/>
              </a:lnSpc>
              <a:spcBef>
                <a:spcPts val="0"/>
              </a:spcBef>
              <a:spcAft>
                <a:spcPts val="0"/>
              </a:spcAft>
              <a:buClr>
                <a:srgbClr val="414549"/>
              </a:buClr>
              <a:buSzPts val="1005"/>
              <a:buChar char="●"/>
            </a:pPr>
            <a:r>
              <a:rPr lang="en-GB" sz="1115" u="sng">
                <a:solidFill>
                  <a:srgbClr val="228AE6"/>
                </a:solidFill>
                <a:latin typeface="Roboto"/>
                <a:ea typeface="Roboto"/>
                <a:cs typeface="Roboto"/>
                <a:sym typeface="Roboto"/>
              </a:rPr>
              <a:t>Step 2: Pooling</a:t>
            </a:r>
            <a:endParaRPr sz="1115" u="sng">
              <a:solidFill>
                <a:srgbClr val="228AE6"/>
              </a:solidFill>
              <a:latin typeface="Roboto"/>
              <a:ea typeface="Roboto"/>
              <a:cs typeface="Roboto"/>
              <a:sym typeface="Roboto"/>
            </a:endParaRPr>
          </a:p>
          <a:p>
            <a:pPr marL="457200" lvl="0" indent="-292417" algn="l" rtl="0">
              <a:lnSpc>
                <a:spcPct val="140000"/>
              </a:lnSpc>
              <a:spcBef>
                <a:spcPts val="0"/>
              </a:spcBef>
              <a:spcAft>
                <a:spcPts val="0"/>
              </a:spcAft>
              <a:buClr>
                <a:srgbClr val="414549"/>
              </a:buClr>
              <a:buSzPts val="1005"/>
              <a:buChar char="●"/>
            </a:pPr>
            <a:r>
              <a:rPr lang="en-GB" sz="1115" u="sng">
                <a:solidFill>
                  <a:srgbClr val="228AE6"/>
                </a:solidFill>
                <a:latin typeface="Roboto"/>
                <a:ea typeface="Roboto"/>
                <a:cs typeface="Roboto"/>
                <a:sym typeface="Roboto"/>
              </a:rPr>
              <a:t>Step 3: Flattening</a:t>
            </a:r>
            <a:endParaRPr sz="1115" u="sng">
              <a:solidFill>
                <a:srgbClr val="228AE6"/>
              </a:solidFill>
              <a:latin typeface="Roboto"/>
              <a:ea typeface="Roboto"/>
              <a:cs typeface="Roboto"/>
              <a:sym typeface="Roboto"/>
            </a:endParaRPr>
          </a:p>
          <a:p>
            <a:pPr marL="457200" lvl="0" indent="-292417" algn="l" rtl="0">
              <a:lnSpc>
                <a:spcPct val="140000"/>
              </a:lnSpc>
              <a:spcBef>
                <a:spcPts val="0"/>
              </a:spcBef>
              <a:spcAft>
                <a:spcPts val="0"/>
              </a:spcAft>
              <a:buClr>
                <a:srgbClr val="414549"/>
              </a:buClr>
              <a:buSzPts val="1005"/>
              <a:buChar char="●"/>
            </a:pPr>
            <a:r>
              <a:rPr lang="en-GB" sz="1115" u="sng">
                <a:solidFill>
                  <a:srgbClr val="228AE6"/>
                </a:solidFill>
                <a:latin typeface="Roboto"/>
                <a:ea typeface="Roboto"/>
                <a:cs typeface="Roboto"/>
                <a:sym typeface="Roboto"/>
              </a:rPr>
              <a:t>Step 4: Full Connection</a:t>
            </a:r>
            <a:endParaRPr sz="1115" u="sng">
              <a:solidFill>
                <a:srgbClr val="228AE6"/>
              </a:solidFill>
              <a:latin typeface="Roboto"/>
              <a:ea typeface="Roboto"/>
              <a:cs typeface="Roboto"/>
              <a:sym typeface="Roboto"/>
            </a:endParaRPr>
          </a:p>
          <a:p>
            <a:pPr marL="0" lvl="0" indent="0" algn="l" rtl="0">
              <a:lnSpc>
                <a:spcPct val="140000"/>
              </a:lnSpc>
              <a:spcBef>
                <a:spcPts val="0"/>
              </a:spcBef>
              <a:spcAft>
                <a:spcPts val="0"/>
              </a:spcAft>
              <a:buSzPts val="605"/>
              <a:buNone/>
            </a:pPr>
            <a:endParaRPr sz="1215" u="sng">
              <a:solidFill>
                <a:srgbClr val="228AE6"/>
              </a:solidFill>
              <a:latin typeface="Roboto"/>
              <a:ea typeface="Roboto"/>
              <a:cs typeface="Roboto"/>
              <a:sym typeface="Roboto"/>
            </a:endParaRPr>
          </a:p>
          <a:p>
            <a:pPr marL="0" lvl="0" indent="0" algn="l" rtl="0">
              <a:lnSpc>
                <a:spcPct val="140000"/>
              </a:lnSpc>
              <a:spcBef>
                <a:spcPts val="0"/>
              </a:spcBef>
              <a:spcAft>
                <a:spcPts val="0"/>
              </a:spcAft>
              <a:buSzPts val="605"/>
              <a:buNone/>
            </a:pPr>
            <a:r>
              <a:rPr lang="en-GB" sz="1407">
                <a:solidFill>
                  <a:srgbClr val="0A0A23"/>
                </a:solidFill>
                <a:highlight>
                  <a:srgbClr val="FFFFFF"/>
                </a:highlight>
              </a:rPr>
              <a:t>CNNs have two components:</a:t>
            </a:r>
            <a:endParaRPr sz="1407">
              <a:solidFill>
                <a:srgbClr val="0A0A23"/>
              </a:solidFill>
              <a:highlight>
                <a:srgbClr val="FFFFFF"/>
              </a:highlight>
            </a:endParaRPr>
          </a:p>
          <a:p>
            <a:pPr marL="457200" marR="317500" lvl="0" indent="-317976" algn="l" rtl="0">
              <a:lnSpc>
                <a:spcPct val="140000"/>
              </a:lnSpc>
              <a:spcBef>
                <a:spcPts val="0"/>
              </a:spcBef>
              <a:spcAft>
                <a:spcPts val="0"/>
              </a:spcAft>
              <a:buClr>
                <a:srgbClr val="0A0A23"/>
              </a:buClr>
              <a:buSzPts val="1408"/>
              <a:buChar char="●"/>
            </a:pPr>
            <a:r>
              <a:rPr lang="en-GB" sz="1407">
                <a:solidFill>
                  <a:srgbClr val="0A0A23"/>
                </a:solidFill>
                <a:highlight>
                  <a:srgbClr val="FFFFFF"/>
                </a:highlight>
              </a:rPr>
              <a:t>The Hidden layers/Feature extraction part</a:t>
            </a:r>
            <a:endParaRPr sz="1407">
              <a:solidFill>
                <a:srgbClr val="0A0A23"/>
              </a:solidFill>
              <a:highlight>
                <a:srgbClr val="FFFFFF"/>
              </a:highlight>
            </a:endParaRPr>
          </a:p>
          <a:p>
            <a:pPr marL="457200" marR="317500" lvl="0" indent="-317976" algn="l" rtl="0">
              <a:lnSpc>
                <a:spcPct val="140000"/>
              </a:lnSpc>
              <a:spcBef>
                <a:spcPts val="0"/>
              </a:spcBef>
              <a:spcAft>
                <a:spcPts val="0"/>
              </a:spcAft>
              <a:buClr>
                <a:srgbClr val="0A0A23"/>
              </a:buClr>
              <a:buSzPts val="1408"/>
              <a:buChar char="●"/>
            </a:pPr>
            <a:r>
              <a:rPr lang="en-GB" sz="1407">
                <a:solidFill>
                  <a:srgbClr val="0A0A23"/>
                </a:solidFill>
                <a:highlight>
                  <a:srgbClr val="FFFFFF"/>
                </a:highlight>
              </a:rPr>
              <a:t>The Classification part</a:t>
            </a:r>
            <a:endParaRPr sz="1407">
              <a:solidFill>
                <a:srgbClr val="0A0A23"/>
              </a:solidFill>
              <a:highlight>
                <a:srgbClr val="FFFFFF"/>
              </a:highlight>
            </a:endParaRPr>
          </a:p>
          <a:p>
            <a:pPr marL="0" lvl="0" indent="0" algn="l" rtl="0">
              <a:lnSpc>
                <a:spcPct val="140000"/>
              </a:lnSpc>
              <a:spcBef>
                <a:spcPts val="5800"/>
              </a:spcBef>
              <a:spcAft>
                <a:spcPts val="0"/>
              </a:spcAft>
              <a:buSzPts val="605"/>
              <a:buNone/>
            </a:pPr>
            <a:endParaRPr sz="1307">
              <a:solidFill>
                <a:srgbClr val="0A0A23"/>
              </a:solidFill>
              <a:highlight>
                <a:srgbClr val="FFFFFF"/>
              </a:highlight>
            </a:endParaRPr>
          </a:p>
          <a:p>
            <a:pPr marL="0" lvl="0" indent="0" algn="l" rtl="0">
              <a:lnSpc>
                <a:spcPct val="140000"/>
              </a:lnSpc>
              <a:spcBef>
                <a:spcPts val="0"/>
              </a:spcBef>
              <a:spcAft>
                <a:spcPts val="0"/>
              </a:spcAft>
              <a:buClr>
                <a:schemeClr val="dk1"/>
              </a:buClr>
              <a:buSzPts val="605"/>
              <a:buFont typeface="Arial"/>
              <a:buNone/>
            </a:pPr>
            <a:endParaRPr sz="1005">
              <a:solidFill>
                <a:schemeClr val="dk1"/>
              </a:solidFill>
            </a:endParaRPr>
          </a:p>
          <a:p>
            <a:pPr marL="0" lvl="0" indent="0" algn="l" rtl="0">
              <a:lnSpc>
                <a:spcPct val="95000"/>
              </a:lnSpc>
              <a:spcBef>
                <a:spcPts val="0"/>
              </a:spcBef>
              <a:spcAft>
                <a:spcPts val="1200"/>
              </a:spcAft>
              <a:buSzPts val="605"/>
              <a:buNone/>
            </a:pPr>
            <a:endParaRPr sz="139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 of a CNN </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0" name="Google Shape;110;p21"/>
          <p:cNvPicPr preferRelativeResize="0"/>
          <p:nvPr/>
        </p:nvPicPr>
        <p:blipFill>
          <a:blip r:embed="rId3">
            <a:alphaModFix/>
          </a:blip>
          <a:stretch>
            <a:fillRect/>
          </a:stretch>
        </p:blipFill>
        <p:spPr>
          <a:xfrm>
            <a:off x="276450" y="1152475"/>
            <a:ext cx="7972201" cy="3416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1453</Words>
  <Application>Microsoft Office PowerPoint</Application>
  <PresentationFormat>On-screen Show (16:9)</PresentationFormat>
  <Paragraphs>114</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Courier New</vt:lpstr>
      <vt:lpstr>Roboto</vt:lpstr>
      <vt:lpstr>Arial</vt:lpstr>
      <vt:lpstr>Georgia</vt:lpstr>
      <vt:lpstr>Simple Light</vt:lpstr>
      <vt:lpstr>Business Use Case</vt:lpstr>
      <vt:lpstr>How do our brains work? </vt:lpstr>
      <vt:lpstr>PowerPoint Presentation</vt:lpstr>
      <vt:lpstr>PowerPoint Presentation</vt:lpstr>
      <vt:lpstr>Why Convolutional Neural Networks Are So Important  </vt:lpstr>
      <vt:lpstr>Types of image </vt:lpstr>
      <vt:lpstr>Detecting Facial Expressions </vt:lpstr>
      <vt:lpstr>PowerPoint Presentation</vt:lpstr>
      <vt:lpstr>Architecture of a CNN </vt:lpstr>
      <vt:lpstr>Feature extraction </vt:lpstr>
      <vt:lpstr>PowerPoint Presentation</vt:lpstr>
      <vt:lpstr>Activation Function</vt:lpstr>
      <vt:lpstr>Types of Activation Functions – </vt:lpstr>
      <vt:lpstr>PowerPoint Presentation</vt:lpstr>
      <vt:lpstr>Pooling Layer</vt:lpstr>
      <vt:lpstr>PowerPoint Presentation</vt:lpstr>
      <vt:lpstr>Flatenning</vt:lpstr>
      <vt:lpstr>PowerPoint Presentation</vt:lpstr>
      <vt:lpstr>Sigmoid </vt:lpstr>
      <vt:lpstr>Softmax</vt:lpstr>
      <vt:lpstr>Sigmoid vs Softmax </vt:lpstr>
      <vt:lpstr>PowerPoint Presentation</vt:lpstr>
      <vt:lpstr>Error and Loss Function: </vt:lpstr>
      <vt:lpstr>Binary Cross Entropy Loss  </vt:lpstr>
      <vt:lpstr>Other major Classification losses</vt:lpstr>
      <vt:lpstr>Optimizers</vt:lpstr>
      <vt:lpstr>Gradient Descent  </vt:lpstr>
      <vt:lpstr>Learning Rate</vt:lpstr>
      <vt:lpstr>Stochastic Gradient Descent  </vt:lpstr>
      <vt:lpstr>Augmentation </vt:lpstr>
      <vt:lpstr>Calculating No of parameters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Use Case</dc:title>
  <cp:lastModifiedBy>Siddhi Jadhav</cp:lastModifiedBy>
  <cp:revision>6</cp:revision>
  <dcterms:modified xsi:type="dcterms:W3CDTF">2021-10-19T06:23:36Z</dcterms:modified>
</cp:coreProperties>
</file>