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68" r:id="rId3"/>
    <p:sldId id="257" r:id="rId4"/>
    <p:sldId id="258" r:id="rId5"/>
    <p:sldId id="273" r:id="rId6"/>
    <p:sldId id="275" r:id="rId7"/>
    <p:sldId id="259" r:id="rId8"/>
    <p:sldId id="276" r:id="rId9"/>
    <p:sldId id="279" r:id="rId10"/>
    <p:sldId id="280" r:id="rId11"/>
    <p:sldId id="277" r:id="rId12"/>
    <p:sldId id="278" r:id="rId13"/>
    <p:sldId id="264" r:id="rId14"/>
    <p:sldId id="265" r:id="rId15"/>
    <p:sldId id="266"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17-Jan-22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914400"/>
          </a:xfrm>
        </p:spPr>
        <p:txBody>
          <a:bodyPr>
            <a:normAutofit fontScale="90000"/>
          </a:bodyPr>
          <a:lstStyle/>
          <a:p>
            <a:r>
              <a:rPr lang="en-US" sz="2400" b="1" dirty="0">
                <a:latin typeface="Times New Roman" pitchFamily="18" charset="0"/>
              </a:rPr>
              <a:t>A Presentation on</a:t>
            </a:r>
            <a:br>
              <a:rPr lang="en-US" sz="2400" b="1" dirty="0">
                <a:latin typeface="Times New Roman" pitchFamily="18" charset="0"/>
              </a:rPr>
            </a:br>
            <a:r>
              <a:rPr lang="en-US" sz="3200" b="1" dirty="0">
                <a:latin typeface="Times New Roman" pitchFamily="18" charset="0"/>
              </a:rPr>
              <a:t>Project </a:t>
            </a:r>
            <a:r>
              <a:rPr lang="en-US" sz="3200" b="1" dirty="0">
                <a:solidFill>
                  <a:schemeClr val="tx1"/>
                </a:solidFill>
                <a:latin typeface="Times New Roman" pitchFamily="18" charset="0"/>
              </a:rPr>
              <a:t>Stage -I</a:t>
            </a:r>
            <a:endParaRPr lang="en-US" sz="20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143000"/>
            <a:ext cx="8272462" cy="5181600"/>
          </a:xfrm>
        </p:spPr>
        <p:txBody>
          <a:bodyPr>
            <a:normAutofit fontScale="62500" lnSpcReduction="20000"/>
          </a:bodyPr>
          <a:lstStyle/>
          <a:p>
            <a:pPr algn="ctr" eaLnBrk="1" hangingPunct="1">
              <a:buFont typeface="Wingdings" pitchFamily="2" charset="2"/>
              <a:buNone/>
            </a:pPr>
            <a:endParaRPr lang="en-US" sz="4600" b="1" dirty="0">
              <a:latin typeface="Times New Roman" pitchFamily="18" charset="0"/>
            </a:endParaRPr>
          </a:p>
          <a:p>
            <a:pPr algn="ctr" eaLnBrk="1" hangingPunct="1">
              <a:buFont typeface="Wingdings" pitchFamily="2" charset="2"/>
              <a:buNone/>
            </a:pPr>
            <a:r>
              <a:rPr lang="en-US" sz="4600" b="1" dirty="0">
                <a:solidFill>
                  <a:srgbClr val="FF0000"/>
                </a:solidFill>
                <a:latin typeface="Times New Roman" pitchFamily="18" charset="0"/>
              </a:rPr>
              <a:t>Smart Building</a:t>
            </a:r>
            <a:endParaRPr lang="en-US" sz="3200" b="1" dirty="0">
              <a:latin typeface="Times New Roman" pitchFamily="18" charset="0"/>
            </a:endParaRPr>
          </a:p>
          <a:p>
            <a:pPr algn="ctr" eaLnBrk="1" hangingPunct="1">
              <a:buFont typeface="Wingdings" pitchFamily="2" charset="2"/>
              <a:buNone/>
            </a:pPr>
            <a:r>
              <a:rPr lang="en-US" sz="2400" b="1" dirty="0">
                <a:latin typeface="Times New Roman" pitchFamily="18" charset="0"/>
              </a:rPr>
              <a:t>Under the guidance of</a:t>
            </a:r>
          </a:p>
          <a:p>
            <a:pPr algn="ctr" eaLnBrk="1" hangingPunct="1">
              <a:buFont typeface="Wingdings" pitchFamily="2" charset="2"/>
              <a:buNone/>
            </a:pPr>
            <a:endParaRPr lang="en-US" sz="2400" b="1" dirty="0">
              <a:latin typeface="Times New Roman" pitchFamily="18" charset="0"/>
            </a:endParaRPr>
          </a:p>
          <a:p>
            <a:pPr algn="ctr" eaLnBrk="1" hangingPunct="1">
              <a:buFont typeface="Wingdings" pitchFamily="2" charset="2"/>
              <a:buNone/>
            </a:pPr>
            <a:r>
              <a:rPr lang="en-US" sz="2400" b="1" dirty="0">
                <a:latin typeface="Times New Roman" pitchFamily="18" charset="0"/>
              </a:rPr>
              <a:t>Prof. Maithili Andhare</a:t>
            </a:r>
            <a:endParaRPr lang="en-US" sz="1800" b="1" i="1" dirty="0">
              <a:latin typeface="Times New Roman" pitchFamily="18" charset="0"/>
            </a:endParaRPr>
          </a:p>
          <a:p>
            <a:pPr algn="ctr" eaLnBrk="1" hangingPunct="1">
              <a:buFont typeface="Wingdings" pitchFamily="2" charset="2"/>
              <a:buNone/>
            </a:pPr>
            <a:endParaRPr lang="en-US" sz="1800" b="1" i="1" dirty="0">
              <a:latin typeface="Times New Roman" pitchFamily="18" charset="0"/>
            </a:endParaRPr>
          </a:p>
          <a:p>
            <a:pPr algn="ctr" eaLnBrk="1" hangingPunct="1">
              <a:buFont typeface="Wingdings" pitchFamily="2" charset="2"/>
              <a:buNone/>
            </a:pPr>
            <a:r>
              <a:rPr lang="en-US" sz="1800" b="1" i="1" dirty="0">
                <a:latin typeface="Times New Roman" pitchFamily="18" charset="0"/>
              </a:rPr>
              <a:t>Sponsored by Dr. Rahul Mapari</a:t>
            </a:r>
            <a:endParaRPr lang="en-US" sz="1800" i="1" dirty="0">
              <a:latin typeface="Times New Roman" pitchFamily="18" charset="0"/>
            </a:endParaRPr>
          </a:p>
          <a:p>
            <a:pPr algn="ctr" eaLnBrk="1" hangingPunct="1">
              <a:buFont typeface="Wingdings" pitchFamily="2" charset="2"/>
              <a:buNone/>
            </a:pPr>
            <a:endParaRPr lang="en-US" sz="2400" b="1" dirty="0">
              <a:latin typeface="Times New Roman" pitchFamily="18" charset="0"/>
            </a:endParaRPr>
          </a:p>
          <a:p>
            <a:pPr marL="457200" indent="-457200" algn="ctr" eaLnBrk="1" hangingPunct="1">
              <a:buFont typeface="Wingdings" pitchFamily="2" charset="2"/>
              <a:buAutoNum type="arabicPeriod"/>
            </a:pPr>
            <a:r>
              <a:rPr lang="en-US" sz="2400" b="1" dirty="0">
                <a:latin typeface="Times New Roman" pitchFamily="18" charset="0"/>
              </a:rPr>
              <a:t>Sourabh Upare (71923867G)</a:t>
            </a:r>
          </a:p>
          <a:p>
            <a:pPr marL="457200" indent="-457200" algn="ctr" eaLnBrk="1" hangingPunct="1">
              <a:buAutoNum type="arabicPeriod" startAt="2"/>
            </a:pPr>
            <a:r>
              <a:rPr lang="en-US" sz="2400" b="1" dirty="0">
                <a:latin typeface="Times New Roman" pitchFamily="18" charset="0"/>
              </a:rPr>
              <a:t> Tejveer Anand (71923874K)</a:t>
            </a:r>
          </a:p>
          <a:p>
            <a:pPr marL="457200" indent="-457200" algn="ctr" eaLnBrk="1" hangingPunct="1">
              <a:buAutoNum type="arabicPeriod" startAt="2"/>
            </a:pPr>
            <a:r>
              <a:rPr lang="en-US" sz="2400" b="1" dirty="0">
                <a:latin typeface="Times New Roman" pitchFamily="18" charset="0"/>
              </a:rPr>
              <a:t>   Siddhant Jain( 71923718B)</a:t>
            </a:r>
          </a:p>
          <a:p>
            <a:pPr marL="457200" indent="-457200" algn="ctr" eaLnBrk="1" hangingPunct="1">
              <a:buFont typeface="Wingdings" pitchFamily="2" charset="2"/>
              <a:buAutoNum type="arabicPeriod"/>
            </a:pPr>
            <a:endParaRPr lang="en-US" sz="2400" b="1" dirty="0">
              <a:latin typeface="Times New Roman" pitchFamily="18" charset="0"/>
            </a:endParaRPr>
          </a:p>
          <a:p>
            <a:pPr>
              <a:buNone/>
            </a:pPr>
            <a:r>
              <a:rPr lang="en-US" sz="2000" b="1" dirty="0"/>
              <a:t> </a:t>
            </a:r>
            <a:endParaRPr lang="en-US" sz="2000" b="1" u="sng" dirty="0"/>
          </a:p>
          <a:p>
            <a:pPr algn="ctr">
              <a:buNone/>
            </a:pPr>
            <a:endParaRPr lang="en-US" sz="2000" b="1" dirty="0">
              <a:latin typeface="Times New Roman" pitchFamily="18" charset="0"/>
              <a:cs typeface="Times New Roman" pitchFamily="18" charset="0"/>
            </a:endParaRPr>
          </a:p>
          <a:p>
            <a:pPr algn="ctr">
              <a:buNone/>
            </a:pPr>
            <a:endParaRPr lang="en-US" sz="2000" b="1" dirty="0">
              <a:latin typeface="Times New Roman" pitchFamily="18" charset="0"/>
              <a:cs typeface="Times New Roman" pitchFamily="18" charset="0"/>
            </a:endParaRPr>
          </a:p>
          <a:p>
            <a:pPr algn="ctr">
              <a:buNone/>
            </a:pPr>
            <a:endParaRPr lang="en-US" sz="2000" b="1" dirty="0">
              <a:latin typeface="Times New Roman" pitchFamily="18" charset="0"/>
              <a:cs typeface="Times New Roman" pitchFamily="18" charset="0"/>
            </a:endParaRPr>
          </a:p>
          <a:p>
            <a:pPr algn="ctr">
              <a:buNone/>
            </a:pPr>
            <a:endParaRPr lang="en-US" sz="2000" b="1" dirty="0">
              <a:latin typeface="Times New Roman" pitchFamily="18" charset="0"/>
              <a:cs typeface="Times New Roman" pitchFamily="18" charset="0"/>
            </a:endParaRPr>
          </a:p>
          <a:p>
            <a:pPr algn="ctr">
              <a:buNone/>
            </a:pPr>
            <a:endParaRPr lang="en-US" sz="2000" b="1" dirty="0">
              <a:latin typeface="Times New Roman" pitchFamily="18" charset="0"/>
              <a:cs typeface="Times New Roman" pitchFamily="18" charset="0"/>
            </a:endParaRPr>
          </a:p>
          <a:p>
            <a:pPr algn="ctr">
              <a:buNone/>
            </a:pPr>
            <a:endParaRPr lang="en-US" sz="2000" b="1" dirty="0">
              <a:latin typeface="Times New Roman" pitchFamily="18" charset="0"/>
              <a:cs typeface="Times New Roman" pitchFamily="18" charset="0"/>
            </a:endParaRPr>
          </a:p>
          <a:p>
            <a:pPr algn="ctr">
              <a:buNone/>
            </a:pPr>
            <a:r>
              <a:rPr lang="en-US" sz="2600" b="1" dirty="0">
                <a:latin typeface="Times New Roman" pitchFamily="18" charset="0"/>
                <a:cs typeface="Times New Roman" pitchFamily="18" charset="0"/>
              </a:rPr>
              <a:t>PCET’S PIMPRI CHINCHWAD COLLEGE OF ENGINEERING AND RESEARCH, </a:t>
            </a:r>
          </a:p>
          <a:p>
            <a:pPr algn="ctr">
              <a:buNone/>
            </a:pPr>
            <a:r>
              <a:rPr lang="en-US" sz="2500" dirty="0">
                <a:latin typeface="Times New Roman" pitchFamily="18" charset="0"/>
                <a:cs typeface="Times New Roman" pitchFamily="18" charset="0"/>
              </a:rPr>
              <a:t> </a:t>
            </a:r>
            <a:r>
              <a:rPr lang="en-US" sz="2500" b="1" dirty="0">
                <a:latin typeface="Times New Roman" pitchFamily="18" charset="0"/>
                <a:cs typeface="Times New Roman" pitchFamily="18" charset="0"/>
              </a:rPr>
              <a:t>Laxmi Nagar, Ravet, PUNE - 412 101.</a:t>
            </a:r>
            <a:endParaRPr lang="en-US" sz="2500" dirty="0">
              <a:latin typeface="Times New Roman" pitchFamily="18" charset="0"/>
              <a:cs typeface="Times New Roman" pitchFamily="18" charset="0"/>
            </a:endParaRPr>
          </a:p>
          <a:p>
            <a:pPr algn="ctr">
              <a:buNone/>
            </a:pPr>
            <a:r>
              <a:rPr lang="en-US" sz="2500" b="1" dirty="0">
                <a:latin typeface="Times New Roman" pitchFamily="18" charset="0"/>
                <a:cs typeface="Times New Roman" pitchFamily="18" charset="0"/>
              </a:rPr>
              <a:t>ACADEMIC YEAR :2021-22</a:t>
            </a:r>
            <a:endParaRPr lang="en-US" sz="2500" i="1" dirty="0">
              <a:latin typeface="Times New Roman" pitchFamily="18" charset="0"/>
            </a:endParaRPr>
          </a:p>
          <a:p>
            <a:pPr algn="ctr" eaLnBrk="1" hangingPunct="1">
              <a:buFont typeface="Wingdings" pitchFamily="2" charset="2"/>
              <a:buNone/>
            </a:pPr>
            <a:endParaRPr lang="en-US" sz="2800" b="1" i="1" dirty="0">
              <a:latin typeface="Times New Roman" pitchFamily="18" charset="0"/>
            </a:endParaRPr>
          </a:p>
        </p:txBody>
      </p:sp>
      <p:pic>
        <p:nvPicPr>
          <p:cNvPr id="2"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4769" y="4267200"/>
            <a:ext cx="1676400" cy="1174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3D8A-8452-4DCB-8843-CE6A9974069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Algorithm</a:t>
            </a:r>
          </a:p>
        </p:txBody>
      </p:sp>
      <p:pic>
        <p:nvPicPr>
          <p:cNvPr id="4" name="Picture 2" descr="C:\Users\Admin\Downloads\PCCOE&amp;R Logo.jpg">
            <a:extLst>
              <a:ext uri="{FF2B5EF4-FFF2-40B4-BE49-F238E27FC236}">
                <a16:creationId xmlns:a16="http://schemas.microsoft.com/office/drawing/2014/main" id="{4A5EEA3F-934A-456C-88D2-4B693758E2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1117" y="144469"/>
            <a:ext cx="1676400" cy="117473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3C80F90-C8FA-4E4D-893C-3A597C1C3A30}"/>
              </a:ext>
            </a:extLst>
          </p:cNvPr>
          <p:cNvSpPr>
            <a:spLocks noGrp="1"/>
          </p:cNvSpPr>
          <p:nvPr>
            <p:ph idx="1"/>
          </p:nvPr>
        </p:nvSpPr>
        <p:spPr/>
        <p:txBody>
          <a:bodyPr>
            <a:normAutofit fontScale="92500" lnSpcReduction="10000"/>
          </a:bodyPr>
          <a:lstStyle/>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1. Interface Node MCU.</a:t>
            </a:r>
            <a:endParaRPr lang="en-US"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Initialize PIR sensors.</a:t>
            </a:r>
            <a:endParaRPr lang="en-US"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3. Initialize LDR sensor.</a:t>
            </a:r>
            <a:endParaRPr lang="en-US"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4. Capture motion by sensor.</a:t>
            </a:r>
            <a:endParaRPr lang="en-US"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5. Detect light intensity using LDR.</a:t>
            </a:r>
            <a:endParaRPr lang="en-US"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6. Sensor data is published via Esp8266 using Mqtt protocol over AWS cloud.</a:t>
            </a:r>
            <a:endParaRPr lang="en-US"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7. Node-Red will perform all the logical computations over cloud.</a:t>
            </a:r>
            <a:endParaRPr lang="en-US"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(i)if LDR value below threshold value, then turn on lights signal is generated.</a:t>
            </a:r>
            <a:endParaRPr lang="en-US"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(ii)if not then let the lights be off signal is generated.</a:t>
            </a:r>
            <a:endParaRPr lang="en-US"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8. Output of Node-Red is sent back to the subscribed NodeMCU as well as over database. </a:t>
            </a:r>
            <a:endParaRPr lang="en-US"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9. NodeMCU will convey the signal to connected relays which will trigger appliances.</a:t>
            </a:r>
          </a:p>
          <a:p>
            <a:pPr marL="0" marR="0" indent="0" algn="just">
              <a:lnSpc>
                <a:spcPct val="150000"/>
              </a:lnSpc>
              <a:spcBef>
                <a:spcPts val="0"/>
              </a:spcBef>
              <a:spcAft>
                <a:spcPts val="0"/>
              </a:spcAft>
              <a:buNone/>
            </a:pPr>
            <a:r>
              <a:rPr lang="en-US" sz="1800" dirty="0">
                <a:latin typeface="Times New Roman" panose="02020603050405020304" pitchFamily="18" charset="0"/>
                <a:ea typeface="Calibri" panose="020F0502020204030204" pitchFamily="34" charset="0"/>
              </a:rPr>
              <a:t>10.Graphical representation will be depicted using database over GUI panel.</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55238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066800"/>
          </a:xfrm>
        </p:spPr>
        <p:txBody>
          <a:bodyPr>
            <a:normAutofit/>
          </a:bodyPr>
          <a:lstStyle/>
          <a:p>
            <a:pPr algn="ctr" eaLnBrk="1" hangingPunct="1"/>
            <a:r>
              <a:rPr lang="en-US" sz="3200" b="1" dirty="0">
                <a:solidFill>
                  <a:schemeClr val="tx1"/>
                </a:solidFill>
                <a:latin typeface="Times New Roman" pitchFamily="18" charset="0"/>
              </a:rPr>
              <a:t>Proposed Methodology : </a:t>
            </a:r>
            <a:r>
              <a:rPr lang="en-US" sz="3200" b="1" dirty="0">
                <a:solidFill>
                  <a:srgbClr val="002060"/>
                </a:solidFill>
                <a:latin typeface="Times New Roman" pitchFamily="18" charset="0"/>
              </a:rPr>
              <a:t>Explanation</a:t>
            </a:r>
            <a:endParaRPr lang="en-US" sz="2000" b="1" i="1" dirty="0">
              <a:solidFill>
                <a:srgbClr val="002060"/>
              </a:solidFill>
              <a:latin typeface="Times New Roman" pitchFamily="18" charset="0"/>
            </a:endParaRPr>
          </a:p>
        </p:txBody>
      </p:sp>
      <p:sp>
        <p:nvSpPr>
          <p:cNvPr id="15363" name="Rectangle 3"/>
          <p:cNvSpPr>
            <a:spLocks noGrp="1" noChangeArrowheads="1"/>
          </p:cNvSpPr>
          <p:nvPr>
            <p:ph type="body" idx="1"/>
          </p:nvPr>
        </p:nvSpPr>
        <p:spPr>
          <a:xfrm>
            <a:off x="566738" y="1600200"/>
            <a:ext cx="8272462" cy="5181600"/>
          </a:xfrm>
        </p:spPr>
        <p:txBody>
          <a:bodyPr>
            <a:normAutofit/>
          </a:bodyPr>
          <a:lstStyle/>
          <a:p>
            <a:pPr marL="457200" marR="685165" algn="just">
              <a:spcBef>
                <a:spcPts val="5"/>
              </a:spcBef>
              <a:spcAft>
                <a:spcPts val="0"/>
              </a:spcAft>
              <a:tabLst>
                <a:tab pos="285750" algn="l"/>
              </a:tabLst>
            </a:pPr>
            <a:r>
              <a:rPr lang="en-US" sz="2000" b="1" dirty="0">
                <a:effectLst/>
                <a:latin typeface="Times New Roman" panose="02020603050405020304" pitchFamily="18" charset="0"/>
                <a:ea typeface="Times New Roman" panose="02020603050405020304" pitchFamily="18" charset="0"/>
              </a:rPr>
              <a:t>NodeMCU Microcontroller</a:t>
            </a:r>
            <a:r>
              <a:rPr lang="en-US" sz="2000" dirty="0">
                <a:effectLst/>
                <a:latin typeface="Times New Roman" panose="02020603050405020304" pitchFamily="18" charset="0"/>
                <a:ea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The NodeMCU is an open-source software and hardware development environment built around an inexpensive System-on-a-Chip (SoC) called the ESP8266. </a:t>
            </a:r>
            <a:r>
              <a:rPr lang="en-US" sz="2000" dirty="0">
                <a:effectLst/>
                <a:latin typeface="Times New Roman" panose="02020603050405020304" pitchFamily="18" charset="0"/>
                <a:ea typeface="Times New Roman" panose="02020603050405020304" pitchFamily="18" charset="0"/>
              </a:rPr>
              <a:t>The microcontroller will be integrated with Wi-Fi module which will be connected to Node red through MQTT protocol on Cloud. </a:t>
            </a:r>
          </a:p>
          <a:p>
            <a:pPr marL="114300" marR="685165" indent="0" algn="just">
              <a:spcBef>
                <a:spcPts val="5"/>
              </a:spcBef>
              <a:spcAft>
                <a:spcPts val="0"/>
              </a:spcAft>
              <a:buNone/>
              <a:tabLst>
                <a:tab pos="285750" algn="l"/>
              </a:tabLst>
            </a:pPr>
            <a:r>
              <a:rPr lang="en-US" sz="2000" dirty="0">
                <a:effectLst/>
                <a:latin typeface="Times New Roman" panose="02020603050405020304" pitchFamily="18" charset="0"/>
                <a:ea typeface="Times New Roman" panose="02020603050405020304" pitchFamily="18" charset="0"/>
              </a:rPr>
              <a:t> </a:t>
            </a:r>
          </a:p>
          <a:p>
            <a:pPr marL="457200" marR="685165" algn="just">
              <a:spcBef>
                <a:spcPts val="5"/>
              </a:spcBef>
              <a:spcAft>
                <a:spcPts val="0"/>
              </a:spcAft>
              <a:tabLst>
                <a:tab pos="285750" algn="l"/>
              </a:tabLst>
            </a:pPr>
            <a:r>
              <a:rPr lang="en-US" sz="2000" b="1" dirty="0">
                <a:effectLst/>
                <a:latin typeface="Times New Roman" panose="02020603050405020304" pitchFamily="18" charset="0"/>
                <a:ea typeface="Times New Roman" panose="02020603050405020304" pitchFamily="18" charset="0"/>
              </a:rPr>
              <a:t>PIR sensor</a:t>
            </a:r>
            <a:r>
              <a:rPr lang="en-US" sz="2000" dirty="0">
                <a:effectLst/>
                <a:latin typeface="Times New Roman" panose="02020603050405020304" pitchFamily="18" charset="0"/>
                <a:ea typeface="Times New Roman" panose="02020603050405020304" pitchFamily="18" charset="0"/>
              </a:rPr>
              <a:t>: - It detects a human being moving around within approximately 10m from the sensor. This is an average value, as the actual detection range is between 5m and 12m</a:t>
            </a:r>
            <a:r>
              <a:rPr lang="en-US" sz="2000" dirty="0">
                <a:solidFill>
                  <a:srgbClr val="202124"/>
                </a:solidFill>
                <a:effectLst/>
                <a:latin typeface="Times New Roman" panose="02020603050405020304" pitchFamily="18" charset="0"/>
                <a:ea typeface="Times New Roman" panose="02020603050405020304" pitchFamily="18" charset="0"/>
              </a:rPr>
              <a:t>.</a:t>
            </a:r>
          </a:p>
          <a:p>
            <a:pPr marL="457200" marR="685165" algn="just">
              <a:spcBef>
                <a:spcPts val="5"/>
              </a:spcBef>
              <a:spcAft>
                <a:spcPts val="0"/>
              </a:spcAft>
              <a:tabLst>
                <a:tab pos="285750" algn="l"/>
              </a:tabLst>
            </a:pPr>
            <a:endParaRPr lang="en-US" sz="2000" dirty="0">
              <a:solidFill>
                <a:srgbClr val="202124"/>
              </a:solidFill>
              <a:latin typeface="Times New Roman" panose="02020603050405020304" pitchFamily="18" charset="0"/>
              <a:ea typeface="Times New Roman" panose="02020603050405020304" pitchFamily="18" charset="0"/>
            </a:endParaRPr>
          </a:p>
          <a:p>
            <a:pPr marL="457200" marR="685165" algn="just">
              <a:spcBef>
                <a:spcPts val="5"/>
              </a:spcBef>
              <a:spcAft>
                <a:spcPts val="0"/>
              </a:spcAft>
              <a:tabLst>
                <a:tab pos="285750" algn="l"/>
              </a:tabLst>
            </a:pPr>
            <a:r>
              <a:rPr lang="en-US" sz="2000" b="1" dirty="0">
                <a:effectLst/>
                <a:latin typeface="Times New Roman" panose="02020603050405020304" pitchFamily="18" charset="0"/>
                <a:ea typeface="Times New Roman" panose="02020603050405020304" pitchFamily="18" charset="0"/>
              </a:rPr>
              <a:t>LDR sensor</a:t>
            </a:r>
            <a:r>
              <a:rPr lang="en-US" sz="2000" dirty="0">
                <a:effectLst/>
                <a:latin typeface="Times New Roman" panose="02020603050405020304" pitchFamily="18" charset="0"/>
                <a:ea typeface="Times New Roman" panose="02020603050405020304" pitchFamily="18" charset="0"/>
              </a:rPr>
              <a:t>: - </a:t>
            </a:r>
            <a:r>
              <a:rPr lang="en-US" sz="2000" dirty="0">
                <a:solidFill>
                  <a:srgbClr val="202124"/>
                </a:solidFill>
                <a:effectLst/>
                <a:latin typeface="Times New Roman" panose="02020603050405020304" pitchFamily="18" charset="0"/>
                <a:ea typeface="Times New Roman" panose="02020603050405020304" pitchFamily="18" charset="0"/>
              </a:rPr>
              <a:t>An LDR or light dependent resistor is also known as photo resistor, photocell, photo conductor. When the light falls on the resistor, then the resistance changes.</a:t>
            </a:r>
            <a:endParaRPr lang="en-US" sz="2000" b="1" i="1" dirty="0">
              <a:solidFill>
                <a:srgbClr val="FF0000"/>
              </a:solidFill>
              <a:latin typeface="Times New Roman" pitchFamily="18" charset="0"/>
            </a:endParaRPr>
          </a:p>
          <a:p>
            <a:endParaRPr lang="en-US" sz="2400" b="1" i="1" dirty="0">
              <a:solidFill>
                <a:srgbClr val="FF0000"/>
              </a:solidFill>
              <a:latin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160808"/>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796102"/>
          </a:xfrm>
        </p:spPr>
        <p:txBody>
          <a:bodyPr>
            <a:normAutofit/>
          </a:bodyPr>
          <a:lstStyle/>
          <a:p>
            <a:pPr algn="ctr" eaLnBrk="1" hangingPunct="1"/>
            <a:r>
              <a:rPr lang="en-US" sz="3200" b="1" dirty="0">
                <a:solidFill>
                  <a:schemeClr val="tx1"/>
                </a:solidFill>
                <a:latin typeface="Times New Roman" pitchFamily="18" charset="0"/>
              </a:rPr>
              <a:t>Proposed Methodology : </a:t>
            </a:r>
            <a:r>
              <a:rPr lang="en-US" sz="3200" b="1" dirty="0">
                <a:solidFill>
                  <a:srgbClr val="002060"/>
                </a:solidFill>
                <a:latin typeface="Times New Roman" pitchFamily="18" charset="0"/>
              </a:rPr>
              <a:t>Explanation</a:t>
            </a:r>
            <a:endParaRPr lang="en-US" sz="2000" b="1" i="1" dirty="0">
              <a:solidFill>
                <a:srgbClr val="002060"/>
              </a:solidFill>
              <a:latin typeface="Times New Roman" pitchFamily="18" charset="0"/>
            </a:endParaRPr>
          </a:p>
        </p:txBody>
      </p:sp>
      <p:sp>
        <p:nvSpPr>
          <p:cNvPr id="15363" name="Rectangle 3"/>
          <p:cNvSpPr>
            <a:spLocks noGrp="1" noChangeArrowheads="1"/>
          </p:cNvSpPr>
          <p:nvPr>
            <p:ph type="body" idx="1"/>
          </p:nvPr>
        </p:nvSpPr>
        <p:spPr>
          <a:xfrm>
            <a:off x="566738" y="1371600"/>
            <a:ext cx="8272462" cy="5486400"/>
          </a:xfrm>
        </p:spPr>
        <p:txBody>
          <a:bodyPr>
            <a:normAutofit/>
          </a:bodyPr>
          <a:lstStyle/>
          <a:p>
            <a:r>
              <a:rPr lang="en-US" sz="2000" b="1" i="0" dirty="0">
                <a:solidFill>
                  <a:srgbClr val="202124"/>
                </a:solidFill>
                <a:effectLst/>
                <a:latin typeface="Times New Roman" panose="02020603050405020304" pitchFamily="18" charset="0"/>
                <a:cs typeface="Times New Roman" panose="02020603050405020304" pitchFamily="18" charset="0"/>
              </a:rPr>
              <a:t>MQTT Broker</a:t>
            </a:r>
            <a:r>
              <a:rPr lang="en-US" sz="2200" b="0" i="0" dirty="0">
                <a:solidFill>
                  <a:srgbClr val="202124"/>
                </a:solidFill>
                <a:effectLst/>
                <a:latin typeface="Times New Roman" panose="02020603050405020304" pitchFamily="18" charset="0"/>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An MQTT broker is a server that receives all messages from the clients and then routes the messages to the appropriate destination clients.</a:t>
            </a:r>
            <a:r>
              <a:rPr lang="en-US" sz="2200" b="0" i="0" dirty="0">
                <a:solidFill>
                  <a:srgbClr val="202124"/>
                </a:solidFill>
                <a:effectLst/>
                <a:latin typeface="Times New Roman" panose="02020603050405020304" pitchFamily="18" charset="0"/>
                <a:cs typeface="Times New Roman" panose="02020603050405020304" pitchFamily="18" charset="0"/>
              </a:rPr>
              <a:t> </a:t>
            </a:r>
          </a:p>
          <a:p>
            <a:r>
              <a:rPr lang="en-US" sz="2000" b="1" dirty="0">
                <a:solidFill>
                  <a:srgbClr val="202124"/>
                </a:solidFill>
                <a:latin typeface="Times New Roman" panose="02020603050405020304" pitchFamily="18" charset="0"/>
                <a:cs typeface="Times New Roman" panose="02020603050405020304" pitchFamily="18" charset="0"/>
              </a:rPr>
              <a:t>SQL Database</a:t>
            </a:r>
            <a:r>
              <a:rPr lang="en-US" sz="2000" dirty="0">
                <a:solidFill>
                  <a:srgbClr val="202124"/>
                </a:solidFill>
                <a:latin typeface="Times New Roman" panose="02020603050405020304" pitchFamily="18" charset="0"/>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SQL is Structured Query Language, which is a computer language for storing, manipulating and retrieving data stored in a relational database. </a:t>
            </a:r>
          </a:p>
          <a:p>
            <a:r>
              <a:rPr lang="en-US" sz="2000" b="1" dirty="0">
                <a:solidFill>
                  <a:srgbClr val="202124"/>
                </a:solidFill>
                <a:latin typeface="Times New Roman" panose="02020603050405020304" pitchFamily="18" charset="0"/>
                <a:cs typeface="Times New Roman" panose="02020603050405020304" pitchFamily="18" charset="0"/>
              </a:rPr>
              <a:t>Node-Red:-</a:t>
            </a:r>
            <a:r>
              <a:rPr lang="en-US" sz="2000" dirty="0">
                <a:solidFill>
                  <a:srgbClr val="202124"/>
                </a:solidFill>
                <a:latin typeface="Times New Roman" panose="02020603050405020304" pitchFamily="18" charset="0"/>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Node RED is a programming tool for wiring together hardware devices, APIs and online services in new and interesting ways. It provides a browser-based editor that makes it easy to wire together flows using the wide range of nodes in the palette that can be deployed to its runtime in a single-click.</a:t>
            </a:r>
          </a:p>
          <a:p>
            <a:r>
              <a:rPr lang="en-US" sz="2000" b="1" dirty="0">
                <a:solidFill>
                  <a:srgbClr val="202124"/>
                </a:solidFill>
                <a:latin typeface="Times New Roman" panose="02020603050405020304" pitchFamily="18" charset="0"/>
                <a:cs typeface="Times New Roman" panose="02020603050405020304" pitchFamily="18" charset="0"/>
              </a:rPr>
              <a:t>Relay:- </a:t>
            </a:r>
            <a:r>
              <a:rPr lang="en-US" sz="2000" b="0" i="0" dirty="0">
                <a:solidFill>
                  <a:srgbClr val="202124"/>
                </a:solidFill>
                <a:effectLst/>
                <a:latin typeface="Times New Roman" panose="02020603050405020304" pitchFamily="18" charset="0"/>
                <a:cs typeface="Times New Roman" panose="02020603050405020304" pitchFamily="18" charset="0"/>
              </a:rPr>
              <a:t>Electromagnetic relays are those relay which operates on the principle of electromagnetic attraction. It is a type of a magnetic switch which uses the magnet for creating a magnetic field. The magnetic field then uses for opening and closing the switch and for performing the mechanical operation.</a:t>
            </a:r>
            <a:endParaRPr lang="en-US" sz="2000" b="1" dirty="0">
              <a:latin typeface="Times New Roman" panose="02020603050405020304" pitchFamily="18" charset="0"/>
              <a:cs typeface="Times New Roman" panose="02020603050405020304" pitchFamily="18" charset="0"/>
            </a:endParaRPr>
          </a:p>
          <a:p>
            <a:endParaRPr lang="en-US" sz="2000" b="1" i="1" dirty="0">
              <a:solidFill>
                <a:srgbClr val="FF0000"/>
              </a:solidFill>
              <a:latin typeface="Times New Roman" pitchFamily="18" charset="0"/>
            </a:endParaRPr>
          </a:p>
          <a:p>
            <a:endParaRPr lang="en-US" sz="2400" b="1" i="1" dirty="0">
              <a:solidFill>
                <a:srgbClr val="FF0000"/>
              </a:solidFill>
              <a:latin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338627"/>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Advantages of Proposed System</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a:bodyPr>
          <a:lstStyle/>
          <a:p>
            <a:pPr marL="342900" marR="685165" lvl="0" indent="-342900" algn="just">
              <a:spcBef>
                <a:spcPts val="5"/>
              </a:spcBef>
              <a:spcAft>
                <a:spcPts val="0"/>
              </a:spcAft>
              <a:buFont typeface="+mj-lt"/>
              <a:buAutoNum type="arabicPeriod"/>
              <a:tabLst>
                <a:tab pos="285750" algn="l"/>
              </a:tabLst>
            </a:pPr>
            <a:endParaRPr lang="en-US" sz="1800" dirty="0">
              <a:effectLst/>
              <a:latin typeface="Times New Roman" panose="02020603050405020304" pitchFamily="18" charset="0"/>
              <a:ea typeface="Times New Roman" panose="02020603050405020304" pitchFamily="18" charset="0"/>
            </a:endParaRPr>
          </a:p>
          <a:p>
            <a:pPr marL="342900" marR="685165" lvl="0" indent="-342900" algn="just">
              <a:spcBef>
                <a:spcPts val="5"/>
              </a:spcBef>
              <a:spcAft>
                <a:spcPts val="0"/>
              </a:spcAft>
              <a:buFont typeface="+mj-lt"/>
              <a:buAutoNum type="arabicPeriod"/>
              <a:tabLst>
                <a:tab pos="285750" algn="l"/>
              </a:tabLst>
            </a:pPr>
            <a:endParaRPr lang="en-US" sz="1800" dirty="0">
              <a:latin typeface="Times New Roman" panose="02020603050405020304" pitchFamily="18" charset="0"/>
              <a:ea typeface="Times New Roman" panose="02020603050405020304" pitchFamily="18" charset="0"/>
            </a:endParaRPr>
          </a:p>
          <a:p>
            <a:pPr marR="685165" algn="just">
              <a:spcBef>
                <a:spcPts val="5"/>
              </a:spcBef>
              <a:tabLst>
                <a:tab pos="285750" algn="l"/>
              </a:tabLst>
            </a:pPr>
            <a:r>
              <a:rPr lang="en-US" sz="2400" dirty="0">
                <a:effectLst/>
                <a:latin typeface="Times New Roman" panose="02020603050405020304" pitchFamily="18" charset="0"/>
                <a:ea typeface="Times New Roman" panose="02020603050405020304" pitchFamily="18" charset="0"/>
              </a:rPr>
              <a:t>Full control over all applications using a single device.</a:t>
            </a:r>
          </a:p>
          <a:p>
            <a:pPr marR="685165" algn="just">
              <a:spcBef>
                <a:spcPts val="5"/>
              </a:spcBef>
              <a:tabLst>
                <a:tab pos="285750" algn="l"/>
              </a:tabLst>
            </a:pPr>
            <a:endParaRPr lang="en-US" sz="2400" dirty="0">
              <a:effectLst/>
              <a:latin typeface="Times New Roman" panose="02020603050405020304" pitchFamily="18" charset="0"/>
              <a:ea typeface="Times New Roman" panose="02020603050405020304" pitchFamily="18" charset="0"/>
            </a:endParaRPr>
          </a:p>
          <a:p>
            <a:pPr marR="685165" algn="just">
              <a:spcBef>
                <a:spcPts val="5"/>
              </a:spcBef>
              <a:tabLst>
                <a:tab pos="285750" algn="l"/>
              </a:tabLst>
            </a:pPr>
            <a:r>
              <a:rPr lang="en-US" sz="2400" dirty="0">
                <a:effectLst/>
                <a:latin typeface="Times New Roman" panose="02020603050405020304" pitchFamily="18" charset="0"/>
                <a:ea typeface="Times New Roman" panose="02020603050405020304" pitchFamily="18" charset="0"/>
              </a:rPr>
              <a:t>Improve energy efficiency of building.</a:t>
            </a:r>
          </a:p>
          <a:p>
            <a:pPr marR="685165" algn="just">
              <a:spcBef>
                <a:spcPts val="5"/>
              </a:spcBef>
              <a:tabLst>
                <a:tab pos="285750" algn="l"/>
              </a:tabLst>
            </a:pPr>
            <a:endParaRPr lang="en-US" sz="2400" dirty="0">
              <a:effectLst/>
              <a:latin typeface="Times New Roman" panose="02020603050405020304" pitchFamily="18" charset="0"/>
              <a:ea typeface="Times New Roman" panose="02020603050405020304" pitchFamily="18" charset="0"/>
            </a:endParaRPr>
          </a:p>
          <a:p>
            <a:pPr marR="685165" algn="just">
              <a:spcBef>
                <a:spcPts val="5"/>
              </a:spcBef>
              <a:tabLst>
                <a:tab pos="285750" algn="l"/>
              </a:tabLst>
            </a:pPr>
            <a:r>
              <a:rPr lang="en-US" sz="2400" dirty="0">
                <a:effectLst/>
                <a:latin typeface="Times New Roman" panose="02020603050405020304" pitchFamily="18" charset="0"/>
                <a:ea typeface="Times New Roman" panose="02020603050405020304" pitchFamily="18" charset="0"/>
              </a:rPr>
              <a:t>Increase in convenience.</a:t>
            </a:r>
          </a:p>
          <a:p>
            <a:pPr marR="685165" algn="just">
              <a:spcBef>
                <a:spcPts val="5"/>
              </a:spcBef>
              <a:tabLst>
                <a:tab pos="285750" algn="l"/>
              </a:tabLst>
            </a:pPr>
            <a:endParaRPr lang="en-US" sz="1800" dirty="0">
              <a:effectLst/>
              <a:latin typeface="Times New Roman" panose="02020603050405020304" pitchFamily="18" charset="0"/>
              <a:ea typeface="Times New Roman" panose="02020603050405020304" pitchFamily="18" charset="0"/>
            </a:endParaRPr>
          </a:p>
          <a:p>
            <a:pPr marR="685165" algn="just">
              <a:spcBef>
                <a:spcPts val="5"/>
              </a:spcBef>
              <a:tabLst>
                <a:tab pos="285750" algn="l"/>
              </a:tabLst>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2400" b="1" i="1" dirty="0">
              <a:solidFill>
                <a:srgbClr val="FF0000"/>
              </a:solidFill>
              <a:latin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Applications</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a:bodyPr>
          <a:lstStyle/>
          <a:p>
            <a:r>
              <a:rPr lang="en-US" sz="2400" dirty="0">
                <a:effectLst/>
                <a:latin typeface="Times New Roman" panose="02020603050405020304" pitchFamily="18" charset="0"/>
                <a:ea typeface="Times New Roman" panose="02020603050405020304" pitchFamily="18" charset="0"/>
              </a:rPr>
              <a:t>Can be used in places like household, institutions, industries, colleges.</a:t>
            </a:r>
          </a:p>
          <a:p>
            <a:r>
              <a:rPr lang="en-US" sz="2400" dirty="0">
                <a:latin typeface="Times New Roman" panose="02020603050405020304" pitchFamily="18" charset="0"/>
                <a:ea typeface="Times New Roman" panose="02020603050405020304" pitchFamily="18" charset="0"/>
              </a:rPr>
              <a:t>Smart Parking, Lighting and Infrastructure.</a:t>
            </a:r>
          </a:p>
          <a:p>
            <a:r>
              <a:rPr lang="en-US" sz="2400" dirty="0">
                <a:latin typeface="Times New Roman" panose="02020603050405020304" pitchFamily="18" charset="0"/>
                <a:ea typeface="Times New Roman" panose="02020603050405020304" pitchFamily="18" charset="0"/>
              </a:rPr>
              <a:t>Promotes Green buildings.</a:t>
            </a:r>
          </a:p>
          <a:p>
            <a:r>
              <a:rPr lang="en-US" sz="2400" dirty="0">
                <a:latin typeface="Times New Roman" panose="02020603050405020304" pitchFamily="18" charset="0"/>
                <a:ea typeface="Times New Roman" panose="02020603050405020304" pitchFamily="18" charset="0"/>
              </a:rPr>
              <a:t>Energy conservation. </a:t>
            </a:r>
          </a:p>
          <a:p>
            <a:endParaRPr lang="en-US" sz="24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sz="2400" b="1" i="1" dirty="0">
              <a:solidFill>
                <a:srgbClr val="FF0000"/>
              </a:solidFill>
              <a:latin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Conclusion and Future Scope</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a:bodyPr>
          <a:lstStyle/>
          <a:p>
            <a:r>
              <a:rPr lang="en-US" sz="1800" b="0" i="0" dirty="0">
                <a:solidFill>
                  <a:srgbClr val="202124"/>
                </a:solidFill>
                <a:effectLst/>
                <a:latin typeface="Times New Roman" panose="02020603050405020304" pitchFamily="18" charset="0"/>
                <a:cs typeface="Times New Roman" panose="02020603050405020304" pitchFamily="18" charset="0"/>
              </a:rPr>
              <a:t>The goal of this project is to systematically review IoT enabled services in smart buildings. The conducted project shows that this is relatively recent research area, and, judging by the growing number of IOT applications, it is currently in its hype phase.</a:t>
            </a:r>
          </a:p>
          <a:p>
            <a:r>
              <a:rPr lang="en-US" sz="1800" b="0" i="0" dirty="0">
                <a:solidFill>
                  <a:srgbClr val="202124"/>
                </a:solidFill>
                <a:effectLst/>
                <a:latin typeface="Times New Roman" panose="02020603050405020304" pitchFamily="18" charset="0"/>
                <a:cs typeface="Times New Roman" panose="02020603050405020304" pitchFamily="18" charset="0"/>
              </a:rPr>
              <a:t>The real application of IoT in smart buildings services is still in its infancy phase, even in the buildings which are leaders in this area. However, the IoT potential has been recognized, and it is not hard to imagine the services reviewed in this paper to become normal in a near future. </a:t>
            </a:r>
          </a:p>
          <a:p>
            <a:endParaRPr lang="en-US" sz="1800" b="0" i="0" dirty="0">
              <a:solidFill>
                <a:srgbClr val="202124"/>
              </a:solidFill>
              <a:effectLst/>
              <a:latin typeface="Times New Roman" panose="02020603050405020304" pitchFamily="18" charset="0"/>
              <a:cs typeface="Times New Roman" panose="02020603050405020304" pitchFamily="18" charset="0"/>
            </a:endParaRPr>
          </a:p>
          <a:p>
            <a:r>
              <a:rPr lang="en-US" sz="1800" b="0" i="0" dirty="0">
                <a:solidFill>
                  <a:srgbClr val="202124"/>
                </a:solidFill>
                <a:effectLst/>
                <a:latin typeface="Times New Roman" panose="02020603050405020304" pitchFamily="18" charset="0"/>
                <a:cs typeface="Times New Roman" panose="02020603050405020304" pitchFamily="18" charset="0"/>
              </a:rPr>
              <a:t>Integration frameworks for IoT and related technologies, Interoperability between various kinds of devices and middleware systems in the smart buildings environment.</a:t>
            </a:r>
          </a:p>
          <a:p>
            <a:pPr marL="0" indent="0">
              <a:buNone/>
            </a:pPr>
            <a:endParaRPr lang="en-US" sz="2400" b="1" i="1" dirty="0">
              <a:solidFill>
                <a:srgbClr val="FF0000"/>
              </a:solidFill>
              <a:latin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References </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a:bodyPr>
          <a:lstStyle/>
          <a:p>
            <a:pPr marL="342900" marR="685165" lvl="0" indent="-342900" algn="just">
              <a:spcBef>
                <a:spcPts val="5"/>
              </a:spcBef>
              <a:spcAft>
                <a:spcPts val="0"/>
              </a:spcAft>
              <a:buFont typeface="+mj-lt"/>
              <a:buAutoNum type="arabicPeriod"/>
              <a:tabLst>
                <a:tab pos="285750" algn="l"/>
              </a:tabLst>
            </a:pPr>
            <a:r>
              <a:rPr lang="en-US" sz="2400" dirty="0">
                <a:effectLst/>
                <a:latin typeface="Times New Roman" panose="02020603050405020304" pitchFamily="18" charset="0"/>
                <a:ea typeface="Times New Roman" panose="02020603050405020304" pitchFamily="18" charset="0"/>
              </a:rPr>
              <a:t>Olivier Debauche and Yahya Moussaoui, “Internet of Things Learning: A practical Case for Smart Building automation”. IEEE 2020.</a:t>
            </a:r>
          </a:p>
          <a:p>
            <a:pPr marL="342900" marR="685165" lvl="0" indent="-342900" algn="just">
              <a:spcBef>
                <a:spcPts val="5"/>
              </a:spcBef>
              <a:spcAft>
                <a:spcPts val="0"/>
              </a:spcAft>
              <a:buFont typeface="+mj-lt"/>
              <a:buAutoNum type="arabicPeriod"/>
              <a:tabLst>
                <a:tab pos="285750" algn="l"/>
              </a:tabLst>
            </a:pPr>
            <a:endParaRPr lang="en-US" sz="2400" dirty="0">
              <a:effectLst/>
              <a:latin typeface="Times New Roman" panose="02020603050405020304" pitchFamily="18" charset="0"/>
              <a:ea typeface="Times New Roman" panose="02020603050405020304" pitchFamily="18" charset="0"/>
            </a:endParaRPr>
          </a:p>
          <a:p>
            <a:pPr marR="685165" algn="just">
              <a:spcBef>
                <a:spcPts val="5"/>
              </a:spcBef>
              <a:buFont typeface="+mj-lt"/>
              <a:buAutoNum type="arabicPeriod"/>
              <a:tabLst>
                <a:tab pos="285750" algn="l"/>
              </a:tabLst>
            </a:pPr>
            <a:r>
              <a:rPr lang="en-US" sz="2400" dirty="0">
                <a:effectLst/>
                <a:latin typeface="Times New Roman" panose="02020603050405020304" pitchFamily="18" charset="0"/>
                <a:ea typeface="Times New Roman" panose="02020603050405020304" pitchFamily="18" charset="0"/>
              </a:rPr>
              <a:t>Anirudh Ramasami and Surya Varanasi, “Smart Building Automation using Internet of Things”. IRJET 2019.</a:t>
            </a:r>
          </a:p>
          <a:p>
            <a:pPr marR="685165" algn="just">
              <a:spcBef>
                <a:spcPts val="5"/>
              </a:spcBef>
              <a:buFont typeface="+mj-lt"/>
              <a:buAutoNum type="arabicPeriod"/>
              <a:tabLst>
                <a:tab pos="285750" algn="l"/>
              </a:tabLst>
            </a:pPr>
            <a:endParaRPr lang="en-US" sz="2400" dirty="0">
              <a:latin typeface="Times New Roman" panose="02020603050405020304" pitchFamily="18" charset="0"/>
              <a:ea typeface="Times New Roman" panose="02020603050405020304" pitchFamily="18" charset="0"/>
            </a:endParaRPr>
          </a:p>
          <a:p>
            <a:pPr marR="685165" algn="just">
              <a:spcBef>
                <a:spcPts val="5"/>
              </a:spcBef>
              <a:buFont typeface="+mj-lt"/>
              <a:buAutoNum type="arabicPeriod"/>
              <a:tabLst>
                <a:tab pos="285750" algn="l"/>
              </a:tabLst>
            </a:pPr>
            <a:r>
              <a:rPr lang="en-US" sz="2400" dirty="0">
                <a:effectLst/>
                <a:latin typeface="Times New Roman" panose="02020603050405020304" pitchFamily="18" charset="0"/>
                <a:ea typeface="Times New Roman" panose="02020603050405020304" pitchFamily="18" charset="0"/>
              </a:rPr>
              <a:t>A. H. Buckman, M. Mayfield, and S. B. M. Beck, “What is a Smart Building?” Smart and Sustainable Built Environment, vol. 3, pp. 92-109,2014.</a:t>
            </a:r>
          </a:p>
          <a:p>
            <a:pPr marL="457200" indent="-457200">
              <a:buFont typeface="+mj-lt"/>
              <a:buAutoNum type="arabicPeriod"/>
            </a:pPr>
            <a:endParaRPr lang="en-US" sz="2400" dirty="0">
              <a:latin typeface="Times New Roman" pitchFamily="18" charset="0"/>
              <a:cs typeface="Times New Roman" pitchFamily="18" charset="0"/>
            </a:endParaRPr>
          </a:p>
          <a:p>
            <a:pPr marL="457200" indent="-457200">
              <a:buNone/>
            </a:pPr>
            <a:endParaRPr lang="en-US" sz="2400" b="1" i="1" dirty="0">
              <a:solidFill>
                <a:srgbClr val="FF0000"/>
              </a:solidFill>
              <a:latin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Outline of Presentation</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fontScale="92500" lnSpcReduction="10000"/>
          </a:bodyPr>
          <a:lstStyle/>
          <a:p>
            <a:pPr marL="457200" indent="-457200" eaLnBrk="1" hangingPunct="1">
              <a:buFont typeface="Wingdings" pitchFamily="2" charset="2"/>
              <a:buAutoNum type="arabicPeriod"/>
            </a:pPr>
            <a:r>
              <a:rPr lang="en-US" sz="2400" b="1" i="1" dirty="0">
                <a:latin typeface="Times New Roman" pitchFamily="18" charset="0"/>
              </a:rPr>
              <a:t>Content</a:t>
            </a:r>
          </a:p>
          <a:p>
            <a:pPr marL="457200" indent="-457200" eaLnBrk="1" hangingPunct="1">
              <a:buFont typeface="Wingdings" pitchFamily="2" charset="2"/>
              <a:buAutoNum type="arabicPeriod"/>
            </a:pPr>
            <a:r>
              <a:rPr lang="en-US" sz="2400" b="1" i="1" dirty="0">
                <a:latin typeface="Times New Roman" pitchFamily="18" charset="0"/>
              </a:rPr>
              <a:t>Introduction</a:t>
            </a:r>
          </a:p>
          <a:p>
            <a:pPr marL="457200" indent="-457200" eaLnBrk="1" hangingPunct="1">
              <a:buFont typeface="Wingdings" pitchFamily="2" charset="2"/>
              <a:buAutoNum type="arabicPeriod"/>
            </a:pPr>
            <a:r>
              <a:rPr lang="en-US" sz="2400" b="1" i="1" dirty="0">
                <a:latin typeface="Times New Roman" pitchFamily="18" charset="0"/>
              </a:rPr>
              <a:t>Literature Survey</a:t>
            </a:r>
          </a:p>
          <a:p>
            <a:pPr marL="457200" indent="-457200" eaLnBrk="1" hangingPunct="1">
              <a:buFont typeface="Wingdings" pitchFamily="2" charset="2"/>
              <a:buAutoNum type="arabicPeriod"/>
            </a:pPr>
            <a:r>
              <a:rPr lang="en-US" sz="2400" b="1" i="1" dirty="0">
                <a:latin typeface="Times New Roman" pitchFamily="18" charset="0"/>
              </a:rPr>
              <a:t>Gap Identification</a:t>
            </a:r>
          </a:p>
          <a:p>
            <a:pPr marL="457200" indent="-457200" eaLnBrk="1" hangingPunct="1">
              <a:buFont typeface="Wingdings" pitchFamily="2" charset="2"/>
              <a:buAutoNum type="arabicPeriod"/>
            </a:pPr>
            <a:r>
              <a:rPr lang="en-US" sz="2400" b="1" i="1" dirty="0">
                <a:latin typeface="Times New Roman" pitchFamily="18" charset="0"/>
              </a:rPr>
              <a:t>Aim/ Problem Statement</a:t>
            </a:r>
          </a:p>
          <a:p>
            <a:pPr marL="457200" indent="-457200" eaLnBrk="1" hangingPunct="1">
              <a:buFont typeface="Wingdings" pitchFamily="2" charset="2"/>
              <a:buAutoNum type="arabicPeriod"/>
            </a:pPr>
            <a:r>
              <a:rPr lang="en-US" sz="2400" b="1" i="1" dirty="0">
                <a:latin typeface="Times New Roman" pitchFamily="18" charset="0"/>
              </a:rPr>
              <a:t>Objectives</a:t>
            </a:r>
          </a:p>
          <a:p>
            <a:pPr marL="457200" indent="-457200" eaLnBrk="1" hangingPunct="1">
              <a:buFont typeface="Wingdings" pitchFamily="2" charset="2"/>
              <a:buAutoNum type="arabicPeriod"/>
            </a:pPr>
            <a:r>
              <a:rPr lang="en-US" sz="2400" b="1" i="1" dirty="0">
                <a:latin typeface="Times New Roman" pitchFamily="18" charset="0"/>
              </a:rPr>
              <a:t>Methodology</a:t>
            </a:r>
          </a:p>
          <a:p>
            <a:pPr marL="457200" indent="-457200" eaLnBrk="1" hangingPunct="1">
              <a:buFont typeface="Wingdings" pitchFamily="2" charset="2"/>
              <a:buAutoNum type="arabicPeriod"/>
            </a:pPr>
            <a:r>
              <a:rPr lang="en-US" sz="2400" b="1" i="1" dirty="0">
                <a:latin typeface="Times New Roman" pitchFamily="18" charset="0"/>
              </a:rPr>
              <a:t>Component Selection and Costing</a:t>
            </a:r>
          </a:p>
          <a:p>
            <a:pPr marL="457200" indent="-457200" eaLnBrk="1" hangingPunct="1">
              <a:buFont typeface="Wingdings" pitchFamily="2" charset="2"/>
              <a:buAutoNum type="arabicPeriod"/>
            </a:pPr>
            <a:r>
              <a:rPr lang="en-US" sz="2400" b="1" i="1" dirty="0">
                <a:latin typeface="Times New Roman" pitchFamily="18" charset="0"/>
              </a:rPr>
              <a:t>Advantages &amp; Disadvantages</a:t>
            </a:r>
          </a:p>
          <a:p>
            <a:pPr marL="457200" indent="-457200" eaLnBrk="1" hangingPunct="1">
              <a:buFont typeface="Wingdings" pitchFamily="2" charset="2"/>
              <a:buAutoNum type="arabicPeriod"/>
            </a:pPr>
            <a:r>
              <a:rPr lang="en-US" sz="2400" b="1" i="1" dirty="0">
                <a:latin typeface="Times New Roman" pitchFamily="18" charset="0"/>
              </a:rPr>
              <a:t> Conclusion</a:t>
            </a:r>
          </a:p>
          <a:p>
            <a:pPr marL="457200" indent="-457200" eaLnBrk="1" hangingPunct="1">
              <a:buFont typeface="Wingdings" pitchFamily="2" charset="2"/>
              <a:buAutoNum type="arabicPeriod"/>
            </a:pPr>
            <a:r>
              <a:rPr lang="en-US" sz="2400" b="1" i="1" dirty="0">
                <a:latin typeface="Times New Roman" pitchFamily="18" charset="0"/>
              </a:rPr>
              <a:t>References</a:t>
            </a: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673" y="76200"/>
            <a:ext cx="1676400" cy="1174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914400"/>
          </a:xfrm>
        </p:spPr>
        <p:txBody>
          <a:bodyPr>
            <a:normAutofit/>
          </a:bodyPr>
          <a:lstStyle/>
          <a:p>
            <a:pPr algn="ctr" eaLnBrk="1" hangingPunct="1"/>
            <a:r>
              <a:rPr lang="en-US" sz="3600" b="1" dirty="0">
                <a:solidFill>
                  <a:schemeClr val="tx1"/>
                </a:solidFill>
                <a:latin typeface="Times New Roman" pitchFamily="18" charset="0"/>
              </a:rPr>
              <a:t>Introduction</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447800"/>
            <a:ext cx="8272462" cy="5410200"/>
          </a:xfrm>
        </p:spPr>
        <p:txBody>
          <a:bodyPr>
            <a:noAutofit/>
          </a:bodyPr>
          <a:lstStyle/>
          <a:p>
            <a:pPr lvl="1"/>
            <a:r>
              <a:rPr lang="en-US" sz="2000" dirty="0">
                <a:effectLst/>
                <a:latin typeface="Times New Roman" panose="02020603050405020304" pitchFamily="18" charset="0"/>
                <a:ea typeface="Times New Roman" panose="02020603050405020304" pitchFamily="18" charset="0"/>
              </a:rPr>
              <a:t>There is an increasing interest in using IoT devices for making buildings smarter and efficient. For instance, a significant amount of energy is being consumed by buildings. The need for energy efficiency in buildings is critical, and one of the objectives of a “smart building” is to monitor, reduce and manage building energy consumption without compromising the occupant comfort and operational efficiency. </a:t>
            </a:r>
          </a:p>
          <a:p>
            <a:pPr lvl="1"/>
            <a:r>
              <a:rPr lang="en-US" sz="2000" dirty="0">
                <a:effectLst/>
                <a:latin typeface="Times New Roman" panose="02020603050405020304" pitchFamily="18" charset="0"/>
                <a:ea typeface="Times New Roman" panose="02020603050405020304" pitchFamily="18" charset="0"/>
              </a:rPr>
              <a:t>Hence, smart buildings can employ different types of IoT sensors in mechanical systems which make these systems more intelligent. A huge amount of data is generated from the embedded IoT sensors and their associated controllers mounted within the smart buildings. This IoT enabled smart building data can be extracted, filtered, analyzed and used for smart building analytics. </a:t>
            </a:r>
          </a:p>
          <a:p>
            <a:pPr lvl="1"/>
            <a:r>
              <a:rPr lang="en-US" sz="2000" dirty="0">
                <a:effectLst/>
                <a:latin typeface="Times New Roman" panose="02020603050405020304" pitchFamily="18" charset="0"/>
                <a:ea typeface="Times New Roman" panose="02020603050405020304" pitchFamily="18" charset="0"/>
              </a:rPr>
              <a:t>It is clear that there is a growing interest in smart buildings and data management and analytics. However, there is a dire need to identify the challenges as well as the solutions to overcome those challenges in this domain. </a:t>
            </a:r>
          </a:p>
          <a:p>
            <a:pPr lvl="1"/>
            <a:endParaRPr lang="en-US" sz="1800" b="1" i="1" dirty="0">
              <a:latin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673" y="76200"/>
            <a:ext cx="1676400" cy="1174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10551"/>
            <a:ext cx="8001000" cy="599049"/>
          </a:xfrm>
        </p:spPr>
        <p:txBody>
          <a:bodyPr>
            <a:normAutofit fontScale="90000"/>
          </a:bodyPr>
          <a:lstStyle/>
          <a:p>
            <a:pPr algn="ctr" eaLnBrk="1" hangingPunct="1"/>
            <a:r>
              <a:rPr lang="en-US" sz="3600" b="1" dirty="0">
                <a:solidFill>
                  <a:schemeClr val="tx1"/>
                </a:solidFill>
                <a:latin typeface="Times New Roman" pitchFamily="18" charset="0"/>
              </a:rPr>
              <a:t>Literature Review</a:t>
            </a:r>
            <a:endParaRPr lang="en-US" sz="2400" b="1" i="1" dirty="0">
              <a:solidFill>
                <a:schemeClr val="tx1"/>
              </a:solidFill>
              <a:latin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4254588"/>
              </p:ext>
            </p:extLst>
          </p:nvPr>
        </p:nvGraphicFramePr>
        <p:xfrm>
          <a:off x="0" y="609600"/>
          <a:ext cx="9144001" cy="6231889"/>
        </p:xfrm>
        <a:graphic>
          <a:graphicData uri="http://schemas.openxmlformats.org/drawingml/2006/table">
            <a:tbl>
              <a:tblPr firstRow="1" bandRow="1">
                <a:tableStyleId>{5940675A-B579-460E-94D1-54222C63F5DA}</a:tableStyleId>
              </a:tblPr>
              <a:tblGrid>
                <a:gridCol w="443435">
                  <a:extLst>
                    <a:ext uri="{9D8B030D-6E8A-4147-A177-3AD203B41FA5}">
                      <a16:colId xmlns:a16="http://schemas.microsoft.com/office/drawing/2014/main" val="20000"/>
                    </a:ext>
                  </a:extLst>
                </a:gridCol>
                <a:gridCol w="1632932">
                  <a:extLst>
                    <a:ext uri="{9D8B030D-6E8A-4147-A177-3AD203B41FA5}">
                      <a16:colId xmlns:a16="http://schemas.microsoft.com/office/drawing/2014/main" val="20001"/>
                    </a:ext>
                  </a:extLst>
                </a:gridCol>
                <a:gridCol w="1733633">
                  <a:extLst>
                    <a:ext uri="{9D8B030D-6E8A-4147-A177-3AD203B41FA5}">
                      <a16:colId xmlns:a16="http://schemas.microsoft.com/office/drawing/2014/main" val="20002"/>
                    </a:ext>
                  </a:extLst>
                </a:gridCol>
                <a:gridCol w="2199486">
                  <a:extLst>
                    <a:ext uri="{9D8B030D-6E8A-4147-A177-3AD203B41FA5}">
                      <a16:colId xmlns:a16="http://schemas.microsoft.com/office/drawing/2014/main" val="20003"/>
                    </a:ext>
                  </a:extLst>
                </a:gridCol>
                <a:gridCol w="1415886">
                  <a:extLst>
                    <a:ext uri="{9D8B030D-6E8A-4147-A177-3AD203B41FA5}">
                      <a16:colId xmlns:a16="http://schemas.microsoft.com/office/drawing/2014/main" val="20004"/>
                    </a:ext>
                  </a:extLst>
                </a:gridCol>
                <a:gridCol w="1718629">
                  <a:extLst>
                    <a:ext uri="{9D8B030D-6E8A-4147-A177-3AD203B41FA5}">
                      <a16:colId xmlns:a16="http://schemas.microsoft.com/office/drawing/2014/main" val="20005"/>
                    </a:ext>
                  </a:extLst>
                </a:gridCol>
              </a:tblGrid>
              <a:tr h="1066800">
                <a:tc>
                  <a:txBody>
                    <a:bodyPr/>
                    <a:lstStyle/>
                    <a:p>
                      <a:pPr algn="ctr"/>
                      <a:r>
                        <a:rPr lang="en-US" sz="2000" b="1" dirty="0"/>
                        <a:t>Sr. No.</a:t>
                      </a:r>
                      <a:endParaRPr lang="en-US" sz="2000" b="1" dirty="0">
                        <a:solidFill>
                          <a:schemeClr val="tx1"/>
                        </a:solidFill>
                        <a:latin typeface="Times New Roman" pitchFamily="18" charset="0"/>
                        <a:cs typeface="Times New Roman" pitchFamily="18" charset="0"/>
                      </a:endParaRPr>
                    </a:p>
                  </a:txBody>
                  <a:tcPr/>
                </a:tc>
                <a:tc>
                  <a:txBody>
                    <a:bodyPr/>
                    <a:lstStyle/>
                    <a:p>
                      <a:pPr algn="ctr"/>
                      <a:r>
                        <a:rPr lang="en-US" sz="2000" b="1" dirty="0"/>
                        <a:t>Authors</a:t>
                      </a:r>
                      <a:r>
                        <a:rPr lang="en-US" sz="2000" b="1" baseline="0" dirty="0"/>
                        <a:t> and Year of Publication</a:t>
                      </a:r>
                      <a:endParaRPr lang="en-US" sz="2000" b="1" dirty="0">
                        <a:solidFill>
                          <a:schemeClr val="tx1"/>
                        </a:solidFill>
                        <a:latin typeface="Times New Roman" pitchFamily="18" charset="0"/>
                        <a:cs typeface="Times New Roman" pitchFamily="18" charset="0"/>
                      </a:endParaRPr>
                    </a:p>
                  </a:txBody>
                  <a:tcPr/>
                </a:tc>
                <a:tc>
                  <a:txBody>
                    <a:bodyPr/>
                    <a:lstStyle/>
                    <a:p>
                      <a:pPr algn="ctr"/>
                      <a:r>
                        <a:rPr lang="en-US" sz="2000" b="1" dirty="0"/>
                        <a:t>Journal Name</a:t>
                      </a:r>
                      <a:endParaRPr lang="en-US" sz="2000" b="1" dirty="0">
                        <a:solidFill>
                          <a:schemeClr val="tx1"/>
                        </a:solidFill>
                        <a:latin typeface="Times New Roman" pitchFamily="18" charset="0"/>
                        <a:cs typeface="Times New Roman" pitchFamily="18" charset="0"/>
                      </a:endParaRPr>
                    </a:p>
                  </a:txBody>
                  <a:tcPr/>
                </a:tc>
                <a:tc>
                  <a:txBody>
                    <a:bodyPr/>
                    <a:lstStyle/>
                    <a:p>
                      <a:pPr algn="ctr"/>
                      <a:r>
                        <a:rPr lang="en-US" sz="2000" b="1" dirty="0"/>
                        <a:t>Methodology Used</a:t>
                      </a:r>
                      <a:endParaRPr lang="en-US" sz="2000" b="1" dirty="0">
                        <a:solidFill>
                          <a:schemeClr val="tx1"/>
                        </a:solidFill>
                        <a:latin typeface="Times New Roman" pitchFamily="18" charset="0"/>
                        <a:cs typeface="Times New Roman" pitchFamily="18" charset="0"/>
                      </a:endParaRPr>
                    </a:p>
                  </a:txBody>
                  <a:tcPr/>
                </a:tc>
                <a:tc>
                  <a:txBody>
                    <a:bodyPr/>
                    <a:lstStyle/>
                    <a:p>
                      <a:pPr algn="ctr"/>
                      <a:r>
                        <a:rPr lang="en-US" sz="2000" b="1" dirty="0"/>
                        <a:t>Advantages</a:t>
                      </a:r>
                      <a:endParaRPr lang="en-US" sz="2000" b="1" dirty="0">
                        <a:solidFill>
                          <a:schemeClr val="tx1"/>
                        </a:solidFill>
                        <a:latin typeface="Times New Roman" pitchFamily="18" charset="0"/>
                        <a:cs typeface="Times New Roman" pitchFamily="18" charset="0"/>
                      </a:endParaRPr>
                    </a:p>
                  </a:txBody>
                  <a:tcPr/>
                </a:tc>
                <a:tc>
                  <a:txBody>
                    <a:bodyPr/>
                    <a:lstStyle/>
                    <a:p>
                      <a:pPr algn="ctr"/>
                      <a:r>
                        <a:rPr lang="en-US" sz="2000" b="1" dirty="0"/>
                        <a:t>Limitations/ Drawbacks</a:t>
                      </a:r>
                      <a:endParaRPr lang="en-US" sz="20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427729">
                <a:tc>
                  <a:txBody>
                    <a:bodyPr/>
                    <a:lstStyle/>
                    <a:p>
                      <a:r>
                        <a:rPr lang="en-US" dirty="0">
                          <a:solidFill>
                            <a:schemeClr val="tx1"/>
                          </a:solidFill>
                        </a:rPr>
                        <a:t>1</a:t>
                      </a: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Olivier Debauche and Yahya Moussaoui,</a:t>
                      </a:r>
                    </a:p>
                    <a:p>
                      <a:r>
                        <a:rPr lang="en-US" sz="1800" kern="1200" dirty="0">
                          <a:solidFill>
                            <a:schemeClr val="tx1"/>
                          </a:solidFill>
                          <a:effectLst/>
                          <a:latin typeface="Times New Roman" panose="02020603050405020304" pitchFamily="18" charset="0"/>
                          <a:ea typeface="+mn-ea"/>
                          <a:cs typeface="Times New Roman" panose="02020603050405020304" pitchFamily="18" charset="0"/>
                        </a:rPr>
                        <a:t>IEEE 2020</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mn-lt"/>
                          <a:ea typeface="+mn-ea"/>
                          <a:cs typeface="+mn-cs"/>
                        </a:rPr>
                        <a:t>Internet of Things Learning: A practical Case for Smart Building automation.</a:t>
                      </a:r>
                      <a:endParaRPr lang="en-US" dirty="0">
                        <a:solidFill>
                          <a:schemeClr val="tx1"/>
                        </a:solidFill>
                      </a:endParaRPr>
                    </a:p>
                  </a:txBody>
                  <a:tcPr/>
                </a:tc>
                <a:tc>
                  <a:txBody>
                    <a:bodyPr/>
                    <a:lstStyle/>
                    <a:p>
                      <a:r>
                        <a:rPr lang="en-US" dirty="0"/>
                        <a:t>This paper proposes a data powered vision based on cloud that will allow the user the ability to analyze data effectively. </a:t>
                      </a:r>
                      <a:endParaRPr lang="en-US" dirty="0">
                        <a:solidFill>
                          <a:schemeClr val="tx1"/>
                        </a:solidFill>
                      </a:endParaRPr>
                    </a:p>
                  </a:txBody>
                  <a:tcPr/>
                </a:tc>
                <a:tc>
                  <a:txBody>
                    <a:bodyPr/>
                    <a:lstStyle/>
                    <a:p>
                      <a:r>
                        <a:rPr lang="en-US" dirty="0">
                          <a:solidFill>
                            <a:schemeClr val="tx1"/>
                          </a:solidFill>
                        </a:rPr>
                        <a:t>Fast process of data transmission and reception.</a:t>
                      </a:r>
                    </a:p>
                  </a:txBody>
                  <a:tcPr/>
                </a:tc>
                <a:tc>
                  <a:txBody>
                    <a:bodyPr/>
                    <a:lstStyle/>
                    <a:p>
                      <a:r>
                        <a:rPr lang="en-US" dirty="0"/>
                        <a:t>Sometimes response of the process is slow in real time due to bid chunks of data input which creates a time lag.</a:t>
                      </a:r>
                      <a:endParaRPr lang="en-US" dirty="0">
                        <a:solidFill>
                          <a:schemeClr val="tx1"/>
                        </a:solidFill>
                      </a:endParaRPr>
                    </a:p>
                  </a:txBody>
                  <a:tcPr/>
                </a:tc>
                <a:extLst>
                  <a:ext uri="{0D108BD9-81ED-4DB2-BD59-A6C34878D82A}">
                    <a16:rowId xmlns:a16="http://schemas.microsoft.com/office/drawing/2014/main" val="10001"/>
                  </a:ext>
                </a:extLst>
              </a:tr>
              <a:tr h="1482261">
                <a:tc>
                  <a:txBody>
                    <a:bodyPr/>
                    <a:lstStyle/>
                    <a:p>
                      <a:r>
                        <a:rPr lang="en-US" dirty="0">
                          <a:solidFill>
                            <a:schemeClr val="tx1"/>
                          </a:solidFill>
                        </a:rPr>
                        <a:t>2</a:t>
                      </a:r>
                    </a:p>
                  </a:txBody>
                  <a:tcPr/>
                </a:tc>
                <a:tc>
                  <a:txBody>
                    <a:bodyPr/>
                    <a:lstStyle/>
                    <a:p>
                      <a:r>
                        <a:rPr lang="en-US" sz="1800" kern="1200" dirty="0">
                          <a:solidFill>
                            <a:schemeClr val="tx1"/>
                          </a:solidFill>
                          <a:effectLst/>
                          <a:latin typeface="+mn-lt"/>
                          <a:ea typeface="+mn-ea"/>
                          <a:cs typeface="+mn-cs"/>
                        </a:rPr>
                        <a:t>Anirudh Ramasami and Surya Varanasi, IRJET 2019.</a:t>
                      </a:r>
                      <a:endParaRPr lang="en-US" dirty="0">
                        <a:solidFill>
                          <a:schemeClr val="tx1"/>
                        </a:solidFill>
                      </a:endParaRPr>
                    </a:p>
                  </a:txBody>
                  <a:tcPr/>
                </a:tc>
                <a:tc>
                  <a:txBody>
                    <a:bodyPr/>
                    <a:lstStyle/>
                    <a:p>
                      <a:r>
                        <a:rPr lang="en-US" sz="1800" kern="1200" dirty="0">
                          <a:solidFill>
                            <a:schemeClr val="tx1"/>
                          </a:solidFill>
                          <a:effectLst/>
                          <a:latin typeface="+mn-lt"/>
                          <a:ea typeface="+mn-ea"/>
                          <a:cs typeface="+mn-cs"/>
                        </a:rPr>
                        <a:t>Smart Building Automation using Internet of Things</a:t>
                      </a:r>
                      <a:endParaRPr lang="en-US" dirty="0">
                        <a:solidFill>
                          <a:schemeClr val="tx1"/>
                        </a:solidFill>
                      </a:endParaRPr>
                    </a:p>
                  </a:txBody>
                  <a:tcPr/>
                </a:tc>
                <a:tc>
                  <a:txBody>
                    <a:bodyPr/>
                    <a:lstStyle/>
                    <a:p>
                      <a:r>
                        <a:rPr lang="en-US" dirty="0"/>
                        <a:t>This paper proposes a prospective over Smart Building and its utilities.</a:t>
                      </a:r>
                      <a:endParaRPr lang="en-US" dirty="0">
                        <a:solidFill>
                          <a:schemeClr val="tx1"/>
                        </a:solidFill>
                      </a:endParaRPr>
                    </a:p>
                  </a:txBody>
                  <a:tcPr/>
                </a:tc>
                <a:tc>
                  <a:txBody>
                    <a:bodyPr/>
                    <a:lstStyle/>
                    <a:p>
                      <a:r>
                        <a:rPr lang="en-US" dirty="0">
                          <a:solidFill>
                            <a:schemeClr val="tx1"/>
                          </a:solidFill>
                        </a:rPr>
                        <a:t>Efficient use of resources for enhancing the energy conservation </a:t>
                      </a:r>
                    </a:p>
                  </a:txBody>
                  <a:tcPr/>
                </a:tc>
                <a:tc>
                  <a:txBody>
                    <a:bodyPr/>
                    <a:lstStyle/>
                    <a:p>
                      <a:r>
                        <a:rPr lang="en-US" dirty="0">
                          <a:solidFill>
                            <a:schemeClr val="tx1"/>
                          </a:solidFill>
                        </a:rPr>
                        <a:t>Initial investment is high.</a:t>
                      </a:r>
                    </a:p>
                  </a:txBody>
                  <a:tcPr/>
                </a:tc>
                <a:extLst>
                  <a:ext uri="{0D108BD9-81ED-4DB2-BD59-A6C34878D82A}">
                    <a16:rowId xmlns:a16="http://schemas.microsoft.com/office/drawing/2014/main" val="10002"/>
                  </a:ext>
                </a:extLst>
              </a:tr>
            </a:tbl>
          </a:graphicData>
        </a:graphic>
      </p:graphicFrame>
      <p:pic>
        <p:nvPicPr>
          <p:cNvPr id="6"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8101" y="182423"/>
            <a:ext cx="1219200" cy="8543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Gap Identification / Finding from Survey</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33400" y="1676400"/>
            <a:ext cx="8272462" cy="4267200"/>
          </a:xfrm>
        </p:spPr>
        <p:txBody>
          <a:bodyPr>
            <a:normAutofit/>
          </a:bodyPr>
          <a:lstStyle/>
          <a:p>
            <a:pPr>
              <a:buNone/>
            </a:pPr>
            <a:r>
              <a:rPr lang="en-US" sz="2400" b="1" dirty="0">
                <a:latin typeface="Times New Roman" pitchFamily="18" charset="0"/>
              </a:rPr>
              <a:t>From the literature survey following gaps are identified :</a:t>
            </a:r>
          </a:p>
          <a:p>
            <a:pPr>
              <a:buNone/>
            </a:pPr>
            <a:endParaRPr lang="en-US" sz="2400" b="1" dirty="0">
              <a:latin typeface="Times New Roman" pitchFamily="18" charset="0"/>
            </a:endParaRPr>
          </a:p>
          <a:p>
            <a:pPr>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A</a:t>
            </a:r>
            <a:r>
              <a:rPr lang="en-US" sz="2400" dirty="0">
                <a:effectLst/>
                <a:latin typeface="Times New Roman" panose="02020603050405020304" pitchFamily="18" charset="0"/>
                <a:ea typeface="Times New Roman" panose="02020603050405020304" pitchFamily="18" charset="0"/>
              </a:rPr>
              <a:t>nalysis of the data for IoT enabled smart buildings is a major concern as the information is scattered as needs to ordered and collected effectively.</a:t>
            </a:r>
          </a:p>
          <a:p>
            <a:pPr>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 From decades, electricity wastage has been a </a:t>
            </a:r>
            <a:r>
              <a:rPr lang="en-US" sz="2400" dirty="0">
                <a:latin typeface="Times New Roman" panose="02020603050405020304" pitchFamily="18" charset="0"/>
                <a:ea typeface="Times New Roman" panose="02020603050405020304" pitchFamily="18" charset="0"/>
              </a:rPr>
              <a:t>major </a:t>
            </a:r>
            <a:r>
              <a:rPr lang="en-US" sz="2400" dirty="0">
                <a:effectLst/>
                <a:latin typeface="Times New Roman" panose="02020603050405020304" pitchFamily="18" charset="0"/>
                <a:ea typeface="Times New Roman" panose="02020603050405020304" pitchFamily="18" charset="0"/>
              </a:rPr>
              <a:t>concern for all which needs to be addressed using the new technologies like </a:t>
            </a:r>
            <a:r>
              <a:rPr lang="en-US" sz="2400" dirty="0">
                <a:latin typeface="Times New Roman" panose="02020603050405020304" pitchFamily="18" charset="0"/>
                <a:ea typeface="Times New Roman" panose="02020603050405020304" pitchFamily="18" charset="0"/>
              </a:rPr>
              <a:t>Cloud instead of physical Servers</a:t>
            </a:r>
            <a:r>
              <a:rPr lang="en-US" sz="1800" dirty="0">
                <a:effectLst/>
                <a:latin typeface="Times New Roman" panose="02020603050405020304" pitchFamily="18" charset="0"/>
                <a:ea typeface="Times New Roman" panose="02020603050405020304" pitchFamily="18" charset="0"/>
              </a:rPr>
              <a:t>.</a:t>
            </a:r>
            <a:endParaRPr lang="en-US" sz="2400" b="1" i="1" dirty="0">
              <a:latin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0"/>
            <a:ext cx="1676400" cy="117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875204"/>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Problem Statement</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a:bodyPr>
          <a:lstStyle/>
          <a:p>
            <a:pPr eaLnBrk="1" hangingPunct="1">
              <a:buFont typeface="Wingdings" pitchFamily="2" charset="2"/>
              <a:buNone/>
            </a:pPr>
            <a:r>
              <a:rPr lang="en-US" sz="2400" b="1" i="1" dirty="0">
                <a:latin typeface="Times New Roman" pitchFamily="18" charset="0"/>
              </a:rPr>
              <a:t>Aim :</a:t>
            </a:r>
          </a:p>
          <a:p>
            <a:pPr eaLnBrk="1" hangingPunct="1">
              <a:buFont typeface="Wingdings" pitchFamily="2" charset="2"/>
              <a:buNone/>
            </a:pPr>
            <a:r>
              <a:rPr lang="en-US" sz="2400" b="1" i="1" dirty="0">
                <a:latin typeface="Times New Roman" pitchFamily="18" charset="0"/>
              </a:rPr>
              <a:t>         </a:t>
            </a:r>
          </a:p>
          <a:p>
            <a:pPr algn="ctr" eaLnBrk="1" hangingPunct="1">
              <a:buFont typeface="Wingdings" pitchFamily="2" charset="2"/>
              <a:buNone/>
            </a:pPr>
            <a:r>
              <a:rPr lang="en-US" sz="2200" b="1" i="1" dirty="0">
                <a:latin typeface="Times New Roman" pitchFamily="18" charset="0"/>
              </a:rPr>
              <a:t>“</a:t>
            </a:r>
            <a:r>
              <a:rPr lang="en-US" sz="2200" b="1" dirty="0">
                <a:latin typeface="Times New Roman" pitchFamily="18" charset="0"/>
              </a:rPr>
              <a:t>To monitor, reduce and manage building energy consumption without compromising the occupant comfort and operational efficiency</a:t>
            </a:r>
            <a:r>
              <a:rPr lang="en-US" sz="2200" b="1" i="1" dirty="0">
                <a:latin typeface="Times New Roman" pitchFamily="18" charset="0"/>
              </a:rPr>
              <a:t>”</a:t>
            </a: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673" y="76200"/>
            <a:ext cx="1676400" cy="117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739233"/>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914400"/>
          </a:xfrm>
        </p:spPr>
        <p:txBody>
          <a:bodyPr>
            <a:normAutofit/>
          </a:bodyPr>
          <a:lstStyle/>
          <a:p>
            <a:pPr algn="ctr" eaLnBrk="1" hangingPunct="1"/>
            <a:r>
              <a:rPr lang="en-US" sz="3600" b="1" dirty="0">
                <a:solidFill>
                  <a:schemeClr val="tx1"/>
                </a:solidFill>
                <a:latin typeface="Times New Roman" pitchFamily="18" charset="0"/>
              </a:rPr>
              <a:t>Objectives</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a:bodyPr>
          <a:lstStyle/>
          <a:p>
            <a:pPr marL="0" indent="0">
              <a:buNone/>
            </a:pPr>
            <a:r>
              <a:rPr lang="en-US" sz="2400" b="1" dirty="0">
                <a:latin typeface="Times New Roman" pitchFamily="18" charset="0"/>
              </a:rPr>
              <a:t>The objectives of the proposed projects are :</a:t>
            </a:r>
          </a:p>
          <a:p>
            <a:pPr marL="400050" lvl="1" indent="0">
              <a:buNone/>
            </a:pPr>
            <a:endParaRPr lang="en-US" sz="2000" b="1" dirty="0">
              <a:latin typeface="Times New Roman" pitchFamily="18" charset="0"/>
            </a:endParaRPr>
          </a:p>
          <a:p>
            <a:pPr marL="857250" lvl="1" indent="-457200">
              <a:buFont typeface="+mj-lt"/>
              <a:buAutoNum type="arabicPeriod"/>
            </a:pPr>
            <a:r>
              <a:rPr lang="en-US" sz="2000" b="1" dirty="0">
                <a:latin typeface="Times New Roman" pitchFamily="18" charset="0"/>
              </a:rPr>
              <a:t>Control lights using motion sensors.</a:t>
            </a:r>
          </a:p>
          <a:p>
            <a:pPr marL="857250" lvl="1" indent="-457200">
              <a:buFont typeface="+mj-lt"/>
              <a:buAutoNum type="arabicPeriod"/>
            </a:pPr>
            <a:endParaRPr lang="en-US" sz="2000" b="1" dirty="0">
              <a:latin typeface="Times New Roman" pitchFamily="18" charset="0"/>
            </a:endParaRPr>
          </a:p>
          <a:p>
            <a:pPr marL="857250" lvl="1" indent="-457200">
              <a:buFont typeface="+mj-lt"/>
              <a:buAutoNum type="arabicPeriod"/>
            </a:pPr>
            <a:r>
              <a:rPr lang="en-US" sz="2000" b="1" dirty="0">
                <a:latin typeface="Times New Roman" pitchFamily="18" charset="0"/>
              </a:rPr>
              <a:t>Measure energy consumption.</a:t>
            </a:r>
          </a:p>
          <a:p>
            <a:pPr marL="857250" lvl="1" indent="-457200">
              <a:buFont typeface="+mj-lt"/>
              <a:buAutoNum type="arabicPeriod"/>
            </a:pPr>
            <a:endParaRPr lang="en-US" sz="2000" b="1" dirty="0">
              <a:latin typeface="Times New Roman" pitchFamily="18" charset="0"/>
            </a:endParaRPr>
          </a:p>
          <a:p>
            <a:pPr marL="857250" lvl="1" indent="-457200">
              <a:buFont typeface="+mj-lt"/>
              <a:buAutoNum type="arabicPeriod"/>
            </a:pPr>
            <a:r>
              <a:rPr lang="en-US" sz="2000" b="1" dirty="0">
                <a:latin typeface="Times New Roman" pitchFamily="18" charset="0"/>
              </a:rPr>
              <a:t>Real time analysis of data on monitor.</a:t>
            </a: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673" y="76200"/>
            <a:ext cx="1676400" cy="1174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739949" y="954714"/>
            <a:ext cx="8272457" cy="5101892"/>
          </a:xfrm>
        </p:spPr>
        <p:txBody>
          <a:bodyPr>
            <a:normAutofit/>
          </a:bodyPr>
          <a:lstStyle/>
          <a:p>
            <a:pPr marL="0" indent="0">
              <a:buNone/>
            </a:pPr>
            <a:endParaRPr lang="en-US" sz="2400" b="1" i="1" dirty="0">
              <a:solidFill>
                <a:srgbClr val="FF0000"/>
              </a:solidFill>
              <a:latin typeface="Times New Roman" pitchFamily="18" charset="0"/>
            </a:endParaRPr>
          </a:p>
          <a:p>
            <a:endParaRPr lang="en-US" sz="2400" b="1" i="1" dirty="0">
              <a:solidFill>
                <a:srgbClr val="FF0000"/>
              </a:solidFill>
              <a:latin typeface="Times New Roman" pitchFamily="18" charset="0"/>
            </a:endParaRPr>
          </a:p>
          <a:p>
            <a:endParaRPr lang="en-US" sz="2400" b="1" i="1" dirty="0">
              <a:solidFill>
                <a:srgbClr val="FF0000"/>
              </a:solidFill>
              <a:latin typeface="Times New Roman" pitchFamily="18" charset="0"/>
            </a:endParaRPr>
          </a:p>
          <a:p>
            <a:endParaRPr lang="en-US" sz="2400" b="1" i="1" dirty="0">
              <a:solidFill>
                <a:srgbClr val="FF0000"/>
              </a:solidFill>
              <a:latin typeface="Times New Roman" pitchFamily="18" charset="0"/>
            </a:endParaRPr>
          </a:p>
          <a:p>
            <a:endParaRPr lang="en-US" sz="2400" b="1" i="1" dirty="0">
              <a:solidFill>
                <a:srgbClr val="FF0000"/>
              </a:solidFill>
              <a:latin typeface="Times New Roman" pitchFamily="18" charset="0"/>
            </a:endParaRPr>
          </a:p>
          <a:p>
            <a:endParaRPr lang="en-US" sz="2400" b="1" i="1" dirty="0">
              <a:solidFill>
                <a:srgbClr val="FF0000"/>
              </a:solidFill>
              <a:latin typeface="Times New Roman" pitchFamily="18" charset="0"/>
            </a:endParaRPr>
          </a:p>
        </p:txBody>
      </p:sp>
      <p:sp>
        <p:nvSpPr>
          <p:cNvPr id="18" name="Flowchart: Process 1">
            <a:extLst>
              <a:ext uri="{FF2B5EF4-FFF2-40B4-BE49-F238E27FC236}">
                <a16:creationId xmlns:a16="http://schemas.microsoft.com/office/drawing/2014/main" id="{725CE8A4-7F89-498F-B07D-79322CF73DA1}"/>
              </a:ext>
            </a:extLst>
          </p:cNvPr>
          <p:cNvSpPr>
            <a:spLocks noChangeArrowheads="1"/>
          </p:cNvSpPr>
          <p:nvPr/>
        </p:nvSpPr>
        <p:spPr bwMode="auto">
          <a:xfrm>
            <a:off x="4017011" y="2506510"/>
            <a:ext cx="1760486" cy="1405720"/>
          </a:xfrm>
          <a:prstGeom prst="flowChartProcess">
            <a:avLst/>
          </a:prstGeom>
          <a:solidFill>
            <a:srgbClr val="DAEEF3"/>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a:latin typeface="Arial" panose="020B0604020202020204" pitchFamily="34" charset="0"/>
              </a:rPr>
              <a:t>NodeMCU</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a:latin typeface="Arial" panose="020B0604020202020204" pitchFamily="34" charset="0"/>
              </a:rPr>
              <a:t>M</a:t>
            </a:r>
            <a:r>
              <a:rPr kumimoji="0" lang="en-US" altLang="en-US" sz="1100" b="0" i="0" u="none" strike="noStrike" cap="none" normalizeH="0" baseline="0" dirty="0">
                <a:ln>
                  <a:noFill/>
                </a:ln>
                <a:solidFill>
                  <a:schemeClr val="tx1"/>
                </a:solidFill>
                <a:effectLst/>
                <a:latin typeface="Arial" panose="020B0604020202020204" pitchFamily="34" charset="0"/>
              </a:rPr>
              <a:t>icrocon</a:t>
            </a:r>
            <a:r>
              <a:rPr lang="en-US" altLang="en-US" sz="1100" dirty="0">
                <a:latin typeface="Arial" panose="020B0604020202020204" pitchFamily="34" charset="0"/>
              </a:rPr>
              <a:t>troller</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9" name="Flowchart: Process 3">
            <a:extLst>
              <a:ext uri="{FF2B5EF4-FFF2-40B4-BE49-F238E27FC236}">
                <a16:creationId xmlns:a16="http://schemas.microsoft.com/office/drawing/2014/main" id="{D3427DA5-92C7-429A-ACA4-FBEDA2BF192B}"/>
              </a:ext>
            </a:extLst>
          </p:cNvPr>
          <p:cNvSpPr>
            <a:spLocks noChangeArrowheads="1"/>
          </p:cNvSpPr>
          <p:nvPr/>
        </p:nvSpPr>
        <p:spPr bwMode="auto">
          <a:xfrm>
            <a:off x="1233791" y="1989222"/>
            <a:ext cx="1155092" cy="658530"/>
          </a:xfrm>
          <a:prstGeom prst="flowChartProcess">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a:latin typeface="Arial" panose="020B0604020202020204" pitchFamily="34" charset="0"/>
              </a:rPr>
              <a:t>PIR motion sensor</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20" name="Flowchart: Process 4">
            <a:extLst>
              <a:ext uri="{FF2B5EF4-FFF2-40B4-BE49-F238E27FC236}">
                <a16:creationId xmlns:a16="http://schemas.microsoft.com/office/drawing/2014/main" id="{456DFFB5-391B-4066-B019-03F46BA177FC}"/>
              </a:ext>
            </a:extLst>
          </p:cNvPr>
          <p:cNvSpPr>
            <a:spLocks noChangeArrowheads="1"/>
          </p:cNvSpPr>
          <p:nvPr/>
        </p:nvSpPr>
        <p:spPr bwMode="auto">
          <a:xfrm>
            <a:off x="1251380" y="3928933"/>
            <a:ext cx="1119914" cy="636779"/>
          </a:xfrm>
          <a:prstGeom prst="flowChartProcess">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LDR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4" name="Connector: Elbow 23">
            <a:extLst>
              <a:ext uri="{FF2B5EF4-FFF2-40B4-BE49-F238E27FC236}">
                <a16:creationId xmlns:a16="http://schemas.microsoft.com/office/drawing/2014/main" id="{5DE3569C-6685-4DBF-9BA6-F717FC20FAD5}"/>
              </a:ext>
            </a:extLst>
          </p:cNvPr>
          <p:cNvCxnSpPr>
            <a:cxnSpLocks/>
          </p:cNvCxnSpPr>
          <p:nvPr/>
        </p:nvCxnSpPr>
        <p:spPr>
          <a:xfrm>
            <a:off x="2399660" y="2362200"/>
            <a:ext cx="1598996" cy="5672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75C610-8C1A-44D7-8B20-AF482FBB7CE9}"/>
              </a:ext>
            </a:extLst>
          </p:cNvPr>
          <p:cNvCxnSpPr>
            <a:cxnSpLocks/>
          </p:cNvCxnSpPr>
          <p:nvPr/>
        </p:nvCxnSpPr>
        <p:spPr>
          <a:xfrm flipV="1">
            <a:off x="2399660" y="3587446"/>
            <a:ext cx="1617351" cy="6367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B951E487-3DD9-4F42-B41B-7806B8403F3F}"/>
              </a:ext>
            </a:extLst>
          </p:cNvPr>
          <p:cNvSpPr>
            <a:spLocks noChangeArrowheads="1"/>
          </p:cNvSpPr>
          <p:nvPr/>
        </p:nvSpPr>
        <p:spPr bwMode="auto">
          <a:xfrm>
            <a:off x="7115259" y="2909951"/>
            <a:ext cx="1300707" cy="991907"/>
          </a:xfrm>
          <a:prstGeom prst="flowChartProcess">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GUI PANEL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hought Bubble: Cloud 22">
            <a:extLst>
              <a:ext uri="{FF2B5EF4-FFF2-40B4-BE49-F238E27FC236}">
                <a16:creationId xmlns:a16="http://schemas.microsoft.com/office/drawing/2014/main" id="{796A9E42-1944-4ADB-AD02-420691B8B375}"/>
              </a:ext>
            </a:extLst>
          </p:cNvPr>
          <p:cNvSpPr>
            <a:spLocks noChangeArrowheads="1"/>
          </p:cNvSpPr>
          <p:nvPr/>
        </p:nvSpPr>
        <p:spPr bwMode="auto">
          <a:xfrm>
            <a:off x="3966274" y="1009027"/>
            <a:ext cx="1901125" cy="864857"/>
          </a:xfrm>
          <a:prstGeom prst="cloudCallout">
            <a:avLst>
              <a:gd name="adj1" fmla="val -20833"/>
              <a:gd name="adj2" fmla="val 62500"/>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MQTT BROKER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8" name="Connector: Elbow 27">
            <a:extLst>
              <a:ext uri="{FF2B5EF4-FFF2-40B4-BE49-F238E27FC236}">
                <a16:creationId xmlns:a16="http://schemas.microsoft.com/office/drawing/2014/main" id="{30B0A9A8-6119-4846-8090-8DDAA78BFB5A}"/>
              </a:ext>
            </a:extLst>
          </p:cNvPr>
          <p:cNvCxnSpPr>
            <a:cxnSpLocks/>
          </p:cNvCxnSpPr>
          <p:nvPr/>
        </p:nvCxnSpPr>
        <p:spPr>
          <a:xfrm rot="16200000" flipH="1">
            <a:off x="4673295" y="2053285"/>
            <a:ext cx="634988" cy="22922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Flowchart: Magnetic Disk 24">
            <a:extLst>
              <a:ext uri="{FF2B5EF4-FFF2-40B4-BE49-F238E27FC236}">
                <a16:creationId xmlns:a16="http://schemas.microsoft.com/office/drawing/2014/main" id="{0F766B30-F8F1-4A55-82A4-4BEF0197B77A}"/>
              </a:ext>
            </a:extLst>
          </p:cNvPr>
          <p:cNvSpPr>
            <a:spLocks noChangeArrowheads="1"/>
          </p:cNvSpPr>
          <p:nvPr/>
        </p:nvSpPr>
        <p:spPr bwMode="auto">
          <a:xfrm>
            <a:off x="6976744" y="920294"/>
            <a:ext cx="1237615" cy="813521"/>
          </a:xfrm>
          <a:prstGeom prst="flowChartMagneticDisk">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SQL</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0" name="Straight Arrow Connector 29">
            <a:extLst>
              <a:ext uri="{FF2B5EF4-FFF2-40B4-BE49-F238E27FC236}">
                <a16:creationId xmlns:a16="http://schemas.microsoft.com/office/drawing/2014/main" id="{9DDD16E7-2096-4CF9-9088-F241C87F767A}"/>
              </a:ext>
            </a:extLst>
          </p:cNvPr>
          <p:cNvCxnSpPr>
            <a:cxnSpLocks/>
          </p:cNvCxnSpPr>
          <p:nvPr/>
        </p:nvCxnSpPr>
        <p:spPr>
          <a:xfrm flipH="1">
            <a:off x="5800829" y="1295400"/>
            <a:ext cx="11759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408DDFF-3351-488F-A159-C0737A1C585A}"/>
              </a:ext>
            </a:extLst>
          </p:cNvPr>
          <p:cNvCxnSpPr>
            <a:cxnSpLocks/>
          </p:cNvCxnSpPr>
          <p:nvPr/>
        </p:nvCxnSpPr>
        <p:spPr>
          <a:xfrm>
            <a:off x="5499515" y="1680584"/>
            <a:ext cx="1603829" cy="15725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Process 31">
            <a:extLst>
              <a:ext uri="{FF2B5EF4-FFF2-40B4-BE49-F238E27FC236}">
                <a16:creationId xmlns:a16="http://schemas.microsoft.com/office/drawing/2014/main" id="{97248C79-0BF7-4F48-9C59-A62B4C1E2C24}"/>
              </a:ext>
            </a:extLst>
          </p:cNvPr>
          <p:cNvSpPr>
            <a:spLocks noChangeArrowheads="1"/>
          </p:cNvSpPr>
          <p:nvPr/>
        </p:nvSpPr>
        <p:spPr bwMode="auto">
          <a:xfrm>
            <a:off x="4334157" y="4889146"/>
            <a:ext cx="1165358" cy="676629"/>
          </a:xfrm>
          <a:prstGeom prst="flowChartProcess">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POWER SUPPLY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5" name="Straight Arrow Connector 34">
            <a:extLst>
              <a:ext uri="{FF2B5EF4-FFF2-40B4-BE49-F238E27FC236}">
                <a16:creationId xmlns:a16="http://schemas.microsoft.com/office/drawing/2014/main" id="{4CA30143-1E74-4290-8B0D-B0389CA4038E}"/>
              </a:ext>
            </a:extLst>
          </p:cNvPr>
          <p:cNvCxnSpPr>
            <a:cxnSpLocks/>
            <a:endCxn id="18" idx="2"/>
          </p:cNvCxnSpPr>
          <p:nvPr/>
        </p:nvCxnSpPr>
        <p:spPr>
          <a:xfrm flipV="1">
            <a:off x="4876177" y="3912230"/>
            <a:ext cx="21077" cy="976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46">
            <a:extLst>
              <a:ext uri="{FF2B5EF4-FFF2-40B4-BE49-F238E27FC236}">
                <a16:creationId xmlns:a16="http://schemas.microsoft.com/office/drawing/2014/main" id="{D76D57DC-0B7B-4873-9589-55A200BA63A1}"/>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46" name="Straight Arrow Connector 45">
            <a:extLst>
              <a:ext uri="{FF2B5EF4-FFF2-40B4-BE49-F238E27FC236}">
                <a16:creationId xmlns:a16="http://schemas.microsoft.com/office/drawing/2014/main" id="{3CC8811D-7530-4F62-832B-FFBB35DA2F15}"/>
              </a:ext>
            </a:extLst>
          </p:cNvPr>
          <p:cNvCxnSpPr>
            <a:cxnSpLocks/>
          </p:cNvCxnSpPr>
          <p:nvPr/>
        </p:nvCxnSpPr>
        <p:spPr>
          <a:xfrm>
            <a:off x="7765612" y="1733815"/>
            <a:ext cx="0" cy="11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66258"/>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19DAE9-9DD3-4F7A-8D9A-60F54CF61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20" y="-533400"/>
            <a:ext cx="12402680" cy="7062951"/>
          </a:xfrm>
          <a:prstGeom prst="rect">
            <a:avLst/>
          </a:prstGeom>
        </p:spPr>
      </p:pic>
    </p:spTree>
    <p:extLst>
      <p:ext uri="{BB962C8B-B14F-4D97-AF65-F5344CB8AC3E}">
        <p14:creationId xmlns:p14="http://schemas.microsoft.com/office/powerpoint/2010/main" val="1124741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3011</TotalTime>
  <Words>1235</Words>
  <Application>Microsoft Office PowerPoint</Application>
  <PresentationFormat>On-screen Show (4:3)</PresentationFormat>
  <Paragraphs>139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A Presentation on Project Stage -I</vt:lpstr>
      <vt:lpstr>Outline of Presentation</vt:lpstr>
      <vt:lpstr>Introduction</vt:lpstr>
      <vt:lpstr>Literature Review</vt:lpstr>
      <vt:lpstr>Gap Identification / Finding from Survey</vt:lpstr>
      <vt:lpstr>Problem Statement</vt:lpstr>
      <vt:lpstr>Objectives</vt:lpstr>
      <vt:lpstr>PowerPoint Presentation</vt:lpstr>
      <vt:lpstr>PowerPoint Presentation</vt:lpstr>
      <vt:lpstr>Algorithm</vt:lpstr>
      <vt:lpstr>Proposed Methodology : Explanation</vt:lpstr>
      <vt:lpstr>Proposed Methodology : Explanation</vt:lpstr>
      <vt:lpstr>Advantages of Proposed System</vt:lpstr>
      <vt:lpstr>Applications</vt:lpstr>
      <vt:lpstr>Conclusion and Future Scope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1st Progress Presentation On</dc:title>
  <dc:creator>Lab413</dc:creator>
  <cp:lastModifiedBy>Sidd's Lappy</cp:lastModifiedBy>
  <cp:revision>51</cp:revision>
  <dcterms:created xsi:type="dcterms:W3CDTF">2006-08-16T00:00:00Z</dcterms:created>
  <dcterms:modified xsi:type="dcterms:W3CDTF">2022-01-17T09:38:35Z</dcterms:modified>
</cp:coreProperties>
</file>