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3" r:id="rId2"/>
  </p:sldMasterIdLst>
  <p:notesMasterIdLst>
    <p:notesMasterId r:id="rId86"/>
  </p:notesMasterIdLst>
  <p:handoutMasterIdLst>
    <p:handoutMasterId r:id="rId87"/>
  </p:handoutMasterIdLst>
  <p:sldIdLst>
    <p:sldId id="674" r:id="rId3"/>
    <p:sldId id="737" r:id="rId4"/>
    <p:sldId id="594" r:id="rId5"/>
    <p:sldId id="596" r:id="rId6"/>
    <p:sldId id="611" r:id="rId7"/>
    <p:sldId id="599" r:id="rId8"/>
    <p:sldId id="601" r:id="rId9"/>
    <p:sldId id="600" r:id="rId10"/>
    <p:sldId id="603" r:id="rId11"/>
    <p:sldId id="604" r:id="rId12"/>
    <p:sldId id="605" r:id="rId13"/>
    <p:sldId id="606" r:id="rId14"/>
    <p:sldId id="607" r:id="rId15"/>
    <p:sldId id="608" r:id="rId16"/>
    <p:sldId id="609" r:id="rId17"/>
    <p:sldId id="624" r:id="rId18"/>
    <p:sldId id="625" r:id="rId19"/>
    <p:sldId id="626" r:id="rId20"/>
    <p:sldId id="627" r:id="rId21"/>
    <p:sldId id="628" r:id="rId22"/>
    <p:sldId id="657" r:id="rId23"/>
    <p:sldId id="610" r:id="rId24"/>
    <p:sldId id="613" r:id="rId25"/>
    <p:sldId id="616" r:id="rId26"/>
    <p:sldId id="621" r:id="rId27"/>
    <p:sldId id="615" r:id="rId28"/>
    <p:sldId id="617" r:id="rId29"/>
    <p:sldId id="619" r:id="rId30"/>
    <p:sldId id="675" r:id="rId31"/>
    <p:sldId id="656" r:id="rId32"/>
    <p:sldId id="735" r:id="rId33"/>
    <p:sldId id="618" r:id="rId34"/>
    <p:sldId id="677" r:id="rId35"/>
    <p:sldId id="679" r:id="rId36"/>
    <p:sldId id="680" r:id="rId37"/>
    <p:sldId id="681" r:id="rId38"/>
    <p:sldId id="682" r:id="rId39"/>
    <p:sldId id="683" r:id="rId40"/>
    <p:sldId id="684" r:id="rId41"/>
    <p:sldId id="685" r:id="rId42"/>
    <p:sldId id="686" r:id="rId43"/>
    <p:sldId id="736" r:id="rId44"/>
    <p:sldId id="689" r:id="rId45"/>
    <p:sldId id="688" r:id="rId46"/>
    <p:sldId id="731" r:id="rId47"/>
    <p:sldId id="690" r:id="rId48"/>
    <p:sldId id="691" r:id="rId49"/>
    <p:sldId id="692" r:id="rId50"/>
    <p:sldId id="727" r:id="rId51"/>
    <p:sldId id="693" r:id="rId52"/>
    <p:sldId id="729" r:id="rId53"/>
    <p:sldId id="694" r:id="rId54"/>
    <p:sldId id="695" r:id="rId55"/>
    <p:sldId id="696" r:id="rId56"/>
    <p:sldId id="697" r:id="rId57"/>
    <p:sldId id="732" r:id="rId58"/>
    <p:sldId id="698" r:id="rId59"/>
    <p:sldId id="699" r:id="rId60"/>
    <p:sldId id="733" r:id="rId61"/>
    <p:sldId id="701" r:id="rId62"/>
    <p:sldId id="702" r:id="rId63"/>
    <p:sldId id="703" r:id="rId64"/>
    <p:sldId id="704" r:id="rId65"/>
    <p:sldId id="705" r:id="rId66"/>
    <p:sldId id="706" r:id="rId67"/>
    <p:sldId id="707" r:id="rId68"/>
    <p:sldId id="708" r:id="rId69"/>
    <p:sldId id="709" r:id="rId70"/>
    <p:sldId id="710" r:id="rId71"/>
    <p:sldId id="711" r:id="rId72"/>
    <p:sldId id="712" r:id="rId73"/>
    <p:sldId id="713" r:id="rId74"/>
    <p:sldId id="714" r:id="rId75"/>
    <p:sldId id="715" r:id="rId76"/>
    <p:sldId id="716" r:id="rId77"/>
    <p:sldId id="717" r:id="rId78"/>
    <p:sldId id="718" r:id="rId79"/>
    <p:sldId id="719" r:id="rId80"/>
    <p:sldId id="720" r:id="rId81"/>
    <p:sldId id="730" r:id="rId82"/>
    <p:sldId id="734" r:id="rId83"/>
    <p:sldId id="721" r:id="rId84"/>
    <p:sldId id="725" r:id="rId85"/>
  </p:sldIdLst>
  <p:sldSz cx="10058400" cy="7772400"/>
  <p:notesSz cx="6858000" cy="9144000"/>
  <p:defaultTextStyle>
    <a:defPPr>
      <a:defRPr lang="en-US"/>
    </a:defPPr>
    <a:lvl1pPr algn="l" defTabSz="50911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509115" algn="l" defTabSz="50911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1018228" algn="l" defTabSz="50911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527344" algn="l" defTabSz="50911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2036458" algn="l" defTabSz="50911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545574" algn="l" defTabSz="509115" rtl="0" eaLnBrk="1" latinLnBrk="0" hangingPunct="1"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3054686" algn="l" defTabSz="509115" rtl="0" eaLnBrk="1" latinLnBrk="0" hangingPunct="1"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563802" algn="l" defTabSz="509115" rtl="0" eaLnBrk="1" latinLnBrk="0" hangingPunct="1"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4072914" algn="l" defTabSz="509115" rtl="0" eaLnBrk="1" latinLnBrk="0" hangingPunct="1"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ECE1"/>
    <a:srgbClr val="CF1C49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7207" autoAdjust="0"/>
    <p:restoredTop sz="95934" autoAdjust="0"/>
  </p:normalViewPr>
  <p:slideViewPr>
    <p:cSldViewPr snapToObjects="1">
      <p:cViewPr>
        <p:scale>
          <a:sx n="75" d="100"/>
          <a:sy n="75" d="100"/>
        </p:scale>
        <p:origin x="1816" y="616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2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notesMaster" Target="notesMasters/notesMaster1.xml"/><Relationship Id="rId87" Type="http://schemas.openxmlformats.org/officeDocument/2006/relationships/handoutMaster" Target="handoutMasters/handoutMaster1.xml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EAE1A-A5F3-504F-9808-2A1E9D577FE6}" type="datetimeFigureOut">
              <a:rPr lang="en-US" smtClean="0"/>
              <a:pPr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6A071-9272-2547-8CB1-318F9D42C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5E1FEC-A78E-4849-A220-7D13AC131A9C}" type="datetime1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FA634E6-D3AB-684F-89DF-11AC8D1F73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50911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509115" algn="l" defTabSz="50911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1018228" algn="l" defTabSz="50911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527344" algn="l" defTabSz="50911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2036458" algn="l" defTabSz="50911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54557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6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5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4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3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2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11535-29F2-514F-B4BB-B658A26D784B}" type="datetime1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lIns="101823" tIns="50911" rIns="101823" bIns="50911"/>
          <a:lstStyle>
            <a:lvl1pPr>
              <a:defRPr/>
            </a:lvl1pPr>
          </a:lstStyle>
          <a:p>
            <a:pPr>
              <a:defRPr/>
            </a:pPr>
            <a:fld id="{002AE87A-39A0-B34F-A627-E5669D474E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14025-10D1-3A4A-993C-B26557893E58}" type="datetime1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lIns="101823" tIns="50911" rIns="101823" bIns="50911"/>
          <a:lstStyle>
            <a:lvl1pPr>
              <a:defRPr/>
            </a:lvl1pPr>
          </a:lstStyle>
          <a:p>
            <a:pPr>
              <a:defRPr/>
            </a:pPr>
            <a:fld id="{914EFAC0-D30D-604F-BB68-E90F3DA10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A33A7-58DA-C744-BEB2-9E63F0090D33}" type="datetime1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lIns="101823" tIns="50911" rIns="101823" bIns="50911"/>
          <a:lstStyle>
            <a:lvl1pPr>
              <a:defRPr/>
            </a:lvl1pPr>
          </a:lstStyle>
          <a:p>
            <a:pPr>
              <a:defRPr/>
            </a:pPr>
            <a:fld id="{91660F99-39E8-7E47-B186-2E4347640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6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5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4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3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2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4606-DB83-0445-A728-3BA8DEDF6C07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E93B7-9C22-0144-A7F7-914B7EB1E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4606-DB83-0445-A728-3BA8DEDF6C07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57E5F-4454-A84A-8373-372A82A34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93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11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2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73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64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55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4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38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29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4606-DB83-0445-A728-3BA8DEDF6C07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B663-C4DE-7347-BCEC-1F49BDB87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6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6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4606-DB83-0445-A728-3BA8DEDF6C07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6EC9F-3F3A-1C46-AA92-B1D00D0AB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15" indent="0">
              <a:buNone/>
              <a:defRPr sz="2200" b="1"/>
            </a:lvl2pPr>
            <a:lvl3pPr marL="1018228" indent="0">
              <a:buNone/>
              <a:defRPr sz="2000" b="1"/>
            </a:lvl3pPr>
            <a:lvl4pPr marL="1527344" indent="0">
              <a:buNone/>
              <a:defRPr sz="1800" b="1"/>
            </a:lvl4pPr>
            <a:lvl5pPr marL="2036458" indent="0">
              <a:buNone/>
              <a:defRPr sz="1800" b="1"/>
            </a:lvl5pPr>
            <a:lvl6pPr marL="2545574" indent="0">
              <a:buNone/>
              <a:defRPr sz="1800" b="1"/>
            </a:lvl6pPr>
            <a:lvl7pPr marL="3054686" indent="0">
              <a:buNone/>
              <a:defRPr sz="1800" b="1"/>
            </a:lvl7pPr>
            <a:lvl8pPr marL="3563802" indent="0">
              <a:buNone/>
              <a:defRPr sz="1800" b="1"/>
            </a:lvl8pPr>
            <a:lvl9pPr marL="407291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3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15" indent="0">
              <a:buNone/>
              <a:defRPr sz="2200" b="1"/>
            </a:lvl2pPr>
            <a:lvl3pPr marL="1018228" indent="0">
              <a:buNone/>
              <a:defRPr sz="2000" b="1"/>
            </a:lvl3pPr>
            <a:lvl4pPr marL="1527344" indent="0">
              <a:buNone/>
              <a:defRPr sz="1800" b="1"/>
            </a:lvl4pPr>
            <a:lvl5pPr marL="2036458" indent="0">
              <a:buNone/>
              <a:defRPr sz="1800" b="1"/>
            </a:lvl5pPr>
            <a:lvl6pPr marL="2545574" indent="0">
              <a:buNone/>
              <a:defRPr sz="1800" b="1"/>
            </a:lvl6pPr>
            <a:lvl7pPr marL="3054686" indent="0">
              <a:buNone/>
              <a:defRPr sz="1800" b="1"/>
            </a:lvl7pPr>
            <a:lvl8pPr marL="3563802" indent="0">
              <a:buNone/>
              <a:defRPr sz="1800" b="1"/>
            </a:lvl8pPr>
            <a:lvl9pPr marL="407291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3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4606-DB83-0445-A728-3BA8DEDF6C07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094EE-FD32-514E-8BEA-9BF77B07B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4606-DB83-0445-A728-3BA8DEDF6C07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66A31-3FEB-564A-8FE0-983DA7A86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4606-DB83-0445-A728-3BA8DEDF6C07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E9ACD-A5A9-2945-B8EE-29C6D036F7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5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5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115" indent="0">
              <a:buNone/>
              <a:defRPr sz="1300"/>
            </a:lvl2pPr>
            <a:lvl3pPr marL="1018228" indent="0">
              <a:buNone/>
              <a:defRPr sz="1100"/>
            </a:lvl3pPr>
            <a:lvl4pPr marL="1527344" indent="0">
              <a:buNone/>
              <a:defRPr sz="1000"/>
            </a:lvl4pPr>
            <a:lvl5pPr marL="2036458" indent="0">
              <a:buNone/>
              <a:defRPr sz="1000"/>
            </a:lvl5pPr>
            <a:lvl6pPr marL="2545574" indent="0">
              <a:buNone/>
              <a:defRPr sz="1000"/>
            </a:lvl6pPr>
            <a:lvl7pPr marL="3054686" indent="0">
              <a:buNone/>
              <a:defRPr sz="1000"/>
            </a:lvl7pPr>
            <a:lvl8pPr marL="3563802" indent="0">
              <a:buNone/>
              <a:defRPr sz="1000"/>
            </a:lvl8pPr>
            <a:lvl9pPr marL="407291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4606-DB83-0445-A728-3BA8DEDF6C07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D38D9-722B-9C42-93C6-0D29A2C46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AA7E4-76AD-3147-B4FC-B27D97AA1881}" type="datetime1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lIns="101823" tIns="50911" rIns="101823" bIns="50911"/>
          <a:lstStyle>
            <a:lvl1pPr>
              <a:defRPr/>
            </a:lvl1pPr>
          </a:lstStyle>
          <a:p>
            <a:pPr>
              <a:defRPr/>
            </a:pPr>
            <a:fld id="{2F7EA01F-907A-FC4C-A27B-7151C81AB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09115" indent="0">
              <a:buNone/>
              <a:defRPr sz="3100"/>
            </a:lvl2pPr>
            <a:lvl3pPr marL="1018228" indent="0">
              <a:buNone/>
              <a:defRPr sz="2700"/>
            </a:lvl3pPr>
            <a:lvl4pPr marL="1527344" indent="0">
              <a:buNone/>
              <a:defRPr sz="2200"/>
            </a:lvl4pPr>
            <a:lvl5pPr marL="2036458" indent="0">
              <a:buNone/>
              <a:defRPr sz="2200"/>
            </a:lvl5pPr>
            <a:lvl6pPr marL="2545574" indent="0">
              <a:buNone/>
              <a:defRPr sz="2200"/>
            </a:lvl6pPr>
            <a:lvl7pPr marL="3054686" indent="0">
              <a:buNone/>
              <a:defRPr sz="2200"/>
            </a:lvl7pPr>
            <a:lvl8pPr marL="3563802" indent="0">
              <a:buNone/>
              <a:defRPr sz="2200"/>
            </a:lvl8pPr>
            <a:lvl9pPr marL="4072914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115" indent="0">
              <a:buNone/>
              <a:defRPr sz="1300"/>
            </a:lvl2pPr>
            <a:lvl3pPr marL="1018228" indent="0">
              <a:buNone/>
              <a:defRPr sz="1100"/>
            </a:lvl3pPr>
            <a:lvl4pPr marL="1527344" indent="0">
              <a:buNone/>
              <a:defRPr sz="1000"/>
            </a:lvl4pPr>
            <a:lvl5pPr marL="2036458" indent="0">
              <a:buNone/>
              <a:defRPr sz="1000"/>
            </a:lvl5pPr>
            <a:lvl6pPr marL="2545574" indent="0">
              <a:buNone/>
              <a:defRPr sz="1000"/>
            </a:lvl6pPr>
            <a:lvl7pPr marL="3054686" indent="0">
              <a:buNone/>
              <a:defRPr sz="1000"/>
            </a:lvl7pPr>
            <a:lvl8pPr marL="3563802" indent="0">
              <a:buNone/>
              <a:defRPr sz="1000"/>
            </a:lvl8pPr>
            <a:lvl9pPr marL="407291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4606-DB83-0445-A728-3BA8DEDF6C07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CFA23-BD9C-274D-BE7B-B9230C69A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4606-DB83-0445-A728-3BA8DEDF6C07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64DBF-1969-2240-A944-1BEB10752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4606-DB83-0445-A728-3BA8DEDF6C07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1F996-3753-4743-B1DA-F41DB381B3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93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11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2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73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64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55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4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38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29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52E39-0CD7-284F-B6CF-28E8944DBF8D}" type="datetime1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lIns="101823" tIns="50911" rIns="101823" bIns="50911"/>
          <a:lstStyle>
            <a:lvl1pPr>
              <a:defRPr/>
            </a:lvl1pPr>
          </a:lstStyle>
          <a:p>
            <a:pPr>
              <a:defRPr/>
            </a:pPr>
            <a:fld id="{10B5CB6A-8C21-9B49-954D-E9EB7015D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6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6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96E4D-AF1B-324C-B9F3-31D1F2A6E38C}" type="datetime1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lIns="101823" tIns="50911" rIns="101823" bIns="50911"/>
          <a:lstStyle>
            <a:lvl1pPr>
              <a:defRPr/>
            </a:lvl1pPr>
          </a:lstStyle>
          <a:p>
            <a:pPr>
              <a:defRPr/>
            </a:pPr>
            <a:fld id="{15B4A413-E08C-2E4C-B9B5-1809CC782A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15" indent="0">
              <a:buNone/>
              <a:defRPr sz="2200" b="1"/>
            </a:lvl2pPr>
            <a:lvl3pPr marL="1018228" indent="0">
              <a:buNone/>
              <a:defRPr sz="2000" b="1"/>
            </a:lvl3pPr>
            <a:lvl4pPr marL="1527344" indent="0">
              <a:buNone/>
              <a:defRPr sz="1800" b="1"/>
            </a:lvl4pPr>
            <a:lvl5pPr marL="2036458" indent="0">
              <a:buNone/>
              <a:defRPr sz="1800" b="1"/>
            </a:lvl5pPr>
            <a:lvl6pPr marL="2545574" indent="0">
              <a:buNone/>
              <a:defRPr sz="1800" b="1"/>
            </a:lvl6pPr>
            <a:lvl7pPr marL="3054686" indent="0">
              <a:buNone/>
              <a:defRPr sz="1800" b="1"/>
            </a:lvl7pPr>
            <a:lvl8pPr marL="3563802" indent="0">
              <a:buNone/>
              <a:defRPr sz="1800" b="1"/>
            </a:lvl8pPr>
            <a:lvl9pPr marL="407291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3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15" indent="0">
              <a:buNone/>
              <a:defRPr sz="2200" b="1"/>
            </a:lvl2pPr>
            <a:lvl3pPr marL="1018228" indent="0">
              <a:buNone/>
              <a:defRPr sz="2000" b="1"/>
            </a:lvl3pPr>
            <a:lvl4pPr marL="1527344" indent="0">
              <a:buNone/>
              <a:defRPr sz="1800" b="1"/>
            </a:lvl4pPr>
            <a:lvl5pPr marL="2036458" indent="0">
              <a:buNone/>
              <a:defRPr sz="1800" b="1"/>
            </a:lvl5pPr>
            <a:lvl6pPr marL="2545574" indent="0">
              <a:buNone/>
              <a:defRPr sz="1800" b="1"/>
            </a:lvl6pPr>
            <a:lvl7pPr marL="3054686" indent="0">
              <a:buNone/>
              <a:defRPr sz="1800" b="1"/>
            </a:lvl7pPr>
            <a:lvl8pPr marL="3563802" indent="0">
              <a:buNone/>
              <a:defRPr sz="1800" b="1"/>
            </a:lvl8pPr>
            <a:lvl9pPr marL="407291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3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46EEC-31D5-824B-8E19-48BED9756719}" type="datetime1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lIns="101823" tIns="50911" rIns="101823" bIns="50911"/>
          <a:lstStyle>
            <a:lvl1pPr>
              <a:defRPr/>
            </a:lvl1pPr>
          </a:lstStyle>
          <a:p>
            <a:pPr>
              <a:defRPr/>
            </a:pPr>
            <a:fld id="{B99EA06E-B7B6-9E4A-849C-7FDA3D918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1ED09-DEA3-FA4E-9590-C8465C5A260D}" type="datetime1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lIns="101823" tIns="50911" rIns="101823" bIns="50911"/>
          <a:lstStyle>
            <a:lvl1pPr>
              <a:defRPr/>
            </a:lvl1pPr>
          </a:lstStyle>
          <a:p>
            <a:pPr>
              <a:defRPr/>
            </a:pPr>
            <a:fld id="{9B0EBC3C-FEF7-3F42-80C4-CCB75A2F6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67E2F-FD35-7D4C-9F7F-C0C2474EA13B}" type="datetime1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lIns="101823" tIns="50911" rIns="101823" bIns="50911"/>
          <a:lstStyle>
            <a:lvl1pPr>
              <a:defRPr/>
            </a:lvl1pPr>
          </a:lstStyle>
          <a:p>
            <a:pPr>
              <a:defRPr/>
            </a:pPr>
            <a:fld id="{41755B7C-18E2-2B40-8F3B-605EE3FB1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5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5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115" indent="0">
              <a:buNone/>
              <a:defRPr sz="1300"/>
            </a:lvl2pPr>
            <a:lvl3pPr marL="1018228" indent="0">
              <a:buNone/>
              <a:defRPr sz="1100"/>
            </a:lvl3pPr>
            <a:lvl4pPr marL="1527344" indent="0">
              <a:buNone/>
              <a:defRPr sz="1000"/>
            </a:lvl4pPr>
            <a:lvl5pPr marL="2036458" indent="0">
              <a:buNone/>
              <a:defRPr sz="1000"/>
            </a:lvl5pPr>
            <a:lvl6pPr marL="2545574" indent="0">
              <a:buNone/>
              <a:defRPr sz="1000"/>
            </a:lvl6pPr>
            <a:lvl7pPr marL="3054686" indent="0">
              <a:buNone/>
              <a:defRPr sz="1000"/>
            </a:lvl7pPr>
            <a:lvl8pPr marL="3563802" indent="0">
              <a:buNone/>
              <a:defRPr sz="1000"/>
            </a:lvl8pPr>
            <a:lvl9pPr marL="407291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F201E-046D-344D-B7E8-B40F9D453D4E}" type="datetime1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lIns="101823" tIns="50911" rIns="101823" bIns="50911"/>
          <a:lstStyle>
            <a:lvl1pPr>
              <a:defRPr/>
            </a:lvl1pPr>
          </a:lstStyle>
          <a:p>
            <a:pPr>
              <a:defRPr/>
            </a:pPr>
            <a:fld id="{25C6CC36-E460-7E46-8D58-5B48A2B2F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09115" indent="0">
              <a:buNone/>
              <a:defRPr sz="3100"/>
            </a:lvl2pPr>
            <a:lvl3pPr marL="1018228" indent="0">
              <a:buNone/>
              <a:defRPr sz="2700"/>
            </a:lvl3pPr>
            <a:lvl4pPr marL="1527344" indent="0">
              <a:buNone/>
              <a:defRPr sz="2200"/>
            </a:lvl4pPr>
            <a:lvl5pPr marL="2036458" indent="0">
              <a:buNone/>
              <a:defRPr sz="2200"/>
            </a:lvl5pPr>
            <a:lvl6pPr marL="2545574" indent="0">
              <a:buNone/>
              <a:defRPr sz="2200"/>
            </a:lvl6pPr>
            <a:lvl7pPr marL="3054686" indent="0">
              <a:buNone/>
              <a:defRPr sz="2200"/>
            </a:lvl7pPr>
            <a:lvl8pPr marL="3563802" indent="0">
              <a:buNone/>
              <a:defRPr sz="2200"/>
            </a:lvl8pPr>
            <a:lvl9pPr marL="407291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115" indent="0">
              <a:buNone/>
              <a:defRPr sz="1300"/>
            </a:lvl2pPr>
            <a:lvl3pPr marL="1018228" indent="0">
              <a:buNone/>
              <a:defRPr sz="1100"/>
            </a:lvl3pPr>
            <a:lvl4pPr marL="1527344" indent="0">
              <a:buNone/>
              <a:defRPr sz="1000"/>
            </a:lvl4pPr>
            <a:lvl5pPr marL="2036458" indent="0">
              <a:buNone/>
              <a:defRPr sz="1000"/>
            </a:lvl5pPr>
            <a:lvl6pPr marL="2545574" indent="0">
              <a:buNone/>
              <a:defRPr sz="1000"/>
            </a:lvl6pPr>
            <a:lvl7pPr marL="3054686" indent="0">
              <a:buNone/>
              <a:defRPr sz="1000"/>
            </a:lvl7pPr>
            <a:lvl8pPr marL="3563802" indent="0">
              <a:buNone/>
              <a:defRPr sz="1000"/>
            </a:lvl8pPr>
            <a:lvl9pPr marL="407291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BD0A-D65C-E24E-870B-9EDACD2D7870}" type="datetime1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lIns="101823" tIns="50911" rIns="101823" bIns="50911"/>
          <a:lstStyle>
            <a:lvl1pPr>
              <a:defRPr/>
            </a:lvl1pPr>
          </a:lstStyle>
          <a:p>
            <a:pPr>
              <a:defRPr/>
            </a:pPr>
            <a:fld id="{DB808AD5-771A-244C-BDA7-09FE2F543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2920" y="0"/>
            <a:ext cx="905256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23" tIns="50911" rIns="101823" bIns="509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2920" y="1381766"/>
            <a:ext cx="9052560" cy="512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23" tIns="50911" rIns="101823" bIns="509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23" tIns="50911" rIns="101823" bIns="50911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421A73-97DC-8E41-AAB4-87E5F63DE597}" type="datetime1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23" tIns="50911" rIns="101823" bIns="50911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267200" y="7162801"/>
            <a:ext cx="5791200" cy="545391"/>
          </a:xfrm>
          <a:prstGeom prst="rect">
            <a:avLst/>
          </a:prstGeom>
          <a:noFill/>
        </p:spPr>
        <p:txBody>
          <a:bodyPr wrap="square" lIns="113397" tIns="56698" rIns="113397" bIns="56698">
            <a:spAutoFit/>
          </a:bodyPr>
          <a:lstStyle/>
          <a:p>
            <a:r>
              <a:rPr lang="en-US" sz="1400" b="1" dirty="0" smtClean="0"/>
              <a:t>Bioinformatics and Genome Analyses Course, </a:t>
            </a:r>
            <a:r>
              <a:rPr lang="en-US" sz="1400" b="1" dirty="0" err="1" smtClean="0"/>
              <a:t>Institut</a:t>
            </a:r>
            <a:r>
              <a:rPr lang="en-US" sz="1400" b="1" dirty="0" smtClean="0"/>
              <a:t> Pasteur</a:t>
            </a:r>
          </a:p>
          <a:p>
            <a:r>
              <a:rPr lang="en-US" sz="1400" b="1" dirty="0" smtClean="0"/>
              <a:t>Tunis, Tunisia,</a:t>
            </a:r>
            <a:r>
              <a:rPr lang="en-US" sz="1400" b="1" baseline="0" dirty="0" smtClean="0"/>
              <a:t> </a:t>
            </a:r>
            <a:r>
              <a:rPr lang="en-US" sz="1400" b="1" dirty="0" smtClean="0"/>
              <a:t>September 18 – December 15, 2017</a:t>
            </a:r>
            <a:endParaRPr lang="en-US" sz="1400" b="1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7091988"/>
            <a:ext cx="3962400" cy="6804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509115" rtl="0" eaLnBrk="0" fontAlgn="base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50911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50911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50911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50911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509115" algn="ctr" defTabSz="50911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1018228" algn="ctr" defTabSz="50911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527344" algn="ctr" defTabSz="50911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2036458" algn="ctr" defTabSz="50911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81835" indent="-381835" algn="l" defTabSz="509115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•"/>
        <a:defRPr sz="31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310" indent="-318195" algn="l" defTabSz="509115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–"/>
        <a:defRPr sz="31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272787" indent="-254556" algn="l" defTabSz="509115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•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781900" indent="-254556" algn="l" defTabSz="509115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–"/>
        <a:defRPr sz="22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291015" indent="-254556" algn="l" defTabSz="509115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»"/>
        <a:defRPr sz="22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800129" indent="-254556" algn="l" defTabSz="50911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9245" indent="-254556" algn="l" defTabSz="50911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8359" indent="-254556" algn="l" defTabSz="50911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7471" indent="-254556" algn="l" defTabSz="50911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1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15" algn="l" defTabSz="5091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228" algn="l" defTabSz="5091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344" algn="l" defTabSz="5091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458" algn="l" defTabSz="5091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574" algn="l" defTabSz="5091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686" algn="l" defTabSz="5091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802" algn="l" defTabSz="5091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914" algn="l" defTabSz="5091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502920" y="311256"/>
            <a:ext cx="905256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23" tIns="50911" rIns="101823" bIns="509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2920" y="1813566"/>
            <a:ext cx="9052560" cy="512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23" tIns="50911" rIns="101823" bIns="509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23" tIns="50911" rIns="101823" bIns="5091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fld id="{2D7B4606-DB83-0445-A728-3BA8DEDF6C07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23" tIns="50911" rIns="101823" bIns="5091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23" tIns="50911" rIns="101823" bIns="5091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fld id="{EBAF689F-36AA-DC48-A4C8-E0335E4CD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50911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50911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50911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50911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50911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509115" algn="ctr" defTabSz="50911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1018228" algn="ctr" defTabSz="50911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527344" algn="ctr" defTabSz="50911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2036458" algn="ctr" defTabSz="50911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81835" indent="-381835" algn="l" defTabSz="509115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•"/>
        <a:defRPr sz="36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310" indent="-318195" algn="l" defTabSz="509115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–"/>
        <a:defRPr sz="31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272787" indent="-254556" algn="l" defTabSz="509115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•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781900" indent="-254556" algn="l" defTabSz="509115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–"/>
        <a:defRPr sz="22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291015" indent="-254556" algn="l" defTabSz="509115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»"/>
        <a:defRPr sz="22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800129" indent="-254556" algn="l" defTabSz="50911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9245" indent="-254556" algn="l" defTabSz="50911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8359" indent="-254556" algn="l" defTabSz="50911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7471" indent="-254556" algn="l" defTabSz="50911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1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15" algn="l" defTabSz="5091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228" algn="l" defTabSz="5091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344" algn="l" defTabSz="5091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458" algn="l" defTabSz="5091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574" algn="l" defTabSz="5091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686" algn="l" defTabSz="5091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802" algn="l" defTabSz="5091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914" algn="l" defTabSz="5091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benson@bu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295400"/>
          </a:xfrm>
        </p:spPr>
        <p:txBody>
          <a:bodyPr/>
          <a:lstStyle/>
          <a:p>
            <a:r>
              <a:rPr lang="en-US" b="1" dirty="0" smtClean="0"/>
              <a:t>Algorithms for Read Mapping</a:t>
            </a:r>
            <a:endParaRPr 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3200400"/>
            <a:ext cx="10058400" cy="336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23" tIns="50911" rIns="101823" bIns="50911" numCol="1" rtlCol="0" anchor="t" anchorCtr="0" compatLnSpc="1">
            <a:prstTxWarp prst="textNoShape">
              <a:avLst/>
            </a:prstTxWarp>
            <a:normAutofit/>
          </a:bodyPr>
          <a:lstStyle>
            <a:lvl1pPr marL="381835" indent="-381835" algn="l" defTabSz="509115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06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827310" indent="-318195" algn="l" defTabSz="509115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06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272787" indent="-254556" algn="l" defTabSz="509115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06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781900" indent="-254556" algn="l" defTabSz="509115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06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291015" indent="-254556" algn="l" defTabSz="509115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106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800129" indent="-254556" algn="l" defTabSz="50911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9245" indent="-254556" algn="l" defTabSz="50911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8359" indent="-254556" algn="l" defTabSz="50911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7471" indent="-254556" algn="l" defTabSz="50911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Arial" pitchFamily="-106" charset="0"/>
              <a:buNone/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+mn-ea"/>
                <a:cs typeface="Calibri"/>
              </a:rPr>
              <a:t>Gary Benson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Arial" pitchFamily="-106" charset="0"/>
              <a:buNone/>
              <a:defRPr/>
            </a:pPr>
            <a:endParaRPr lang="en-US" sz="1100" dirty="0" smtClean="0">
              <a:solidFill>
                <a:srgbClr val="FF0000"/>
              </a:solidFill>
              <a:ea typeface="+mn-ea"/>
              <a:cs typeface="+mn-cs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Arial" pitchFamily="-106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ea typeface="+mn-ea"/>
                <a:cs typeface="+mn-cs"/>
              </a:rPr>
              <a:t>Computer Science, Biology, Bioinformatics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Arial" pitchFamily="-106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  <a:ea typeface="+mn-ea"/>
                <a:cs typeface="+mn-cs"/>
              </a:rPr>
              <a:t>Boston University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Arial" pitchFamily="-106" charset="0"/>
              <a:buNone/>
              <a:defRPr/>
            </a:pPr>
            <a:endParaRPr lang="en-US" sz="1200" dirty="0" smtClean="0">
              <a:solidFill>
                <a:srgbClr val="000000"/>
              </a:solidFill>
              <a:ea typeface="+mn-ea"/>
              <a:cs typeface="+mn-cs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Arial" pitchFamily="-106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ea typeface="+mn-ea"/>
                <a:cs typeface="+mn-cs"/>
                <a:hlinkClick r:id="rId2"/>
              </a:rPr>
              <a:t>gbenson@bu.edu</a:t>
            </a:r>
            <a:endParaRPr lang="en-US" sz="2000" dirty="0" smtClean="0">
              <a:solidFill>
                <a:srgbClr val="000000"/>
              </a:solidFill>
              <a:ea typeface="+mn-ea"/>
              <a:cs typeface="+mn-cs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Arial" pitchFamily="-106" charset="0"/>
              <a:buNone/>
              <a:defRPr/>
            </a:pPr>
            <a:endParaRPr lang="en-US" sz="1200" dirty="0" smtClean="0">
              <a:solidFill>
                <a:srgbClr val="000000"/>
              </a:solidFill>
              <a:ea typeface="+mn-ea"/>
              <a:cs typeface="+mn-cs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Arial" pitchFamily="-106" charset="0"/>
              <a:buNone/>
              <a:defRPr/>
            </a:pPr>
            <a:r>
              <a:rPr lang="en-US" sz="2700" dirty="0" smtClean="0">
                <a:solidFill>
                  <a:srgbClr val="800000"/>
                </a:solidFill>
              </a:rPr>
              <a:t>http://</a:t>
            </a:r>
            <a:r>
              <a:rPr lang="en-US" sz="2700" dirty="0" err="1" smtClean="0">
                <a:solidFill>
                  <a:srgbClr val="800000"/>
                </a:solidFill>
              </a:rPr>
              <a:t>tandem.bu.edu</a:t>
            </a:r>
            <a:r>
              <a:rPr lang="en-US" sz="2700" dirty="0" smtClean="0">
                <a:solidFill>
                  <a:srgbClr val="800000"/>
                </a:solidFill>
              </a:rPr>
              <a:t>/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Arial" pitchFamily="-106" charset="0"/>
              <a:buNone/>
              <a:defRPr/>
            </a:pPr>
            <a:endParaRPr lang="en-US" sz="2000" dirty="0" smtClean="0">
              <a:solidFill>
                <a:srgbClr val="000000"/>
              </a:solidFill>
              <a:ea typeface="+mn-ea"/>
              <a:cs typeface="+mn-cs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Arial" pitchFamily="-106" charset="0"/>
              <a:buNone/>
              <a:defRPr/>
            </a:pPr>
            <a:endParaRPr lang="en-US" sz="2700" dirty="0" smtClean="0">
              <a:solidFill>
                <a:srgbClr val="000000"/>
              </a:solidFill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Arial" pitchFamily="-106" charset="0"/>
              <a:buNone/>
              <a:defRPr/>
            </a:pPr>
            <a:endParaRPr lang="en-US" dirty="0" smtClean="0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Arial" pitchFamily="-106" charset="0"/>
              <a:buNone/>
              <a:defRPr/>
            </a:pPr>
            <a:endParaRPr lang="en-US" dirty="0" smtClean="0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Arial" pitchFamily="-106" charset="0"/>
              <a:buNone/>
              <a:defRPr/>
            </a:pPr>
            <a:endParaRPr lang="en-US" sz="2000" dirty="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0 1 2 3 4 5 6 7 8 9 0 1 2 3 4 5 6 7 8</a:t>
            </a:r>
          </a:p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A C G T T G C A G T T G A C T G A C G</a:t>
            </a:r>
          </a:p>
          <a:p>
            <a:pPr algn="ctr">
              <a:buNone/>
            </a:pPr>
            <a:endParaRPr lang="en-US" dirty="0" smtClean="0">
              <a:latin typeface="Courier"/>
              <a:cs typeface="Courier"/>
            </a:endParaRPr>
          </a:p>
          <a:p>
            <a:pPr lvl="0" algn="ctr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AAA, AAC,….,ACG,…,CAG,…,CGT,…GAC,…,GTT,…,</a:t>
            </a:r>
            <a:r>
              <a:rPr lang="en-US" sz="2700" dirty="0" smtClean="0"/>
              <a:t>TGC,…</a:t>
            </a:r>
            <a:r>
              <a:rPr lang="en-US" sz="2700" dirty="0" smtClean="0">
                <a:solidFill>
                  <a:prstClr val="black"/>
                </a:solidFill>
              </a:rPr>
              <a:t>TTG,…TTT</a:t>
            </a:r>
          </a:p>
          <a:p>
            <a:pPr lvl="0" algn="ctr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                           0                       1</a:t>
            </a:r>
          </a:p>
          <a:p>
            <a:pPr algn="ctr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9660" y="2072640"/>
            <a:ext cx="1341120" cy="51816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551033" y="3843046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478893" y="384215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0 1 2 3 4 5 6 7 8 9 0 1 2 3 4 5 6 7 8</a:t>
            </a:r>
          </a:p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A C G T T G C A G T T G A C T G A C G</a:t>
            </a:r>
          </a:p>
          <a:p>
            <a:pPr algn="ctr">
              <a:buNone/>
            </a:pPr>
            <a:endParaRPr lang="en-US" dirty="0" smtClean="0">
              <a:latin typeface="Courier"/>
              <a:cs typeface="Courier"/>
            </a:endParaRPr>
          </a:p>
          <a:p>
            <a:pPr lvl="0" algn="ctr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AAA, AAC,….,ACG,…,CAG,…,CGT,…GAC,…,GTT,…,</a:t>
            </a:r>
            <a:r>
              <a:rPr lang="en-US" sz="2700" dirty="0" smtClean="0"/>
              <a:t>TGC,…</a:t>
            </a:r>
            <a:r>
              <a:rPr lang="en-US" sz="2700" dirty="0" smtClean="0">
                <a:solidFill>
                  <a:prstClr val="black"/>
                </a:solidFill>
              </a:rPr>
              <a:t>TTG,…TTT</a:t>
            </a:r>
          </a:p>
          <a:p>
            <a:pPr lvl="0" algn="ctr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                           0                       1                     2</a:t>
            </a:r>
          </a:p>
          <a:p>
            <a:pPr algn="ctr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2580" y="2072640"/>
            <a:ext cx="1341120" cy="51816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551033" y="3843046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478893" y="384215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6322933" y="384215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0 1 2 3 4 5 6 7 8 9 0 1 2 3 4 5 6 7 8</a:t>
            </a:r>
          </a:p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A C G T T G C A G T T G A C T G A C G</a:t>
            </a:r>
          </a:p>
          <a:p>
            <a:pPr algn="ctr">
              <a:buNone/>
            </a:pPr>
            <a:endParaRPr lang="en-US" dirty="0" smtClean="0">
              <a:latin typeface="Courier"/>
              <a:cs typeface="Courier"/>
            </a:endParaRPr>
          </a:p>
          <a:p>
            <a:pPr lvl="0" algn="ctr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AAA, AAC,….,ACG,…,CAG,…,CGT,…GAC,…,GTT,…,TGC,…TTG,…TTT</a:t>
            </a:r>
          </a:p>
          <a:p>
            <a:pPr lvl="0" algn="ctr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                           0                       1                     2 			3</a:t>
            </a:r>
          </a:p>
          <a:p>
            <a:pPr lvl="0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                                                                          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11680" y="2072640"/>
            <a:ext cx="1341120" cy="51816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551033" y="3843046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478893" y="384215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6322933" y="384215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8081407" y="384215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0 1 2 3 4 5 6 7 8 9 0 1 2 3 4 5 6 7 8</a:t>
            </a:r>
          </a:p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A C G T T G C A G T T G A C T G A C G</a:t>
            </a:r>
          </a:p>
          <a:p>
            <a:pPr algn="ctr">
              <a:buNone/>
            </a:pPr>
            <a:endParaRPr lang="en-US" dirty="0" smtClean="0">
              <a:latin typeface="Courier"/>
              <a:cs typeface="Courier"/>
            </a:endParaRPr>
          </a:p>
          <a:p>
            <a:pPr lvl="0" algn="ctr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AAA, AAC,….,ACG,…,CAG,…,CGT,…GAC,…,GTT,…,TGC,…TTG,…TTT</a:t>
            </a:r>
          </a:p>
          <a:p>
            <a:pPr lvl="0" algn="ctr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                           0                       1                     2          4        3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2072640"/>
            <a:ext cx="1341120" cy="51816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551033" y="3843046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478893" y="384215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6322933" y="384215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8081407" y="384215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244953" y="384215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71606"/>
            <a:ext cx="9052560" cy="5129425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0 1 2 3 4 5 6 7 8 9 0 1 2 3 4 5 6 7 8</a:t>
            </a:r>
          </a:p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A C G T T G C A G T T G A C T G A C G</a:t>
            </a:r>
          </a:p>
          <a:p>
            <a:pPr algn="ctr">
              <a:buNone/>
            </a:pPr>
            <a:endParaRPr lang="en-US" dirty="0" smtClean="0">
              <a:latin typeface="Courier"/>
              <a:cs typeface="Courier"/>
            </a:endParaRPr>
          </a:p>
          <a:p>
            <a:pPr lvl="0" algn="ctr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AAA, AAC,….,ACG,…,CAG,…,CGT,…GAC,…,GTT,…,TGC,…TTG,…TTT</a:t>
            </a:r>
          </a:p>
          <a:p>
            <a:pPr lvl="0" algn="ctr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                           0                       1                     2          4        3</a:t>
            </a:r>
          </a:p>
          <a:p>
            <a:pPr lvl="0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                                                                            8</a:t>
            </a:r>
          </a:p>
          <a:p>
            <a:pPr algn="ctr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8640" y="2072640"/>
            <a:ext cx="1341120" cy="51816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551033" y="3843046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478893" y="384215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6322933" y="384215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8081407" y="384215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244953" y="384215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321187" y="487847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0" y="2514603"/>
            <a:ext cx="1905000" cy="369277"/>
          </a:xfrm>
          <a:prstGeom prst="rect">
            <a:avLst/>
          </a:prstGeom>
          <a:noFill/>
        </p:spPr>
        <p:txBody>
          <a:bodyPr wrap="square" lIns="91388" tIns="45693" rIns="91388" bIns="45693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(skipping ahead)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0 1 2 3 4 5 6 7 8 9 0 1 2 3 4 5 6 7 8</a:t>
            </a:r>
          </a:p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A C G T T G C A G T T G A C T G A C G</a:t>
            </a:r>
          </a:p>
          <a:p>
            <a:pPr algn="ctr">
              <a:buNone/>
            </a:pPr>
            <a:endParaRPr lang="en-US" dirty="0" smtClean="0">
              <a:latin typeface="Courier"/>
              <a:cs typeface="Courier"/>
            </a:endParaRPr>
          </a:p>
          <a:p>
            <a:pPr lvl="0" algn="ctr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AAA, AAC,….,ACG,…,CAG,…,CGT,…GAC,…,GTT,…,TGC,…TTG,…TTT</a:t>
            </a:r>
          </a:p>
          <a:p>
            <a:pPr lvl="0" algn="ctr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                           0                       1                     2          4        3</a:t>
            </a:r>
          </a:p>
          <a:p>
            <a:pPr lvl="0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                                                                            8                    9</a:t>
            </a:r>
          </a:p>
          <a:p>
            <a:pPr algn="ctr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1560" y="2072640"/>
            <a:ext cx="1341120" cy="51816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551033" y="3843046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478893" y="384215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6322933" y="384215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8081407" y="384215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244953" y="384215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321187" y="487847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8081406" y="487847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a new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AAA, AAC,….,ACG,…,CAG,…,CGT,…GAC,…,GTT,…,</a:t>
            </a:r>
            <a:r>
              <a:rPr lang="en-US" sz="2700" dirty="0" smtClean="0"/>
              <a:t>TGC</a:t>
            </a:r>
            <a:r>
              <a:rPr lang="en-US" sz="2700" dirty="0" smtClean="0">
                <a:solidFill>
                  <a:prstClr val="black"/>
                </a:solidFill>
              </a:rPr>
              <a:t>,…TTG,…TTT</a:t>
            </a:r>
          </a:p>
          <a:p>
            <a:pPr lvl="0" algn="ctr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                           0                       1                     2         </a:t>
            </a:r>
            <a:r>
              <a:rPr lang="en-US" sz="2700" dirty="0" smtClean="0"/>
              <a:t> 4        </a:t>
            </a:r>
            <a:r>
              <a:rPr lang="en-US" sz="2700" dirty="0" smtClean="0">
                <a:solidFill>
                  <a:prstClr val="black"/>
                </a:solidFill>
              </a:rPr>
              <a:t>3</a:t>
            </a:r>
          </a:p>
          <a:p>
            <a:pPr lvl="0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                                                                            8                    9</a:t>
            </a:r>
          </a:p>
          <a:p>
            <a:pPr lvl="0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T A C </a:t>
            </a:r>
            <a:r>
              <a:rPr lang="en-US" dirty="0" smtClean="0">
                <a:latin typeface="Courier"/>
                <a:cs typeface="Courier"/>
              </a:rPr>
              <a:t>A G T T G . . . </a:t>
            </a:r>
            <a:endParaRPr lang="en-US" dirty="0" smtClean="0">
              <a:solidFill>
                <a:prstClr val="black"/>
              </a:solidFill>
            </a:endParaRPr>
          </a:p>
          <a:p>
            <a:pPr algn="ctr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40" y="4490720"/>
            <a:ext cx="1341120" cy="51816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551033" y="2202206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478893" y="220131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6322933" y="220131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8081407" y="220131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244953" y="2201311"/>
            <a:ext cx="431800" cy="17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321187" y="323763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8081406" y="323763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740" y="3899428"/>
            <a:ext cx="2430780" cy="379815"/>
          </a:xfrm>
          <a:prstGeom prst="rect">
            <a:avLst/>
          </a:prstGeom>
          <a:noFill/>
        </p:spPr>
        <p:txBody>
          <a:bodyPr wrap="square" lIns="101823" tIns="50911" rIns="101823" bIns="50911" rtlCol="0">
            <a:spAutoFit/>
          </a:bodyPr>
          <a:lstStyle/>
          <a:p>
            <a:r>
              <a:rPr lang="en-US" dirty="0" smtClean="0"/>
              <a:t>Read: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a new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AAA, AAC,….,ACG,…,CAG,…,CGT,…GAC,…,GTT,…,TGC,…TTG,…TTT</a:t>
            </a:r>
          </a:p>
          <a:p>
            <a:pPr lvl="0" algn="ctr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                           0                       1                     2          4        3</a:t>
            </a:r>
          </a:p>
          <a:p>
            <a:pPr lvl="0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                                                                            8                    9</a:t>
            </a:r>
          </a:p>
          <a:p>
            <a:pPr lvl="0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dirty="0" smtClean="0">
                <a:latin typeface="Courier"/>
                <a:cs typeface="Courier"/>
              </a:rPr>
              <a:t>T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A C A </a:t>
            </a:r>
            <a:r>
              <a:rPr lang="en-US" dirty="0" smtClean="0">
                <a:latin typeface="Courier"/>
                <a:cs typeface="Courier"/>
              </a:rPr>
              <a:t>G T T G . . . </a:t>
            </a:r>
            <a:endParaRPr lang="en-US" dirty="0" smtClean="0">
              <a:solidFill>
                <a:prstClr val="black"/>
              </a:solidFill>
            </a:endParaRPr>
          </a:p>
          <a:p>
            <a:pPr algn="ctr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5840" y="4490720"/>
            <a:ext cx="1341120" cy="51816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551033" y="2202206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478893" y="220131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6322933" y="220131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8081407" y="220131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244953" y="220131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321187" y="323763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8081406" y="323763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740" y="3899428"/>
            <a:ext cx="2430780" cy="379815"/>
          </a:xfrm>
          <a:prstGeom prst="rect">
            <a:avLst/>
          </a:prstGeom>
          <a:noFill/>
        </p:spPr>
        <p:txBody>
          <a:bodyPr wrap="square" lIns="101823" tIns="50911" rIns="101823" bIns="50911" rtlCol="0">
            <a:spAutoFit/>
          </a:bodyPr>
          <a:lstStyle/>
          <a:p>
            <a:r>
              <a:rPr lang="en-US" dirty="0" smtClean="0"/>
              <a:t>Read: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a new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AAA, AAC,….,ACG,…,</a:t>
            </a:r>
            <a:r>
              <a:rPr lang="en-US" sz="2700" dirty="0" smtClean="0">
                <a:solidFill>
                  <a:srgbClr val="FF0000"/>
                </a:solidFill>
              </a:rPr>
              <a:t>CAG</a:t>
            </a:r>
            <a:r>
              <a:rPr lang="en-US" sz="2700" dirty="0" smtClean="0">
                <a:solidFill>
                  <a:prstClr val="black"/>
                </a:solidFill>
              </a:rPr>
              <a:t>,…,CGT,…GAC,…,GTT,…,TGC,…TTG,…TTT</a:t>
            </a:r>
          </a:p>
          <a:p>
            <a:pPr lvl="0" algn="ctr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                           0                       1                     2          4        3</a:t>
            </a:r>
          </a:p>
          <a:p>
            <a:pPr lvl="0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                                                                            8                    9</a:t>
            </a:r>
          </a:p>
          <a:p>
            <a:pPr lvl="0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dirty="0" smtClean="0">
                <a:latin typeface="Courier"/>
                <a:cs typeface="Courier"/>
              </a:rPr>
              <a:t>T A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C A G </a:t>
            </a:r>
            <a:r>
              <a:rPr lang="en-US" dirty="0" smtClean="0">
                <a:latin typeface="Courier"/>
                <a:cs typeface="Courier"/>
              </a:rPr>
              <a:t>T T G . . . </a:t>
            </a:r>
            <a:endParaRPr lang="en-US" dirty="0" smtClean="0">
              <a:solidFill>
                <a:prstClr val="black"/>
              </a:solidFill>
            </a:endParaRPr>
          </a:p>
          <a:p>
            <a:pPr algn="ctr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08760" y="4490720"/>
            <a:ext cx="1341120" cy="51816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551033" y="2202206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478893" y="220131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6322933" y="220131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8081407" y="220131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244953" y="220131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321187" y="323763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8081406" y="323763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740" y="3899428"/>
            <a:ext cx="2430780" cy="379815"/>
          </a:xfrm>
          <a:prstGeom prst="rect">
            <a:avLst/>
          </a:prstGeom>
          <a:noFill/>
        </p:spPr>
        <p:txBody>
          <a:bodyPr wrap="square" lIns="101823" tIns="50911" rIns="101823" bIns="50911" rtlCol="0">
            <a:spAutoFit/>
          </a:bodyPr>
          <a:lstStyle/>
          <a:p>
            <a:r>
              <a:rPr lang="en-US" dirty="0" smtClean="0"/>
              <a:t>Read: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a new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AAA, AAC,….,ACG,…,CAG,…,CGT,…GAC,…,GTT,…,TGC,…TTG,…TTT</a:t>
            </a:r>
          </a:p>
          <a:p>
            <a:pPr lvl="0" algn="ctr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                           0                       1                     2          4        3</a:t>
            </a:r>
          </a:p>
          <a:p>
            <a:pPr lvl="0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                                                                            8                    9</a:t>
            </a:r>
          </a:p>
          <a:p>
            <a:pPr lvl="0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dirty="0" smtClean="0">
                <a:latin typeface="Courier"/>
                <a:cs typeface="Courier"/>
              </a:rPr>
              <a:t>T A C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A G T </a:t>
            </a:r>
            <a:r>
              <a:rPr lang="en-US" dirty="0" smtClean="0">
                <a:latin typeface="Courier"/>
                <a:cs typeface="Courier"/>
              </a:rPr>
              <a:t>T G . . . </a:t>
            </a:r>
            <a:endParaRPr lang="en-US" dirty="0" smtClean="0">
              <a:solidFill>
                <a:prstClr val="black"/>
              </a:solidFill>
            </a:endParaRPr>
          </a:p>
          <a:p>
            <a:pPr algn="ctr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27860" y="4490720"/>
            <a:ext cx="1341120" cy="51816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551033" y="2202206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478893" y="220131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6322933" y="220131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8081407" y="220131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244953" y="220131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321187" y="323763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8081406" y="323763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740" y="3899428"/>
            <a:ext cx="2430780" cy="379815"/>
          </a:xfrm>
          <a:prstGeom prst="rect">
            <a:avLst/>
          </a:prstGeom>
          <a:noFill/>
        </p:spPr>
        <p:txBody>
          <a:bodyPr wrap="square" lIns="101823" tIns="50911" rIns="101823" bIns="50911" rtlCol="0">
            <a:spAutoFit/>
          </a:bodyPr>
          <a:lstStyle/>
          <a:p>
            <a:r>
              <a:rPr lang="en-US" dirty="0" smtClean="0"/>
              <a:t>Read: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for Read Mapping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Different algorithms: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Indexing of Genome</a:t>
            </a:r>
          </a:p>
          <a:p>
            <a:pPr lvl="2"/>
            <a:r>
              <a:rPr lang="en-US" dirty="0" smtClean="0"/>
              <a:t>short words (seeds) – bounded expectation for failed mapping</a:t>
            </a:r>
          </a:p>
          <a:p>
            <a:pPr lvl="2"/>
            <a:r>
              <a:rPr lang="en-US" dirty="0" smtClean="0"/>
              <a:t>longer words (seeds) – guaranteed mapping with bounded number of errors </a:t>
            </a:r>
          </a:p>
          <a:p>
            <a:pPr lvl="2">
              <a:buNone/>
            </a:pPr>
            <a:r>
              <a:rPr lang="en-US" dirty="0" smtClean="0"/>
              <a:t>	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Suffix Array/Burrows-Wheeler-Transform of Genome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</a:rPr>
              <a:t>exact matching and alternate read generation</a:t>
            </a:r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2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a new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AAA, AAC,….,ACG,…,CAG,…,CGT,…GAC,…,</a:t>
            </a:r>
            <a:r>
              <a:rPr lang="en-US" sz="2700" dirty="0" smtClean="0">
                <a:solidFill>
                  <a:srgbClr val="FF0000"/>
                </a:solidFill>
              </a:rPr>
              <a:t>GTT</a:t>
            </a:r>
            <a:r>
              <a:rPr lang="en-US" sz="2700" dirty="0" smtClean="0">
                <a:solidFill>
                  <a:prstClr val="black"/>
                </a:solidFill>
              </a:rPr>
              <a:t>,…,TGC,…TTG,…TTT</a:t>
            </a:r>
          </a:p>
          <a:p>
            <a:pPr lvl="0" algn="ctr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                           0                       1                     </a:t>
            </a:r>
            <a:r>
              <a:rPr lang="en-US" sz="2700" dirty="0" smtClean="0">
                <a:solidFill>
                  <a:srgbClr val="FF0000"/>
                </a:solidFill>
              </a:rPr>
              <a:t>2</a:t>
            </a:r>
            <a:r>
              <a:rPr lang="en-US" sz="2700" dirty="0" smtClean="0">
                <a:solidFill>
                  <a:prstClr val="black"/>
                </a:solidFill>
              </a:rPr>
              <a:t>          4        3</a:t>
            </a:r>
          </a:p>
          <a:p>
            <a:pPr lvl="0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                                                                            </a:t>
            </a:r>
            <a:r>
              <a:rPr lang="en-US" sz="2700" dirty="0" smtClean="0">
                <a:solidFill>
                  <a:srgbClr val="FF0000"/>
                </a:solidFill>
              </a:rPr>
              <a:t>8</a:t>
            </a:r>
            <a:r>
              <a:rPr lang="en-US" sz="2700" dirty="0" smtClean="0">
                <a:solidFill>
                  <a:prstClr val="black"/>
                </a:solidFill>
              </a:rPr>
              <a:t>                    9</a:t>
            </a:r>
          </a:p>
          <a:p>
            <a:pPr lvl="0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dirty="0" smtClean="0">
                <a:latin typeface="Courier"/>
                <a:cs typeface="Courier"/>
              </a:rPr>
              <a:t>T A C A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 T T</a:t>
            </a:r>
            <a:r>
              <a:rPr lang="en-US" dirty="0" smtClean="0">
                <a:latin typeface="Courier"/>
                <a:cs typeface="Courier"/>
              </a:rPr>
              <a:t> G . . . </a:t>
            </a:r>
            <a:endParaRPr lang="en-US" dirty="0" smtClean="0">
              <a:solidFill>
                <a:prstClr val="black"/>
              </a:solidFill>
            </a:endParaRPr>
          </a:p>
          <a:p>
            <a:pPr algn="ctr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0780" y="4490720"/>
            <a:ext cx="1341120" cy="51816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551033" y="2202206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478893" y="220131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6322933" y="2201311"/>
            <a:ext cx="431800" cy="17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8081407" y="220131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244953" y="220131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321187" y="3237631"/>
            <a:ext cx="431800" cy="17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8081406" y="3237631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740" y="3899428"/>
            <a:ext cx="2430780" cy="379815"/>
          </a:xfrm>
          <a:prstGeom prst="rect">
            <a:avLst/>
          </a:prstGeom>
          <a:noFill/>
        </p:spPr>
        <p:txBody>
          <a:bodyPr wrap="square" lIns="101823" tIns="50911" rIns="101823" bIns="50911" rtlCol="0">
            <a:spAutoFit/>
          </a:bodyPr>
          <a:lstStyle/>
          <a:p>
            <a:r>
              <a:rPr lang="en-US" dirty="0" smtClean="0"/>
              <a:t>Read: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subject sequence at matching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" y="2159003"/>
            <a:ext cx="9304020" cy="1210812"/>
          </a:xfrm>
          <a:prstGeom prst="rect">
            <a:avLst/>
          </a:prstGeom>
        </p:spPr>
        <p:txBody>
          <a:bodyPr wrap="square" lIns="101823" tIns="50911" rIns="101823" bIns="50911">
            <a:spAutoFit/>
          </a:bodyPr>
          <a:lstStyle/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Indexed genome:   0 1 2 3 4 5 6 7 8 9 0 1 2 3 4 5 6 7 8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                  A C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 T T </a:t>
            </a:r>
            <a:r>
              <a:rPr lang="en-US" dirty="0" smtClean="0">
                <a:latin typeface="Courier"/>
                <a:cs typeface="Courier"/>
              </a:rPr>
              <a:t>G C A G T T G A C T G A C G</a:t>
            </a:r>
          </a:p>
          <a:p>
            <a:r>
              <a:rPr lang="en-US" dirty="0" smtClean="0">
                <a:latin typeface="Courier"/>
                <a:cs typeface="Courier"/>
              </a:rPr>
              <a:t>Subject read: T A C A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 T T</a:t>
            </a:r>
            <a:r>
              <a:rPr lang="en-US" dirty="0" smtClean="0">
                <a:latin typeface="Courier"/>
                <a:cs typeface="Courier"/>
              </a:rPr>
              <a:t> G . . .</a:t>
            </a:r>
            <a:endParaRPr lang="en-US" dirty="0" smtClean="0"/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" y="3907588"/>
            <a:ext cx="9304020" cy="2226475"/>
          </a:xfrm>
          <a:prstGeom prst="rect">
            <a:avLst/>
          </a:prstGeom>
        </p:spPr>
        <p:txBody>
          <a:bodyPr wrap="square" lIns="101823" tIns="50911" rIns="101823" bIns="50911">
            <a:spAutoFit/>
          </a:bodyPr>
          <a:lstStyle/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Indexed genome:   0 1 2 3 4 5 6 7 8 9 0 1 2 3 4 5 6 7 8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                  A C G T T G C A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 T T </a:t>
            </a:r>
            <a:r>
              <a:rPr lang="en-US" dirty="0" smtClean="0">
                <a:latin typeface="Courier"/>
                <a:cs typeface="Courier"/>
              </a:rPr>
              <a:t>G A C T G A C G</a:t>
            </a:r>
          </a:p>
          <a:p>
            <a:r>
              <a:rPr lang="en-US" dirty="0" smtClean="0">
                <a:latin typeface="Courier"/>
                <a:cs typeface="Courier"/>
              </a:rPr>
              <a:t>Subject read              T A C A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 T T</a:t>
            </a:r>
            <a:r>
              <a:rPr lang="en-US" dirty="0" smtClean="0">
                <a:latin typeface="Courier"/>
                <a:cs typeface="Courier"/>
              </a:rPr>
              <a:t> G . . .</a:t>
            </a:r>
            <a:endParaRPr lang="en-US" dirty="0" smtClean="0"/>
          </a:p>
          <a:p>
            <a:pPr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                          1 0 1 1 1 1 1 1 . . .</a:t>
            </a: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								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Good match?</a:t>
            </a: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191000" y="4876804"/>
            <a:ext cx="29718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86360"/>
            <a:ext cx="9052560" cy="1295400"/>
          </a:xfrm>
        </p:spPr>
        <p:txBody>
          <a:bodyPr/>
          <a:lstStyle/>
          <a:p>
            <a:r>
              <a:rPr lang="en-US" dirty="0" smtClean="0"/>
              <a:t>Seed matching can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06661"/>
            <a:ext cx="9052560" cy="51294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scanning method is not guaranteed to find a matching seed, even when the read has a good match to the genome, because there may be no window that matches exactly.  Therefore, the </a:t>
            </a:r>
            <a:r>
              <a:rPr lang="en-US" b="1" dirty="0" smtClean="0"/>
              <a:t>main question</a:t>
            </a:r>
            <a:r>
              <a:rPr lang="en-US" dirty="0" smtClean="0"/>
              <a:t> is:</a:t>
            </a:r>
          </a:p>
          <a:p>
            <a:pPr>
              <a:buNone/>
            </a:pPr>
            <a:endParaRPr lang="en-US" sz="1400" dirty="0" smtClean="0"/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What is the probability of finding a match </a:t>
            </a:r>
          </a:p>
          <a:p>
            <a:pPr algn="ctr">
              <a:buNone/>
            </a:pPr>
            <a:r>
              <a:rPr lang="en-US" dirty="0" smtClean="0"/>
              <a:t>between similar sequences</a:t>
            </a:r>
          </a:p>
          <a:p>
            <a:pPr algn="ctr">
              <a:buNone/>
            </a:pPr>
            <a:r>
              <a:rPr lang="en-US" dirty="0" smtClean="0"/>
              <a:t>using the window size chosen?</a:t>
            </a:r>
          </a:p>
          <a:p>
            <a:pPr>
              <a:buNone/>
            </a:pPr>
            <a:endParaRPr lang="en-US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Q1: Is it possible to find a match?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is known as the </a:t>
            </a:r>
            <a:r>
              <a:rPr lang="en-US" dirty="0" smtClean="0">
                <a:solidFill>
                  <a:srgbClr val="FF0000"/>
                </a:solidFill>
              </a:rPr>
              <a:t>waiting time </a:t>
            </a:r>
            <a:r>
              <a:rPr lang="en-US" dirty="0" smtClean="0"/>
              <a:t>problem.  </a:t>
            </a:r>
          </a:p>
          <a:p>
            <a:pPr>
              <a:buNone/>
            </a:pPr>
            <a:r>
              <a:rPr lang="en-US" dirty="0" smtClean="0"/>
              <a:t>Waiting Time:  How many consecutive positions must be examined until a run of </a:t>
            </a:r>
            <a:r>
              <a:rPr lang="en-US" dirty="0" err="1" smtClean="0"/>
              <a:t>k</a:t>
            </a:r>
            <a:r>
              <a:rPr lang="en-US" dirty="0" smtClean="0"/>
              <a:t> ones occurs.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Time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is known as the </a:t>
            </a:r>
            <a:r>
              <a:rPr lang="en-US" dirty="0" smtClean="0">
                <a:solidFill>
                  <a:srgbClr val="FF0000"/>
                </a:solidFill>
              </a:rPr>
              <a:t>waiting time </a:t>
            </a:r>
            <a:r>
              <a:rPr lang="en-US" dirty="0" smtClean="0"/>
              <a:t>problem.  </a:t>
            </a:r>
          </a:p>
          <a:p>
            <a:pPr>
              <a:buNone/>
            </a:pPr>
            <a:r>
              <a:rPr lang="en-US" dirty="0" smtClean="0"/>
              <a:t>Waiting Time:  How many consecutive positions must be examined until a run of </a:t>
            </a:r>
            <a:r>
              <a:rPr lang="en-US" dirty="0" err="1" smtClean="0"/>
              <a:t>k</a:t>
            </a:r>
            <a:r>
              <a:rPr lang="en-US" dirty="0" smtClean="0"/>
              <a:t> ones occurs.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Specific sequence example: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AA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GC</a:t>
            </a:r>
            <a:r>
              <a:rPr lang="en-US" dirty="0" smtClean="0">
                <a:latin typeface="Courier"/>
                <a:cs typeface="Courier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TCGG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GTGCC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GA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AA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GC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TCGG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G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GTGCC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GA</a:t>
            </a:r>
            <a:endParaRPr lang="en-US" sz="11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1101101111011111011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318003"/>
            <a:ext cx="1760220" cy="379815"/>
          </a:xfrm>
          <a:prstGeom prst="rect">
            <a:avLst/>
          </a:prstGeom>
          <a:noFill/>
        </p:spPr>
        <p:txBody>
          <a:bodyPr wrap="square" lIns="101823" tIns="50911" rIns="101823" bIns="50911" rtlCol="0">
            <a:spAutoFit/>
          </a:bodyPr>
          <a:lstStyle/>
          <a:p>
            <a:r>
              <a:rPr lang="en-US" dirty="0" smtClean="0"/>
              <a:t>Sequence 1: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4922523"/>
            <a:ext cx="1501926" cy="379815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dirty="0" smtClean="0"/>
              <a:t>Sequence 2: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Time – Specific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09046"/>
            <a:ext cx="9052560" cy="5129425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AA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GC</a:t>
            </a:r>
            <a:r>
              <a:rPr lang="en-US" dirty="0" smtClean="0">
                <a:latin typeface="Courier"/>
                <a:cs typeface="Courier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TCGG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GTGCC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GA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AA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GC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TCGG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G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GTGCC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GA</a:t>
            </a:r>
            <a:endParaRPr lang="en-US" sz="11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1101101111011111011</a:t>
            </a:r>
          </a:p>
          <a:p>
            <a:pPr algn="ctr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2716932" y="3237631"/>
            <a:ext cx="431801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2968392" y="3237631"/>
            <a:ext cx="431801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4560972" y="3237631"/>
            <a:ext cx="431801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4812432" y="3237631"/>
            <a:ext cx="431801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6237372" y="3237631"/>
            <a:ext cx="431801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33160" y="4069080"/>
          <a:ext cx="3723900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28857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err="1" smtClean="0"/>
                        <a:t>k</a:t>
                      </a:r>
                      <a:endParaRPr lang="en-US" sz="2700" dirty="0"/>
                    </a:p>
                  </a:txBody>
                  <a:tcPr marL="100584" marR="100584" marT="51816" marB="518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waiting time</a:t>
                      </a:r>
                      <a:endParaRPr lang="en-US" sz="2700" dirty="0"/>
                    </a:p>
                  </a:txBody>
                  <a:tcPr marL="100584" marR="100584" marT="51816" marB="51816">
                    <a:solidFill>
                      <a:schemeClr val="bg1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1</a:t>
                      </a:r>
                    </a:p>
                  </a:txBody>
                  <a:tcPr marL="100584" marR="100584" marT="51816" marB="518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1</a:t>
                      </a:r>
                      <a:endParaRPr lang="en-US" sz="2700" dirty="0"/>
                    </a:p>
                  </a:txBody>
                  <a:tcPr marL="100584" marR="100584" marT="51816" marB="51816">
                    <a:solidFill>
                      <a:schemeClr val="bg1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2</a:t>
                      </a:r>
                      <a:endParaRPr lang="en-US" sz="2700" dirty="0"/>
                    </a:p>
                  </a:txBody>
                  <a:tcPr marL="100584" marR="100584" marT="51816" marB="518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2</a:t>
                      </a:r>
                    </a:p>
                  </a:txBody>
                  <a:tcPr marL="100584" marR="100584" marT="51816" marB="51816">
                    <a:solidFill>
                      <a:schemeClr val="bg1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3</a:t>
                      </a:r>
                      <a:endParaRPr lang="en-US" sz="2700" dirty="0"/>
                    </a:p>
                  </a:txBody>
                  <a:tcPr marL="100584" marR="100584" marT="51816" marB="518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9</a:t>
                      </a:r>
                      <a:endParaRPr lang="en-US" sz="2700" dirty="0"/>
                    </a:p>
                  </a:txBody>
                  <a:tcPr marL="100584" marR="100584" marT="51816" marB="51816">
                    <a:solidFill>
                      <a:schemeClr val="bg1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4</a:t>
                      </a:r>
                      <a:endParaRPr lang="en-US" sz="2700" dirty="0"/>
                    </a:p>
                  </a:txBody>
                  <a:tcPr marL="100584" marR="100584" marT="51816" marB="518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10</a:t>
                      </a:r>
                      <a:endParaRPr lang="en-US" sz="2700" dirty="0"/>
                    </a:p>
                  </a:txBody>
                  <a:tcPr marL="100584" marR="100584" marT="51816" marB="51816">
                    <a:solidFill>
                      <a:schemeClr val="bg1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5</a:t>
                      </a:r>
                      <a:endParaRPr lang="en-US" sz="2700" dirty="0"/>
                    </a:p>
                  </a:txBody>
                  <a:tcPr marL="100584" marR="100584" marT="51816" marB="518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16</a:t>
                      </a:r>
                      <a:endParaRPr lang="en-US" sz="2700" dirty="0"/>
                    </a:p>
                  </a:txBody>
                  <a:tcPr marL="100584" marR="100584" marT="51816" marB="51816">
                    <a:solidFill>
                      <a:schemeClr val="bg1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6</a:t>
                      </a:r>
                      <a:endParaRPr lang="en-US" sz="2700" dirty="0"/>
                    </a:p>
                  </a:txBody>
                  <a:tcPr marL="100584" marR="100584" marT="51816" marB="5181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-</a:t>
                      </a:r>
                      <a:endParaRPr lang="en-US" sz="2700" dirty="0"/>
                    </a:p>
                  </a:txBody>
                  <a:tcPr marL="100584" marR="100584" marT="51816" marB="51816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2020" y="1295403"/>
            <a:ext cx="1760220" cy="379815"/>
          </a:xfrm>
          <a:prstGeom prst="rect">
            <a:avLst/>
          </a:prstGeom>
          <a:noFill/>
        </p:spPr>
        <p:txBody>
          <a:bodyPr wrap="square" lIns="101823" tIns="50911" rIns="101823" bIns="50911" rtlCol="0">
            <a:spAutoFit/>
          </a:bodyPr>
          <a:lstStyle/>
          <a:p>
            <a:r>
              <a:rPr lang="en-US" dirty="0" smtClean="0"/>
              <a:t>Sequence 1: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2021" y="1899923"/>
            <a:ext cx="1501926" cy="379815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dirty="0" smtClean="0"/>
              <a:t>Sequence 2: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82240" y="3581400"/>
            <a:ext cx="4480560" cy="369277"/>
          </a:xfrm>
          <a:prstGeom prst="rect">
            <a:avLst/>
          </a:prstGeom>
          <a:noFill/>
        </p:spPr>
        <p:txBody>
          <a:bodyPr wrap="square" lIns="91388" tIns="45693" rIns="91388" bIns="45693" rtlCol="0">
            <a:spAutoFit/>
          </a:bodyPr>
          <a:lstStyle/>
          <a:p>
            <a:r>
              <a:rPr lang="en-US" dirty="0" smtClean="0"/>
              <a:t>  1  2                       3  4                    5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 smtClean="0"/>
              <a:t>Q: What is the probability of finding a match?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Waiting Time:  Given a Bernoulli sequence with generating probability </a:t>
            </a:r>
            <a:r>
              <a:rPr lang="en-US" dirty="0" err="1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and length 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, what is the probability that a run of </a:t>
            </a:r>
            <a:r>
              <a:rPr lang="en-US" dirty="0" err="1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ones occurs?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Randomly generated Bernoulli sequence using </a:t>
            </a:r>
            <a:r>
              <a:rPr lang="en-US" dirty="0" err="1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k</a:t>
            </a:r>
            <a:endParaRPr lang="en-US" sz="1100" dirty="0" smtClean="0"/>
          </a:p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1110101111011011010</a:t>
            </a:r>
          </a:p>
          <a:p>
            <a:pPr algn="ctr">
              <a:buNone/>
            </a:pPr>
            <a:endParaRPr lang="en-US" sz="1100" dirty="0" smtClean="0">
              <a:latin typeface="Courier"/>
              <a:cs typeface="Courier"/>
            </a:endParaRPr>
          </a:p>
          <a:p>
            <a:pPr algn="ctr"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n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algn="ctr">
              <a:buNone/>
            </a:pPr>
            <a:endParaRPr lang="en-US" dirty="0" smtClean="0">
              <a:latin typeface="Courier"/>
              <a:cs typeface="Courier"/>
            </a:endParaRPr>
          </a:p>
          <a:p>
            <a:pPr algn="ctr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49880" y="5486400"/>
            <a:ext cx="4442460" cy="180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66060" y="4663440"/>
            <a:ext cx="1424940" cy="51816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66060" y="4572000"/>
            <a:ext cx="1424940" cy="180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Time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90600"/>
            <a:ext cx="9052560" cy="5129425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Formula can be used to calculate the probability of a </a:t>
            </a:r>
            <a:r>
              <a:rPr lang="en-US" sz="2800" dirty="0" smtClean="0">
                <a:solidFill>
                  <a:srgbClr val="FF0000"/>
                </a:solidFill>
              </a:rPr>
              <a:t>first occurrence </a:t>
            </a:r>
            <a:r>
              <a:rPr lang="en-US" sz="2800" dirty="0" smtClean="0"/>
              <a:t>of a run of </a:t>
            </a:r>
            <a:r>
              <a:rPr lang="en-US" sz="2800" dirty="0" err="1" smtClean="0"/>
              <a:t>k</a:t>
            </a:r>
            <a:r>
              <a:rPr lang="en-US" sz="2800" dirty="0" smtClean="0"/>
              <a:t> ones at every sequence length from 1 to </a:t>
            </a:r>
            <a:r>
              <a:rPr lang="en-US" sz="2800" dirty="0" err="1" smtClean="0"/>
              <a:t>n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800" dirty="0" smtClean="0">
                <a:cs typeface="Arial"/>
              </a:rPr>
              <a:t>Formula for </a:t>
            </a:r>
            <a:r>
              <a:rPr lang="en-US" sz="2800" dirty="0" err="1" smtClean="0">
                <a:cs typeface="Arial"/>
              </a:rPr>
              <a:t>n</a:t>
            </a:r>
            <a:r>
              <a:rPr lang="en-US" sz="2800" dirty="0" smtClean="0">
                <a:cs typeface="Arial"/>
              </a:rPr>
              <a:t> ≥ 3 and </a:t>
            </a:r>
            <a:r>
              <a:rPr lang="en-US" sz="2800" dirty="0" err="1" smtClean="0">
                <a:cs typeface="Arial"/>
              </a:rPr>
              <a:t>k</a:t>
            </a:r>
            <a:r>
              <a:rPr lang="en-US" sz="2800" dirty="0" smtClean="0">
                <a:cs typeface="Arial"/>
              </a:rPr>
              <a:t> = 3:</a:t>
            </a:r>
          </a:p>
          <a:p>
            <a:pPr>
              <a:buNone/>
            </a:pPr>
            <a:r>
              <a:rPr lang="en-US" sz="2800" dirty="0" smtClean="0">
                <a:cs typeface="Arial"/>
              </a:rPr>
              <a:t>F(111:n) = </a:t>
            </a:r>
          </a:p>
          <a:p>
            <a:pPr>
              <a:buNone/>
            </a:pPr>
            <a:r>
              <a:rPr lang="en-US" sz="2800" dirty="0" smtClean="0">
                <a:cs typeface="Arial"/>
              </a:rPr>
              <a:t>	P(1)</a:t>
            </a:r>
            <a:r>
              <a:rPr lang="en-US" sz="2800" baseline="30000" dirty="0" smtClean="0">
                <a:cs typeface="Arial"/>
              </a:rPr>
              <a:t>3</a:t>
            </a:r>
            <a:r>
              <a:rPr lang="en-US" sz="2800" dirty="0" smtClean="0">
                <a:cs typeface="Arial"/>
              </a:rPr>
              <a:t> – F(111: </a:t>
            </a:r>
            <a:r>
              <a:rPr lang="en-US" sz="2800" dirty="0" err="1" smtClean="0">
                <a:cs typeface="Arial"/>
              </a:rPr>
              <a:t>n</a:t>
            </a:r>
            <a:r>
              <a:rPr lang="en-US" sz="2800" dirty="0" smtClean="0">
                <a:cs typeface="Arial"/>
              </a:rPr>
              <a:t> – 1) · P(1)  –  F(111: </a:t>
            </a:r>
            <a:r>
              <a:rPr lang="en-US" sz="2800" dirty="0" err="1" smtClean="0">
                <a:cs typeface="Arial"/>
              </a:rPr>
              <a:t>n</a:t>
            </a:r>
            <a:r>
              <a:rPr lang="en-US" sz="2800" dirty="0" smtClean="0">
                <a:cs typeface="Arial"/>
              </a:rPr>
              <a:t> – 2) · P(1)</a:t>
            </a:r>
            <a:r>
              <a:rPr lang="en-US" sz="2800" baseline="30000" dirty="0" smtClean="0">
                <a:cs typeface="Arial"/>
              </a:rPr>
              <a:t>2</a:t>
            </a:r>
            <a:r>
              <a:rPr lang="en-US" sz="2800" dirty="0" smtClean="0">
                <a:cs typeface="Arial"/>
              </a:rPr>
              <a:t> </a:t>
            </a:r>
          </a:p>
          <a:p>
            <a:pPr>
              <a:buNone/>
            </a:pPr>
            <a:r>
              <a:rPr lang="en-US" sz="2800" dirty="0" smtClean="0">
                <a:cs typeface="Arial"/>
              </a:rPr>
              <a:t>	–  ∑ </a:t>
            </a:r>
            <a:r>
              <a:rPr lang="en-US" sz="2800" baseline="-25000" dirty="0" err="1" smtClean="0">
                <a:cs typeface="Arial"/>
              </a:rPr>
              <a:t>k</a:t>
            </a:r>
            <a:r>
              <a:rPr lang="en-US" sz="2800" baseline="-25000" dirty="0" smtClean="0">
                <a:cs typeface="Arial"/>
              </a:rPr>
              <a:t> = 3 to </a:t>
            </a:r>
            <a:r>
              <a:rPr lang="en-US" sz="2800" baseline="-25000" dirty="0" err="1" smtClean="0">
                <a:cs typeface="Arial"/>
              </a:rPr>
              <a:t>n</a:t>
            </a:r>
            <a:r>
              <a:rPr lang="en-US" sz="2800" baseline="-25000" dirty="0" smtClean="0">
                <a:cs typeface="Arial"/>
              </a:rPr>
              <a:t> – 3</a:t>
            </a:r>
            <a:r>
              <a:rPr lang="en-US" sz="2800" dirty="0" smtClean="0">
                <a:cs typeface="Arial"/>
              </a:rPr>
              <a:t> F(111: </a:t>
            </a:r>
            <a:r>
              <a:rPr lang="en-US" sz="2800" dirty="0" err="1" smtClean="0">
                <a:cs typeface="Arial"/>
              </a:rPr>
              <a:t>k</a:t>
            </a:r>
            <a:r>
              <a:rPr lang="en-US" sz="2800" dirty="0" smtClean="0">
                <a:cs typeface="Arial"/>
              </a:rPr>
              <a:t>) · P(1)</a:t>
            </a:r>
            <a:r>
              <a:rPr lang="en-US" sz="2800" baseline="30000" dirty="0" smtClean="0">
                <a:cs typeface="Arial"/>
              </a:rPr>
              <a:t>3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500" dirty="0" smtClean="0"/>
              <a:t>where:</a:t>
            </a:r>
          </a:p>
          <a:p>
            <a:pPr>
              <a:buNone/>
            </a:pPr>
            <a:r>
              <a:rPr lang="en-US" sz="2500" dirty="0" smtClean="0"/>
              <a:t>F(111:n) is the probability of a first occurrence of 3 ones in a row at position </a:t>
            </a:r>
            <a:r>
              <a:rPr lang="en-US" sz="2500" dirty="0" err="1" smtClean="0"/>
              <a:t>n</a:t>
            </a:r>
            <a:r>
              <a:rPr lang="en-US" sz="2500" dirty="0" smtClean="0"/>
              <a:t>,</a:t>
            </a:r>
          </a:p>
          <a:p>
            <a:pPr>
              <a:buNone/>
            </a:pPr>
            <a:r>
              <a:rPr lang="en-US" sz="2500" dirty="0" smtClean="0"/>
              <a:t>P(1) is the model probability of a match.</a:t>
            </a:r>
          </a:p>
          <a:p>
            <a:pPr>
              <a:buNone/>
            </a:pPr>
            <a:r>
              <a:rPr lang="en-US" sz="2500" dirty="0" smtClean="0"/>
              <a:t>  </a:t>
            </a:r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502925" y="3281680"/>
            <a:ext cx="8229601" cy="1600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4265612"/>
            <a:ext cx="16764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1600" y="4265612"/>
            <a:ext cx="16764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71800" y="4799012"/>
            <a:ext cx="12192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Waiting Time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Hypothetical situation:</a:t>
            </a:r>
          </a:p>
          <a:p>
            <a:pPr>
              <a:buNone/>
            </a:pPr>
            <a:r>
              <a:rPr lang="en-US" dirty="0" smtClean="0"/>
              <a:t>Read length = 12 </a:t>
            </a:r>
          </a:p>
          <a:p>
            <a:pPr>
              <a:buNone/>
            </a:pPr>
            <a:r>
              <a:rPr lang="en-US" dirty="0" smtClean="0"/>
              <a:t>Window length = 3 </a:t>
            </a:r>
          </a:p>
          <a:p>
            <a:pPr>
              <a:buNone/>
            </a:pPr>
            <a:r>
              <a:rPr lang="en-US" dirty="0" smtClean="0"/>
              <a:t>Reads are expected to match in 50% of positions (highly diverged sequences!)  </a:t>
            </a:r>
          </a:p>
          <a:p>
            <a:pPr>
              <a:buNone/>
            </a:pPr>
            <a:r>
              <a:rPr lang="en-US" dirty="0" smtClean="0"/>
              <a:t>So, </a:t>
            </a:r>
            <a:r>
              <a:rPr lang="en-US" dirty="0" err="1" smtClean="0"/>
              <a:t>n</a:t>
            </a:r>
            <a:r>
              <a:rPr lang="en-US" dirty="0" smtClean="0"/>
              <a:t>= 12, </a:t>
            </a:r>
            <a:r>
              <a:rPr lang="en-US" dirty="0" err="1" smtClean="0"/>
              <a:t>k</a:t>
            </a:r>
            <a:r>
              <a:rPr lang="en-US" dirty="0" smtClean="0"/>
              <a:t> = 3, </a:t>
            </a:r>
            <a:r>
              <a:rPr lang="en-US" dirty="0" err="1" smtClean="0"/>
              <a:t>p</a:t>
            </a:r>
            <a:r>
              <a:rPr lang="en-US" dirty="0" smtClean="0"/>
              <a:t> = 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(prior to experiment)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2755" indent="-572755">
              <a:buNone/>
            </a:pPr>
            <a:r>
              <a:rPr lang="en-US" sz="3200" dirty="0" smtClean="0"/>
              <a:t>Given </a:t>
            </a:r>
            <a:r>
              <a:rPr lang="en-US" sz="3200" dirty="0" err="1" smtClean="0"/>
              <a:t>n</a:t>
            </a:r>
            <a:r>
              <a:rPr lang="en-US" sz="3200" dirty="0" smtClean="0"/>
              <a:t>= 12, </a:t>
            </a:r>
            <a:r>
              <a:rPr lang="en-US" sz="3200" dirty="0" err="1" smtClean="0"/>
              <a:t>k</a:t>
            </a:r>
            <a:r>
              <a:rPr lang="en-US" sz="3200" dirty="0" smtClean="0"/>
              <a:t> = 3, </a:t>
            </a:r>
            <a:r>
              <a:rPr lang="en-US" sz="3200" dirty="0" err="1" smtClean="0"/>
              <a:t>p</a:t>
            </a:r>
            <a:r>
              <a:rPr lang="en-US" sz="3200" dirty="0" smtClean="0"/>
              <a:t> = .5,</a:t>
            </a:r>
          </a:p>
          <a:p>
            <a:pPr marL="572755" indent="-572755">
              <a:buNone/>
            </a:pPr>
            <a:endParaRPr lang="en-US" sz="1400" dirty="0" smtClean="0"/>
          </a:p>
          <a:p>
            <a:pPr marL="572755" indent="-572755">
              <a:buFont typeface="+mj-lt"/>
              <a:buAutoNum type="arabicPeriod"/>
            </a:pPr>
            <a:r>
              <a:rPr lang="en-US" sz="3200" dirty="0" smtClean="0"/>
              <a:t>Which position [1..12] is most likely to get a *first* occurrence of 3 ones in a row?</a:t>
            </a:r>
          </a:p>
          <a:p>
            <a:pPr marL="572755" indent="-572755">
              <a:buFont typeface="+mj-lt"/>
              <a:buAutoNum type="arabicPeriod"/>
            </a:pPr>
            <a:r>
              <a:rPr lang="en-US" sz="3200" dirty="0" smtClean="0"/>
              <a:t>Where will the cumulative probability be 50%? </a:t>
            </a:r>
          </a:p>
          <a:p>
            <a:pPr marL="572755" indent="-572755">
              <a:buFont typeface="+mj-lt"/>
              <a:buAutoNum type="arabicPeriod"/>
            </a:pPr>
            <a:r>
              <a:rPr lang="en-US" sz="3200" dirty="0" smtClean="0"/>
              <a:t>What is the cumulative probability up to position 12?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Models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Match/mismatch model – Sequences differ only by mismatches: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AA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GC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dirty="0" smtClean="0">
                <a:latin typeface="Courier"/>
                <a:cs typeface="Courier"/>
              </a:rPr>
              <a:t>TCGG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GTGCC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GA</a:t>
            </a:r>
          </a:p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AA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dirty="0" smtClean="0">
                <a:latin typeface="Courier"/>
                <a:cs typeface="Courier"/>
              </a:rPr>
              <a:t>GC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TCGG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 smtClean="0">
                <a:latin typeface="Courier"/>
                <a:cs typeface="Courier"/>
              </a:rPr>
              <a:t>GTGCC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dirty="0" smtClean="0">
                <a:latin typeface="Courier"/>
                <a:cs typeface="Courier"/>
              </a:rPr>
              <a:t>GA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2020" y="3108963"/>
            <a:ext cx="1760220" cy="379815"/>
          </a:xfrm>
          <a:prstGeom prst="rect">
            <a:avLst/>
          </a:prstGeom>
          <a:noFill/>
        </p:spPr>
        <p:txBody>
          <a:bodyPr wrap="square" lIns="101823" tIns="50911" rIns="101823" bIns="50911" rtlCol="0">
            <a:spAutoFit/>
          </a:bodyPr>
          <a:lstStyle/>
          <a:p>
            <a:r>
              <a:rPr lang="en-US" dirty="0" smtClean="0"/>
              <a:t>Sequence 1: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2021" y="3713483"/>
            <a:ext cx="1501926" cy="379815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dirty="0" smtClean="0"/>
              <a:t>Sequence 2: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Flip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122686"/>
            <a:ext cx="9052560" cy="5129425"/>
          </a:xfrm>
        </p:spPr>
        <p:txBody>
          <a:bodyPr/>
          <a:lstStyle/>
          <a:p>
            <a:pPr>
              <a:buNone/>
            </a:pPr>
            <a:r>
              <a:rPr lang="en-US" sz="2700" b="1" dirty="0" smtClean="0"/>
              <a:t>Goal:</a:t>
            </a:r>
            <a:r>
              <a:rPr lang="en-US" sz="2700" dirty="0" smtClean="0"/>
              <a:t>  To estimate the probability of finding </a:t>
            </a:r>
            <a:r>
              <a:rPr lang="en-US" sz="2700" b="1" dirty="0" smtClean="0"/>
              <a:t>three</a:t>
            </a:r>
            <a:r>
              <a:rPr lang="en-US" sz="2700" dirty="0" smtClean="0"/>
              <a:t> heads in a row </a:t>
            </a:r>
            <a:r>
              <a:rPr lang="en-US" sz="2700" b="1" dirty="0" smtClean="0"/>
              <a:t>at least once</a:t>
            </a:r>
            <a:r>
              <a:rPr lang="en-US" sz="2700" dirty="0" smtClean="0"/>
              <a:t> when tossing a coin 12 times.</a:t>
            </a:r>
          </a:p>
          <a:p>
            <a:pPr>
              <a:buNone/>
            </a:pPr>
            <a:r>
              <a:rPr lang="en-US" sz="2700" b="1" dirty="0" smtClean="0"/>
              <a:t>The Experiment:</a:t>
            </a:r>
            <a:r>
              <a:rPr lang="en-US" sz="2700" dirty="0" smtClean="0"/>
              <a:t>  Each student tosses a coin until the </a:t>
            </a:r>
            <a:r>
              <a:rPr lang="en-US" sz="2700" b="1" dirty="0" smtClean="0"/>
              <a:t>first occurrence</a:t>
            </a:r>
            <a:r>
              <a:rPr lang="en-US" sz="2700" dirty="0" smtClean="0"/>
              <a:t> of </a:t>
            </a:r>
            <a:r>
              <a:rPr lang="en-US" sz="2700" b="1" dirty="0" smtClean="0"/>
              <a:t>3 heads in a row.</a:t>
            </a:r>
            <a:r>
              <a:rPr lang="en-US" sz="2700" dirty="0" smtClean="0"/>
              <a:t>  This is one trial.  Record the flip where the 3</a:t>
            </a:r>
            <a:r>
              <a:rPr lang="en-US" sz="2700" baseline="30000" dirty="0" smtClean="0"/>
              <a:t>rd</a:t>
            </a:r>
            <a:r>
              <a:rPr lang="en-US" sz="2700" dirty="0" smtClean="0"/>
              <a:t> head is found. If 12 tosses do not produce 3 heads in a row, stop and begin a new trial.  Repeat.</a:t>
            </a:r>
          </a:p>
          <a:p>
            <a:pPr>
              <a:buNone/>
            </a:pPr>
            <a:r>
              <a:rPr lang="en-US" sz="2700" dirty="0" smtClean="0"/>
              <a:t> </a:t>
            </a:r>
            <a:r>
              <a:rPr lang="en-US" sz="2700" b="1" dirty="0" smtClean="0"/>
              <a:t>EXAMPLE: </a:t>
            </a:r>
            <a:r>
              <a:rPr lang="en-US" sz="2700" dirty="0" smtClean="0"/>
              <a:t>Note that the first occurrence of </a:t>
            </a:r>
            <a:r>
              <a:rPr lang="en-US" sz="2700" b="1" dirty="0" smtClean="0"/>
              <a:t>three</a:t>
            </a:r>
            <a:r>
              <a:rPr lang="en-US" sz="2700" dirty="0" smtClean="0"/>
              <a:t> heads in a row is recorded as </a:t>
            </a:r>
            <a:r>
              <a:rPr lang="en-US" sz="2700" u="sng" dirty="0" smtClean="0"/>
              <a:t>the last position</a:t>
            </a:r>
            <a:r>
              <a:rPr lang="en-US" sz="2700" dirty="0" smtClean="0"/>
              <a:t> of three heads.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52605" y="5141535"/>
            <a:ext cx="7802880" cy="1487811"/>
          </a:xfrm>
          <a:prstGeom prst="rect">
            <a:avLst/>
          </a:prstGeom>
          <a:noFill/>
        </p:spPr>
        <p:txBody>
          <a:bodyPr wrap="square" lIns="101823" tIns="50911" rIns="101823" bIns="50911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          1 2 3 4 5 6 7 8 9 10 11 12    Record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Trial 1:  H T H H T </a:t>
            </a:r>
            <a:r>
              <a:rPr lang="en-US" b="1" dirty="0" smtClean="0">
                <a:latin typeface="Courier"/>
                <a:cs typeface="Courier"/>
              </a:rPr>
              <a:t>H H H                  8      </a:t>
            </a: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fr-FR" dirty="0" smtClean="0">
                <a:latin typeface="Courier"/>
                <a:cs typeface="Courier"/>
              </a:rPr>
              <a:t>Trial 2:  T T </a:t>
            </a:r>
            <a:r>
              <a:rPr lang="fr-FR" b="1" dirty="0" smtClean="0">
                <a:latin typeface="Courier"/>
                <a:cs typeface="Courier"/>
              </a:rPr>
              <a:t>H H H</a:t>
            </a:r>
            <a:r>
              <a:rPr lang="fr-FR" dirty="0" smtClean="0">
                <a:latin typeface="Courier"/>
                <a:cs typeface="Courier"/>
              </a:rPr>
              <a:t>                        </a:t>
            </a:r>
            <a:r>
              <a:rPr lang="fr-FR" b="1" dirty="0" smtClean="0">
                <a:latin typeface="Courier"/>
                <a:cs typeface="Courier"/>
              </a:rPr>
              <a:t>5</a:t>
            </a:r>
            <a:endParaRPr lang="en-US" b="1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fr-FR" dirty="0" smtClean="0">
                <a:latin typeface="Courier"/>
                <a:cs typeface="Courier"/>
              </a:rPr>
              <a:t>Trial 3:  H T T H H T </a:t>
            </a:r>
            <a:r>
              <a:rPr lang="fr-FR" b="1" dirty="0" smtClean="0">
                <a:latin typeface="Courier"/>
                <a:cs typeface="Courier"/>
              </a:rPr>
              <a:t>H H H                9</a:t>
            </a:r>
            <a:r>
              <a:rPr lang="fr-FR" dirty="0" smtClean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fr-FR" dirty="0" smtClean="0">
                <a:latin typeface="Courier"/>
                <a:cs typeface="Courier"/>
              </a:rPr>
              <a:t>Trial 3:  H T T H H T H T H H  T  T        </a:t>
            </a:r>
            <a:r>
              <a:rPr lang="fr-FR" b="1" dirty="0" smtClean="0">
                <a:latin typeface="Courier"/>
                <a:cs typeface="Courier"/>
              </a:rPr>
              <a:t>None</a:t>
            </a:r>
            <a:endParaRPr lang="en-US" b="1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Experiment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Time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Calculated probabilities: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1467" y="2558005"/>
          <a:ext cx="9304023" cy="2438340"/>
        </p:xfrm>
        <a:graphic>
          <a:graphicData uri="http://schemas.openxmlformats.org/drawingml/2006/table">
            <a:tbl>
              <a:tblPr/>
              <a:tblGrid>
                <a:gridCol w="734160"/>
                <a:gridCol w="880992"/>
                <a:gridCol w="734160"/>
                <a:gridCol w="675131"/>
                <a:gridCol w="627958"/>
                <a:gridCol w="627958"/>
                <a:gridCol w="627958"/>
                <a:gridCol w="627958"/>
                <a:gridCol w="627958"/>
                <a:gridCol w="627958"/>
                <a:gridCol w="627958"/>
                <a:gridCol w="627958"/>
                <a:gridCol w="627958"/>
                <a:gridCol w="627958"/>
              </a:tblGrid>
              <a:tr h="435858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Arial"/>
                        </a:rPr>
                        <a:t>Probabilities of first occurrence of patterns in coin toss sequences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49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49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latin typeface="Arial"/>
                        </a:rPr>
                        <a:t>P(1)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latin typeface="Arial"/>
                        </a:rPr>
                        <a:t>P(0)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P(1)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Arial"/>
                        </a:rPr>
                        <a:t>P(1)^2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Arial"/>
                        </a:rPr>
                        <a:t>P(1)^3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49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339966"/>
                          </a:solidFill>
                          <a:latin typeface="Arial"/>
                        </a:rPr>
                        <a:t>0.5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latin typeface="Arial"/>
                        </a:rPr>
                        <a:t>0.5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Arial"/>
                        </a:rPr>
                        <a:t>0.5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Arial"/>
                        </a:rPr>
                        <a:t>0.25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0.125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49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latin typeface="Arial"/>
                        </a:rPr>
                        <a:t>HHH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latin typeface="Arial"/>
                        </a:rPr>
                        <a:t>P(111)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Arial"/>
                        </a:rPr>
                        <a:t>Position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7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atin typeface="Arial"/>
                        </a:rPr>
                        <a:t>9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11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12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22498"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Arial"/>
                        </a:rPr>
                        <a:t>Probability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atin typeface="Arial"/>
                        </a:rPr>
                        <a:t>0.000000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atin typeface="Arial"/>
                        </a:rPr>
                        <a:t>0.000000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0.125000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0.062500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0.062500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0.062500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0.054688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0.050781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atin typeface="Arial"/>
                        </a:rPr>
                        <a:t>0.046875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0.042969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0.039551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0.036377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22498"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Arial"/>
                        </a:rPr>
                        <a:t>Cumulative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0.000000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atin typeface="Arial"/>
                        </a:rPr>
                        <a:t>0.000000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0.125000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atin typeface="Arial"/>
                        </a:rPr>
                        <a:t>0.187500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atin typeface="Arial"/>
                        </a:rPr>
                        <a:t>0.250000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Arial"/>
                        </a:rPr>
                        <a:t>0.312500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atin typeface="Arial"/>
                        </a:rPr>
                        <a:t>0.367188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atin typeface="Arial"/>
                        </a:rPr>
                        <a:t>0.417969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atin typeface="Arial"/>
                        </a:rPr>
                        <a:t>0.464844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atin typeface="Arial"/>
                        </a:rPr>
                        <a:t>0.507813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atin typeface="Arial"/>
                        </a:rPr>
                        <a:t>0.547363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atin typeface="Arial"/>
                        </a:rPr>
                        <a:t>0.583740</a:t>
                      </a: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</a:tr>
              <a:tr h="22249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8869" marR="8869" marT="9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502920" y="228600"/>
            <a:ext cx="9052560" cy="12954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6" charset="-128"/>
                <a:cs typeface="ＭＳ Ｐゴシック" pitchFamily="-106" charset="-128"/>
              </a:rPr>
              <a:t>Advantages/Disadvantages of Seed Matching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502920" y="1804778"/>
            <a:ext cx="9052560" cy="5129425"/>
          </a:xfrm>
        </p:spPr>
        <p:txBody>
          <a:bodyPr/>
          <a:lstStyle/>
          <a:p>
            <a:pPr eaLnBrk="1" hangingPunct="1">
              <a:buFont typeface="Arial" pitchFamily="-106" charset="0"/>
              <a:buNone/>
            </a:pPr>
            <a:r>
              <a:rPr lang="en-US" dirty="0" smtClean="0">
                <a:ea typeface="ＭＳ Ｐゴシック" pitchFamily="-106" charset="-128"/>
                <a:cs typeface="ＭＳ Ｐゴシック" pitchFamily="-106" charset="-128"/>
              </a:rPr>
              <a:t>1. More types and number of differences allowed between reads and genome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dirty="0" smtClean="0">
                <a:ea typeface="ＭＳ Ｐゴシック" pitchFamily="-106" charset="-128"/>
                <a:cs typeface="ＭＳ Ｐゴシック" pitchFamily="-106" charset="-128"/>
              </a:rPr>
              <a:t>2. Very fast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dirty="0" smtClean="0">
                <a:ea typeface="ＭＳ Ｐゴシック" pitchFamily="-106" charset="-128"/>
                <a:cs typeface="ＭＳ Ｐゴシック" pitchFamily="-106" charset="-128"/>
              </a:rPr>
              <a:t>3. Many seeds per read tested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dirty="0" smtClean="0">
                <a:ea typeface="ＭＳ Ｐゴシック" pitchFamily="-106" charset="-128"/>
                <a:cs typeface="ＭＳ Ｐゴシック" pitchFamily="-106" charset="-128"/>
              </a:rPr>
              <a:t>4. Uses lots of memory to store index (</a:t>
            </a:r>
            <a:r>
              <a:rPr lang="en-US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&gt;10GB</a:t>
            </a:r>
            <a:r>
              <a:rPr lang="en-US" dirty="0" smtClean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dirty="0" smtClean="0">
                <a:ea typeface="ＭＳ Ｐゴシック" pitchFamily="-106" charset="-128"/>
                <a:cs typeface="ＭＳ Ｐゴシック" pitchFamily="-106" charset="-128"/>
              </a:rPr>
              <a:t>5. New index required if different seed structure is used or read length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86360"/>
            <a:ext cx="9052560" cy="1295400"/>
          </a:xfrm>
        </p:spPr>
        <p:txBody>
          <a:bodyPr/>
          <a:lstStyle/>
          <a:p>
            <a:r>
              <a:rPr lang="en-US" dirty="0" smtClean="0"/>
              <a:t>Alternate Seed Approach – ZOOM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468123"/>
            <a:ext cx="9052560" cy="51294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Uses fewer seeds but guarantees not missing any mapping with ≤ </a:t>
            </a:r>
            <a:r>
              <a:rPr lang="en-US" dirty="0" err="1" smtClean="0"/>
              <a:t>k</a:t>
            </a:r>
            <a:r>
              <a:rPr lang="en-US" dirty="0" smtClean="0"/>
              <a:t> differences.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Note:</a:t>
            </a:r>
          </a:p>
          <a:p>
            <a:r>
              <a:rPr lang="en-US" dirty="0" smtClean="0"/>
              <a:t>Fewer seeds are better</a:t>
            </a:r>
          </a:p>
          <a:p>
            <a:r>
              <a:rPr lang="en-US" dirty="0" smtClean="0"/>
              <a:t>Longer seeds are better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4380" y="5613402"/>
            <a:ext cx="8968740" cy="1210848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/>
              <a:t>ZOOM! Zillions of </a:t>
            </a:r>
            <a:r>
              <a:rPr lang="en-US" dirty="0" err="1" smtClean="0"/>
              <a:t>oligos</a:t>
            </a:r>
            <a:r>
              <a:rPr lang="en-US" dirty="0" smtClean="0"/>
              <a:t> mapped,  </a:t>
            </a:r>
            <a:r>
              <a:rPr lang="en-US" dirty="0" err="1" smtClean="0"/>
              <a:t>Hao</a:t>
            </a:r>
            <a:r>
              <a:rPr lang="en-US" dirty="0" smtClean="0"/>
              <a:t> Lin, </a:t>
            </a:r>
            <a:r>
              <a:rPr lang="en-US" dirty="0" err="1" smtClean="0"/>
              <a:t>Zefeng</a:t>
            </a:r>
            <a:r>
              <a:rPr lang="en-US" dirty="0" smtClean="0"/>
              <a:t> Zhang, Michael Q. Zhang, Bin Ma, Ming Li, Bioinformatics, 24(21), 2431–2437, 2008.  </a:t>
            </a:r>
          </a:p>
          <a:p>
            <a:r>
              <a:rPr lang="en-US" dirty="0" smtClean="0"/>
              <a:t>doi:10.1093/bioinformatics/btn416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0"/>
            <a:ext cx="9052560" cy="12954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Suppose a read is </a:t>
            </a:r>
            <a:r>
              <a:rPr lang="en-US" dirty="0" smtClean="0">
                <a:solidFill>
                  <a:srgbClr val="FF0000"/>
                </a:solidFill>
              </a:rPr>
              <a:t>35 bases long </a:t>
            </a:r>
            <a:r>
              <a:rPr lang="en-US" dirty="0" smtClean="0"/>
              <a:t>and we want to allow </a:t>
            </a:r>
            <a:r>
              <a:rPr lang="en-US" dirty="0" smtClean="0">
                <a:solidFill>
                  <a:srgbClr val="FF0000"/>
                </a:solidFill>
              </a:rPr>
              <a:t>at most 2 mismatches </a:t>
            </a:r>
            <a:r>
              <a:rPr lang="en-US" dirty="0" smtClean="0"/>
              <a:t>between the read and the reference and we want to </a:t>
            </a:r>
            <a:r>
              <a:rPr lang="en-US" dirty="0" smtClean="0">
                <a:solidFill>
                  <a:srgbClr val="FF0000"/>
                </a:solidFill>
              </a:rPr>
              <a:t>use seeds that are 14 characters long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This can be accomplished with</a:t>
            </a:r>
            <a:r>
              <a:rPr lang="en-US" dirty="0" smtClean="0">
                <a:solidFill>
                  <a:srgbClr val="FF0000"/>
                </a:solidFill>
              </a:rPr>
              <a:t> 4 </a:t>
            </a:r>
            <a:r>
              <a:rPr lang="en-US" dirty="0" smtClean="0"/>
              <a:t>seeds.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0"/>
            <a:ext cx="9052560" cy="1295400"/>
          </a:xfrm>
        </p:spPr>
        <p:txBody>
          <a:bodyPr/>
          <a:lstStyle/>
          <a:p>
            <a:r>
              <a:rPr lang="en-US" dirty="0" smtClean="0"/>
              <a:t>3 Seeds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4380" y="2331720"/>
            <a:ext cx="8382000" cy="2590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5840" y="6144784"/>
            <a:ext cx="8130540" cy="656851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/>
              <a:t>First three seeds shown.  Each looks for an exact match.  Two mismatches allowed.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4380" y="1640840"/>
            <a:ext cx="1424940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/>
              <a:t>Read: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381" y="259080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8792032" y="2590800"/>
            <a:ext cx="511988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380" y="3281680"/>
            <a:ext cx="3352800" cy="259080"/>
          </a:xfrm>
          <a:prstGeom prst="rect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4381" y="354076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05436" y="3540760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3195320"/>
            <a:ext cx="121909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First seed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99760" y="4132056"/>
            <a:ext cx="3436620" cy="259080"/>
          </a:xfrm>
          <a:prstGeom prst="rect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99760" y="4391136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34636" y="4391136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23360" y="4058920"/>
            <a:ext cx="1553280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Second seed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63140" y="5181600"/>
            <a:ext cx="3352800" cy="259080"/>
          </a:xfrm>
          <a:prstGeom prst="rect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08828" y="5108464"/>
            <a:ext cx="1296298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Third seed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96840" y="5440680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63141" y="544068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0"/>
            <a:ext cx="9052560" cy="1295400"/>
          </a:xfrm>
        </p:spPr>
        <p:txBody>
          <a:bodyPr/>
          <a:lstStyle/>
          <a:p>
            <a:r>
              <a:rPr lang="en-US" dirty="0" smtClean="0"/>
              <a:t>3 Seeds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4380" y="2331720"/>
            <a:ext cx="8382000" cy="2590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5840" y="6144784"/>
            <a:ext cx="8130540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marks a mismatch between the read and its genomic location.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4380" y="1640840"/>
            <a:ext cx="1424940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/>
              <a:t>Read: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381" y="259080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8792032" y="2590800"/>
            <a:ext cx="511988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380" y="3281680"/>
            <a:ext cx="3352800" cy="259080"/>
          </a:xfrm>
          <a:prstGeom prst="rect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4381" y="354076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05436" y="3540760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3195320"/>
            <a:ext cx="121909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First seed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99760" y="4132056"/>
            <a:ext cx="3436620" cy="25908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99760" y="4391136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34636" y="4391136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23360" y="4058920"/>
            <a:ext cx="1553280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Second seed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63140" y="5181600"/>
            <a:ext cx="3352800" cy="259080"/>
          </a:xfrm>
          <a:prstGeom prst="rect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08828" y="5108464"/>
            <a:ext cx="1296298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Third seed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96840" y="5440680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63141" y="544068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11612" y="2258584"/>
            <a:ext cx="599831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98352" y="2245360"/>
            <a:ext cx="599831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0"/>
            <a:ext cx="9052560" cy="1295400"/>
          </a:xfrm>
        </p:spPr>
        <p:txBody>
          <a:bodyPr/>
          <a:lstStyle/>
          <a:p>
            <a:r>
              <a:rPr lang="en-US" dirty="0" smtClean="0"/>
              <a:t>3 Seeds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4380" y="2331720"/>
            <a:ext cx="8382000" cy="2590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5840" y="6144784"/>
            <a:ext cx="8130540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marks a mismatch between the read and its genomic location.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4380" y="1640840"/>
            <a:ext cx="1424940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/>
              <a:t>Read: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381" y="259080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8792032" y="2590800"/>
            <a:ext cx="511988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380" y="3281680"/>
            <a:ext cx="3352800" cy="259080"/>
          </a:xfrm>
          <a:prstGeom prst="rect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4381" y="354076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05436" y="3540760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3195320"/>
            <a:ext cx="121909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First seed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99760" y="4132056"/>
            <a:ext cx="3436620" cy="259080"/>
          </a:xfrm>
          <a:prstGeom prst="rect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99760" y="4391136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34636" y="4391136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23360" y="4058920"/>
            <a:ext cx="1553280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Second seed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63140" y="5181600"/>
            <a:ext cx="3352800" cy="25908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08828" y="5108464"/>
            <a:ext cx="1296298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Third seed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96840" y="5440680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63141" y="544068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07183" y="2258584"/>
            <a:ext cx="599831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93923" y="2245360"/>
            <a:ext cx="599831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0"/>
            <a:ext cx="9052560" cy="1295400"/>
          </a:xfrm>
        </p:spPr>
        <p:txBody>
          <a:bodyPr/>
          <a:lstStyle/>
          <a:p>
            <a:r>
              <a:rPr lang="en-US" dirty="0" smtClean="0"/>
              <a:t>3 Seeds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4380" y="2331720"/>
            <a:ext cx="8382000" cy="2590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5840" y="6144784"/>
            <a:ext cx="8130540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marks a mismatch between the read and its genomic location.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4380" y="1640840"/>
            <a:ext cx="1424940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/>
              <a:t>Read: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381" y="259080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8792032" y="2590800"/>
            <a:ext cx="511988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380" y="3281680"/>
            <a:ext cx="3352800" cy="25908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4381" y="354076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05436" y="3540760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3195320"/>
            <a:ext cx="121909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First seed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99760" y="4132056"/>
            <a:ext cx="3436620" cy="259080"/>
          </a:xfrm>
          <a:prstGeom prst="rect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99760" y="4391136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34636" y="4391136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23360" y="4058920"/>
            <a:ext cx="1553280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Second seed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63140" y="5181600"/>
            <a:ext cx="3352800" cy="259080"/>
          </a:xfrm>
          <a:prstGeom prst="rect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08828" y="5108464"/>
            <a:ext cx="1296298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Third seed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96840" y="5440680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63141" y="544068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3" y="2258584"/>
            <a:ext cx="599831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1123" y="2245360"/>
            <a:ext cx="599831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Models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Match/mismatch model – Sequences differ only by mismatches: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AA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GC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dirty="0" smtClean="0">
                <a:latin typeface="Courier"/>
                <a:cs typeface="Courier"/>
              </a:rPr>
              <a:t>TCGG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GTGCC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GA</a:t>
            </a:r>
          </a:p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AA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dirty="0" smtClean="0">
                <a:latin typeface="Courier"/>
                <a:cs typeface="Courier"/>
              </a:rPr>
              <a:t>GC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TCGG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 smtClean="0">
                <a:latin typeface="Courier"/>
                <a:cs typeface="Courier"/>
              </a:rPr>
              <a:t>GTGCC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dirty="0" smtClean="0">
                <a:latin typeface="Courier"/>
                <a:cs typeface="Courier"/>
              </a:rPr>
              <a:t>GA</a:t>
            </a:r>
          </a:p>
          <a:p>
            <a:pPr algn="ctr">
              <a:buNone/>
            </a:pPr>
            <a:endParaRPr lang="en-US" sz="1100" dirty="0" smtClean="0">
              <a:latin typeface="Courier"/>
              <a:cs typeface="Courier"/>
            </a:endParaRPr>
          </a:p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1101101111011111011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Alignments of similar sequences can be represented by </a:t>
            </a:r>
          </a:p>
          <a:p>
            <a:pPr>
              <a:buNone/>
            </a:pPr>
            <a:r>
              <a:rPr lang="en-US" dirty="0" smtClean="0"/>
              <a:t>bit strings (zeros and ones).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33700" y="4318000"/>
            <a:ext cx="4274820" cy="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2020" y="3108963"/>
            <a:ext cx="1760220" cy="379815"/>
          </a:xfrm>
          <a:prstGeom prst="rect">
            <a:avLst/>
          </a:prstGeom>
          <a:noFill/>
        </p:spPr>
        <p:txBody>
          <a:bodyPr wrap="square" lIns="101823" tIns="50911" rIns="101823" bIns="50911" rtlCol="0">
            <a:spAutoFit/>
          </a:bodyPr>
          <a:lstStyle/>
          <a:p>
            <a:r>
              <a:rPr lang="en-US" dirty="0" smtClean="0"/>
              <a:t>Sequence 1: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2021" y="3713483"/>
            <a:ext cx="1501926" cy="379815"/>
          </a:xfrm>
          <a:prstGeom prst="rect">
            <a:avLst/>
          </a:prstGeom>
          <a:noFill/>
        </p:spPr>
        <p:txBody>
          <a:bodyPr wrap="none" lIns="101823" tIns="50911" rIns="101823" bIns="50911" rtlCol="0">
            <a:spAutoFit/>
          </a:bodyPr>
          <a:lstStyle/>
          <a:p>
            <a:r>
              <a:rPr lang="en-US" dirty="0" smtClean="0"/>
              <a:t>Sequence 2: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0"/>
            <a:ext cx="9052560" cy="1295400"/>
          </a:xfrm>
        </p:spPr>
        <p:txBody>
          <a:bodyPr/>
          <a:lstStyle/>
          <a:p>
            <a:r>
              <a:rPr lang="en-US" dirty="0" smtClean="0"/>
              <a:t>3 Seeds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4380" y="2331720"/>
            <a:ext cx="8382000" cy="2590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5840" y="6144784"/>
            <a:ext cx="8130540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marks a mismatch between the read and its genomic location.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4380" y="1640840"/>
            <a:ext cx="1424940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/>
              <a:t>Read: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381" y="259080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8792032" y="2590800"/>
            <a:ext cx="511988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380" y="3281680"/>
            <a:ext cx="3352800" cy="25908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4381" y="354076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05436" y="3540760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3195320"/>
            <a:ext cx="121909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First seed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99760" y="4132056"/>
            <a:ext cx="3436620" cy="259080"/>
          </a:xfrm>
          <a:prstGeom prst="rect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99760" y="4391136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34636" y="4391136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23360" y="4058920"/>
            <a:ext cx="1553280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Second seed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63140" y="5181600"/>
            <a:ext cx="3352800" cy="25908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08828" y="5108464"/>
            <a:ext cx="1296298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Third seed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96840" y="5440680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63141" y="544068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89663" y="2258584"/>
            <a:ext cx="599831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93923" y="2245360"/>
            <a:ext cx="599831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0"/>
            <a:ext cx="9052560" cy="1295400"/>
          </a:xfrm>
        </p:spPr>
        <p:txBody>
          <a:bodyPr/>
          <a:lstStyle/>
          <a:p>
            <a:r>
              <a:rPr lang="en-US" dirty="0" smtClean="0"/>
              <a:t>3 Seeds Fail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4380" y="2331720"/>
            <a:ext cx="8382000" cy="2590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4380" y="1640840"/>
            <a:ext cx="1424940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/>
              <a:t>Read: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381" y="259080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8792032" y="2590800"/>
            <a:ext cx="511988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380" y="3281680"/>
            <a:ext cx="3352800" cy="25908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05436" y="3540760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3195320"/>
            <a:ext cx="121909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First seed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99760" y="4132056"/>
            <a:ext cx="3436620" cy="25908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734636" y="4391136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23360" y="4058920"/>
            <a:ext cx="1553280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Second seed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63140" y="5181600"/>
            <a:ext cx="3352800" cy="25908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08828" y="5108464"/>
            <a:ext cx="1296298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Third seed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96840" y="5440680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63141" y="544068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36792" y="2245360"/>
            <a:ext cx="599831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60152" y="2245360"/>
            <a:ext cx="599831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381" y="354076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99760" y="4391136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Seeds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Solution is possible with 4 seeds, but the 4</a:t>
            </a:r>
            <a:r>
              <a:rPr lang="en-US" baseline="30000" dirty="0" smtClean="0"/>
              <a:t>th</a:t>
            </a:r>
            <a:r>
              <a:rPr lang="en-US" dirty="0" smtClean="0"/>
              <a:t> seed is a split seed (that is, half is in one location, half is in another)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Can you come up with a solution?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Possible answers follow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0"/>
            <a:ext cx="9052560" cy="1295400"/>
          </a:xfrm>
        </p:spPr>
        <p:txBody>
          <a:bodyPr/>
          <a:lstStyle/>
          <a:p>
            <a:r>
              <a:rPr lang="en-US" dirty="0" smtClean="0"/>
              <a:t>4th Seed – Choice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4380" y="2331720"/>
            <a:ext cx="8382000" cy="2590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4380" y="1640840"/>
            <a:ext cx="1424940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/>
              <a:t>Read: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381" y="259080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8792032" y="2590800"/>
            <a:ext cx="511988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380" y="3281680"/>
            <a:ext cx="3352800" cy="259080"/>
          </a:xfrm>
          <a:prstGeom prst="rect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4381" y="6576584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05436" y="3540760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3195320"/>
            <a:ext cx="121909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First seed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99760" y="4132056"/>
            <a:ext cx="3436620" cy="259080"/>
          </a:xfrm>
          <a:prstGeom prst="rect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91000" y="6576584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34636" y="4391136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23360" y="4058920"/>
            <a:ext cx="1553280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Second seed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63140" y="5181600"/>
            <a:ext cx="3352800" cy="259080"/>
          </a:xfrm>
          <a:prstGeom prst="rect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08828" y="5108464"/>
            <a:ext cx="1296298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Third seed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96840" y="5440680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63141" y="544068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4380" y="6304280"/>
            <a:ext cx="1424940" cy="259080"/>
          </a:xfrm>
          <a:prstGeom prst="rect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34973" y="656336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91000" y="6317504"/>
            <a:ext cx="1424940" cy="259080"/>
          </a:xfrm>
          <a:prstGeom prst="rect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14196" y="6563360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179320" y="6304280"/>
            <a:ext cx="2011680" cy="1800"/>
          </a:xfrm>
          <a:prstGeom prst="line">
            <a:avLst/>
          </a:prstGeom>
          <a:ln w="25400" cap="flat" cmpd="sng" algn="ctr">
            <a:solidFill>
              <a:srgbClr val="8EB4E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79320" y="6563360"/>
            <a:ext cx="2011680" cy="1800"/>
          </a:xfrm>
          <a:prstGeom prst="line">
            <a:avLst/>
          </a:prstGeom>
          <a:ln w="25400" cap="flat" cmpd="sng" algn="ctr">
            <a:solidFill>
              <a:schemeClr val="tx2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99760" y="6231144"/>
            <a:ext cx="1437525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Fourth seed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99760" y="4391136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4381" y="354076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0"/>
            <a:ext cx="9052560" cy="1295400"/>
          </a:xfrm>
        </p:spPr>
        <p:txBody>
          <a:bodyPr/>
          <a:lstStyle/>
          <a:p>
            <a:r>
              <a:rPr lang="en-US" dirty="0" smtClean="0"/>
              <a:t>4th Seed – Choice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4380" y="2331720"/>
            <a:ext cx="8382000" cy="2590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4380" y="1640840"/>
            <a:ext cx="1424940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/>
              <a:t>Read: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381" y="259080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8792032" y="2590800"/>
            <a:ext cx="511988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380" y="3281680"/>
            <a:ext cx="3352800" cy="259080"/>
          </a:xfrm>
          <a:prstGeom prst="rect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4381" y="6576584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05436" y="3540760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3195320"/>
            <a:ext cx="121909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First seed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99760" y="4132056"/>
            <a:ext cx="3436620" cy="259080"/>
          </a:xfrm>
          <a:prstGeom prst="rect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734636" y="4391136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23360" y="4058920"/>
            <a:ext cx="1553280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Second seed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63140" y="5181600"/>
            <a:ext cx="3352800" cy="259080"/>
          </a:xfrm>
          <a:prstGeom prst="rect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08828" y="5108464"/>
            <a:ext cx="1296298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Third seed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96840" y="5440680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63141" y="544068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4380" y="6304280"/>
            <a:ext cx="1424940" cy="259080"/>
          </a:xfrm>
          <a:prstGeom prst="rect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34973" y="656336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99760" y="6317504"/>
            <a:ext cx="1424940" cy="259080"/>
          </a:xfrm>
          <a:prstGeom prst="rect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179320" y="6302480"/>
            <a:ext cx="3529504" cy="1800"/>
          </a:xfrm>
          <a:prstGeom prst="line">
            <a:avLst/>
          </a:prstGeom>
          <a:ln w="25400" cap="flat" cmpd="sng" algn="ctr">
            <a:solidFill>
              <a:srgbClr val="8EB4E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79320" y="6563360"/>
            <a:ext cx="3503084" cy="1800"/>
          </a:xfrm>
          <a:prstGeom prst="line">
            <a:avLst/>
          </a:prstGeom>
          <a:ln w="25400" cap="flat" cmpd="sng" algn="ctr">
            <a:solidFill>
              <a:schemeClr val="tx2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26786" y="6231144"/>
            <a:ext cx="1437525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Fourth seed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99760" y="4391136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4381" y="354076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15940" y="6576584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89420" y="6563360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Choice Doesn’t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Follows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0"/>
            <a:ext cx="9052560" cy="1295400"/>
          </a:xfrm>
        </p:spPr>
        <p:txBody>
          <a:bodyPr/>
          <a:lstStyle/>
          <a:p>
            <a:r>
              <a:rPr lang="en-US" dirty="0" smtClean="0"/>
              <a:t>4th Seed – Choice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4380" y="2331720"/>
            <a:ext cx="8382000" cy="2590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4380" y="1640840"/>
            <a:ext cx="1424940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/>
              <a:t>Read: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381" y="259080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8792032" y="2590800"/>
            <a:ext cx="511988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380" y="3281680"/>
            <a:ext cx="3352800" cy="25908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4381" y="6576584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05436" y="3540760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3195320"/>
            <a:ext cx="121909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First seed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99760" y="4132056"/>
            <a:ext cx="3436620" cy="25908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734636" y="4391136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23360" y="4058920"/>
            <a:ext cx="1553280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Second seed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63140" y="5181600"/>
            <a:ext cx="3352800" cy="25908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08828" y="5108464"/>
            <a:ext cx="1296298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Third seed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96840" y="5440680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63141" y="544068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4380" y="6304280"/>
            <a:ext cx="1424940" cy="25908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34973" y="656336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99760" y="6317504"/>
            <a:ext cx="1424940" cy="25908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179320" y="6302480"/>
            <a:ext cx="3529504" cy="1800"/>
          </a:xfrm>
          <a:prstGeom prst="line">
            <a:avLst/>
          </a:prstGeom>
          <a:ln w="25400" cap="flat" cmpd="sng" algn="ctr">
            <a:solidFill>
              <a:srgbClr val="8EB4E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79320" y="6563360"/>
            <a:ext cx="3503084" cy="1800"/>
          </a:xfrm>
          <a:prstGeom prst="line">
            <a:avLst/>
          </a:prstGeom>
          <a:ln w="25400" cap="flat" cmpd="sng" algn="ctr">
            <a:solidFill>
              <a:schemeClr val="tx2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26786" y="6231144"/>
            <a:ext cx="1437525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Fourth seed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99760" y="4391136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4381" y="3540760"/>
            <a:ext cx="334083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15940" y="6576584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89420" y="6563360"/>
            <a:ext cx="462461" cy="379852"/>
          </a:xfrm>
          <a:prstGeom prst="rect">
            <a:avLst/>
          </a:prstGeom>
          <a:noFill/>
        </p:spPr>
        <p:txBody>
          <a:bodyPr wrap="none" lIns="101858" tIns="50929" rIns="101858" bIns="50929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29171" y="2267712"/>
            <a:ext cx="599831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77002" y="2267712"/>
            <a:ext cx="599831" cy="379852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seeds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899923"/>
            <a:ext cx="8843010" cy="4513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5400000">
            <a:off x="6675837" y="3582581"/>
            <a:ext cx="5699760" cy="779961"/>
          </a:xfrm>
          <a:prstGeom prst="rect">
            <a:avLst/>
          </a:prstGeom>
          <a:noFill/>
        </p:spPr>
        <p:txBody>
          <a:bodyPr wrap="square" lIns="101858" tIns="50929" rIns="101858" bIns="50929" rtlCol="0">
            <a:spAutoFit/>
          </a:bodyPr>
          <a:lstStyle/>
          <a:p>
            <a:r>
              <a:rPr lang="en-US" sz="1100" dirty="0" smtClean="0"/>
              <a:t>ZOOM! Zillions of </a:t>
            </a:r>
            <a:r>
              <a:rPr lang="en-US" sz="1100" dirty="0" err="1" smtClean="0"/>
              <a:t>oligos</a:t>
            </a:r>
            <a:r>
              <a:rPr lang="en-US" sz="1100" dirty="0" smtClean="0"/>
              <a:t> mapped,  </a:t>
            </a:r>
            <a:r>
              <a:rPr lang="en-US" sz="1100" dirty="0" err="1" smtClean="0"/>
              <a:t>Hao</a:t>
            </a:r>
            <a:r>
              <a:rPr lang="en-US" sz="1100" dirty="0" smtClean="0"/>
              <a:t> Lin, </a:t>
            </a:r>
            <a:r>
              <a:rPr lang="en-US" sz="1100" dirty="0" err="1" smtClean="0"/>
              <a:t>Zefeng</a:t>
            </a:r>
            <a:r>
              <a:rPr lang="en-US" sz="1100" dirty="0" smtClean="0"/>
              <a:t> Zhang, Michael Q. Zhang, Bin Ma, Ming Li, Bioinformatics, 24(21), 2431–2437, 2008.  </a:t>
            </a:r>
          </a:p>
          <a:p>
            <a:r>
              <a:rPr lang="en-US" sz="1100" dirty="0" smtClean="0"/>
              <a:t>doi:10.1093/bioinformatics/btn416 </a:t>
            </a:r>
          </a:p>
          <a:p>
            <a:r>
              <a:rPr lang="en-US" sz="1100" dirty="0" smtClean="0"/>
              <a:t>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longer size reads:</a:t>
            </a:r>
          </a:p>
          <a:p>
            <a:r>
              <a:rPr lang="en-US" dirty="0" smtClean="0"/>
              <a:t>more differences should be allowed</a:t>
            </a:r>
          </a:p>
          <a:p>
            <a:r>
              <a:rPr lang="en-US" dirty="0" err="1" smtClean="0"/>
              <a:t>indels</a:t>
            </a:r>
            <a:r>
              <a:rPr lang="en-US" dirty="0" smtClean="0"/>
              <a:t> should be allowed</a:t>
            </a:r>
          </a:p>
          <a:p>
            <a:r>
              <a:rPr lang="en-US" dirty="0" smtClean="0"/>
              <a:t>many more seeds are required</a:t>
            </a:r>
          </a:p>
          <a:p>
            <a:r>
              <a:rPr lang="en-US" dirty="0" smtClean="0"/>
              <a:t>long seeds are slower to look 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990600"/>
            <a:ext cx="9052560" cy="1295400"/>
          </a:xfrm>
        </p:spPr>
        <p:txBody>
          <a:bodyPr/>
          <a:lstStyle/>
          <a:p>
            <a:r>
              <a:rPr lang="en-US" dirty="0" smtClean="0"/>
              <a:t>Suffix Arrays </a:t>
            </a:r>
            <a:br>
              <a:rPr lang="en-US" dirty="0" smtClean="0"/>
            </a:br>
            <a:r>
              <a:rPr lang="en-US" dirty="0" smtClean="0"/>
              <a:t>and the </a:t>
            </a:r>
            <a:br>
              <a:rPr lang="en-US" dirty="0" smtClean="0"/>
            </a:br>
            <a:r>
              <a:rPr lang="en-US" dirty="0" smtClean="0"/>
              <a:t>Burrows Wheeler Transform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Match/mismatch model – Sequences differ only by mismatches: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One model parameter required: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</a:t>
            </a:r>
            <a:r>
              <a:rPr lang="en-US" dirty="0" smtClean="0"/>
              <a:t> = probability of matching letters in a column</a:t>
            </a:r>
          </a:p>
          <a:p>
            <a:pPr>
              <a:buNone/>
            </a:pPr>
            <a:r>
              <a:rPr lang="en-US" dirty="0" smtClean="0"/>
              <a:t>        = probability of a 1 in the bit string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Sometimes known as a </a:t>
            </a:r>
            <a:r>
              <a:rPr lang="en-US" dirty="0" smtClean="0">
                <a:solidFill>
                  <a:srgbClr val="FF0000"/>
                </a:solidFill>
              </a:rPr>
              <a:t>Bernoulli</a:t>
            </a:r>
            <a:r>
              <a:rPr lang="en-US" dirty="0" smtClean="0"/>
              <a:t> (coin toss)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Suffix Array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502920" y="1554482"/>
            <a:ext cx="9052560" cy="5129425"/>
          </a:xfrm>
        </p:spPr>
        <p:txBody>
          <a:bodyPr/>
          <a:lstStyle/>
          <a:p>
            <a:pPr eaLnBrk="1" hangingPunct="1">
              <a:buFont typeface="Arial" pitchFamily="-106" charset="0"/>
              <a:buNone/>
            </a:pPr>
            <a:r>
              <a:rPr lang="en-US" sz="2700" dirty="0" smtClean="0">
                <a:ea typeface="ＭＳ Ｐゴシック" pitchFamily="-106" charset="-128"/>
                <a:cs typeface="ＭＳ Ｐゴシック" pitchFamily="-106" charset="-128"/>
              </a:rPr>
              <a:t>An </a:t>
            </a:r>
            <a:r>
              <a:rPr lang="en-US" sz="2700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alphabetically ordered </a:t>
            </a:r>
            <a:r>
              <a:rPr lang="en-US" sz="2700" dirty="0" smtClean="0">
                <a:ea typeface="ＭＳ Ｐゴシック" pitchFamily="-106" charset="-128"/>
                <a:cs typeface="ＭＳ Ｐゴシック" pitchFamily="-106" charset="-128"/>
              </a:rPr>
              <a:t>list of the suffixes of a string.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22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T = MISSISSIPPI</a:t>
            </a:r>
          </a:p>
          <a:p>
            <a:pPr eaLnBrk="1" hangingPunct="1">
              <a:buFont typeface="Arial" pitchFamily="-106" charset="0"/>
              <a:buNone/>
            </a:pPr>
            <a:endParaRPr lang="en-US" sz="1800" b="1" dirty="0" smtClean="0">
              <a:latin typeface="Courier New" pitchFamily="-106" charset="0"/>
              <a:ea typeface="Courier New" pitchFamily="-106" charset="0"/>
              <a:cs typeface="Courier New" pitchFamily="-106" charset="0"/>
            </a:endParaRP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0 10 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1  7 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2  5 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3  1 ISSISSIPPI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4  0 MISSISSIPPI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5  9 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6  8 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7  6 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8  3 SISSIPPI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9  5 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10  2 SSISSIPPI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" y="2677162"/>
            <a:ext cx="2849880" cy="3920385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6" charset="-128"/>
                <a:cs typeface="ＭＳ Ｐゴシック" pitchFamily="-106" charset="-128"/>
              </a:rPr>
              <a:t>Suffix Array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502920" y="1554482"/>
            <a:ext cx="9052560" cy="5129425"/>
          </a:xfrm>
        </p:spPr>
        <p:txBody>
          <a:bodyPr/>
          <a:lstStyle/>
          <a:p>
            <a:pPr eaLnBrk="1" hangingPunct="1">
              <a:buFont typeface="Arial" pitchFamily="-106" charset="0"/>
              <a:buNone/>
            </a:pPr>
            <a:r>
              <a:rPr lang="en-US" sz="2700" dirty="0" smtClean="0">
                <a:ea typeface="ＭＳ Ｐゴシック" pitchFamily="-106" charset="-128"/>
                <a:cs typeface="ＭＳ Ｐゴシック" pitchFamily="-106" charset="-128"/>
              </a:rPr>
              <a:t>An </a:t>
            </a:r>
            <a:r>
              <a:rPr lang="en-US" sz="2700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alphabetically ordered </a:t>
            </a:r>
            <a:r>
              <a:rPr lang="en-US" sz="2700" dirty="0" smtClean="0">
                <a:ea typeface="ＭＳ Ｐゴシック" pitchFamily="-106" charset="-128"/>
                <a:cs typeface="ＭＳ Ｐゴシック" pitchFamily="-106" charset="-128"/>
              </a:rPr>
              <a:t>list of the suffixes of a string.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22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T = MISSISSIPPI</a:t>
            </a:r>
          </a:p>
          <a:p>
            <a:pPr eaLnBrk="1" hangingPunct="1">
              <a:buFont typeface="Arial" pitchFamily="-106" charset="0"/>
              <a:buNone/>
            </a:pPr>
            <a:endParaRPr lang="en-US" sz="1800" b="1" dirty="0" smtClean="0">
              <a:latin typeface="Courier New" pitchFamily="-106" charset="0"/>
              <a:ea typeface="Courier New" pitchFamily="-106" charset="0"/>
              <a:cs typeface="Courier New" pitchFamily="-106" charset="0"/>
            </a:endParaRP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0 10 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1  7 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2  5 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3  1 ISSISSIPPI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4  0 MISSISSIPPI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5  9 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6  8 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7  6 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8  3 SISSIPPI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9  5 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10  2 SSISSIPPI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" y="2677162"/>
            <a:ext cx="2849880" cy="3920385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2962870"/>
            <a:ext cx="373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First column is position in array.  </a:t>
            </a:r>
          </a:p>
          <a:p>
            <a:endParaRPr lang="en-US" sz="2400" dirty="0" smtClean="0"/>
          </a:p>
          <a:p>
            <a:r>
              <a:rPr lang="en-US" sz="2400" dirty="0" smtClean="0"/>
              <a:t>Second column is position in sequence.  </a:t>
            </a:r>
          </a:p>
          <a:p>
            <a:endParaRPr lang="en-US" sz="2400" dirty="0" smtClean="0"/>
          </a:p>
          <a:p>
            <a:r>
              <a:rPr lang="en-US" sz="2400" dirty="0" smtClean="0"/>
              <a:t>Third column is suffix.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Suffix Array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02920" y="1554482"/>
            <a:ext cx="9052560" cy="5129425"/>
          </a:xfrm>
        </p:spPr>
        <p:txBody>
          <a:bodyPr/>
          <a:lstStyle/>
          <a:p>
            <a:pPr eaLnBrk="1" hangingPunct="1">
              <a:buFont typeface="Arial" pitchFamily="-106" charset="0"/>
              <a:buNone/>
            </a:pPr>
            <a:r>
              <a:rPr lang="en-US" sz="2700" dirty="0" smtClean="0">
                <a:ea typeface="ＭＳ Ｐゴシック" pitchFamily="-106" charset="-128"/>
                <a:cs typeface="ＭＳ Ｐゴシック" pitchFamily="-106" charset="-128"/>
              </a:rPr>
              <a:t>An </a:t>
            </a:r>
            <a:r>
              <a:rPr lang="en-US" sz="2700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alphabetically ordered </a:t>
            </a:r>
            <a:r>
              <a:rPr lang="en-US" sz="2700" dirty="0" smtClean="0">
                <a:ea typeface="ＭＳ Ｐゴシック" pitchFamily="-106" charset="-128"/>
                <a:cs typeface="ＭＳ Ｐゴシック" pitchFamily="-106" charset="-128"/>
              </a:rPr>
              <a:t>list of the suffixes of a string.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22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T = MISSISSIPPI</a:t>
            </a:r>
          </a:p>
          <a:p>
            <a:pPr eaLnBrk="1" hangingPunct="1">
              <a:buFont typeface="Arial" pitchFamily="-106" charset="0"/>
              <a:buNone/>
            </a:pPr>
            <a:endParaRPr lang="en-US" sz="1800" b="1" dirty="0" smtClean="0">
              <a:latin typeface="Courier New" pitchFamily="-106" charset="0"/>
              <a:ea typeface="Courier New" pitchFamily="-106" charset="0"/>
              <a:cs typeface="Courier New" pitchFamily="-106" charset="0"/>
            </a:endParaRP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0 10 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1  7 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2  5 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3  1 ISSISSIPPI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4  0 MISSISSIPPI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5  9 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6  8 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7  6 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8  3 SISSIPPI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9  5 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10  2 SSISSIPPI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" y="2677162"/>
            <a:ext cx="2849880" cy="3920385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3713482"/>
            <a:ext cx="4693920" cy="940965"/>
          </a:xfrm>
          <a:prstGeom prst="rect">
            <a:avLst/>
          </a:prstGeom>
          <a:noFill/>
        </p:spPr>
        <p:txBody>
          <a:bodyPr lIns="101870" tIns="50935" rIns="101870" bIns="50935">
            <a:spAutoFit/>
          </a:bodyPr>
          <a:lstStyle/>
          <a:p>
            <a:pPr>
              <a:defRPr/>
            </a:pPr>
            <a:r>
              <a:rPr lang="en-US" sz="27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Property: All occurrences of a substring are grouped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Suffix Array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502920" y="1554482"/>
            <a:ext cx="9052560" cy="5129425"/>
          </a:xfrm>
        </p:spPr>
        <p:txBody>
          <a:bodyPr/>
          <a:lstStyle/>
          <a:p>
            <a:pPr eaLnBrk="1" hangingPunct="1">
              <a:buFont typeface="Arial" pitchFamily="-106" charset="0"/>
              <a:buNone/>
            </a:pPr>
            <a:r>
              <a:rPr lang="en-US" sz="2700" dirty="0" smtClean="0">
                <a:ea typeface="ＭＳ Ｐゴシック" pitchFamily="-106" charset="-128"/>
                <a:cs typeface="ＭＳ Ｐゴシック" pitchFamily="-106" charset="-128"/>
              </a:rPr>
              <a:t>An </a:t>
            </a:r>
            <a:r>
              <a:rPr lang="en-US" sz="2700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alphabetically ordered </a:t>
            </a:r>
            <a:r>
              <a:rPr lang="en-US" sz="2700" dirty="0" smtClean="0">
                <a:ea typeface="ＭＳ Ｐゴシック" pitchFamily="-106" charset="-128"/>
                <a:cs typeface="ＭＳ Ｐゴシック" pitchFamily="-106" charset="-128"/>
              </a:rPr>
              <a:t>list of the suffixes of a string.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22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T = MISSISSIPPI</a:t>
            </a:r>
          </a:p>
          <a:p>
            <a:pPr eaLnBrk="1" hangingPunct="1">
              <a:buFont typeface="Arial" pitchFamily="-106" charset="0"/>
              <a:buNone/>
            </a:pPr>
            <a:endParaRPr lang="en-US" sz="1800" b="1" dirty="0" smtClean="0">
              <a:latin typeface="Courier New" pitchFamily="-106" charset="0"/>
              <a:ea typeface="Courier New" pitchFamily="-106" charset="0"/>
              <a:cs typeface="Courier New" pitchFamily="-106" charset="0"/>
            </a:endParaRP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0 10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1  7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I</a:t>
            </a: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2  5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I</a:t>
            </a: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3  1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I</a:t>
            </a: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SSISSIPPI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4  0 MISSISSIPPI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5  9 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6  8 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7  6 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8  3 SISSIPPI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9  5 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10  2 SSISSIPPI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" y="2677162"/>
            <a:ext cx="2849880" cy="3920385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3713482"/>
            <a:ext cx="4693920" cy="523207"/>
          </a:xfrm>
          <a:prstGeom prst="rect">
            <a:avLst/>
          </a:prstGeom>
          <a:noFill/>
        </p:spPr>
        <p:txBody>
          <a:bodyPr lIns="101870" tIns="50935" rIns="101870" bIns="50935">
            <a:spAutoFit/>
          </a:bodyPr>
          <a:lstStyle/>
          <a:p>
            <a:pPr>
              <a:defRPr/>
            </a:pPr>
            <a:r>
              <a:rPr lang="en-US" sz="27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Example:  </a:t>
            </a:r>
            <a:r>
              <a:rPr lang="en-US" sz="2700" b="1" dirty="0">
                <a:latin typeface="Courier New"/>
                <a:ea typeface="ＭＳ Ｐゴシック" pitchFamily="-65" charset="-128"/>
                <a:cs typeface="Courier New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Suffix Array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502920" y="1554482"/>
            <a:ext cx="9052560" cy="5129425"/>
          </a:xfrm>
        </p:spPr>
        <p:txBody>
          <a:bodyPr/>
          <a:lstStyle/>
          <a:p>
            <a:pPr eaLnBrk="1" hangingPunct="1">
              <a:buFont typeface="Arial" pitchFamily="-106" charset="0"/>
              <a:buNone/>
            </a:pPr>
            <a:r>
              <a:rPr lang="en-US" sz="2700" dirty="0" smtClean="0">
                <a:ea typeface="ＭＳ Ｐゴシック" pitchFamily="-106" charset="-128"/>
                <a:cs typeface="ＭＳ Ｐゴシック" pitchFamily="-106" charset="-128"/>
              </a:rPr>
              <a:t>An </a:t>
            </a:r>
            <a:r>
              <a:rPr lang="en-US" sz="2700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alphabetically ordered </a:t>
            </a:r>
            <a:r>
              <a:rPr lang="en-US" sz="2700" dirty="0" smtClean="0">
                <a:ea typeface="ＭＳ Ｐゴシック" pitchFamily="-106" charset="-128"/>
                <a:cs typeface="ＭＳ Ｐゴシック" pitchFamily="-106" charset="-128"/>
              </a:rPr>
              <a:t>list of the suffixes of a string.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22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T = MISSISSIPPI</a:t>
            </a:r>
          </a:p>
          <a:p>
            <a:pPr eaLnBrk="1" hangingPunct="1">
              <a:buFont typeface="Arial" pitchFamily="-106" charset="0"/>
              <a:buNone/>
            </a:pPr>
            <a:endParaRPr lang="en-US" sz="1800" b="1" dirty="0" smtClean="0">
              <a:latin typeface="Courier New" pitchFamily="-106" charset="0"/>
              <a:ea typeface="Courier New" pitchFamily="-106" charset="0"/>
              <a:cs typeface="Courier New" pitchFamily="-106" charset="0"/>
            </a:endParaRP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0 10 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1  7 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2  5 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3  1 ISSISSIPPI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4  0 MISSISSIPPI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5  9 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6  8 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7  6 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8  3 SISSIPPI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9  5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SSI</a:t>
            </a: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10  2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SSI</a:t>
            </a: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SSIPPI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" y="2677162"/>
            <a:ext cx="2849880" cy="3920385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3713482"/>
            <a:ext cx="4693920" cy="523207"/>
          </a:xfrm>
          <a:prstGeom prst="rect">
            <a:avLst/>
          </a:prstGeom>
          <a:noFill/>
        </p:spPr>
        <p:txBody>
          <a:bodyPr lIns="101870" tIns="50935" rIns="101870" bIns="50935">
            <a:spAutoFit/>
          </a:bodyPr>
          <a:lstStyle/>
          <a:p>
            <a:pPr>
              <a:defRPr/>
            </a:pPr>
            <a:r>
              <a:rPr lang="en-US" sz="27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Example: </a:t>
            </a:r>
            <a:r>
              <a:rPr lang="en-US" sz="2700" b="1" dirty="0">
                <a:latin typeface="Courier New"/>
                <a:ea typeface="ＭＳ Ｐゴシック" pitchFamily="-65" charset="-128"/>
                <a:cs typeface="Courier New"/>
              </a:rPr>
              <a:t>SSI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Suffix Array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502920" y="1554482"/>
            <a:ext cx="9052560" cy="5129425"/>
          </a:xfrm>
        </p:spPr>
        <p:txBody>
          <a:bodyPr/>
          <a:lstStyle/>
          <a:p>
            <a:pPr eaLnBrk="1" hangingPunct="1">
              <a:buFont typeface="Arial" pitchFamily="-106" charset="0"/>
              <a:buNone/>
            </a:pPr>
            <a:r>
              <a:rPr lang="en-US" sz="2700" dirty="0" smtClean="0">
                <a:ea typeface="ＭＳ Ｐゴシック" pitchFamily="-106" charset="-128"/>
                <a:cs typeface="ＭＳ Ｐゴシック" pitchFamily="-106" charset="-128"/>
              </a:rPr>
              <a:t>An </a:t>
            </a:r>
            <a:r>
              <a:rPr lang="en-US" sz="2700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alphabetically ordered </a:t>
            </a:r>
            <a:r>
              <a:rPr lang="en-US" sz="2700" dirty="0" smtClean="0">
                <a:ea typeface="ＭＳ Ｐゴシック" pitchFamily="-106" charset="-128"/>
                <a:cs typeface="ＭＳ Ｐゴシック" pitchFamily="-106" charset="-128"/>
              </a:rPr>
              <a:t>list of the suffixes of a string.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22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T = MISSISSIPPI</a:t>
            </a:r>
          </a:p>
          <a:p>
            <a:pPr eaLnBrk="1" hangingPunct="1">
              <a:buFont typeface="Arial" pitchFamily="-106" charset="0"/>
              <a:buNone/>
            </a:pPr>
            <a:endParaRPr lang="en-US" sz="1800" b="1" dirty="0" smtClean="0">
              <a:latin typeface="Courier New" pitchFamily="-106" charset="0"/>
              <a:ea typeface="Courier New" pitchFamily="-106" charset="0"/>
              <a:cs typeface="Courier New" pitchFamily="-106" charset="0"/>
            </a:endParaRP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0 10 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1  7 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2  5 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3  1 ISSISSIPPI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4  0 MISSISSIPPI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5  9 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6  8 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7  6 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8  3 SISSIPPI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 9  5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SSI</a:t>
            </a: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PPI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10  2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SSI</a:t>
            </a:r>
            <a:r>
              <a:rPr lang="en-US" sz="1800" b="1" dirty="0" smtClean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SSIPPI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" y="2677162"/>
            <a:ext cx="2849880" cy="3920385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3713482"/>
            <a:ext cx="4693920" cy="523207"/>
          </a:xfrm>
          <a:prstGeom prst="rect">
            <a:avLst/>
          </a:prstGeom>
          <a:noFill/>
        </p:spPr>
        <p:txBody>
          <a:bodyPr lIns="101870" tIns="50935" rIns="101870" bIns="50935">
            <a:spAutoFit/>
          </a:bodyPr>
          <a:lstStyle/>
          <a:p>
            <a:pPr>
              <a:defRPr/>
            </a:pPr>
            <a:r>
              <a:rPr lang="en-US" sz="27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Example: </a:t>
            </a:r>
            <a:r>
              <a:rPr lang="en-US" sz="2700" b="1" dirty="0">
                <a:latin typeface="Courier New"/>
                <a:ea typeface="ＭＳ Ｐゴシック" pitchFamily="-65" charset="-128"/>
                <a:cs typeface="Courier New"/>
              </a:rPr>
              <a:t>SSI</a:t>
            </a:r>
          </a:p>
        </p:txBody>
      </p:sp>
      <p:sp>
        <p:nvSpPr>
          <p:cNvPr id="50182" name="TextBox 5"/>
          <p:cNvSpPr txBox="1">
            <a:spLocks noChangeArrowheads="1"/>
          </p:cNvSpPr>
          <p:nvPr/>
        </p:nvSpPr>
        <p:spPr bwMode="auto">
          <a:xfrm>
            <a:off x="4191000" y="4922522"/>
            <a:ext cx="4693920" cy="1457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To find occurrences of the string </a:t>
            </a:r>
            <a:r>
              <a:rPr lang="en-US" sz="2200" b="1" dirty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SSI</a:t>
            </a:r>
            <a:r>
              <a:rPr lang="en-US" sz="2200" dirty="0"/>
              <a:t> requires </a:t>
            </a:r>
            <a:r>
              <a:rPr lang="en-US" sz="2200" dirty="0">
                <a:solidFill>
                  <a:srgbClr val="FF0000"/>
                </a:solidFill>
              </a:rPr>
              <a:t>finding the interval</a:t>
            </a:r>
            <a:r>
              <a:rPr lang="en-US" sz="2200" dirty="0"/>
              <a:t> in the suffix array containing the strings that start with </a:t>
            </a:r>
            <a:r>
              <a:rPr lang="en-US" sz="2200" b="1" dirty="0">
                <a:latin typeface="Courier New" pitchFamily="-106" charset="0"/>
                <a:ea typeface="Courier New" pitchFamily="-106" charset="0"/>
                <a:cs typeface="Courier New" pitchFamily="-106" charset="0"/>
              </a:rPr>
              <a:t>SSI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502920" y="-259080"/>
            <a:ext cx="9052560" cy="12954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Burrows-Wheeler Transform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502920" y="863600"/>
            <a:ext cx="9052560" cy="5786120"/>
          </a:xfrm>
        </p:spPr>
        <p:txBody>
          <a:bodyPr/>
          <a:lstStyle/>
          <a:p>
            <a:pPr eaLnBrk="1" hangingPunct="1">
              <a:buFont typeface="Arial" pitchFamily="-106" charset="0"/>
              <a:buNone/>
            </a:pPr>
            <a:r>
              <a:rPr lang="en-US" sz="1600" dirty="0" smtClean="0">
                <a:ea typeface="ＭＳ Ｐゴシック" pitchFamily="-106" charset="-128"/>
                <a:cs typeface="ＭＳ Ｐゴシック" pitchFamily="-106" charset="-128"/>
              </a:rPr>
              <a:t>Sequence = 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TACAGTACGATCACGAC@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@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TACAGTACGATCACGAC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AC@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TACAGTACGATCACG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ACAGTACGATCACGAC@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ACGAC@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TACAGTACGATC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ACGATCACGAC@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TACAGT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AGTACGATCACGAC@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ATCACGAC@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TACAGTACG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C@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TACAGTACGATCACGA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CACGAC@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TACAGTACGAT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CAGTACGATCACGAC@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TA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CGAC@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TACAGTACGATCA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CGATCACGAC@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TACAGTA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GAC@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TACAGTACGATCAC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GATCACGAC@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TACAGTAC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GTACGATCACGAC@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TACA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TACAGTACGATCACGAC@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TACGATCACGAC@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TACAG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TCACGAC@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TACAGTACGA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3688080" y="1468122"/>
            <a:ext cx="4770120" cy="425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 sz="2700" dirty="0" smtClean="0"/>
              <a:t>Start with an </a:t>
            </a:r>
            <a:r>
              <a:rPr lang="en-US" sz="2700" dirty="0" smtClean="0">
                <a:solidFill>
                  <a:srgbClr val="FF0000"/>
                </a:solidFill>
              </a:rPr>
              <a:t>extended</a:t>
            </a:r>
            <a:r>
              <a:rPr lang="en-US" sz="2700" dirty="0" smtClean="0"/>
              <a:t> suffix array.</a:t>
            </a:r>
          </a:p>
          <a:p>
            <a:endParaRPr lang="en-US" sz="2700" dirty="0" smtClean="0"/>
          </a:p>
          <a:p>
            <a:pPr marL="514350" indent="-514350">
              <a:buFont typeface="Arial"/>
              <a:buChar char="•"/>
            </a:pPr>
            <a:r>
              <a:rPr lang="en-US" sz="2700" dirty="0" smtClean="0"/>
              <a:t>@ is a special character smaller than all the alphabet characters</a:t>
            </a:r>
          </a:p>
          <a:p>
            <a:pPr marL="514350" indent="-514350">
              <a:buFont typeface="Arial"/>
              <a:buChar char="•"/>
            </a:pPr>
            <a:endParaRPr lang="en-US" sz="2700" dirty="0" smtClean="0"/>
          </a:p>
          <a:p>
            <a:pPr marL="514350" indent="-514350">
              <a:buFont typeface="Arial"/>
              <a:buChar char="•"/>
            </a:pPr>
            <a:r>
              <a:rPr lang="en-US" sz="2700" dirty="0" smtClean="0"/>
              <a:t>after the suffix, add @ and then the </a:t>
            </a:r>
            <a:r>
              <a:rPr lang="en-US" sz="27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prefix</a:t>
            </a:r>
            <a:r>
              <a:rPr lang="en-US" sz="2700" dirty="0" smtClean="0"/>
              <a:t> of the sequence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502920" y="-259080"/>
            <a:ext cx="9052560" cy="12954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Burrows-Wheeler Transform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502920" y="863600"/>
            <a:ext cx="9052560" cy="5786120"/>
          </a:xfrm>
        </p:spPr>
        <p:txBody>
          <a:bodyPr/>
          <a:lstStyle/>
          <a:p>
            <a:pPr eaLnBrk="1" hangingPunct="1">
              <a:buFont typeface="Arial" pitchFamily="-106" charset="0"/>
              <a:buNone/>
            </a:pPr>
            <a:r>
              <a:rPr lang="en-US" sz="1600" dirty="0" smtClean="0">
                <a:ea typeface="ＭＳ Ｐゴシック" pitchFamily="-106" charset="-128"/>
                <a:cs typeface="ＭＳ Ｐゴシック" pitchFamily="-106" charset="-128"/>
              </a:rPr>
              <a:t>Sequence = 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TACAGTACGATCACGAC@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@TACAGTACGATCACGAC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AC@TACAGTACGATCACG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ACAGTACGATCACGAC@T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ACGAC@TACAGTACGATC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ACGATCACGAC@TACAGT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AGTACGATCACGAC@TAC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ATCACGAC@TACAGTACG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C@TACAGTACGATCACGA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CACGAC@TACAGTACGAT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CAGTACGATCACGAC@TA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CGAC@TACAGTACGATCA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CGATCACGAC@TACAGTA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GAC@TACAGTACGATCAC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GATCACGAC@TACAGTAC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GTACGATCACGAC@TACA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TACAGTACGATCACGAC@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TACGATCACGAC@TACAG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TCACGAC@TACAGTACGA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688080" y="1468122"/>
            <a:ext cx="4770120" cy="425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 sz="2700" dirty="0" smtClean="0"/>
              <a:t>Start with an </a:t>
            </a:r>
            <a:r>
              <a:rPr lang="en-US" sz="2700" dirty="0" smtClean="0">
                <a:solidFill>
                  <a:srgbClr val="FF0000"/>
                </a:solidFill>
              </a:rPr>
              <a:t>extended</a:t>
            </a:r>
            <a:r>
              <a:rPr lang="en-US" sz="2700" dirty="0" smtClean="0"/>
              <a:t> suffix array.</a:t>
            </a:r>
          </a:p>
          <a:p>
            <a:endParaRPr lang="en-US" sz="2700" dirty="0" smtClean="0"/>
          </a:p>
          <a:p>
            <a:pPr marL="514350" indent="-514350">
              <a:buFont typeface="Arial"/>
              <a:buChar char="•"/>
            </a:pPr>
            <a:r>
              <a:rPr lang="en-US" sz="2700" dirty="0" smtClean="0"/>
              <a:t>@ is a special character smaller than all the alphabet characters</a:t>
            </a:r>
          </a:p>
          <a:p>
            <a:pPr marL="514350" indent="-514350">
              <a:buFont typeface="Arial"/>
              <a:buChar char="•"/>
            </a:pPr>
            <a:endParaRPr lang="en-US" sz="2700" dirty="0" smtClean="0"/>
          </a:p>
          <a:p>
            <a:pPr marL="514350" indent="-514350">
              <a:buFont typeface="Arial"/>
              <a:buChar char="•"/>
            </a:pPr>
            <a:r>
              <a:rPr lang="en-US" sz="2700" dirty="0" smtClean="0"/>
              <a:t>after the suffix, add @ and then the </a:t>
            </a:r>
            <a:r>
              <a:rPr lang="en-US" sz="27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prefix</a:t>
            </a:r>
            <a:r>
              <a:rPr lang="en-US" sz="2700" dirty="0" smtClean="0"/>
              <a:t> of the sequence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502920" y="-259080"/>
            <a:ext cx="9052560" cy="12954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Burrows-Wheeler Transform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502920" y="863600"/>
            <a:ext cx="9052560" cy="5786120"/>
          </a:xfrm>
        </p:spPr>
        <p:txBody>
          <a:bodyPr/>
          <a:lstStyle/>
          <a:p>
            <a:pPr eaLnBrk="1" hangingPunct="1">
              <a:buFont typeface="Arial" pitchFamily="-106" charset="0"/>
              <a:buNone/>
            </a:pPr>
            <a:r>
              <a:rPr lang="en-US" sz="1600" dirty="0" smtClean="0">
                <a:ea typeface="ＭＳ Ｐゴシック" pitchFamily="-106" charset="-128"/>
                <a:cs typeface="ＭＳ Ｐゴシック" pitchFamily="-106" charset="-128"/>
              </a:rPr>
              <a:t>Sequence = 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TACAGTACGATCACGAC@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@TACAGTACGATCACGA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AC@TACAGTACGATCAC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ACAGTACGATCACGAC@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ACGAC@TACAGTACGAT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ACGATCACGAC@TACAG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AGTACGATCACGAC@TA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ATCACGAC@TACAGTAC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C@TACAGTACGATCACG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CACGAC@TACAGTACGA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CAGTACGATCACGAC@T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CGAC@TACAGTACGATC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CGATCACGAC@TACAGT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GAC@TACAGTACGATCA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GATCACGAC@TACAGTA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GTACGATCACGAC@TAC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TACAGTACGATCACGAC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@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TACGATCACGAC@TACA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TCACGAC@TACAGTACG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A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51760" y="1320800"/>
            <a:ext cx="335280" cy="56134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229" name="TextBox 4"/>
          <p:cNvSpPr txBox="1">
            <a:spLocks noChangeArrowheads="1"/>
          </p:cNvSpPr>
          <p:nvPr/>
        </p:nvSpPr>
        <p:spPr bwMode="auto">
          <a:xfrm>
            <a:off x="3688080" y="1468120"/>
            <a:ext cx="4617720" cy="176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 sz="2700" dirty="0"/>
              <a:t>Start with </a:t>
            </a:r>
            <a:r>
              <a:rPr lang="en-US" sz="2700" dirty="0" smtClean="0"/>
              <a:t>an </a:t>
            </a:r>
            <a:r>
              <a:rPr lang="en-US" sz="2700" dirty="0" smtClean="0">
                <a:solidFill>
                  <a:srgbClr val="FF0000"/>
                </a:solidFill>
              </a:rPr>
              <a:t>extended</a:t>
            </a:r>
            <a:r>
              <a:rPr lang="en-US" sz="2700" dirty="0" smtClean="0"/>
              <a:t> suffix </a:t>
            </a:r>
            <a:r>
              <a:rPr lang="en-US" sz="2700" dirty="0"/>
              <a:t>array.</a:t>
            </a:r>
          </a:p>
          <a:p>
            <a:endParaRPr lang="en-US" sz="2700" dirty="0"/>
          </a:p>
          <a:p>
            <a:r>
              <a:rPr lang="en-US" sz="2700" dirty="0">
                <a:solidFill>
                  <a:srgbClr val="FF0000"/>
                </a:solidFill>
              </a:rPr>
              <a:t>BWT</a:t>
            </a:r>
            <a:r>
              <a:rPr lang="en-US" sz="2700" dirty="0"/>
              <a:t> is the </a:t>
            </a:r>
            <a:r>
              <a:rPr lang="en-US" sz="2700" dirty="0">
                <a:solidFill>
                  <a:srgbClr val="FF0000"/>
                </a:solidFill>
              </a:rPr>
              <a:t>last column</a:t>
            </a:r>
            <a:r>
              <a:rPr lang="en-US" sz="27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02920" y="-259080"/>
            <a:ext cx="9052560" cy="12954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Burrows-Wheeler Transform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502920" y="863600"/>
            <a:ext cx="9052560" cy="5786120"/>
          </a:xfrm>
        </p:spPr>
        <p:txBody>
          <a:bodyPr/>
          <a:lstStyle/>
          <a:p>
            <a:pPr eaLnBrk="1" hangingPunct="1">
              <a:buFont typeface="Arial" pitchFamily="-106" charset="0"/>
              <a:buNone/>
            </a:pPr>
            <a:r>
              <a:rPr lang="en-US" sz="1600" dirty="0" smtClean="0">
                <a:ea typeface="ＭＳ Ｐゴシック" pitchFamily="-106" charset="-128"/>
                <a:cs typeface="ＭＳ Ｐゴシック" pitchFamily="-106" charset="-128"/>
              </a:rPr>
              <a:t>Sequence = 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AGTACGATCACGAC@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@TACAGTACGATCACGAC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AC@TACAGTACGATCACG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ACAGTACGATCACGAC@T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ACGAC@TACAGTACGATC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ACGATCACGAC@TACAGT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AGTACGATCACGAC@TAC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ATCACGAC@TACAGTACG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C@TACAGTACGATCACGA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CACGAC@TACAGTACGAT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AGTACGATCACGAC@T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CGAC@TACAGTACGATCA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CGATCACGAC@TACAGTA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GAC@TACAGTACGATCAC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GATCACGAC@TACAGTAC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GTACGATCACGAC@TACA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TACAGTACGATCACGAC@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TACGATCACGAC@TACAG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TCACGAC@TACAGTACGA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3252" name="TextBox 4"/>
          <p:cNvSpPr txBox="1">
            <a:spLocks noChangeArrowheads="1"/>
          </p:cNvSpPr>
          <p:nvPr/>
        </p:nvSpPr>
        <p:spPr bwMode="auto">
          <a:xfrm>
            <a:off x="3688080" y="1447800"/>
            <a:ext cx="4861560" cy="342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 sz="2700" dirty="0"/>
              <a:t>Start with </a:t>
            </a:r>
            <a:r>
              <a:rPr lang="en-US" sz="2700" dirty="0" smtClean="0"/>
              <a:t>an </a:t>
            </a:r>
            <a:r>
              <a:rPr lang="en-US" sz="2700" dirty="0" smtClean="0">
                <a:solidFill>
                  <a:srgbClr val="FF0000"/>
                </a:solidFill>
              </a:rPr>
              <a:t>extended</a:t>
            </a:r>
            <a:r>
              <a:rPr lang="en-US" sz="2700" dirty="0" smtClean="0"/>
              <a:t> </a:t>
            </a:r>
            <a:r>
              <a:rPr lang="en-US" sz="2700" dirty="0"/>
              <a:t>suffix array.</a:t>
            </a:r>
          </a:p>
          <a:p>
            <a:endParaRPr lang="en-US" sz="2700" dirty="0"/>
          </a:p>
          <a:p>
            <a:r>
              <a:rPr lang="en-US" sz="2700" dirty="0">
                <a:solidFill>
                  <a:srgbClr val="FF0000"/>
                </a:solidFill>
              </a:rPr>
              <a:t>BWT</a:t>
            </a:r>
            <a:r>
              <a:rPr lang="en-US" sz="2700" dirty="0"/>
              <a:t> is the </a:t>
            </a:r>
            <a:r>
              <a:rPr lang="en-US" sz="2700" dirty="0">
                <a:solidFill>
                  <a:srgbClr val="FF0000"/>
                </a:solidFill>
              </a:rPr>
              <a:t>last column</a:t>
            </a:r>
            <a:r>
              <a:rPr lang="en-US" sz="2700" dirty="0"/>
              <a:t>.</a:t>
            </a:r>
          </a:p>
          <a:p>
            <a:endParaRPr lang="en-US" sz="2700" dirty="0"/>
          </a:p>
          <a:p>
            <a:r>
              <a:rPr lang="en-US" sz="2700" dirty="0"/>
              <a:t>Note that in a single row, last letter precedes first letter in the original string.  </a:t>
            </a:r>
          </a:p>
        </p:txBody>
      </p:sp>
      <p:sp>
        <p:nvSpPr>
          <p:cNvPr id="6" name="Oval 5"/>
          <p:cNvSpPr/>
          <p:nvPr/>
        </p:nvSpPr>
        <p:spPr>
          <a:xfrm>
            <a:off x="1508760" y="863600"/>
            <a:ext cx="50292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42616" y="411480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4380" y="405892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704872" y="1092921"/>
            <a:ext cx="1900438" cy="3230448"/>
          </a:xfrm>
          <a:custGeom>
            <a:avLst/>
            <a:gdLst>
              <a:gd name="connsiteX0" fmla="*/ 1414975 w 1900438"/>
              <a:gd name="connsiteY0" fmla="*/ 3228147 h 3230448"/>
              <a:gd name="connsiteX1" fmla="*/ 1898137 w 1900438"/>
              <a:gd name="connsiteY1" fmla="*/ 2758766 h 3230448"/>
              <a:gd name="connsiteX2" fmla="*/ 1401170 w 1900438"/>
              <a:gd name="connsiteY2" fmla="*/ 398054 h 3230448"/>
              <a:gd name="connsiteX3" fmla="*/ 227776 w 1900438"/>
              <a:gd name="connsiteY3" fmla="*/ 370444 h 3230448"/>
              <a:gd name="connsiteX4" fmla="*/ 34512 w 1900438"/>
              <a:gd name="connsiteY4" fmla="*/ 121948 h 3230448"/>
              <a:gd name="connsiteX5" fmla="*/ 20707 w 1900438"/>
              <a:gd name="connsiteY5" fmla="*/ 80532 h 323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0438" h="3230448">
                <a:moveTo>
                  <a:pt x="1414975" y="3228147"/>
                </a:moveTo>
                <a:cubicBezTo>
                  <a:pt x="1657706" y="3229297"/>
                  <a:pt x="1900438" y="3230448"/>
                  <a:pt x="1898137" y="2758766"/>
                </a:cubicBezTo>
                <a:cubicBezTo>
                  <a:pt x="1895836" y="2287084"/>
                  <a:pt x="1679564" y="796108"/>
                  <a:pt x="1401170" y="398054"/>
                </a:cubicBezTo>
                <a:cubicBezTo>
                  <a:pt x="1122776" y="0"/>
                  <a:pt x="455552" y="416462"/>
                  <a:pt x="227776" y="370444"/>
                </a:cubicBezTo>
                <a:cubicBezTo>
                  <a:pt x="0" y="324426"/>
                  <a:pt x="69023" y="170267"/>
                  <a:pt x="34512" y="121948"/>
                </a:cubicBezTo>
                <a:cubicBezTo>
                  <a:pt x="1" y="73629"/>
                  <a:pt x="20707" y="80532"/>
                  <a:pt x="20707" y="80532"/>
                </a:cubicBezTo>
              </a:path>
            </a:pathLst>
          </a:custGeom>
          <a:ln>
            <a:solidFill>
              <a:srgbClr val="CF1C4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87597" y="1060709"/>
            <a:ext cx="1534614" cy="3191332"/>
          </a:xfrm>
          <a:custGeom>
            <a:avLst/>
            <a:gdLst>
              <a:gd name="connsiteX0" fmla="*/ 347416 w 1534614"/>
              <a:gd name="connsiteY0" fmla="*/ 3191332 h 3191332"/>
              <a:gd name="connsiteX1" fmla="*/ 29910 w 1534614"/>
              <a:gd name="connsiteY1" fmla="*/ 2142127 h 3191332"/>
              <a:gd name="connsiteX2" fmla="*/ 526876 w 1534614"/>
              <a:gd name="connsiteY2" fmla="*/ 292213 h 3191332"/>
              <a:gd name="connsiteX3" fmla="*/ 1272326 w 1534614"/>
              <a:gd name="connsiteY3" fmla="*/ 388851 h 3191332"/>
              <a:gd name="connsiteX4" fmla="*/ 1534614 w 1534614"/>
              <a:gd name="connsiteY4" fmla="*/ 126549 h 3191332"/>
              <a:gd name="connsiteX5" fmla="*/ 1534614 w 1534614"/>
              <a:gd name="connsiteY5" fmla="*/ 126549 h 3191332"/>
              <a:gd name="connsiteX6" fmla="*/ 1534614 w 1534614"/>
              <a:gd name="connsiteY6" fmla="*/ 126549 h 319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4614" h="3191332">
                <a:moveTo>
                  <a:pt x="347416" y="3191332"/>
                </a:moveTo>
                <a:cubicBezTo>
                  <a:pt x="173708" y="2908323"/>
                  <a:pt x="0" y="2625314"/>
                  <a:pt x="29910" y="2142127"/>
                </a:cubicBezTo>
                <a:cubicBezTo>
                  <a:pt x="59820" y="1658940"/>
                  <a:pt x="319807" y="584426"/>
                  <a:pt x="526876" y="292213"/>
                </a:cubicBezTo>
                <a:cubicBezTo>
                  <a:pt x="733945" y="0"/>
                  <a:pt x="1104370" y="416462"/>
                  <a:pt x="1272326" y="388851"/>
                </a:cubicBezTo>
                <a:cubicBezTo>
                  <a:pt x="1440282" y="361240"/>
                  <a:pt x="1534614" y="126549"/>
                  <a:pt x="1534614" y="126549"/>
                </a:cubicBezTo>
                <a:lnTo>
                  <a:pt x="1534614" y="126549"/>
                </a:lnTo>
                <a:lnTo>
                  <a:pt x="1534614" y="126549"/>
                </a:ln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Similar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Methods for similarity detection involve some form of scanning the input sequences, usually, with a </a:t>
            </a:r>
            <a:r>
              <a:rPr lang="en-US" dirty="0" smtClean="0">
                <a:solidFill>
                  <a:srgbClr val="FF0000"/>
                </a:solidFill>
              </a:rPr>
              <a:t>window</a:t>
            </a:r>
            <a:r>
              <a:rPr lang="en-US" dirty="0" smtClean="0"/>
              <a:t> of fixed size (also called a </a:t>
            </a:r>
            <a:r>
              <a:rPr lang="en-US" dirty="0" smtClean="0">
                <a:solidFill>
                  <a:srgbClr val="FF0000"/>
                </a:solidFill>
              </a:rPr>
              <a:t>seed</a:t>
            </a:r>
            <a:r>
              <a:rPr lang="en-US" dirty="0" smtClean="0"/>
              <a:t>).  Information about the contents of the window is stored.  This is called </a:t>
            </a:r>
            <a:r>
              <a:rPr lang="en-US" dirty="0" smtClean="0">
                <a:solidFill>
                  <a:srgbClr val="FF0000"/>
                </a:solidFill>
              </a:rPr>
              <a:t>indexing.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0 1 2 3 4 5 6 7 8 9 0 1 2 3 4 5 6 7 8</a:t>
            </a:r>
          </a:p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A C G T T G C A G T T G A C T G A C G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" y="5095240"/>
            <a:ext cx="1341120" cy="51816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6740" y="5958840"/>
            <a:ext cx="2263140" cy="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502920" y="-259080"/>
            <a:ext cx="9052560" cy="12954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Burrows-Wheeler Transform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502920" y="863600"/>
            <a:ext cx="9052560" cy="5786120"/>
          </a:xfrm>
        </p:spPr>
        <p:txBody>
          <a:bodyPr/>
          <a:lstStyle/>
          <a:p>
            <a:pPr eaLnBrk="1" hangingPunct="1">
              <a:buFont typeface="Arial" pitchFamily="-106" charset="0"/>
              <a:buNone/>
            </a:pPr>
            <a:r>
              <a:rPr lang="en-US" sz="1600" dirty="0" smtClean="0">
                <a:ea typeface="ＭＳ Ｐゴシック" pitchFamily="-106" charset="-128"/>
                <a:cs typeface="ＭＳ Ｐゴシック" pitchFamily="-106" charset="-128"/>
              </a:rPr>
              <a:t>Sequence = 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TACAGTACGAT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ACGAC@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 typeface="Arial" pitchFamily="-106" charset="0"/>
              <a:buNone/>
            </a:pPr>
            <a:r>
              <a:rPr lang="en-US" sz="1600" dirty="0" smtClean="0">
                <a:ea typeface="ＭＳ Ｐゴシック" pitchFamily="-106" charset="-128"/>
                <a:cs typeface="ＭＳ Ｐゴシック" pitchFamily="-106" charset="-128"/>
              </a:rPr>
              <a:t>     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@TACAGTACGATCACGA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AC@TACAGTACGATCACG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ACAGTACGATCACGAC@T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ACGAC@TACAGTACGAT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ACGATCACGAC@TACAGT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AGTACGATCACGAC@TAC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ATCACGAC@TACAGTACG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 C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@TACAGTACGATCACGA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ACGAC@TACAGTACGAT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CAGTACGATCACGAC@TA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CGAC@TACAGTACGATCA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CGATCACGAC@TACAGTA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GAC@TACAGTACGATCAC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GATCACGAC@TACAGTAC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GTACGATCACGAC@TACA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TACAGTACGATCACGAC@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TACGATCACGAC@TACAG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TCACGAC@TACAGTACGA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4276" name="TextBox 14"/>
          <p:cNvSpPr txBox="1">
            <a:spLocks noChangeArrowheads="1"/>
          </p:cNvSpPr>
          <p:nvPr/>
        </p:nvSpPr>
        <p:spPr bwMode="auto">
          <a:xfrm>
            <a:off x="4777740" y="1899922"/>
            <a:ext cx="4358640" cy="176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 sz="2700" dirty="0"/>
              <a:t>Property: </a:t>
            </a:r>
            <a:r>
              <a:rPr lang="en-US" sz="2700" i="1" dirty="0" err="1">
                <a:solidFill>
                  <a:srgbClr val="FF0000"/>
                </a:solidFill>
              </a:rPr>
              <a:t>k</a:t>
            </a:r>
            <a:r>
              <a:rPr lang="en-US" sz="2700" baseline="30000" dirty="0" err="1"/>
              <a:t>th</a:t>
            </a:r>
            <a:r>
              <a:rPr lang="en-US" sz="2700" dirty="0"/>
              <a:t> character </a:t>
            </a:r>
            <a:r>
              <a:rPr lang="en-US" sz="2700" i="1" dirty="0" err="1">
                <a:solidFill>
                  <a:srgbClr val="FF0000"/>
                </a:solidFill>
              </a:rPr>
              <a:t>σ</a:t>
            </a:r>
            <a:endParaRPr lang="en-US" sz="2700" i="1" dirty="0">
              <a:solidFill>
                <a:srgbClr val="FF0000"/>
              </a:solidFill>
            </a:endParaRPr>
          </a:p>
          <a:p>
            <a:r>
              <a:rPr lang="en-US" sz="2700" dirty="0"/>
              <a:t>in the </a:t>
            </a:r>
            <a:r>
              <a:rPr lang="en-US" sz="2700" dirty="0">
                <a:solidFill>
                  <a:srgbClr val="FF0000"/>
                </a:solidFill>
              </a:rPr>
              <a:t>first</a:t>
            </a:r>
            <a:r>
              <a:rPr lang="en-US" sz="2700" dirty="0"/>
              <a:t> and </a:t>
            </a:r>
            <a:r>
              <a:rPr lang="en-US" sz="2700" dirty="0">
                <a:solidFill>
                  <a:srgbClr val="FF0000"/>
                </a:solidFill>
              </a:rPr>
              <a:t>last</a:t>
            </a:r>
            <a:r>
              <a:rPr lang="en-US" sz="2700" dirty="0"/>
              <a:t> </a:t>
            </a:r>
            <a:r>
              <a:rPr lang="en-US" sz="2700" dirty="0">
                <a:solidFill>
                  <a:srgbClr val="FF0000"/>
                </a:solidFill>
              </a:rPr>
              <a:t>columns</a:t>
            </a:r>
            <a:r>
              <a:rPr lang="en-US" sz="2700" dirty="0"/>
              <a:t> is the </a:t>
            </a:r>
            <a:r>
              <a:rPr lang="en-US" sz="2700" dirty="0">
                <a:solidFill>
                  <a:srgbClr val="FF0000"/>
                </a:solidFill>
              </a:rPr>
              <a:t>same character</a:t>
            </a:r>
            <a:r>
              <a:rPr lang="en-US" sz="2700" dirty="0"/>
              <a:t>.   </a:t>
            </a:r>
          </a:p>
          <a:p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502920" y="-259080"/>
            <a:ext cx="9052560" cy="12954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Burrows-Wheeler Transform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502920" y="863600"/>
            <a:ext cx="9052560" cy="5786120"/>
          </a:xfrm>
        </p:spPr>
        <p:txBody>
          <a:bodyPr/>
          <a:lstStyle/>
          <a:p>
            <a:pPr eaLnBrk="1" hangingPunct="1">
              <a:buFont typeface="Arial" pitchFamily="-106" charset="0"/>
              <a:buNone/>
            </a:pPr>
            <a:r>
              <a:rPr lang="en-US" sz="1600" dirty="0" smtClean="0">
                <a:ea typeface="ＭＳ Ｐゴシック" pitchFamily="-106" charset="-128"/>
                <a:cs typeface="ＭＳ Ｐゴシック" pitchFamily="-106" charset="-128"/>
              </a:rPr>
              <a:t>Sequence = 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TACAGTACGAT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ACGAC@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 typeface="Arial" pitchFamily="-106" charset="0"/>
              <a:buNone/>
            </a:pPr>
            <a:r>
              <a:rPr lang="en-US" sz="1600" dirty="0" smtClean="0">
                <a:ea typeface="ＭＳ Ｐゴシック" pitchFamily="-106" charset="-128"/>
                <a:cs typeface="ＭＳ Ｐゴシック" pitchFamily="-106" charset="-128"/>
              </a:rPr>
              <a:t>     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@TACAGTACGATCACGA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AC@TACAGTACGATCACG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ACAGTACGATCACGAC@T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ACGAC@TACAGTACGAT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ACGATCACGAC@TACAGT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AGTACGATCACGAC@TAC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ATCACGAC@TACAGTACG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 C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@TACAGTACGATCACGA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ACGAC@TACAGTACGAT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CAGTACGATCACGAC@TA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CGAC@TACAGTACGATCA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CGATCACGAC@TACAGTA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GAC@TACAGTACGATCAC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GATCACGAC@TACAGTAC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GTACGATCACGAC@TACA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TACAGTACGATCACGAC@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TACGATCACGAC@TACAG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TCACGAC@TACAGTACGA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101340" y="2504440"/>
            <a:ext cx="1341120" cy="18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7640" y="3972560"/>
            <a:ext cx="502920" cy="18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02" name="TextBox 14"/>
          <p:cNvSpPr txBox="1">
            <a:spLocks noChangeArrowheads="1"/>
          </p:cNvSpPr>
          <p:nvPr/>
        </p:nvSpPr>
        <p:spPr bwMode="auto">
          <a:xfrm>
            <a:off x="4777740" y="1899920"/>
            <a:ext cx="4358640" cy="301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 sz="2700" dirty="0"/>
              <a:t>Property: </a:t>
            </a:r>
            <a:r>
              <a:rPr lang="en-US" sz="2700" i="1" dirty="0" err="1">
                <a:solidFill>
                  <a:srgbClr val="FF0000"/>
                </a:solidFill>
              </a:rPr>
              <a:t>k</a:t>
            </a:r>
            <a:r>
              <a:rPr lang="en-US" sz="2700" baseline="30000" dirty="0" err="1"/>
              <a:t>th</a:t>
            </a:r>
            <a:r>
              <a:rPr lang="en-US" sz="2700" dirty="0"/>
              <a:t> character </a:t>
            </a:r>
            <a:r>
              <a:rPr lang="en-US" sz="2700" i="1" dirty="0" err="1">
                <a:solidFill>
                  <a:srgbClr val="FF0000"/>
                </a:solidFill>
              </a:rPr>
              <a:t>σ</a:t>
            </a:r>
            <a:endParaRPr lang="en-US" sz="2700" i="1" dirty="0">
              <a:solidFill>
                <a:srgbClr val="FF0000"/>
              </a:solidFill>
            </a:endParaRPr>
          </a:p>
          <a:p>
            <a:r>
              <a:rPr lang="en-US" sz="2700" dirty="0"/>
              <a:t>in the </a:t>
            </a:r>
            <a:r>
              <a:rPr lang="en-US" sz="2700" dirty="0">
                <a:solidFill>
                  <a:srgbClr val="FF0000"/>
                </a:solidFill>
              </a:rPr>
              <a:t>first</a:t>
            </a:r>
            <a:r>
              <a:rPr lang="en-US" sz="2700" dirty="0"/>
              <a:t> and </a:t>
            </a:r>
            <a:r>
              <a:rPr lang="en-US" sz="2700" dirty="0">
                <a:solidFill>
                  <a:srgbClr val="FF0000"/>
                </a:solidFill>
              </a:rPr>
              <a:t>last</a:t>
            </a:r>
            <a:r>
              <a:rPr lang="en-US" sz="2700" dirty="0"/>
              <a:t> </a:t>
            </a:r>
            <a:r>
              <a:rPr lang="en-US" sz="2700" dirty="0">
                <a:solidFill>
                  <a:srgbClr val="FF0000"/>
                </a:solidFill>
              </a:rPr>
              <a:t>columns</a:t>
            </a:r>
            <a:r>
              <a:rPr lang="en-US" sz="2700" dirty="0"/>
              <a:t> is the </a:t>
            </a:r>
            <a:r>
              <a:rPr lang="en-US" sz="2700" dirty="0">
                <a:solidFill>
                  <a:srgbClr val="FF0000"/>
                </a:solidFill>
              </a:rPr>
              <a:t>same character</a:t>
            </a:r>
            <a:r>
              <a:rPr lang="en-US" sz="2700" dirty="0"/>
              <a:t>.   </a:t>
            </a:r>
          </a:p>
          <a:p>
            <a:endParaRPr lang="en-US" sz="2700" dirty="0"/>
          </a:p>
          <a:p>
            <a:r>
              <a:rPr lang="en-US" sz="2700" dirty="0"/>
              <a:t>2</a:t>
            </a:r>
            <a:r>
              <a:rPr lang="en-US" sz="2700" baseline="30000" dirty="0"/>
              <a:t>nd</a:t>
            </a:r>
            <a:r>
              <a:rPr lang="en-US" sz="2700" dirty="0"/>
              <a:t>  C in both columns is twelfth character in original string.</a:t>
            </a:r>
          </a:p>
        </p:txBody>
      </p:sp>
      <p:sp>
        <p:nvSpPr>
          <p:cNvPr id="16" name="Oval 15"/>
          <p:cNvSpPr/>
          <p:nvPr/>
        </p:nvSpPr>
        <p:spPr>
          <a:xfrm>
            <a:off x="754380" y="345440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70048" y="233172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88336" y="146812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4380" y="379984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2791618" y="862806"/>
            <a:ext cx="203200" cy="1588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502920" y="-259080"/>
            <a:ext cx="9052560" cy="12954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Burrows-Wheeler Transform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502920" y="863600"/>
            <a:ext cx="9052560" cy="5786120"/>
          </a:xfrm>
        </p:spPr>
        <p:txBody>
          <a:bodyPr/>
          <a:lstStyle/>
          <a:p>
            <a:pPr eaLnBrk="1" hangingPunct="1">
              <a:buFont typeface="Arial" pitchFamily="-106" charset="0"/>
              <a:buNone/>
            </a:pPr>
            <a:r>
              <a:rPr lang="en-US" sz="1600" dirty="0" smtClean="0">
                <a:ea typeface="ＭＳ Ｐゴシック" pitchFamily="-106" charset="-128"/>
                <a:cs typeface="ＭＳ Ｐゴシック" pitchFamily="-106" charset="-128"/>
              </a:rPr>
              <a:t>Sequence = 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TACAGTACGAT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ACGAC@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 typeface="Arial" pitchFamily="-106" charset="0"/>
              <a:buNone/>
            </a:pPr>
            <a:r>
              <a:rPr lang="en-US" sz="1600" dirty="0" smtClean="0">
                <a:ea typeface="ＭＳ Ｐゴシック" pitchFamily="-106" charset="-128"/>
                <a:cs typeface="ＭＳ Ｐゴシック" pitchFamily="-106" charset="-128"/>
              </a:rPr>
              <a:t>     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@TACAGTACGATCACGAC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AC@TACAGTACGATCACG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ACAGTACGATCACGAC@T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ACGAC@TACAGTACGAT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ACGATCACGAC@TACAGT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AGTACGATCACGAC@TAC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ATCACGAC@TACAGTACG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C@TACAGTACGATCACGA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CACGAC@TACAGTACGAT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CAGTACGATCACGAC@TA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CGAC@TACAGTACGATCA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CGATCACGAC@TACAGTA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GAC@TACAGTACGATCAC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GATCACGAC@TACAGTAC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GTACGATCACGAC@TACA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TACAGTACGATCACGAC@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TACGATCACGAC@TACAG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     TCACGAC@TACAGTACGA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6324" name="TextBox 14"/>
          <p:cNvSpPr txBox="1">
            <a:spLocks noChangeArrowheads="1"/>
          </p:cNvSpPr>
          <p:nvPr/>
        </p:nvSpPr>
        <p:spPr bwMode="auto">
          <a:xfrm>
            <a:off x="4777740" y="1209040"/>
            <a:ext cx="4777740" cy="136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 sz="2700" dirty="0"/>
              <a:t>This makes it easy to find next character in string </a:t>
            </a:r>
            <a:r>
              <a:rPr lang="en-US" sz="2700" dirty="0">
                <a:solidFill>
                  <a:srgbClr val="FF0000"/>
                </a:solidFill>
              </a:rPr>
              <a:t>going backwards.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502920" y="-259080"/>
            <a:ext cx="9052560" cy="12954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Burrows-Wheeler Transform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502920" y="863600"/>
            <a:ext cx="9052560" cy="5786120"/>
          </a:xfrm>
        </p:spPr>
        <p:txBody>
          <a:bodyPr/>
          <a:lstStyle/>
          <a:p>
            <a:pPr eaLnBrk="1" hangingPunct="1">
              <a:buFont typeface="Arial" pitchFamily="-106" charset="0"/>
              <a:buNone/>
            </a:pPr>
            <a:r>
              <a:rPr lang="en-US" sz="1600" dirty="0" smtClean="0">
                <a:ea typeface="ＭＳ Ｐゴシック" pitchFamily="-106" charset="-128"/>
                <a:cs typeface="ＭＳ Ｐゴシック" pitchFamily="-106" charset="-128"/>
              </a:rPr>
              <a:t>Sequence = 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TACAGTACGAT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ACGAC@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 typeface="Arial" pitchFamily="-106" charset="0"/>
              <a:buNone/>
            </a:pPr>
            <a:r>
              <a:rPr lang="en-US" sz="1600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</a:t>
            </a: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@TACAGTACGATCACGAC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AC@TACAGTACGATCACG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ACAGTACGATCACGAC@T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ACGAC@TACAGTACGAT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ACGATCACGAC@TACAGT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AGTACGATCACGAC@TAC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ATCACGAC@TACAGTACG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C@TACAGTACGATCACGA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CACGAC@TACAGTACGAT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CAGTACGATCACGAC@TA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CGAC@TACAGTACGATCA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CGATCACGAC@TACAGTA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GAC@TACAGTACGATCAC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GATCACGAC@TACAGTAC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GTACGATCACGAC@TACA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TACAGTACGATCACGAC@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TACGATCACGAC@TACAG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TCACGAC@TACAGTACGA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101340" y="2504440"/>
            <a:ext cx="1341120" cy="18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349" name="TextBox 14"/>
          <p:cNvSpPr txBox="1">
            <a:spLocks noChangeArrowheads="1"/>
          </p:cNvSpPr>
          <p:nvPr/>
        </p:nvSpPr>
        <p:spPr bwMode="auto">
          <a:xfrm>
            <a:off x="4777740" y="1209042"/>
            <a:ext cx="4777740" cy="210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 sz="2700" dirty="0"/>
              <a:t>This makes it easy to find next character in string going backwards.  Steps:</a:t>
            </a:r>
          </a:p>
          <a:p>
            <a:endParaRPr lang="en-US" sz="2700" dirty="0"/>
          </a:p>
          <a:p>
            <a:r>
              <a:rPr lang="en-US" sz="2200" dirty="0"/>
              <a:t>1. Pick letter in last column</a:t>
            </a:r>
          </a:p>
        </p:txBody>
      </p:sp>
      <p:sp>
        <p:nvSpPr>
          <p:cNvPr id="8" name="Oval 7"/>
          <p:cNvSpPr/>
          <p:nvPr/>
        </p:nvSpPr>
        <p:spPr>
          <a:xfrm>
            <a:off x="2712720" y="233172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12720" y="86360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502920" y="-259080"/>
            <a:ext cx="9052560" cy="12954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Burrows-Wheeler Transform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502920" y="863600"/>
            <a:ext cx="9052560" cy="5786120"/>
          </a:xfrm>
        </p:spPr>
        <p:txBody>
          <a:bodyPr/>
          <a:lstStyle/>
          <a:p>
            <a:pPr eaLnBrk="1" hangingPunct="1">
              <a:buFont typeface="Arial" pitchFamily="-106" charset="0"/>
              <a:buNone/>
            </a:pPr>
            <a:r>
              <a:rPr lang="en-US" sz="1600" dirty="0" smtClean="0">
                <a:ea typeface="ＭＳ Ｐゴシック" pitchFamily="-106" charset="-128"/>
                <a:cs typeface="ＭＳ Ｐゴシック" pitchFamily="-106" charset="-128"/>
              </a:rPr>
              <a:t>Sequence = 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TACAGTACGA</a:t>
            </a: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ACGAC@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 typeface="Arial" pitchFamily="-106" charset="0"/>
              <a:buNone/>
            </a:pPr>
            <a:r>
              <a:rPr lang="en-US" sz="1600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</a:t>
            </a: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@TACAGTACGATCACGAC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AC@TACAGTACGATCACG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ACAGTACGATCACGAC@T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ACGAC@TACAGTACGAT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ACGATCACGAC@TACAGT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AGTACGATCACGAC@TAC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ATCACGAC@TACAGTACG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C@TACAGTACGATCACGA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CACGAC@TACAGTACGA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CAGTACGATCACGAC@TA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CGAC@TACAGTACGATCA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CGATCACGAC@TACAGTA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GAC@TACAGTACGATCAC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GATCACGAC@TACAGTAC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GTACGATCACGAC@TACA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TACAGTACGATCACGAC@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TACGATCACGAC@TACAG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TCACGAC@TACAGTACGA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101340" y="2504440"/>
            <a:ext cx="1341120" cy="18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373" name="TextBox 14"/>
          <p:cNvSpPr txBox="1">
            <a:spLocks noChangeArrowheads="1"/>
          </p:cNvSpPr>
          <p:nvPr/>
        </p:nvSpPr>
        <p:spPr bwMode="auto">
          <a:xfrm>
            <a:off x="4777740" y="1209042"/>
            <a:ext cx="4777740" cy="2441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 sz="2700" dirty="0"/>
              <a:t>This makes it easy to find next character in string going backwards.  Steps:</a:t>
            </a:r>
          </a:p>
          <a:p>
            <a:endParaRPr lang="en-US" sz="2700" dirty="0"/>
          </a:p>
          <a:p>
            <a:r>
              <a:rPr lang="en-US" sz="2200" dirty="0"/>
              <a:t>1. Pick letter in last column</a:t>
            </a:r>
          </a:p>
          <a:p>
            <a:r>
              <a:rPr lang="en-US" sz="2200" dirty="0"/>
              <a:t>2. How many of that type from top?</a:t>
            </a:r>
          </a:p>
        </p:txBody>
      </p:sp>
      <p:sp>
        <p:nvSpPr>
          <p:cNvPr id="58374" name="TextBox 6"/>
          <p:cNvSpPr txBox="1">
            <a:spLocks noChangeArrowheads="1"/>
          </p:cNvSpPr>
          <p:nvPr/>
        </p:nvSpPr>
        <p:spPr bwMode="auto">
          <a:xfrm>
            <a:off x="3268980" y="3207915"/>
            <a:ext cx="1173480" cy="37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C</a:t>
            </a:r>
          </a:p>
        </p:txBody>
      </p:sp>
      <p:sp>
        <p:nvSpPr>
          <p:cNvPr id="9" name="Oval 8"/>
          <p:cNvSpPr/>
          <p:nvPr/>
        </p:nvSpPr>
        <p:spPr>
          <a:xfrm>
            <a:off x="2712720" y="233172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12720" y="86360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12720" y="146812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502920" y="-259080"/>
            <a:ext cx="9052560" cy="12954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Burrows-Wheeler Transform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502920" y="863600"/>
            <a:ext cx="9052560" cy="5786120"/>
          </a:xfrm>
        </p:spPr>
        <p:txBody>
          <a:bodyPr/>
          <a:lstStyle/>
          <a:p>
            <a:pPr eaLnBrk="1" hangingPunct="1">
              <a:buFont typeface="Arial" pitchFamily="-106" charset="0"/>
              <a:buNone/>
            </a:pPr>
            <a:r>
              <a:rPr lang="en-US" sz="1600" dirty="0" smtClean="0">
                <a:ea typeface="ＭＳ Ｐゴシック" pitchFamily="-106" charset="-128"/>
                <a:cs typeface="ＭＳ Ｐゴシック" pitchFamily="-106" charset="-128"/>
              </a:rPr>
              <a:t>Sequence = 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TACAGTACGA</a:t>
            </a: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ACGAC@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 typeface="Arial" pitchFamily="-106" charset="0"/>
              <a:buNone/>
            </a:pPr>
            <a:r>
              <a:rPr lang="en-US" sz="1600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</a:t>
            </a: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@TACAGTACGATCACGAC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AC@TACAGTACGATCACG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ACAGTACGATCACGAC@T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ACGAC@TACAGTACGAT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ACGATCACGAC@TACAGT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AGTACGATCACGAC@TAC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ATCACGAC@TACAGTACG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C@TACAGTACGATCACGA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ACGAC@TACAGTACGAT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CAGTACGATCACGAC@TA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CGAC@TACAGTACGATCA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CGATCACGAC@TACAGTA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GAC@TACAGTACGATCAC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GATCACGAC@TACAGTAC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GTACGATCACGAC@TACA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TACAGTACGATCACGAC@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TACGATCACGAC@TACAG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TCACGAC@TACAGTACGA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101340" y="2504440"/>
            <a:ext cx="1341120" cy="18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397" name="TextBox 14"/>
          <p:cNvSpPr txBox="1">
            <a:spLocks noChangeArrowheads="1"/>
          </p:cNvSpPr>
          <p:nvPr/>
        </p:nvSpPr>
        <p:spPr bwMode="auto">
          <a:xfrm>
            <a:off x="4777740" y="1209040"/>
            <a:ext cx="4777740" cy="31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 sz="2700" dirty="0"/>
              <a:t>This makes it easy to find next character in string going backwards.  Steps:</a:t>
            </a:r>
          </a:p>
          <a:p>
            <a:endParaRPr lang="en-US" sz="2700" dirty="0"/>
          </a:p>
          <a:p>
            <a:r>
              <a:rPr lang="en-US" sz="2200" dirty="0"/>
              <a:t>1. Pick letter in last column</a:t>
            </a:r>
          </a:p>
          <a:p>
            <a:r>
              <a:rPr lang="en-US" sz="2200" dirty="0"/>
              <a:t>2. How many of that type from top?</a:t>
            </a:r>
          </a:p>
          <a:p>
            <a:r>
              <a:rPr lang="en-US" sz="2200" dirty="0"/>
              <a:t>3. Find row with that many in first   	column. </a:t>
            </a:r>
          </a:p>
        </p:txBody>
      </p:sp>
      <p:sp>
        <p:nvSpPr>
          <p:cNvPr id="59398" name="TextBox 6"/>
          <p:cNvSpPr txBox="1">
            <a:spLocks noChangeArrowheads="1"/>
          </p:cNvSpPr>
          <p:nvPr/>
        </p:nvSpPr>
        <p:spPr bwMode="auto">
          <a:xfrm>
            <a:off x="3268980" y="3207915"/>
            <a:ext cx="1173480" cy="37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C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7640" y="3972560"/>
            <a:ext cx="502920" cy="18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12720" y="86360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4380" y="345440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12720" y="233172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4380" y="379984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502920" y="-259080"/>
            <a:ext cx="9052560" cy="12954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Burrows-Wheeler Transform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02920" y="863600"/>
            <a:ext cx="9052560" cy="5786120"/>
          </a:xfrm>
        </p:spPr>
        <p:txBody>
          <a:bodyPr/>
          <a:lstStyle/>
          <a:p>
            <a:pPr eaLnBrk="1" hangingPunct="1">
              <a:buFont typeface="Arial" pitchFamily="-106" charset="0"/>
              <a:buNone/>
            </a:pPr>
            <a:r>
              <a:rPr lang="en-US" sz="1600" dirty="0" smtClean="0">
                <a:ea typeface="ＭＳ Ｐゴシック" pitchFamily="-106" charset="-128"/>
                <a:cs typeface="ＭＳ Ｐゴシック" pitchFamily="-106" charset="-128"/>
              </a:rPr>
              <a:t>Sequence = 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TACAGTACGA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06" charset="-128"/>
                <a:cs typeface="ＭＳ Ｐゴシック" pitchFamily="-106" charset="-128"/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ACGAC@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 typeface="Arial" pitchFamily="-106" charset="0"/>
              <a:buNone/>
            </a:pPr>
            <a:r>
              <a:rPr lang="en-US" sz="1600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</a:t>
            </a: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@TACAGTACGATCACGAC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AC@TACAGTACGATCACG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ACAGTACGATCACGAC@T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ACGAC@TACAGTACGAT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ACGATCACGAC@TACAGT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AGTACGATCACGAC@TAC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ATCACGAC@TACAGTACG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C@TACAGTACGATCACGA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ACGAC@TACAGTACGA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06" charset="-128"/>
                <a:cs typeface="ＭＳ Ｐゴシック" pitchFamily="-106" charset="-128"/>
              </a:rPr>
              <a:t>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CAGTACGATCACGAC@TA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CGAC@TACAGTACGATCA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CGATCACGAC@TACAGTA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GAC@TACAGTACGATCAC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GATCACGAC@TACAGTAC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GTACGATCACGAC@TACA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TACAGTACGATCACGAC@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TACGATCACGAC@TACAG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TCACGAC@TACAGTACGA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101340" y="2504440"/>
            <a:ext cx="1341120" cy="18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421" name="TextBox 14"/>
          <p:cNvSpPr txBox="1">
            <a:spLocks noChangeArrowheads="1"/>
          </p:cNvSpPr>
          <p:nvPr/>
        </p:nvSpPr>
        <p:spPr bwMode="auto">
          <a:xfrm>
            <a:off x="4777740" y="1209041"/>
            <a:ext cx="4777740" cy="342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 sz="2700" dirty="0"/>
              <a:t>This makes it easy to find next character in string going backwards.  Steps:</a:t>
            </a:r>
          </a:p>
          <a:p>
            <a:endParaRPr lang="en-US" sz="2700" dirty="0"/>
          </a:p>
          <a:p>
            <a:r>
              <a:rPr lang="en-US" sz="2200" dirty="0"/>
              <a:t>1. Pick letter in last column</a:t>
            </a:r>
          </a:p>
          <a:p>
            <a:r>
              <a:rPr lang="en-US" sz="2200" dirty="0"/>
              <a:t>2. How many of that type from top?</a:t>
            </a:r>
          </a:p>
          <a:p>
            <a:r>
              <a:rPr lang="en-US" sz="2200" dirty="0"/>
              <a:t>3. Find row with that many in first   	column. </a:t>
            </a:r>
          </a:p>
          <a:p>
            <a:r>
              <a:rPr lang="en-US" sz="2200" dirty="0"/>
              <a:t>4. Look at last letter in that row</a:t>
            </a:r>
          </a:p>
        </p:txBody>
      </p:sp>
      <p:sp>
        <p:nvSpPr>
          <p:cNvPr id="60422" name="TextBox 6"/>
          <p:cNvSpPr txBox="1">
            <a:spLocks noChangeArrowheads="1"/>
          </p:cNvSpPr>
          <p:nvPr/>
        </p:nvSpPr>
        <p:spPr bwMode="auto">
          <a:xfrm>
            <a:off x="3268980" y="3207915"/>
            <a:ext cx="1173480" cy="37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C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7640" y="3972560"/>
            <a:ext cx="502920" cy="18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45080" y="863600"/>
            <a:ext cx="50292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12720" y="233172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4380" y="379984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12720" y="379984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502920" y="-259080"/>
            <a:ext cx="9052560" cy="12954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Burrows-Wheeler Transform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502920" y="863600"/>
            <a:ext cx="9052560" cy="5786120"/>
          </a:xfrm>
        </p:spPr>
        <p:txBody>
          <a:bodyPr/>
          <a:lstStyle/>
          <a:p>
            <a:pPr eaLnBrk="1" hangingPunct="1">
              <a:buFont typeface="Arial" pitchFamily="-106" charset="0"/>
              <a:buNone/>
            </a:pPr>
            <a:r>
              <a:rPr lang="en-US" sz="1600" dirty="0" smtClean="0">
                <a:ea typeface="ＭＳ Ｐゴシック" pitchFamily="-106" charset="-128"/>
                <a:cs typeface="ＭＳ Ｐゴシック" pitchFamily="-106" charset="-128"/>
              </a:rPr>
              <a:t>Sequence = 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TACAGTACGA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06" charset="-128"/>
                <a:cs typeface="ＭＳ Ｐゴシック" pitchFamily="-106" charset="-128"/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  <a:r>
              <a:rPr lang="en-US" sz="1600" b="1" dirty="0" smtClean="0">
                <a:ea typeface="ＭＳ Ｐゴシック" pitchFamily="-106" charset="-128"/>
                <a:cs typeface="ＭＳ Ｐゴシック" pitchFamily="-106" charset="-128"/>
              </a:rPr>
              <a:t>ACGAC@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 typeface="Arial" pitchFamily="-106" charset="0"/>
              <a:buNone/>
            </a:pPr>
            <a:r>
              <a:rPr lang="en-US" sz="1600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</a:t>
            </a: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@TACAGTACGATCACGAC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AC@TACAGTACGATCACG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ACAGTACGATCACGAC@T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ACGAC@TACAGTACGAT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ACGATCACGAC@TACAGT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AGTACGATCACGAC@TAC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ATCACGAC@TACAGTACG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C@TACAGTACGATCACGA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</a:t>
            </a:r>
            <a:r>
              <a:rPr lang="en-US" sz="1600" b="1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C</a:t>
            </a: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ACGAC@TACAGTACGA</a:t>
            </a:r>
            <a:r>
              <a:rPr lang="en-US" sz="1600" b="1" dirty="0" smtClean="0">
                <a:solidFill>
                  <a:srgbClr val="0000FF"/>
                </a:solidFill>
                <a:ea typeface="ＭＳ Ｐゴシック" pitchFamily="-106" charset="-128"/>
                <a:cs typeface="ＭＳ Ｐゴシック" pitchFamily="-106" charset="-128"/>
              </a:rPr>
              <a:t>T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CAGTACGATCACGAC@TA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CGAC@TACAGTACGATCA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CGATCACGAC@TACAGTA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GAC@TACAGTACGATCAC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GATCACGAC@TACAGTAC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GTACGATCACGAC@TACA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TACAGTACGATCACGAC@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TACGATCACGAC@TACAG</a:t>
            </a:r>
          </a:p>
          <a:p>
            <a:pPr eaLnBrk="1" hangingPunct="1">
              <a:buFont typeface="Arial" pitchFamily="-106" charset="0"/>
              <a:buNone/>
            </a:pPr>
            <a:r>
              <a:rPr lang="en-US" sz="1600" b="1" dirty="0" smtClean="0">
                <a:solidFill>
                  <a:srgbClr val="000000"/>
                </a:solidFill>
                <a:ea typeface="ＭＳ Ｐゴシック" pitchFamily="-106" charset="-128"/>
                <a:cs typeface="ＭＳ Ｐゴシック" pitchFamily="-106" charset="-128"/>
              </a:rPr>
              <a:t>     TCACGAC@TACAGTACGA</a:t>
            </a:r>
          </a:p>
          <a:p>
            <a:pPr eaLnBrk="1" hangingPunct="1">
              <a:buFont typeface="Arial" pitchFamily="-106" charset="0"/>
              <a:buNone/>
            </a:pPr>
            <a:endParaRPr lang="en-US" sz="1600" dirty="0" smtClean="0">
              <a:ea typeface="ＭＳ Ｐゴシック" pitchFamily="-106" charset="-128"/>
              <a:cs typeface="ＭＳ Ｐゴシック" pitchFamily="-106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101340" y="2504440"/>
            <a:ext cx="1341120" cy="18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445" name="TextBox 14"/>
          <p:cNvSpPr txBox="1">
            <a:spLocks noChangeArrowheads="1"/>
          </p:cNvSpPr>
          <p:nvPr/>
        </p:nvSpPr>
        <p:spPr bwMode="auto">
          <a:xfrm>
            <a:off x="4777740" y="1209040"/>
            <a:ext cx="4777740" cy="548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 sz="2700" dirty="0"/>
              <a:t>This makes it easy to find next character in string going backwards.  Steps:</a:t>
            </a:r>
          </a:p>
          <a:p>
            <a:endParaRPr lang="en-US" sz="2700" dirty="0"/>
          </a:p>
          <a:p>
            <a:r>
              <a:rPr lang="en-US" sz="2200" dirty="0"/>
              <a:t>1. Pick letter in last column</a:t>
            </a:r>
          </a:p>
          <a:p>
            <a:r>
              <a:rPr lang="en-US" sz="2200" dirty="0"/>
              <a:t>2. How many of that type from top?</a:t>
            </a:r>
          </a:p>
          <a:p>
            <a:r>
              <a:rPr lang="en-US" sz="2200" dirty="0"/>
              <a:t>3. Find row with that many in first   	column. </a:t>
            </a:r>
          </a:p>
          <a:p>
            <a:r>
              <a:rPr lang="en-US" sz="2200" dirty="0"/>
              <a:t>4. Look at last letter in that row</a:t>
            </a:r>
          </a:p>
          <a:p>
            <a:endParaRPr lang="en-US" sz="2200" dirty="0"/>
          </a:p>
          <a:p>
            <a:r>
              <a:rPr lang="en-US" sz="2200" dirty="0"/>
              <a:t>Need to know:</a:t>
            </a:r>
          </a:p>
          <a:p>
            <a:r>
              <a:rPr lang="en-US" sz="2200" dirty="0"/>
              <a:t>1. How many of each letter at 	each position in BWT</a:t>
            </a:r>
          </a:p>
          <a:p>
            <a:r>
              <a:rPr lang="en-US" sz="2200" dirty="0"/>
              <a:t>2. How many total for each letter</a:t>
            </a:r>
          </a:p>
          <a:p>
            <a:endParaRPr lang="en-US" sz="2200" dirty="0"/>
          </a:p>
        </p:txBody>
      </p:sp>
      <p:sp>
        <p:nvSpPr>
          <p:cNvPr id="61446" name="TextBox 6"/>
          <p:cNvSpPr txBox="1">
            <a:spLocks noChangeArrowheads="1"/>
          </p:cNvSpPr>
          <p:nvPr/>
        </p:nvSpPr>
        <p:spPr bwMode="auto">
          <a:xfrm>
            <a:off x="3268980" y="3207915"/>
            <a:ext cx="1173480" cy="37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C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7640" y="3972560"/>
            <a:ext cx="502920" cy="18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45080" y="863600"/>
            <a:ext cx="50292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12720" y="233172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4380" y="379984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12720" y="379984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502920" y="-86360"/>
            <a:ext cx="9052560" cy="1295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ea typeface="ＭＳ Ｐゴシック" pitchFamily="-106" charset="-128"/>
                <a:cs typeface="ＭＳ Ｐゴシック" pitchFamily="-106" charset="-128"/>
              </a:rPr>
              <a:t>Matching a Read Exactly (Backwards)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09042"/>
            <a:ext cx="9052560" cy="5129425"/>
          </a:xfrm>
        </p:spPr>
        <p:txBody>
          <a:bodyPr/>
          <a:lstStyle/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/>
              <a:t>Search for: </a:t>
            </a:r>
            <a:r>
              <a:rPr lang="en-US" sz="2700" dirty="0" smtClean="0">
                <a:solidFill>
                  <a:srgbClr val="FF0000"/>
                </a:solidFill>
              </a:rPr>
              <a:t>TAC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  <a:latin typeface="MT Extra"/>
              </a:rPr>
              <a:t>M                     </a:t>
            </a:r>
            <a:r>
              <a:rPr lang="en-US" sz="2700" dirty="0" smtClean="0">
                <a:solidFill>
                  <a:srgbClr val="A6A6A6"/>
                </a:solidFill>
              </a:rPr>
              <a:t>A</a:t>
            </a:r>
            <a:endParaRPr lang="en-US" sz="2700" dirty="0" smtClean="0">
              <a:solidFill>
                <a:srgbClr val="A6A6A6"/>
              </a:solidFill>
              <a:latin typeface="MT Extra"/>
            </a:endParaRP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C...........................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C.........................</a:t>
            </a:r>
            <a:r>
              <a:rPr lang="en-US" sz="2700" dirty="0" smtClean="0">
                <a:solidFill>
                  <a:srgbClr val="A6A6A6"/>
                </a:solidFill>
              </a:rPr>
              <a:t>.A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C...........................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C.........................</a:t>
            </a:r>
            <a:r>
              <a:rPr lang="en-US" sz="2700" dirty="0" smtClean="0">
                <a:solidFill>
                  <a:srgbClr val="A6A6A6"/>
                </a:solidFill>
              </a:rPr>
              <a:t>.A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C..........................</a:t>
            </a:r>
            <a:r>
              <a:rPr lang="en-US" sz="2700" dirty="0" smtClean="0">
                <a:solidFill>
                  <a:srgbClr val="A6A6A6"/>
                </a:solidFill>
              </a:rPr>
              <a:t>A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G...........................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latin typeface="MT Extra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502920" y="-86360"/>
            <a:ext cx="9052560" cy="1295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ea typeface="ＭＳ Ｐゴシック" pitchFamily="-106" charset="-128"/>
                <a:cs typeface="ＭＳ Ｐゴシック" pitchFamily="-106" charset="-128"/>
              </a:rPr>
              <a:t>Matching a Read Exactly (Backwards)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09042"/>
            <a:ext cx="9052560" cy="5129425"/>
          </a:xfrm>
        </p:spPr>
        <p:txBody>
          <a:bodyPr/>
          <a:lstStyle/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/>
              <a:t>Search for: </a:t>
            </a:r>
            <a:r>
              <a:rPr lang="en-US" sz="2700" dirty="0" smtClean="0">
                <a:solidFill>
                  <a:srgbClr val="FF0000"/>
                </a:solidFill>
              </a:rPr>
              <a:t>TAC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  <a:latin typeface="MT Extra"/>
              </a:rPr>
              <a:t>M                     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endParaRPr lang="en-US" sz="2700" dirty="0" smtClean="0">
              <a:solidFill>
                <a:schemeClr val="bg1">
                  <a:lumMod val="65000"/>
                </a:schemeClr>
              </a:solidFill>
              <a:latin typeface="MT Extra"/>
            </a:endParaRP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C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C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..........................</a:t>
            </a:r>
            <a:r>
              <a:rPr lang="en-US" sz="2700" dirty="0" smtClean="0">
                <a:solidFill>
                  <a:srgbClr val="A6A6A6"/>
                </a:solidFill>
              </a:rPr>
              <a:t>A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C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C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..........................</a:t>
            </a:r>
            <a:r>
              <a:rPr lang="en-US" sz="2700" dirty="0" smtClean="0">
                <a:solidFill>
                  <a:srgbClr val="A6A6A6"/>
                </a:solidFill>
              </a:rPr>
              <a:t>A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C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..........................</a:t>
            </a:r>
            <a:r>
              <a:rPr lang="en-US" sz="2700" dirty="0" smtClean="0">
                <a:solidFill>
                  <a:srgbClr val="A6A6A6"/>
                </a:solidFill>
              </a:rPr>
              <a:t>A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G...........................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latin typeface="MT Extra"/>
              </a:rPr>
              <a:t>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502920" y="3281680"/>
            <a:ext cx="2598420" cy="180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502920" y="5784323"/>
            <a:ext cx="2598420" cy="17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494" name="TextBox 20"/>
          <p:cNvSpPr txBox="1">
            <a:spLocks noChangeArrowheads="1"/>
          </p:cNvSpPr>
          <p:nvPr/>
        </p:nvSpPr>
        <p:spPr bwMode="auto">
          <a:xfrm>
            <a:off x="4191000" y="3713481"/>
            <a:ext cx="2179320" cy="65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All strings starting with C here.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425701" y="1120935"/>
            <a:ext cx="345440" cy="3493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5" y="1381766"/>
            <a:ext cx="9250680" cy="51294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index is a list of </a:t>
            </a:r>
            <a:r>
              <a:rPr lang="en-US" dirty="0" smtClean="0">
                <a:solidFill>
                  <a:srgbClr val="FF0000"/>
                </a:solidFill>
              </a:rPr>
              <a:t>all possible window contents </a:t>
            </a:r>
            <a:r>
              <a:rPr lang="en-US" dirty="0" smtClean="0"/>
              <a:t>together with a list, for each content, of where it occurs.  For example, the following is a partial list of the contents possible in a window of length 3: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700" dirty="0" smtClean="0"/>
              <a:t>AAA, AAC,….,ACG,…,CAG,…,CGT,…GAC,…,GTT,…,TGC,…,TTG,…TTT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502920" y="-86360"/>
            <a:ext cx="9052560" cy="1295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ea typeface="ＭＳ Ｐゴシック" pitchFamily="-106" charset="-128"/>
                <a:cs typeface="ＭＳ Ｐゴシック" pitchFamily="-106" charset="-128"/>
              </a:rPr>
              <a:t>Matching a Read Exactly (Backwards)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09042"/>
            <a:ext cx="9052560" cy="5129425"/>
          </a:xfrm>
        </p:spPr>
        <p:txBody>
          <a:bodyPr/>
          <a:lstStyle/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/>
              <a:t>Search for: </a:t>
            </a:r>
            <a:r>
              <a:rPr lang="en-US" sz="2700" dirty="0" smtClean="0">
                <a:solidFill>
                  <a:srgbClr val="FF0000"/>
                </a:solidFill>
              </a:rPr>
              <a:t>TAC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  <a:latin typeface="MT Extra"/>
              </a:rPr>
              <a:t>M                     </a:t>
            </a:r>
            <a:r>
              <a:rPr lang="en-US" sz="2700" dirty="0" smtClean="0"/>
              <a:t>A</a:t>
            </a:r>
            <a:endParaRPr lang="en-US" sz="2700" dirty="0" smtClean="0">
              <a:latin typeface="MT Extra"/>
            </a:endParaRP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C...........................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C..........................</a:t>
            </a:r>
            <a:r>
              <a:rPr lang="en-US" sz="2700" dirty="0" smtClean="0">
                <a:solidFill>
                  <a:srgbClr val="000000"/>
                </a:solidFill>
              </a:rPr>
              <a:t>A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C...........................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C..........................</a:t>
            </a:r>
            <a:r>
              <a:rPr lang="en-US" sz="2700" dirty="0" smtClean="0">
                <a:solidFill>
                  <a:srgbClr val="000000"/>
                </a:solidFill>
              </a:rPr>
              <a:t>A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C..........................</a:t>
            </a:r>
            <a:r>
              <a:rPr lang="en-US" sz="2700" dirty="0" smtClean="0">
                <a:solidFill>
                  <a:srgbClr val="000000"/>
                </a:solidFill>
              </a:rPr>
              <a:t>A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US" sz="2700" dirty="0" smtClean="0">
                <a:solidFill>
                  <a:srgbClr val="A6A6A6"/>
                </a:solidFill>
              </a:rPr>
              <a:t>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A6A6A6"/>
                </a:solidFill>
                <a:latin typeface="MT Extra"/>
              </a:rPr>
              <a:t>M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520440" y="3108960"/>
            <a:ext cx="1927860" cy="18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3604260" y="5525243"/>
            <a:ext cx="1927860" cy="1799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518" name="TextBox 12"/>
          <p:cNvSpPr txBox="1">
            <a:spLocks noChangeArrowheads="1"/>
          </p:cNvSpPr>
          <p:nvPr/>
        </p:nvSpPr>
        <p:spPr bwMode="auto">
          <a:xfrm>
            <a:off x="5783580" y="2849880"/>
            <a:ext cx="2430780" cy="37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k As to here.</a:t>
            </a:r>
          </a:p>
        </p:txBody>
      </p:sp>
      <p:sp>
        <p:nvSpPr>
          <p:cNvPr id="64519" name="TextBox 13"/>
          <p:cNvSpPr txBox="1">
            <a:spLocks noChangeArrowheads="1"/>
          </p:cNvSpPr>
          <p:nvPr/>
        </p:nvSpPr>
        <p:spPr bwMode="auto">
          <a:xfrm>
            <a:off x="5783580" y="5280555"/>
            <a:ext cx="2430780" cy="37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k+3 As to here.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502920" y="3281680"/>
            <a:ext cx="2598420" cy="180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502920" y="5784323"/>
            <a:ext cx="2598420" cy="17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522" name="TextBox 9"/>
          <p:cNvSpPr txBox="1">
            <a:spLocks noChangeArrowheads="1"/>
          </p:cNvSpPr>
          <p:nvPr/>
        </p:nvSpPr>
        <p:spPr bwMode="auto">
          <a:xfrm>
            <a:off x="4191000" y="3713481"/>
            <a:ext cx="2179320" cy="65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All strings starting with C here.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2425701" y="1120935"/>
            <a:ext cx="345440" cy="3493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2208293" y="1121807"/>
            <a:ext cx="345440" cy="174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502920" y="-86360"/>
            <a:ext cx="9052560" cy="1295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ea typeface="ＭＳ Ｐゴシック" pitchFamily="-106" charset="-128"/>
                <a:cs typeface="ＭＳ Ｐゴシック" pitchFamily="-106" charset="-128"/>
              </a:rPr>
              <a:t>Matching a Read Exactly (Backwards)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09042"/>
            <a:ext cx="9052560" cy="5129425"/>
          </a:xfrm>
        </p:spPr>
        <p:txBody>
          <a:bodyPr/>
          <a:lstStyle/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/>
              <a:t>Search for: </a:t>
            </a:r>
            <a:r>
              <a:rPr lang="en-US" sz="2700" dirty="0" smtClean="0">
                <a:solidFill>
                  <a:srgbClr val="FF0000"/>
                </a:solidFill>
              </a:rPr>
              <a:t>TAC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  <a:latin typeface="MT Extra"/>
              </a:rPr>
              <a:t>M                     </a:t>
            </a:r>
            <a:r>
              <a:rPr lang="en-US" sz="2700" dirty="0" smtClean="0"/>
              <a:t>A</a:t>
            </a:r>
            <a:endParaRPr lang="en-US" sz="2700" dirty="0" smtClean="0">
              <a:latin typeface="MT Extra"/>
            </a:endParaRP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C...........................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C..........................</a:t>
            </a:r>
            <a:r>
              <a:rPr lang="en-US" sz="2700" dirty="0" smtClean="0">
                <a:solidFill>
                  <a:srgbClr val="000000"/>
                </a:solidFill>
              </a:rPr>
              <a:t>A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C...........................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C..........................</a:t>
            </a:r>
            <a:r>
              <a:rPr lang="en-US" sz="2700" dirty="0" smtClean="0">
                <a:solidFill>
                  <a:srgbClr val="000000"/>
                </a:solidFill>
              </a:rPr>
              <a:t>A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C..........................</a:t>
            </a:r>
            <a:r>
              <a:rPr lang="en-US" sz="2700" dirty="0" smtClean="0">
                <a:solidFill>
                  <a:srgbClr val="000000"/>
                </a:solidFill>
              </a:rPr>
              <a:t>A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US" sz="2700" dirty="0" smtClean="0">
                <a:solidFill>
                  <a:srgbClr val="A6A6A6"/>
                </a:solidFill>
              </a:rPr>
              <a:t>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A6A6A6"/>
                </a:solidFill>
                <a:latin typeface="MT Extra"/>
              </a:rPr>
              <a:t>M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520440" y="3108960"/>
            <a:ext cx="1927860" cy="18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3604260" y="5525243"/>
            <a:ext cx="1927860" cy="1799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518" name="TextBox 12"/>
          <p:cNvSpPr txBox="1">
            <a:spLocks noChangeArrowheads="1"/>
          </p:cNvSpPr>
          <p:nvPr/>
        </p:nvSpPr>
        <p:spPr bwMode="auto">
          <a:xfrm>
            <a:off x="5783580" y="2849880"/>
            <a:ext cx="2430780" cy="37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k As to here.</a:t>
            </a:r>
          </a:p>
        </p:txBody>
      </p:sp>
      <p:sp>
        <p:nvSpPr>
          <p:cNvPr id="64519" name="TextBox 13"/>
          <p:cNvSpPr txBox="1">
            <a:spLocks noChangeArrowheads="1"/>
          </p:cNvSpPr>
          <p:nvPr/>
        </p:nvSpPr>
        <p:spPr bwMode="auto">
          <a:xfrm>
            <a:off x="5783580" y="5280555"/>
            <a:ext cx="2430780" cy="37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k+3 As to here.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502920" y="3281680"/>
            <a:ext cx="2598420" cy="180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502920" y="5784323"/>
            <a:ext cx="2598420" cy="17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522" name="TextBox 9"/>
          <p:cNvSpPr txBox="1">
            <a:spLocks noChangeArrowheads="1"/>
          </p:cNvSpPr>
          <p:nvPr/>
        </p:nvSpPr>
        <p:spPr bwMode="auto">
          <a:xfrm>
            <a:off x="4610100" y="4017293"/>
            <a:ext cx="2179320" cy="65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Only As followed by C.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2425701" y="1120935"/>
            <a:ext cx="345440" cy="3493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2208293" y="1121807"/>
            <a:ext cx="345440" cy="174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3268983" y="4017293"/>
            <a:ext cx="1173483" cy="3870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3268982" y="4404360"/>
            <a:ext cx="1173482" cy="5181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3268982" y="4404360"/>
            <a:ext cx="1173482" cy="11208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502920" y="-86360"/>
            <a:ext cx="9052560" cy="1295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ea typeface="ＭＳ Ｐゴシック" pitchFamily="-106" charset="-128"/>
                <a:cs typeface="ＭＳ Ｐゴシック" pitchFamily="-106" charset="-128"/>
              </a:rPr>
              <a:t>Matching a Read Exactly (Backwards)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09042"/>
            <a:ext cx="9052560" cy="5129425"/>
          </a:xfrm>
        </p:spPr>
        <p:txBody>
          <a:bodyPr/>
          <a:lstStyle/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/>
              <a:t>Search for: </a:t>
            </a:r>
            <a:r>
              <a:rPr lang="en-US" sz="2700" dirty="0" smtClean="0">
                <a:solidFill>
                  <a:srgbClr val="FF0000"/>
                </a:solidFill>
              </a:rPr>
              <a:t>TAC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A..........................T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AC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........................T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AC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AC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........................T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  <a:latin typeface="MT Extra"/>
              </a:rPr>
              <a:t>M</a:t>
            </a:r>
            <a:endParaRPr lang="en-US" sz="2700" dirty="0" smtClean="0">
              <a:latin typeface="MT Extra"/>
            </a:endParaRP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C...........................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latin typeface="MT Extra"/>
              </a:rPr>
              <a:t>M</a:t>
            </a:r>
          </a:p>
        </p:txBody>
      </p:sp>
      <p:sp>
        <p:nvSpPr>
          <p:cNvPr id="65540" name="TextBox 12"/>
          <p:cNvSpPr txBox="1">
            <a:spLocks noChangeArrowheads="1"/>
          </p:cNvSpPr>
          <p:nvPr/>
        </p:nvSpPr>
        <p:spPr bwMode="auto">
          <a:xfrm>
            <a:off x="3268980" y="2862475"/>
            <a:ext cx="2430780" cy="37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k+1  A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502920" y="1813560"/>
            <a:ext cx="2598420" cy="180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502920" y="5784323"/>
            <a:ext cx="2598420" cy="17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543" name="TextBox 9"/>
          <p:cNvSpPr txBox="1">
            <a:spLocks noChangeArrowheads="1"/>
          </p:cNvSpPr>
          <p:nvPr/>
        </p:nvSpPr>
        <p:spPr bwMode="auto">
          <a:xfrm>
            <a:off x="3268980" y="3294275"/>
            <a:ext cx="2430780" cy="37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k+2  A</a:t>
            </a:r>
          </a:p>
        </p:txBody>
      </p:sp>
      <p:sp>
        <p:nvSpPr>
          <p:cNvPr id="65544" name="TextBox 14"/>
          <p:cNvSpPr txBox="1">
            <a:spLocks noChangeArrowheads="1"/>
          </p:cNvSpPr>
          <p:nvPr/>
        </p:nvSpPr>
        <p:spPr bwMode="auto">
          <a:xfrm>
            <a:off x="3268980" y="3812435"/>
            <a:ext cx="2430780" cy="37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k+3  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2425701" y="1120935"/>
            <a:ext cx="345440" cy="3493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208293" y="1121807"/>
            <a:ext cx="345440" cy="174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02920" y="284988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920" y="328168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2920" y="379984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502920" y="-86360"/>
            <a:ext cx="9052560" cy="1295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ea typeface="ＭＳ Ｐゴシック" pitchFamily="-106" charset="-128"/>
                <a:cs typeface="ＭＳ Ｐゴシック" pitchFamily="-106" charset="-128"/>
              </a:rPr>
              <a:t>Matching a Read Exactly (Backwards)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09042"/>
            <a:ext cx="9052560" cy="5129425"/>
          </a:xfrm>
        </p:spPr>
        <p:txBody>
          <a:bodyPr/>
          <a:lstStyle/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/>
              <a:t>Search for: </a:t>
            </a:r>
            <a:r>
              <a:rPr lang="en-US" sz="2700" dirty="0" smtClean="0">
                <a:solidFill>
                  <a:srgbClr val="FF0000"/>
                </a:solidFill>
              </a:rPr>
              <a:t>TAC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</a:t>
            </a:r>
            <a:r>
              <a:rPr lang="en-US" sz="2700" dirty="0" smtClean="0">
                <a:solidFill>
                  <a:srgbClr val="A6A6A6"/>
                </a:solidFill>
              </a:rPr>
              <a:t>T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AC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........................</a:t>
            </a:r>
            <a:r>
              <a:rPr lang="en-US" sz="2700" dirty="0" smtClean="0">
                <a:solidFill>
                  <a:srgbClr val="A6A6A6"/>
                </a:solidFill>
              </a:rPr>
              <a:t>T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AC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AC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........................</a:t>
            </a:r>
            <a:r>
              <a:rPr lang="en-US" sz="2700" dirty="0" smtClean="0">
                <a:solidFill>
                  <a:srgbClr val="A6A6A6"/>
                </a:solidFill>
              </a:rPr>
              <a:t>T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  <a:latin typeface="MT Extra"/>
              </a:rPr>
              <a:t>M</a:t>
            </a:r>
            <a:endParaRPr lang="en-US" sz="2700" dirty="0" smtClean="0">
              <a:latin typeface="MT Extra"/>
            </a:endParaRP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C...........................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latin typeface="MT Extra"/>
              </a:rPr>
              <a:t>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502920" y="2761723"/>
            <a:ext cx="2598420" cy="17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502920" y="4231640"/>
            <a:ext cx="2598420" cy="180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66" name="TextBox 8"/>
          <p:cNvSpPr txBox="1">
            <a:spLocks noChangeArrowheads="1"/>
          </p:cNvSpPr>
          <p:nvPr/>
        </p:nvSpPr>
        <p:spPr bwMode="auto">
          <a:xfrm>
            <a:off x="4191000" y="2849881"/>
            <a:ext cx="2179320" cy="65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All strings starting with AC here.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2208293" y="1121807"/>
            <a:ext cx="345440" cy="174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425701" y="1120935"/>
            <a:ext cx="345440" cy="3493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502920" y="-86360"/>
            <a:ext cx="9052560" cy="1295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ea typeface="ＭＳ Ｐゴシック" pitchFamily="-106" charset="-128"/>
                <a:cs typeface="ＭＳ Ｐゴシック" pitchFamily="-106" charset="-128"/>
              </a:rPr>
              <a:t>Matching a Read Exactly (Backwards)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09042"/>
            <a:ext cx="9052560" cy="5129425"/>
          </a:xfrm>
        </p:spPr>
        <p:txBody>
          <a:bodyPr/>
          <a:lstStyle/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/>
              <a:t>Search for: </a:t>
            </a:r>
            <a:r>
              <a:rPr lang="en-US" sz="2700" dirty="0" smtClean="0">
                <a:solidFill>
                  <a:srgbClr val="FF0000"/>
                </a:solidFill>
              </a:rPr>
              <a:t>TAC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</a:t>
            </a:r>
            <a:r>
              <a:rPr lang="en-US" sz="2700" dirty="0" smtClean="0">
                <a:solidFill>
                  <a:srgbClr val="000000"/>
                </a:solidFill>
              </a:rPr>
              <a:t>T</a:t>
            </a:r>
            <a:endParaRPr lang="en-US" sz="2700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AC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........................</a:t>
            </a:r>
            <a:r>
              <a:rPr lang="en-US" sz="2700" dirty="0" smtClean="0">
                <a:solidFill>
                  <a:srgbClr val="000000"/>
                </a:solidFill>
              </a:rPr>
              <a:t>T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AC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AC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........................</a:t>
            </a:r>
            <a:r>
              <a:rPr lang="en-US" sz="2700" dirty="0" smtClean="0">
                <a:solidFill>
                  <a:srgbClr val="000000"/>
                </a:solidFill>
              </a:rPr>
              <a:t>T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  <a:latin typeface="MT Extra"/>
              </a:rPr>
              <a:t>M</a:t>
            </a:r>
            <a:endParaRPr lang="en-US" sz="2700" dirty="0" smtClean="0">
              <a:latin typeface="MT Extra"/>
            </a:endParaRP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C...........................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latin typeface="MT Extra"/>
              </a:rPr>
              <a:t>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502920" y="2761723"/>
            <a:ext cx="2598420" cy="17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502920" y="4231640"/>
            <a:ext cx="2598420" cy="180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90" name="TextBox 8"/>
          <p:cNvSpPr txBox="1">
            <a:spLocks noChangeArrowheads="1"/>
          </p:cNvSpPr>
          <p:nvPr/>
        </p:nvSpPr>
        <p:spPr bwMode="auto">
          <a:xfrm>
            <a:off x="4191000" y="2849881"/>
            <a:ext cx="2179320" cy="65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All strings starting with AC here.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2208293" y="1121807"/>
            <a:ext cx="345440" cy="174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425701" y="1120935"/>
            <a:ext cx="345440" cy="3493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520440" y="2590800"/>
            <a:ext cx="1927860" cy="18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3520440" y="4057123"/>
            <a:ext cx="1927860" cy="1799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95" name="TextBox 14"/>
          <p:cNvSpPr txBox="1">
            <a:spLocks noChangeArrowheads="1"/>
          </p:cNvSpPr>
          <p:nvPr/>
        </p:nvSpPr>
        <p:spPr bwMode="auto">
          <a:xfrm>
            <a:off x="5783580" y="2331720"/>
            <a:ext cx="2430780" cy="37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h Ts to here.</a:t>
            </a:r>
          </a:p>
        </p:txBody>
      </p:sp>
      <p:sp>
        <p:nvSpPr>
          <p:cNvPr id="67596" name="TextBox 15"/>
          <p:cNvSpPr txBox="1">
            <a:spLocks noChangeArrowheads="1"/>
          </p:cNvSpPr>
          <p:nvPr/>
        </p:nvSpPr>
        <p:spPr bwMode="auto">
          <a:xfrm>
            <a:off x="5783580" y="3812435"/>
            <a:ext cx="2430780" cy="37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h+2 Ts to here.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2006601" y="1120935"/>
            <a:ext cx="345440" cy="3493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502920" y="-86360"/>
            <a:ext cx="9052560" cy="1295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ea typeface="ＭＳ Ｐゴシック" pitchFamily="-106" charset="-128"/>
                <a:cs typeface="ＭＳ Ｐゴシック" pitchFamily="-106" charset="-128"/>
              </a:rPr>
              <a:t>Matching a Read Exactly (Backwards)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09042"/>
            <a:ext cx="9052560" cy="5129425"/>
          </a:xfrm>
        </p:spPr>
        <p:txBody>
          <a:bodyPr/>
          <a:lstStyle/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/>
              <a:t>Search for: </a:t>
            </a:r>
            <a:r>
              <a:rPr lang="en-US" sz="2700" dirty="0" smtClean="0">
                <a:solidFill>
                  <a:srgbClr val="FF0000"/>
                </a:solidFill>
              </a:rPr>
              <a:t>TAC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</a:t>
            </a:r>
            <a:r>
              <a:rPr lang="en-US" sz="2700" dirty="0" smtClean="0">
                <a:solidFill>
                  <a:srgbClr val="000000"/>
                </a:solidFill>
              </a:rPr>
              <a:t>T</a:t>
            </a:r>
            <a:endParaRPr lang="en-US" sz="2700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AC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........................</a:t>
            </a:r>
            <a:r>
              <a:rPr lang="en-US" sz="2700" dirty="0" smtClean="0">
                <a:solidFill>
                  <a:srgbClr val="000000"/>
                </a:solidFill>
              </a:rPr>
              <a:t>T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AC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AC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........................</a:t>
            </a:r>
            <a:r>
              <a:rPr lang="en-US" sz="2700" dirty="0" smtClean="0">
                <a:solidFill>
                  <a:srgbClr val="000000"/>
                </a:solidFill>
              </a:rPr>
              <a:t>T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  <a:latin typeface="MT Extra"/>
              </a:rPr>
              <a:t>M</a:t>
            </a:r>
            <a:endParaRPr lang="en-US" sz="2700" dirty="0" smtClean="0">
              <a:latin typeface="MT Extra"/>
            </a:endParaRP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A...........................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C...........................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latin typeface="MT Extra"/>
              </a:rPr>
              <a:t>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502920" y="2761723"/>
            <a:ext cx="2598420" cy="17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502920" y="4231640"/>
            <a:ext cx="2598420" cy="180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90" name="TextBox 8"/>
          <p:cNvSpPr txBox="1">
            <a:spLocks noChangeArrowheads="1"/>
          </p:cNvSpPr>
          <p:nvPr/>
        </p:nvSpPr>
        <p:spPr bwMode="auto">
          <a:xfrm>
            <a:off x="4610100" y="2980973"/>
            <a:ext cx="2179320" cy="65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Only Ts followed by AC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2208293" y="1121807"/>
            <a:ext cx="345440" cy="174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425701" y="1120935"/>
            <a:ext cx="345440" cy="3493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520440" y="2590800"/>
            <a:ext cx="1927860" cy="18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3520440" y="4057123"/>
            <a:ext cx="1927860" cy="1799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95" name="TextBox 14"/>
          <p:cNvSpPr txBox="1">
            <a:spLocks noChangeArrowheads="1"/>
          </p:cNvSpPr>
          <p:nvPr/>
        </p:nvSpPr>
        <p:spPr bwMode="auto">
          <a:xfrm>
            <a:off x="5783580" y="2331720"/>
            <a:ext cx="2430780" cy="37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h Ts to here.</a:t>
            </a:r>
          </a:p>
        </p:txBody>
      </p:sp>
      <p:sp>
        <p:nvSpPr>
          <p:cNvPr id="67596" name="TextBox 15"/>
          <p:cNvSpPr txBox="1">
            <a:spLocks noChangeArrowheads="1"/>
          </p:cNvSpPr>
          <p:nvPr/>
        </p:nvSpPr>
        <p:spPr bwMode="auto">
          <a:xfrm>
            <a:off x="5783580" y="3812435"/>
            <a:ext cx="2430780" cy="37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h+2 Ts to here.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2006601" y="1120935"/>
            <a:ext cx="345440" cy="3493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3268983" y="2980973"/>
            <a:ext cx="1173483" cy="3870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3268982" y="3368045"/>
            <a:ext cx="1173482" cy="5181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502920" y="-86360"/>
            <a:ext cx="9052560" cy="1295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ea typeface="ＭＳ Ｐゴシック" pitchFamily="-106" charset="-128"/>
                <a:cs typeface="ＭＳ Ｐゴシック" pitchFamily="-106" charset="-128"/>
              </a:rPr>
              <a:t>Matching a Read Exactly (Backwards)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09042"/>
            <a:ext cx="9052560" cy="5129425"/>
          </a:xfrm>
        </p:spPr>
        <p:txBody>
          <a:bodyPr/>
          <a:lstStyle/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/>
              <a:t>Search for: </a:t>
            </a:r>
            <a:r>
              <a:rPr lang="en-US" sz="2700" dirty="0" smtClean="0">
                <a:solidFill>
                  <a:srgbClr val="FF0000"/>
                </a:solidFill>
              </a:rPr>
              <a:t>TAC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G...........................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  <a:latin typeface="MT Extra"/>
              </a:rPr>
              <a:t>M</a:t>
            </a:r>
            <a:endParaRPr lang="en-US" sz="2700" dirty="0" smtClean="0">
              <a:latin typeface="MT Extra"/>
            </a:endParaRP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T...........................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  <a:latin typeface="MT Extra"/>
              </a:rPr>
              <a:t>M</a:t>
            </a:r>
            <a:endParaRPr lang="en-US" sz="2700" dirty="0" smtClean="0">
              <a:latin typeface="MT Extra"/>
            </a:endParaRP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TAC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TAC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T...........................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  <a:latin typeface="MT Extra"/>
              </a:rPr>
              <a:t>M</a:t>
            </a:r>
            <a:endParaRPr lang="en-US" sz="2700" dirty="0" smtClean="0">
              <a:latin typeface="MT Extra"/>
            </a:endParaRP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T...........................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502920" y="2761723"/>
            <a:ext cx="2598420" cy="17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502920" y="6216123"/>
            <a:ext cx="2598420" cy="17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2208293" y="1121807"/>
            <a:ext cx="345440" cy="174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425701" y="1120935"/>
            <a:ext cx="345440" cy="3493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2006601" y="1120935"/>
            <a:ext cx="345440" cy="3493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617" name="TextBox 19"/>
          <p:cNvSpPr txBox="1">
            <a:spLocks noChangeArrowheads="1"/>
          </p:cNvSpPr>
          <p:nvPr/>
        </p:nvSpPr>
        <p:spPr bwMode="auto">
          <a:xfrm>
            <a:off x="3268980" y="3726075"/>
            <a:ext cx="2430780" cy="37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h+1  T</a:t>
            </a:r>
          </a:p>
        </p:txBody>
      </p:sp>
      <p:sp>
        <p:nvSpPr>
          <p:cNvPr id="68618" name="TextBox 20"/>
          <p:cNvSpPr txBox="1">
            <a:spLocks noChangeArrowheads="1"/>
          </p:cNvSpPr>
          <p:nvPr/>
        </p:nvSpPr>
        <p:spPr bwMode="auto">
          <a:xfrm>
            <a:off x="3268980" y="4244235"/>
            <a:ext cx="2430780" cy="37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h+2  T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" y="379984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2920" y="4318000"/>
            <a:ext cx="335280" cy="34544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502920" y="-86360"/>
            <a:ext cx="9052560" cy="1295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ea typeface="ＭＳ Ｐゴシック" pitchFamily="-106" charset="-128"/>
                <a:cs typeface="ＭＳ Ｐゴシック" pitchFamily="-106" charset="-128"/>
              </a:rPr>
              <a:t>Matching a Read Exactly (Backwards)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09042"/>
            <a:ext cx="9052560" cy="5129425"/>
          </a:xfrm>
        </p:spPr>
        <p:txBody>
          <a:bodyPr/>
          <a:lstStyle/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/>
              <a:t>Search for: </a:t>
            </a:r>
            <a:r>
              <a:rPr lang="en-US" sz="2700" dirty="0" smtClean="0">
                <a:solidFill>
                  <a:srgbClr val="FF0000"/>
                </a:solidFill>
              </a:rPr>
              <a:t>TAC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G………………………..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  <a:latin typeface="MT Extra"/>
              </a:rPr>
              <a:t>M</a:t>
            </a:r>
            <a:endParaRPr lang="en-US" sz="2700" dirty="0" smtClean="0">
              <a:latin typeface="MT Extra"/>
            </a:endParaRP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T...........................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  <a:latin typeface="MT Extra"/>
              </a:rPr>
              <a:t>M</a:t>
            </a:r>
            <a:endParaRPr lang="en-US" sz="2700" dirty="0" smtClean="0">
              <a:latin typeface="MT Extra"/>
            </a:endParaRP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TAC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TAC</a:t>
            </a: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T...........................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  <a:latin typeface="MT Extra"/>
              </a:rPr>
              <a:t>M</a:t>
            </a:r>
            <a:endParaRPr lang="en-US" sz="2700" dirty="0" smtClean="0">
              <a:latin typeface="MT Extra"/>
            </a:endParaRP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z="2700" dirty="0" smtClean="0">
                <a:solidFill>
                  <a:schemeClr val="bg1">
                    <a:lumMod val="65000"/>
                  </a:schemeClr>
                </a:solidFill>
              </a:rPr>
              <a:t>T...........................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502920" y="3713480"/>
            <a:ext cx="2598420" cy="180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502920" y="4749800"/>
            <a:ext cx="2598420" cy="180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2208293" y="1121807"/>
            <a:ext cx="345440" cy="174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425701" y="1120935"/>
            <a:ext cx="345440" cy="3493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2006601" y="1120935"/>
            <a:ext cx="345440" cy="3493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641" name="TextBox 12"/>
          <p:cNvSpPr txBox="1">
            <a:spLocks noChangeArrowheads="1"/>
          </p:cNvSpPr>
          <p:nvPr/>
        </p:nvSpPr>
        <p:spPr bwMode="auto">
          <a:xfrm>
            <a:off x="4023360" y="3616326"/>
            <a:ext cx="2179320" cy="65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prstTxWarp prst="textNoShape">
              <a:avLst/>
            </a:prstTxWarp>
            <a:spAutoFit/>
          </a:bodyPr>
          <a:lstStyle/>
          <a:p>
            <a:r>
              <a:rPr lang="en-US"/>
              <a:t>All strings starting with TAC 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Searching with Differences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-106" charset="0"/>
              <a:buNone/>
            </a:pPr>
            <a:r>
              <a:rPr lang="en-US" dirty="0" smtClean="0">
                <a:ea typeface="ＭＳ Ｐゴシック" pitchFamily="-106" charset="-128"/>
                <a:cs typeface="ＭＳ Ｐゴシック" pitchFamily="-106" charset="-128"/>
              </a:rPr>
              <a:t>BWT </a:t>
            </a:r>
            <a:r>
              <a:rPr lang="en-US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only finds exact matches</a:t>
            </a:r>
            <a:r>
              <a:rPr lang="en-US" dirty="0" smtClean="0">
                <a:ea typeface="ＭＳ Ｐゴシック" pitchFamily="-106" charset="-128"/>
                <a:cs typeface="ＭＳ Ｐゴシック" pitchFamily="-106" charset="-128"/>
              </a:rPr>
              <a:t>, to map reads with differences, we must </a:t>
            </a:r>
            <a:r>
              <a:rPr lang="en-US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generate many alternate reads </a:t>
            </a:r>
            <a:r>
              <a:rPr lang="en-US" dirty="0" smtClean="0">
                <a:ea typeface="ＭＳ Ｐゴシック" pitchFamily="-106" charset="-128"/>
                <a:cs typeface="ＭＳ Ｐゴシック" pitchFamily="-106" charset="-128"/>
              </a:rPr>
              <a:t>with different characters or </a:t>
            </a:r>
            <a:r>
              <a:rPr lang="en-US" dirty="0" err="1" smtClean="0">
                <a:ea typeface="ＭＳ Ｐゴシック" pitchFamily="-106" charset="-128"/>
                <a:cs typeface="ＭＳ Ｐゴシック" pitchFamily="-106" charset="-128"/>
              </a:rPr>
              <a:t>indels</a:t>
            </a:r>
            <a:r>
              <a:rPr lang="en-US" dirty="0" smtClean="0">
                <a:ea typeface="ＭＳ Ｐゴシック" pitchFamily="-106" charset="-128"/>
                <a:cs typeface="ＭＳ Ｐゴシック" pitchFamily="-106" charset="-128"/>
              </a:rPr>
              <a:t> at each position or </a:t>
            </a:r>
            <a:r>
              <a:rPr lang="en-US" dirty="0" smtClean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use partial reads as seeds</a:t>
            </a:r>
            <a:r>
              <a:rPr lang="en-US" dirty="0" smtClean="0">
                <a:ea typeface="ＭＳ Ｐゴシック" pitchFamily="-106" charset="-128"/>
                <a:cs typeface="ＭＳ Ｐゴシック" pitchFamily="-106" charset="-128"/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6" charset="-128"/>
                <a:cs typeface="ＭＳ Ｐゴシック" pitchFamily="-106" charset="-128"/>
              </a:rPr>
              <a:t>Advantages/Disadvantages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-106" charset="0"/>
              <a:buNone/>
            </a:pPr>
            <a:r>
              <a:rPr lang="en-US" dirty="0" smtClean="0">
                <a:ea typeface="ＭＳ Ｐゴシック" pitchFamily="-106" charset="-128"/>
                <a:cs typeface="ＭＳ Ｐゴシック" pitchFamily="-106" charset="-128"/>
              </a:rPr>
              <a:t>Very small memory requirement (1 to 3 GB).</a:t>
            </a:r>
          </a:p>
          <a:p>
            <a:pPr eaLnBrk="1" hangingPunct="1">
              <a:buFont typeface="Arial" pitchFamily="-106" charset="0"/>
              <a:buNone/>
            </a:pPr>
            <a:endParaRPr lang="en-US" dirty="0" smtClean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 typeface="Arial" pitchFamily="-106" charset="0"/>
              <a:buNone/>
            </a:pPr>
            <a:r>
              <a:rPr lang="en-US" dirty="0" smtClean="0">
                <a:ea typeface="ＭＳ Ｐゴシック" pitchFamily="-106" charset="-128"/>
                <a:cs typeface="ＭＳ Ｐゴシック" pitchFamily="-106" charset="-128"/>
              </a:rPr>
              <a:t>Same BWT can be used if read size changes</a:t>
            </a:r>
          </a:p>
          <a:p>
            <a:pPr eaLnBrk="1" hangingPunct="1">
              <a:buFont typeface="Arial" pitchFamily="-106" charset="0"/>
              <a:buNone/>
            </a:pPr>
            <a:endParaRPr lang="en-US" dirty="0" smtClean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 typeface="Arial" pitchFamily="-106" charset="0"/>
              <a:buNone/>
            </a:pPr>
            <a:r>
              <a:rPr lang="en-US" dirty="0" smtClean="0">
                <a:ea typeface="ＭＳ Ｐゴシック" pitchFamily="-106" charset="-128"/>
                <a:cs typeface="ＭＳ Ｐゴシック" pitchFamily="-106" charset="-128"/>
              </a:rPr>
              <a:t>Fewer differences allowed</a:t>
            </a:r>
          </a:p>
          <a:p>
            <a:pPr eaLnBrk="1" hangingPunct="1">
              <a:buFont typeface="Arial" pitchFamily="-106" charset="0"/>
              <a:buNone/>
            </a:pPr>
            <a:endParaRPr lang="en-US" dirty="0" smtClean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 typeface="Arial" pitchFamily="-106" charset="0"/>
              <a:buNone/>
            </a:pPr>
            <a:endParaRPr lang="en-US" dirty="0" smtClean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 typeface="Arial" pitchFamily="-106" charset="0"/>
              <a:buNone/>
            </a:pPr>
            <a:endParaRPr lang="en-US" dirty="0" smtClean="0"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0 1 2 3 4 5 6 7 8 9 0 1 2 3 4 5 6 7 8</a:t>
            </a:r>
          </a:p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A C G T T G C A G T T G A C T G A C G</a:t>
            </a:r>
          </a:p>
          <a:p>
            <a:pPr algn="ctr">
              <a:buNone/>
            </a:pPr>
            <a:endParaRPr lang="en-US" dirty="0" smtClean="0">
              <a:latin typeface="Courier"/>
              <a:cs typeface="Courier"/>
            </a:endParaRPr>
          </a:p>
          <a:p>
            <a:pPr lvl="0" algn="ctr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AAA, AAC,….,ACG,…,CAG,…,CGT,…GAC,…,GTT,…,</a:t>
            </a:r>
            <a:r>
              <a:rPr lang="en-US" sz="2700" dirty="0" smtClean="0"/>
              <a:t>TGC,…</a:t>
            </a:r>
            <a:r>
              <a:rPr lang="en-US" sz="2700" dirty="0" smtClean="0">
                <a:solidFill>
                  <a:prstClr val="black"/>
                </a:solidFill>
              </a:rPr>
              <a:t>TTG,…TTT</a:t>
            </a:r>
          </a:p>
          <a:p>
            <a:pPr algn="ctr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40" y="2072640"/>
            <a:ext cx="1341120" cy="51816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" y="1122683"/>
            <a:ext cx="2095500" cy="379815"/>
          </a:xfrm>
          <a:prstGeom prst="rect">
            <a:avLst/>
          </a:prstGeom>
          <a:noFill/>
        </p:spPr>
        <p:txBody>
          <a:bodyPr wrap="square" lIns="101823" tIns="50911" rIns="101823" bIns="50911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Genome: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 for BWT </a:t>
            </a:r>
            <a:br>
              <a:rPr lang="en-US" dirty="0" smtClean="0"/>
            </a:br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down three ACGT letters in any order</a:t>
            </a:r>
          </a:p>
          <a:p>
            <a:r>
              <a:rPr lang="en-US" dirty="0" smtClean="0"/>
              <a:t>Represent A C G T as 0 1 2 3</a:t>
            </a:r>
          </a:p>
          <a:p>
            <a:r>
              <a:rPr lang="en-US" dirty="0" smtClean="0"/>
              <a:t>Encode in binary</a:t>
            </a:r>
            <a:endParaRPr lang="en-US" dirty="0"/>
          </a:p>
        </p:txBody>
      </p:sp>
      <p:pic>
        <p:nvPicPr>
          <p:cNvPr id="5" name="Picture 4" descr="Screen shot 2014-05-15 at 9.38.1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200400"/>
            <a:ext cx="6400800" cy="1854200"/>
          </a:xfrm>
          <a:prstGeom prst="rect">
            <a:avLst/>
          </a:prstGeom>
        </p:spPr>
      </p:pic>
      <p:pic>
        <p:nvPicPr>
          <p:cNvPr id="8" name="Picture 7" descr="Screen shot 2014-05-15 at 9.42.18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5372100"/>
            <a:ext cx="4194528" cy="110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 for BWT </a:t>
            </a:r>
            <a:br>
              <a:rPr lang="en-US" dirty="0" smtClean="0"/>
            </a:br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pic>
        <p:nvPicPr>
          <p:cNvPr id="6" name="Picture 5" descr="Screen shot 2014-05-15 at 9.38.3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497991"/>
            <a:ext cx="6362700" cy="401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Rot="1"/>
          </p:cNvGrpSpPr>
          <p:nvPr/>
        </p:nvGrpSpPr>
        <p:grpSpPr bwMode="auto">
          <a:xfrm>
            <a:off x="251461" y="950501"/>
            <a:ext cx="9637205" cy="6606540"/>
            <a:chOff x="134" y="258"/>
            <a:chExt cx="6132" cy="4080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134" y="258"/>
              <a:ext cx="1022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b="1" dirty="0">
                  <a:solidFill>
                    <a:srgbClr val="000000"/>
                  </a:solidFill>
                </a:rPr>
                <a:t>Software</a:t>
              </a:r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1156" y="258"/>
              <a:ext cx="1111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b="1" dirty="0">
                  <a:solidFill>
                    <a:srgbClr val="000000"/>
                  </a:solidFill>
                </a:rPr>
                <a:t>indexing</a:t>
              </a: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267" y="258"/>
              <a:ext cx="1013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b="1" dirty="0" err="1">
                  <a:solidFill>
                    <a:srgbClr val="000000"/>
                  </a:solidFill>
                </a:rPr>
                <a:t>Codebase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280" y="258"/>
              <a:ext cx="693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b="1" dirty="0" err="1">
                  <a:solidFill>
                    <a:srgbClr val="000000"/>
                  </a:solidFill>
                </a:rPr>
                <a:t>Indel</a:t>
              </a:r>
              <a:r>
                <a:rPr lang="en-US" sz="1600" b="1" dirty="0">
                  <a:solidFill>
                    <a:srgbClr val="000000"/>
                  </a:solidFill>
                </a:rPr>
                <a:t> support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973" y="258"/>
              <a:ext cx="853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b="1" dirty="0">
                  <a:solidFill>
                    <a:srgbClr val="000000"/>
                  </a:solidFill>
                </a:rPr>
                <a:t>Multithreading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826" y="258"/>
              <a:ext cx="1440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b="1" dirty="0">
                  <a:solidFill>
                    <a:srgbClr val="000000"/>
                  </a:solidFill>
                </a:rPr>
                <a:t>Comments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34" y="619"/>
              <a:ext cx="1022" cy="441"/>
            </a:xfrm>
            <a:prstGeom prst="rec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Bowtie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156" y="619"/>
              <a:ext cx="1111" cy="441"/>
            </a:xfrm>
            <a:prstGeom prst="rec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Burrows-Wheeler genome index</a:t>
              </a: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267" y="619"/>
              <a:ext cx="1013" cy="441"/>
            </a:xfrm>
            <a:prstGeom prst="rec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Open-source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280" y="619"/>
              <a:ext cx="693" cy="441"/>
            </a:xfrm>
            <a:prstGeom prst="rec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No</a:t>
              </a: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3973" y="619"/>
              <a:ext cx="853" cy="441"/>
            </a:xfrm>
            <a:prstGeom prst="rec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Yes</a:t>
              </a: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4826" y="619"/>
              <a:ext cx="1440" cy="441"/>
            </a:xfrm>
            <a:prstGeom prst="rec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Very fast</a:t>
              </a: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134" y="1060"/>
              <a:ext cx="1022" cy="442"/>
            </a:xfrm>
            <a:prstGeom prst="rec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BWA</a:t>
              </a: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1156" y="1060"/>
              <a:ext cx="1111" cy="442"/>
            </a:xfrm>
            <a:prstGeom prst="rec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Burrows-Wheeler genome index</a:t>
              </a: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2267" y="1060"/>
              <a:ext cx="1013" cy="442"/>
            </a:xfrm>
            <a:prstGeom prst="rec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Open-source</a:t>
              </a: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3280" y="1060"/>
              <a:ext cx="693" cy="442"/>
            </a:xfrm>
            <a:prstGeom prst="rec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Recently added</a:t>
              </a: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3973" y="1060"/>
              <a:ext cx="853" cy="442"/>
            </a:xfrm>
            <a:prstGeom prst="rec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Yes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26" y="1060"/>
              <a:ext cx="1440" cy="442"/>
            </a:xfrm>
            <a:prstGeom prst="rec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Very fast</a:t>
              </a: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134" y="1502"/>
              <a:ext cx="1022" cy="441"/>
            </a:xfrm>
            <a:prstGeom prst="rec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Soap2</a:t>
              </a: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1156" y="1502"/>
              <a:ext cx="1111" cy="441"/>
            </a:xfrm>
            <a:prstGeom prst="rec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Burrows-Wheeler genome index</a:t>
              </a: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2267" y="1502"/>
              <a:ext cx="1013" cy="441"/>
            </a:xfrm>
            <a:prstGeom prst="rec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Closed-source</a:t>
              </a:r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3280" y="1502"/>
              <a:ext cx="693" cy="441"/>
            </a:xfrm>
            <a:prstGeom prst="rec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Limited (1-3)</a:t>
              </a: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973" y="1502"/>
              <a:ext cx="853" cy="441"/>
            </a:xfrm>
            <a:prstGeom prst="rec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Yes</a:t>
              </a:r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4826" y="1502"/>
              <a:ext cx="1440" cy="441"/>
            </a:xfrm>
            <a:prstGeom prst="rec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Very fast</a:t>
              </a:r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134" y="1943"/>
              <a:ext cx="1022" cy="36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SSAHA2</a:t>
              </a:r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1156" y="1943"/>
              <a:ext cx="1111" cy="36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Genome hash table</a:t>
              </a:r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2267" y="1943"/>
              <a:ext cx="1013" cy="36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Open-source</a:t>
              </a: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3280" y="1943"/>
              <a:ext cx="693" cy="36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Yes</a:t>
              </a: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3973" y="1943"/>
              <a:ext cx="853" cy="36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No</a:t>
              </a:r>
            </a:p>
          </p:txBody>
        </p:sp>
        <p:sp>
          <p:nvSpPr>
            <p:cNvPr id="16384" name="Rectangle 34"/>
            <p:cNvSpPr>
              <a:spLocks noChangeArrowheads="1"/>
            </p:cNvSpPr>
            <p:nvPr/>
          </p:nvSpPr>
          <p:spPr bwMode="auto">
            <a:xfrm>
              <a:off x="4826" y="1943"/>
              <a:ext cx="1440" cy="36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Fast, no </a:t>
              </a:r>
              <a:r>
                <a:rPr lang="en-US" sz="1600" dirty="0" err="1">
                  <a:solidFill>
                    <a:srgbClr val="000000"/>
                  </a:solidFill>
                </a:rPr>
                <a:t>SOLiD</a:t>
              </a:r>
              <a:r>
                <a:rPr lang="en-US" sz="1600" dirty="0">
                  <a:solidFill>
                    <a:srgbClr val="000000"/>
                  </a:solidFill>
                </a:rPr>
                <a:t> support</a:t>
              </a:r>
            </a:p>
          </p:txBody>
        </p:sp>
        <p:sp>
          <p:nvSpPr>
            <p:cNvPr id="16385" name="Rectangle 35"/>
            <p:cNvSpPr>
              <a:spLocks noChangeArrowheads="1"/>
            </p:cNvSpPr>
            <p:nvPr/>
          </p:nvSpPr>
          <p:spPr bwMode="auto">
            <a:xfrm>
              <a:off x="134" y="2304"/>
              <a:ext cx="1022" cy="36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 err="1">
                  <a:solidFill>
                    <a:srgbClr val="000000"/>
                  </a:solidFill>
                </a:rPr>
                <a:t>Mosaik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386" name="Rectangle 36"/>
            <p:cNvSpPr>
              <a:spLocks noChangeArrowheads="1"/>
            </p:cNvSpPr>
            <p:nvPr/>
          </p:nvSpPr>
          <p:spPr bwMode="auto">
            <a:xfrm>
              <a:off x="1156" y="2304"/>
              <a:ext cx="1111" cy="36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Genome hash table</a:t>
              </a:r>
            </a:p>
          </p:txBody>
        </p:sp>
        <p:sp>
          <p:nvSpPr>
            <p:cNvPr id="16387" name="Rectangle 37"/>
            <p:cNvSpPr>
              <a:spLocks noChangeArrowheads="1"/>
            </p:cNvSpPr>
            <p:nvPr/>
          </p:nvSpPr>
          <p:spPr bwMode="auto">
            <a:xfrm>
              <a:off x="2267" y="2304"/>
              <a:ext cx="1013" cy="36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Open-source</a:t>
              </a:r>
            </a:p>
          </p:txBody>
        </p:sp>
        <p:sp>
          <p:nvSpPr>
            <p:cNvPr id="16813" name="Rectangle 38"/>
            <p:cNvSpPr>
              <a:spLocks noChangeArrowheads="1"/>
            </p:cNvSpPr>
            <p:nvPr/>
          </p:nvSpPr>
          <p:spPr bwMode="auto">
            <a:xfrm>
              <a:off x="3280" y="2304"/>
              <a:ext cx="693" cy="36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Yes</a:t>
              </a:r>
            </a:p>
          </p:txBody>
        </p:sp>
        <p:sp>
          <p:nvSpPr>
            <p:cNvPr id="16814" name="Rectangle 39"/>
            <p:cNvSpPr>
              <a:spLocks noChangeArrowheads="1"/>
            </p:cNvSpPr>
            <p:nvPr/>
          </p:nvSpPr>
          <p:spPr bwMode="auto">
            <a:xfrm>
              <a:off x="3973" y="2304"/>
              <a:ext cx="853" cy="36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Yes</a:t>
              </a:r>
            </a:p>
          </p:txBody>
        </p:sp>
        <p:sp>
          <p:nvSpPr>
            <p:cNvPr id="16815" name="Rectangle 40"/>
            <p:cNvSpPr>
              <a:spLocks noChangeArrowheads="1"/>
            </p:cNvSpPr>
            <p:nvPr/>
          </p:nvSpPr>
          <p:spPr bwMode="auto">
            <a:xfrm>
              <a:off x="4826" y="2304"/>
              <a:ext cx="1440" cy="36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Fast</a:t>
              </a:r>
            </a:p>
          </p:txBody>
        </p:sp>
        <p:sp>
          <p:nvSpPr>
            <p:cNvPr id="16816" name="Rectangle 41"/>
            <p:cNvSpPr>
              <a:spLocks noChangeArrowheads="1"/>
            </p:cNvSpPr>
            <p:nvPr/>
          </p:nvSpPr>
          <p:spPr bwMode="auto">
            <a:xfrm>
              <a:off x="134" y="2665"/>
              <a:ext cx="1022" cy="36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BFAST</a:t>
              </a:r>
            </a:p>
          </p:txBody>
        </p:sp>
        <p:sp>
          <p:nvSpPr>
            <p:cNvPr id="16817" name="Rectangle 42"/>
            <p:cNvSpPr>
              <a:spLocks noChangeArrowheads="1"/>
            </p:cNvSpPr>
            <p:nvPr/>
          </p:nvSpPr>
          <p:spPr bwMode="auto">
            <a:xfrm>
              <a:off x="1156" y="2665"/>
              <a:ext cx="1111" cy="36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Genome hash table</a:t>
              </a:r>
            </a:p>
          </p:txBody>
        </p:sp>
        <p:sp>
          <p:nvSpPr>
            <p:cNvPr id="16818" name="Rectangle 43"/>
            <p:cNvSpPr>
              <a:spLocks noChangeArrowheads="1"/>
            </p:cNvSpPr>
            <p:nvPr/>
          </p:nvSpPr>
          <p:spPr bwMode="auto">
            <a:xfrm>
              <a:off x="2267" y="2665"/>
              <a:ext cx="1013" cy="36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Commercial</a:t>
              </a:r>
            </a:p>
          </p:txBody>
        </p:sp>
        <p:sp>
          <p:nvSpPr>
            <p:cNvPr id="16819" name="Rectangle 44"/>
            <p:cNvSpPr>
              <a:spLocks noChangeArrowheads="1"/>
            </p:cNvSpPr>
            <p:nvPr/>
          </p:nvSpPr>
          <p:spPr bwMode="auto">
            <a:xfrm>
              <a:off x="3280" y="2665"/>
              <a:ext cx="693" cy="36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Yes</a:t>
              </a:r>
            </a:p>
          </p:txBody>
        </p:sp>
        <p:sp>
          <p:nvSpPr>
            <p:cNvPr id="16820" name="Rectangle 45"/>
            <p:cNvSpPr>
              <a:spLocks noChangeArrowheads="1"/>
            </p:cNvSpPr>
            <p:nvPr/>
          </p:nvSpPr>
          <p:spPr bwMode="auto">
            <a:xfrm>
              <a:off x="3973" y="2665"/>
              <a:ext cx="853" cy="36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Yes</a:t>
              </a:r>
            </a:p>
          </p:txBody>
        </p:sp>
        <p:sp>
          <p:nvSpPr>
            <p:cNvPr id="16821" name="Rectangle 46"/>
            <p:cNvSpPr>
              <a:spLocks noChangeArrowheads="1"/>
            </p:cNvSpPr>
            <p:nvPr/>
          </p:nvSpPr>
          <p:spPr bwMode="auto">
            <a:xfrm>
              <a:off x="4826" y="2665"/>
              <a:ext cx="1440" cy="36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endParaRPr lang="en-US" sz="3100" dirty="0">
                <a:solidFill>
                  <a:srgbClr val="000000"/>
                </a:solidFill>
              </a:endParaRPr>
            </a:p>
          </p:txBody>
        </p:sp>
        <p:sp>
          <p:nvSpPr>
            <p:cNvPr id="16822" name="Rectangle 47"/>
            <p:cNvSpPr>
              <a:spLocks noChangeArrowheads="1"/>
            </p:cNvSpPr>
            <p:nvPr/>
          </p:nvSpPr>
          <p:spPr bwMode="auto">
            <a:xfrm>
              <a:off x="134" y="3026"/>
              <a:ext cx="1022" cy="312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Zoom</a:t>
              </a:r>
            </a:p>
          </p:txBody>
        </p:sp>
        <p:sp>
          <p:nvSpPr>
            <p:cNvPr id="16823" name="Rectangle 48"/>
            <p:cNvSpPr>
              <a:spLocks noChangeArrowheads="1"/>
            </p:cNvSpPr>
            <p:nvPr/>
          </p:nvSpPr>
          <p:spPr bwMode="auto">
            <a:xfrm>
              <a:off x="1156" y="3026"/>
              <a:ext cx="1111" cy="312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Read hash table</a:t>
              </a:r>
            </a:p>
          </p:txBody>
        </p:sp>
        <p:sp>
          <p:nvSpPr>
            <p:cNvPr id="16824" name="Rectangle 49"/>
            <p:cNvSpPr>
              <a:spLocks noChangeArrowheads="1"/>
            </p:cNvSpPr>
            <p:nvPr/>
          </p:nvSpPr>
          <p:spPr bwMode="auto">
            <a:xfrm>
              <a:off x="2267" y="3026"/>
              <a:ext cx="1013" cy="312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Commercial</a:t>
              </a:r>
            </a:p>
          </p:txBody>
        </p:sp>
        <p:sp>
          <p:nvSpPr>
            <p:cNvPr id="16825" name="Rectangle 50"/>
            <p:cNvSpPr>
              <a:spLocks noChangeArrowheads="1"/>
            </p:cNvSpPr>
            <p:nvPr/>
          </p:nvSpPr>
          <p:spPr bwMode="auto">
            <a:xfrm>
              <a:off x="3280" y="3026"/>
              <a:ext cx="693" cy="312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Yes</a:t>
              </a:r>
            </a:p>
          </p:txBody>
        </p:sp>
        <p:sp>
          <p:nvSpPr>
            <p:cNvPr id="16826" name="Rectangle 51"/>
            <p:cNvSpPr>
              <a:spLocks noChangeArrowheads="1"/>
            </p:cNvSpPr>
            <p:nvPr/>
          </p:nvSpPr>
          <p:spPr bwMode="auto">
            <a:xfrm>
              <a:off x="3973" y="3026"/>
              <a:ext cx="853" cy="312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GUI-only</a:t>
              </a:r>
            </a:p>
          </p:txBody>
        </p:sp>
        <p:sp>
          <p:nvSpPr>
            <p:cNvPr id="16827" name="Rectangle 52"/>
            <p:cNvSpPr>
              <a:spLocks noChangeArrowheads="1"/>
            </p:cNvSpPr>
            <p:nvPr/>
          </p:nvSpPr>
          <p:spPr bwMode="auto">
            <a:xfrm>
              <a:off x="4826" y="3026"/>
              <a:ext cx="1440" cy="312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endParaRPr lang="en-US" sz="3100" dirty="0">
                <a:solidFill>
                  <a:srgbClr val="000000"/>
                </a:solidFill>
              </a:endParaRPr>
            </a:p>
          </p:txBody>
        </p:sp>
        <p:sp>
          <p:nvSpPr>
            <p:cNvPr id="16828" name="Rectangle 53"/>
            <p:cNvSpPr>
              <a:spLocks noChangeArrowheads="1"/>
            </p:cNvSpPr>
            <p:nvPr/>
          </p:nvSpPr>
          <p:spPr bwMode="auto">
            <a:xfrm>
              <a:off x="134" y="3338"/>
              <a:ext cx="1022" cy="100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 err="1">
                  <a:solidFill>
                    <a:srgbClr val="000000"/>
                  </a:solidFill>
                </a:rPr>
                <a:t>SliderII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829" name="Rectangle 54"/>
            <p:cNvSpPr>
              <a:spLocks noChangeArrowheads="1"/>
            </p:cNvSpPr>
            <p:nvPr/>
          </p:nvSpPr>
          <p:spPr bwMode="auto">
            <a:xfrm>
              <a:off x="1156" y="3338"/>
              <a:ext cx="1111" cy="100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Merge sorting</a:t>
              </a:r>
            </a:p>
          </p:txBody>
        </p:sp>
        <p:sp>
          <p:nvSpPr>
            <p:cNvPr id="16830" name="Rectangle 55"/>
            <p:cNvSpPr>
              <a:spLocks noChangeArrowheads="1"/>
            </p:cNvSpPr>
            <p:nvPr/>
          </p:nvSpPr>
          <p:spPr bwMode="auto">
            <a:xfrm>
              <a:off x="2267" y="3338"/>
              <a:ext cx="1013" cy="100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Open-source</a:t>
              </a:r>
            </a:p>
          </p:txBody>
        </p:sp>
        <p:sp>
          <p:nvSpPr>
            <p:cNvPr id="16831" name="Rectangle 56"/>
            <p:cNvSpPr>
              <a:spLocks noChangeArrowheads="1"/>
            </p:cNvSpPr>
            <p:nvPr/>
          </p:nvSpPr>
          <p:spPr bwMode="auto">
            <a:xfrm>
              <a:off x="3280" y="3338"/>
              <a:ext cx="693" cy="100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endParaRPr lang="en-US" sz="3100" dirty="0">
                <a:solidFill>
                  <a:srgbClr val="000000"/>
                </a:solidFill>
              </a:endParaRPr>
            </a:p>
          </p:txBody>
        </p:sp>
        <p:sp>
          <p:nvSpPr>
            <p:cNvPr id="16832" name="Rectangle 57"/>
            <p:cNvSpPr>
              <a:spLocks noChangeArrowheads="1"/>
            </p:cNvSpPr>
            <p:nvPr/>
          </p:nvSpPr>
          <p:spPr bwMode="auto">
            <a:xfrm>
              <a:off x="3973" y="3338"/>
              <a:ext cx="853" cy="100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endParaRPr lang="en-US" sz="3100" dirty="0">
                <a:solidFill>
                  <a:srgbClr val="000000"/>
                </a:solidFill>
              </a:endParaRPr>
            </a:p>
          </p:txBody>
        </p:sp>
        <p:sp>
          <p:nvSpPr>
            <p:cNvPr id="16833" name="Rectangle 58"/>
            <p:cNvSpPr>
              <a:spLocks noChangeArrowheads="1"/>
            </p:cNvSpPr>
            <p:nvPr/>
          </p:nvSpPr>
          <p:spPr bwMode="auto">
            <a:xfrm>
              <a:off x="4826" y="3338"/>
              <a:ext cx="1440" cy="100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Written in Java; can use second-best </a:t>
              </a:r>
              <a:r>
                <a:rPr lang="en-US" sz="1600" dirty="0" err="1">
                  <a:solidFill>
                    <a:srgbClr val="000000"/>
                  </a:solidFill>
                </a:rPr>
                <a:t>basecall</a:t>
              </a:r>
              <a:r>
                <a:rPr lang="en-US" sz="1600" dirty="0">
                  <a:solidFill>
                    <a:srgbClr val="000000"/>
                  </a:solidFill>
                </a:rPr>
                <a:t> for precise SNP finding </a:t>
              </a:r>
              <a:r>
                <a:rPr lang="en-US" sz="1600" dirty="0" err="1">
                  <a:solidFill>
                    <a:srgbClr val="000000"/>
                  </a:solidFill>
                </a:rPr>
                <a:t>Illumina</a:t>
              </a:r>
              <a:r>
                <a:rPr lang="en-US" sz="1600" dirty="0">
                  <a:solidFill>
                    <a:srgbClr val="000000"/>
                  </a:solidFill>
                </a:rPr>
                <a:t>-specific</a:t>
              </a:r>
            </a:p>
          </p:txBody>
        </p:sp>
        <p:sp>
          <p:nvSpPr>
            <p:cNvPr id="16834" name="Line 59"/>
            <p:cNvSpPr>
              <a:spLocks noChangeShapeType="1"/>
            </p:cNvSpPr>
            <p:nvPr/>
          </p:nvSpPr>
          <p:spPr bwMode="auto">
            <a:xfrm>
              <a:off x="4826" y="258"/>
              <a:ext cx="14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35" name="Line 60"/>
            <p:cNvSpPr>
              <a:spLocks noChangeShapeType="1"/>
            </p:cNvSpPr>
            <p:nvPr/>
          </p:nvSpPr>
          <p:spPr bwMode="auto">
            <a:xfrm>
              <a:off x="4826" y="619"/>
              <a:ext cx="14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36" name="Line 61"/>
            <p:cNvSpPr>
              <a:spLocks noChangeShapeType="1"/>
            </p:cNvSpPr>
            <p:nvPr/>
          </p:nvSpPr>
          <p:spPr bwMode="auto">
            <a:xfrm>
              <a:off x="4826" y="1060"/>
              <a:ext cx="14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37" name="Line 62"/>
            <p:cNvSpPr>
              <a:spLocks noChangeShapeType="1"/>
            </p:cNvSpPr>
            <p:nvPr/>
          </p:nvSpPr>
          <p:spPr bwMode="auto">
            <a:xfrm>
              <a:off x="4826" y="1502"/>
              <a:ext cx="14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38" name="Line 63"/>
            <p:cNvSpPr>
              <a:spLocks noChangeShapeType="1"/>
            </p:cNvSpPr>
            <p:nvPr/>
          </p:nvSpPr>
          <p:spPr bwMode="auto">
            <a:xfrm>
              <a:off x="4826" y="1943"/>
              <a:ext cx="14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39" name="Line 64"/>
            <p:cNvSpPr>
              <a:spLocks noChangeShapeType="1"/>
            </p:cNvSpPr>
            <p:nvPr/>
          </p:nvSpPr>
          <p:spPr bwMode="auto">
            <a:xfrm>
              <a:off x="4826" y="2304"/>
              <a:ext cx="14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0" name="Line 65"/>
            <p:cNvSpPr>
              <a:spLocks noChangeShapeType="1"/>
            </p:cNvSpPr>
            <p:nvPr/>
          </p:nvSpPr>
          <p:spPr bwMode="auto">
            <a:xfrm>
              <a:off x="4826" y="2665"/>
              <a:ext cx="14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1" name="Line 66"/>
            <p:cNvSpPr>
              <a:spLocks noChangeShapeType="1"/>
            </p:cNvSpPr>
            <p:nvPr/>
          </p:nvSpPr>
          <p:spPr bwMode="auto">
            <a:xfrm>
              <a:off x="4826" y="3026"/>
              <a:ext cx="14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2" name="Line 67"/>
            <p:cNvSpPr>
              <a:spLocks noChangeShapeType="1"/>
            </p:cNvSpPr>
            <p:nvPr/>
          </p:nvSpPr>
          <p:spPr bwMode="auto">
            <a:xfrm>
              <a:off x="4826" y="3338"/>
              <a:ext cx="14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3" name="Line 68"/>
            <p:cNvSpPr>
              <a:spLocks noChangeShapeType="1"/>
            </p:cNvSpPr>
            <p:nvPr/>
          </p:nvSpPr>
          <p:spPr bwMode="auto">
            <a:xfrm>
              <a:off x="4826" y="4338"/>
              <a:ext cx="14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4" name="Line 69"/>
            <p:cNvSpPr>
              <a:spLocks noChangeShapeType="1"/>
            </p:cNvSpPr>
            <p:nvPr/>
          </p:nvSpPr>
          <p:spPr bwMode="auto">
            <a:xfrm>
              <a:off x="134" y="3338"/>
              <a:ext cx="0" cy="100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5" name="Line 70"/>
            <p:cNvSpPr>
              <a:spLocks noChangeShapeType="1"/>
            </p:cNvSpPr>
            <p:nvPr/>
          </p:nvSpPr>
          <p:spPr bwMode="auto">
            <a:xfrm>
              <a:off x="1156" y="3338"/>
              <a:ext cx="0" cy="100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6" name="Line 71"/>
            <p:cNvSpPr>
              <a:spLocks noChangeShapeType="1"/>
            </p:cNvSpPr>
            <p:nvPr/>
          </p:nvSpPr>
          <p:spPr bwMode="auto">
            <a:xfrm>
              <a:off x="2267" y="3338"/>
              <a:ext cx="0" cy="100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7" name="Line 72"/>
            <p:cNvSpPr>
              <a:spLocks noChangeShapeType="1"/>
            </p:cNvSpPr>
            <p:nvPr/>
          </p:nvSpPr>
          <p:spPr bwMode="auto">
            <a:xfrm>
              <a:off x="3280" y="3338"/>
              <a:ext cx="0" cy="100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8" name="Line 73"/>
            <p:cNvSpPr>
              <a:spLocks noChangeShapeType="1"/>
            </p:cNvSpPr>
            <p:nvPr/>
          </p:nvSpPr>
          <p:spPr bwMode="auto">
            <a:xfrm>
              <a:off x="3973" y="3338"/>
              <a:ext cx="0" cy="100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9" name="Line 74"/>
            <p:cNvSpPr>
              <a:spLocks noChangeShapeType="1"/>
            </p:cNvSpPr>
            <p:nvPr/>
          </p:nvSpPr>
          <p:spPr bwMode="auto">
            <a:xfrm>
              <a:off x="4826" y="3338"/>
              <a:ext cx="0" cy="100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0" name="Line 75"/>
            <p:cNvSpPr>
              <a:spLocks noChangeShapeType="1"/>
            </p:cNvSpPr>
            <p:nvPr/>
          </p:nvSpPr>
          <p:spPr bwMode="auto">
            <a:xfrm>
              <a:off x="6266" y="3338"/>
              <a:ext cx="0" cy="100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1" name="Line 76"/>
            <p:cNvSpPr>
              <a:spLocks noChangeShapeType="1"/>
            </p:cNvSpPr>
            <p:nvPr/>
          </p:nvSpPr>
          <p:spPr bwMode="auto">
            <a:xfrm>
              <a:off x="134" y="258"/>
              <a:ext cx="1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2" name="Line 77"/>
            <p:cNvSpPr>
              <a:spLocks noChangeShapeType="1"/>
            </p:cNvSpPr>
            <p:nvPr/>
          </p:nvSpPr>
          <p:spPr bwMode="auto">
            <a:xfrm>
              <a:off x="134" y="258"/>
              <a:ext cx="10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3" name="Line 78"/>
            <p:cNvSpPr>
              <a:spLocks noChangeShapeType="1"/>
            </p:cNvSpPr>
            <p:nvPr/>
          </p:nvSpPr>
          <p:spPr bwMode="auto">
            <a:xfrm>
              <a:off x="134" y="258"/>
              <a:ext cx="1022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4" name="Line 79"/>
            <p:cNvSpPr>
              <a:spLocks noChangeShapeType="1"/>
            </p:cNvSpPr>
            <p:nvPr/>
          </p:nvSpPr>
          <p:spPr bwMode="auto">
            <a:xfrm>
              <a:off x="134" y="258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5" name="Line 80"/>
            <p:cNvSpPr>
              <a:spLocks noChangeShapeType="1"/>
            </p:cNvSpPr>
            <p:nvPr/>
          </p:nvSpPr>
          <p:spPr bwMode="auto">
            <a:xfrm>
              <a:off x="134" y="258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6" name="Line 81"/>
            <p:cNvSpPr>
              <a:spLocks noChangeShapeType="1"/>
            </p:cNvSpPr>
            <p:nvPr/>
          </p:nvSpPr>
          <p:spPr bwMode="auto">
            <a:xfrm>
              <a:off x="134" y="258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7" name="Line 82"/>
            <p:cNvSpPr>
              <a:spLocks noChangeShapeType="1"/>
            </p:cNvSpPr>
            <p:nvPr/>
          </p:nvSpPr>
          <p:spPr bwMode="auto">
            <a:xfrm>
              <a:off x="1156" y="258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8" name="Line 83"/>
            <p:cNvSpPr>
              <a:spLocks noChangeShapeType="1"/>
            </p:cNvSpPr>
            <p:nvPr/>
          </p:nvSpPr>
          <p:spPr bwMode="auto">
            <a:xfrm>
              <a:off x="1156" y="258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9" name="Line 84"/>
            <p:cNvSpPr>
              <a:spLocks noChangeShapeType="1"/>
            </p:cNvSpPr>
            <p:nvPr/>
          </p:nvSpPr>
          <p:spPr bwMode="auto">
            <a:xfrm>
              <a:off x="1156" y="258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0" name="Line 85"/>
            <p:cNvSpPr>
              <a:spLocks noChangeShapeType="1"/>
            </p:cNvSpPr>
            <p:nvPr/>
          </p:nvSpPr>
          <p:spPr bwMode="auto">
            <a:xfrm>
              <a:off x="134" y="619"/>
              <a:ext cx="1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1" name="Line 86"/>
            <p:cNvSpPr>
              <a:spLocks noChangeShapeType="1"/>
            </p:cNvSpPr>
            <p:nvPr/>
          </p:nvSpPr>
          <p:spPr bwMode="auto">
            <a:xfrm>
              <a:off x="134" y="619"/>
              <a:ext cx="10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2" name="Line 87"/>
            <p:cNvSpPr>
              <a:spLocks noChangeShapeType="1"/>
            </p:cNvSpPr>
            <p:nvPr/>
          </p:nvSpPr>
          <p:spPr bwMode="auto">
            <a:xfrm>
              <a:off x="134" y="619"/>
              <a:ext cx="1022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3" name="Line 88"/>
            <p:cNvSpPr>
              <a:spLocks noChangeShapeType="1"/>
            </p:cNvSpPr>
            <p:nvPr/>
          </p:nvSpPr>
          <p:spPr bwMode="auto">
            <a:xfrm>
              <a:off x="1156" y="258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4" name="Line 89"/>
            <p:cNvSpPr>
              <a:spLocks noChangeShapeType="1"/>
            </p:cNvSpPr>
            <p:nvPr/>
          </p:nvSpPr>
          <p:spPr bwMode="auto">
            <a:xfrm>
              <a:off x="1156" y="258"/>
              <a:ext cx="11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5" name="Line 90"/>
            <p:cNvSpPr>
              <a:spLocks noChangeShapeType="1"/>
            </p:cNvSpPr>
            <p:nvPr/>
          </p:nvSpPr>
          <p:spPr bwMode="auto">
            <a:xfrm>
              <a:off x="1156" y="258"/>
              <a:ext cx="1111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6" name="Line 91"/>
            <p:cNvSpPr>
              <a:spLocks noChangeShapeType="1"/>
            </p:cNvSpPr>
            <p:nvPr/>
          </p:nvSpPr>
          <p:spPr bwMode="auto">
            <a:xfrm>
              <a:off x="2267" y="258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7" name="Line 92"/>
            <p:cNvSpPr>
              <a:spLocks noChangeShapeType="1"/>
            </p:cNvSpPr>
            <p:nvPr/>
          </p:nvSpPr>
          <p:spPr bwMode="auto">
            <a:xfrm>
              <a:off x="2267" y="258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8" name="Line 93"/>
            <p:cNvSpPr>
              <a:spLocks noChangeShapeType="1"/>
            </p:cNvSpPr>
            <p:nvPr/>
          </p:nvSpPr>
          <p:spPr bwMode="auto">
            <a:xfrm>
              <a:off x="2267" y="258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9" name="Line 94"/>
            <p:cNvSpPr>
              <a:spLocks noChangeShapeType="1"/>
            </p:cNvSpPr>
            <p:nvPr/>
          </p:nvSpPr>
          <p:spPr bwMode="auto">
            <a:xfrm>
              <a:off x="1156" y="619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0" name="Line 95"/>
            <p:cNvSpPr>
              <a:spLocks noChangeShapeType="1"/>
            </p:cNvSpPr>
            <p:nvPr/>
          </p:nvSpPr>
          <p:spPr bwMode="auto">
            <a:xfrm>
              <a:off x="1156" y="619"/>
              <a:ext cx="11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1" name="Line 96"/>
            <p:cNvSpPr>
              <a:spLocks noChangeShapeType="1"/>
            </p:cNvSpPr>
            <p:nvPr/>
          </p:nvSpPr>
          <p:spPr bwMode="auto">
            <a:xfrm>
              <a:off x="1156" y="619"/>
              <a:ext cx="1111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2" name="Line 97"/>
            <p:cNvSpPr>
              <a:spLocks noChangeShapeType="1"/>
            </p:cNvSpPr>
            <p:nvPr/>
          </p:nvSpPr>
          <p:spPr bwMode="auto">
            <a:xfrm>
              <a:off x="2267" y="258"/>
              <a:ext cx="1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3" name="Line 98"/>
            <p:cNvSpPr>
              <a:spLocks noChangeShapeType="1"/>
            </p:cNvSpPr>
            <p:nvPr/>
          </p:nvSpPr>
          <p:spPr bwMode="auto">
            <a:xfrm>
              <a:off x="2267" y="258"/>
              <a:ext cx="10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4" name="Line 99"/>
            <p:cNvSpPr>
              <a:spLocks noChangeShapeType="1"/>
            </p:cNvSpPr>
            <p:nvPr/>
          </p:nvSpPr>
          <p:spPr bwMode="auto">
            <a:xfrm>
              <a:off x="2267" y="258"/>
              <a:ext cx="101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5" name="Line 100"/>
            <p:cNvSpPr>
              <a:spLocks noChangeShapeType="1"/>
            </p:cNvSpPr>
            <p:nvPr/>
          </p:nvSpPr>
          <p:spPr bwMode="auto">
            <a:xfrm>
              <a:off x="3280" y="258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6" name="Line 101"/>
            <p:cNvSpPr>
              <a:spLocks noChangeShapeType="1"/>
            </p:cNvSpPr>
            <p:nvPr/>
          </p:nvSpPr>
          <p:spPr bwMode="auto">
            <a:xfrm>
              <a:off x="3280" y="258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7" name="Line 102"/>
            <p:cNvSpPr>
              <a:spLocks noChangeShapeType="1"/>
            </p:cNvSpPr>
            <p:nvPr/>
          </p:nvSpPr>
          <p:spPr bwMode="auto">
            <a:xfrm>
              <a:off x="3280" y="258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8" name="Line 103"/>
            <p:cNvSpPr>
              <a:spLocks noChangeShapeType="1"/>
            </p:cNvSpPr>
            <p:nvPr/>
          </p:nvSpPr>
          <p:spPr bwMode="auto">
            <a:xfrm>
              <a:off x="2267" y="619"/>
              <a:ext cx="1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9" name="Line 104"/>
            <p:cNvSpPr>
              <a:spLocks noChangeShapeType="1"/>
            </p:cNvSpPr>
            <p:nvPr/>
          </p:nvSpPr>
          <p:spPr bwMode="auto">
            <a:xfrm>
              <a:off x="2267" y="619"/>
              <a:ext cx="10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0" name="Line 105"/>
            <p:cNvSpPr>
              <a:spLocks noChangeShapeType="1"/>
            </p:cNvSpPr>
            <p:nvPr/>
          </p:nvSpPr>
          <p:spPr bwMode="auto">
            <a:xfrm>
              <a:off x="2267" y="619"/>
              <a:ext cx="101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1" name="Line 106"/>
            <p:cNvSpPr>
              <a:spLocks noChangeShapeType="1"/>
            </p:cNvSpPr>
            <p:nvPr/>
          </p:nvSpPr>
          <p:spPr bwMode="auto">
            <a:xfrm>
              <a:off x="3280" y="258"/>
              <a:ext cx="6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2" name="Line 107"/>
            <p:cNvSpPr>
              <a:spLocks noChangeShapeType="1"/>
            </p:cNvSpPr>
            <p:nvPr/>
          </p:nvSpPr>
          <p:spPr bwMode="auto">
            <a:xfrm>
              <a:off x="3280" y="258"/>
              <a:ext cx="6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3" name="Line 108"/>
            <p:cNvSpPr>
              <a:spLocks noChangeShapeType="1"/>
            </p:cNvSpPr>
            <p:nvPr/>
          </p:nvSpPr>
          <p:spPr bwMode="auto">
            <a:xfrm>
              <a:off x="3280" y="258"/>
              <a:ext cx="69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4" name="Line 109"/>
            <p:cNvSpPr>
              <a:spLocks noChangeShapeType="1"/>
            </p:cNvSpPr>
            <p:nvPr/>
          </p:nvSpPr>
          <p:spPr bwMode="auto">
            <a:xfrm>
              <a:off x="3973" y="258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5" name="Line 110"/>
            <p:cNvSpPr>
              <a:spLocks noChangeShapeType="1"/>
            </p:cNvSpPr>
            <p:nvPr/>
          </p:nvSpPr>
          <p:spPr bwMode="auto">
            <a:xfrm>
              <a:off x="3973" y="258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6" name="Line 111"/>
            <p:cNvSpPr>
              <a:spLocks noChangeShapeType="1"/>
            </p:cNvSpPr>
            <p:nvPr/>
          </p:nvSpPr>
          <p:spPr bwMode="auto">
            <a:xfrm>
              <a:off x="3973" y="258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7" name="Line 112"/>
            <p:cNvSpPr>
              <a:spLocks noChangeShapeType="1"/>
            </p:cNvSpPr>
            <p:nvPr/>
          </p:nvSpPr>
          <p:spPr bwMode="auto">
            <a:xfrm>
              <a:off x="3280" y="619"/>
              <a:ext cx="6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8" name="Line 113"/>
            <p:cNvSpPr>
              <a:spLocks noChangeShapeType="1"/>
            </p:cNvSpPr>
            <p:nvPr/>
          </p:nvSpPr>
          <p:spPr bwMode="auto">
            <a:xfrm>
              <a:off x="3280" y="619"/>
              <a:ext cx="6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9" name="Line 114"/>
            <p:cNvSpPr>
              <a:spLocks noChangeShapeType="1"/>
            </p:cNvSpPr>
            <p:nvPr/>
          </p:nvSpPr>
          <p:spPr bwMode="auto">
            <a:xfrm>
              <a:off x="3280" y="619"/>
              <a:ext cx="69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0" name="Line 115"/>
            <p:cNvSpPr>
              <a:spLocks noChangeShapeType="1"/>
            </p:cNvSpPr>
            <p:nvPr/>
          </p:nvSpPr>
          <p:spPr bwMode="auto">
            <a:xfrm>
              <a:off x="3973" y="258"/>
              <a:ext cx="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1" name="Line 116"/>
            <p:cNvSpPr>
              <a:spLocks noChangeShapeType="1"/>
            </p:cNvSpPr>
            <p:nvPr/>
          </p:nvSpPr>
          <p:spPr bwMode="auto">
            <a:xfrm>
              <a:off x="3973" y="258"/>
              <a:ext cx="8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2" name="Line 117"/>
            <p:cNvSpPr>
              <a:spLocks noChangeShapeType="1"/>
            </p:cNvSpPr>
            <p:nvPr/>
          </p:nvSpPr>
          <p:spPr bwMode="auto">
            <a:xfrm>
              <a:off x="3973" y="258"/>
              <a:ext cx="85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3" name="Line 118"/>
            <p:cNvSpPr>
              <a:spLocks noChangeShapeType="1"/>
            </p:cNvSpPr>
            <p:nvPr/>
          </p:nvSpPr>
          <p:spPr bwMode="auto">
            <a:xfrm>
              <a:off x="4826" y="258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4" name="Line 119"/>
            <p:cNvSpPr>
              <a:spLocks noChangeShapeType="1"/>
            </p:cNvSpPr>
            <p:nvPr/>
          </p:nvSpPr>
          <p:spPr bwMode="auto">
            <a:xfrm>
              <a:off x="4826" y="258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5" name="Line 120"/>
            <p:cNvSpPr>
              <a:spLocks noChangeShapeType="1"/>
            </p:cNvSpPr>
            <p:nvPr/>
          </p:nvSpPr>
          <p:spPr bwMode="auto">
            <a:xfrm>
              <a:off x="4826" y="258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6" name="Line 121"/>
            <p:cNvSpPr>
              <a:spLocks noChangeShapeType="1"/>
            </p:cNvSpPr>
            <p:nvPr/>
          </p:nvSpPr>
          <p:spPr bwMode="auto">
            <a:xfrm>
              <a:off x="3973" y="619"/>
              <a:ext cx="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7" name="Line 122"/>
            <p:cNvSpPr>
              <a:spLocks noChangeShapeType="1"/>
            </p:cNvSpPr>
            <p:nvPr/>
          </p:nvSpPr>
          <p:spPr bwMode="auto">
            <a:xfrm>
              <a:off x="3973" y="619"/>
              <a:ext cx="8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8" name="Line 123"/>
            <p:cNvSpPr>
              <a:spLocks noChangeShapeType="1"/>
            </p:cNvSpPr>
            <p:nvPr/>
          </p:nvSpPr>
          <p:spPr bwMode="auto">
            <a:xfrm>
              <a:off x="3973" y="619"/>
              <a:ext cx="85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9" name="Line 124"/>
            <p:cNvSpPr>
              <a:spLocks noChangeShapeType="1"/>
            </p:cNvSpPr>
            <p:nvPr/>
          </p:nvSpPr>
          <p:spPr bwMode="auto">
            <a:xfrm>
              <a:off x="4826" y="25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0" name="Line 125"/>
            <p:cNvSpPr>
              <a:spLocks noChangeShapeType="1"/>
            </p:cNvSpPr>
            <p:nvPr/>
          </p:nvSpPr>
          <p:spPr bwMode="auto">
            <a:xfrm>
              <a:off x="4826" y="258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1" name="Line 126"/>
            <p:cNvSpPr>
              <a:spLocks noChangeShapeType="1"/>
            </p:cNvSpPr>
            <p:nvPr/>
          </p:nvSpPr>
          <p:spPr bwMode="auto">
            <a:xfrm>
              <a:off x="6266" y="258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2" name="Line 127"/>
            <p:cNvSpPr>
              <a:spLocks noChangeShapeType="1"/>
            </p:cNvSpPr>
            <p:nvPr/>
          </p:nvSpPr>
          <p:spPr bwMode="auto">
            <a:xfrm>
              <a:off x="6266" y="258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3" name="Line 128"/>
            <p:cNvSpPr>
              <a:spLocks noChangeShapeType="1"/>
            </p:cNvSpPr>
            <p:nvPr/>
          </p:nvSpPr>
          <p:spPr bwMode="auto">
            <a:xfrm>
              <a:off x="6266" y="258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4" name="Line 129"/>
            <p:cNvSpPr>
              <a:spLocks noChangeShapeType="1"/>
            </p:cNvSpPr>
            <p:nvPr/>
          </p:nvSpPr>
          <p:spPr bwMode="auto">
            <a:xfrm>
              <a:off x="4826" y="619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5" name="Line 130"/>
            <p:cNvSpPr>
              <a:spLocks noChangeShapeType="1"/>
            </p:cNvSpPr>
            <p:nvPr/>
          </p:nvSpPr>
          <p:spPr bwMode="auto">
            <a:xfrm>
              <a:off x="4826" y="619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6" name="Line 131"/>
            <p:cNvSpPr>
              <a:spLocks noChangeShapeType="1"/>
            </p:cNvSpPr>
            <p:nvPr/>
          </p:nvSpPr>
          <p:spPr bwMode="auto">
            <a:xfrm>
              <a:off x="134" y="619"/>
              <a:ext cx="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7" name="Line 132"/>
            <p:cNvSpPr>
              <a:spLocks noChangeShapeType="1"/>
            </p:cNvSpPr>
            <p:nvPr/>
          </p:nvSpPr>
          <p:spPr bwMode="auto">
            <a:xfrm>
              <a:off x="134" y="619"/>
              <a:ext cx="0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8" name="Line 133"/>
            <p:cNvSpPr>
              <a:spLocks noChangeShapeType="1"/>
            </p:cNvSpPr>
            <p:nvPr/>
          </p:nvSpPr>
          <p:spPr bwMode="auto">
            <a:xfrm>
              <a:off x="134" y="619"/>
              <a:ext cx="0" cy="44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9" name="Line 134"/>
            <p:cNvSpPr>
              <a:spLocks noChangeShapeType="1"/>
            </p:cNvSpPr>
            <p:nvPr/>
          </p:nvSpPr>
          <p:spPr bwMode="auto">
            <a:xfrm>
              <a:off x="1156" y="619"/>
              <a:ext cx="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0" name="Line 135"/>
            <p:cNvSpPr>
              <a:spLocks noChangeShapeType="1"/>
            </p:cNvSpPr>
            <p:nvPr/>
          </p:nvSpPr>
          <p:spPr bwMode="auto">
            <a:xfrm>
              <a:off x="1156" y="619"/>
              <a:ext cx="0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1" name="Line 136"/>
            <p:cNvSpPr>
              <a:spLocks noChangeShapeType="1"/>
            </p:cNvSpPr>
            <p:nvPr/>
          </p:nvSpPr>
          <p:spPr bwMode="auto">
            <a:xfrm>
              <a:off x="1156" y="619"/>
              <a:ext cx="0" cy="44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2" name="Line 137"/>
            <p:cNvSpPr>
              <a:spLocks noChangeShapeType="1"/>
            </p:cNvSpPr>
            <p:nvPr/>
          </p:nvSpPr>
          <p:spPr bwMode="auto">
            <a:xfrm>
              <a:off x="134" y="1060"/>
              <a:ext cx="1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3" name="Line 138"/>
            <p:cNvSpPr>
              <a:spLocks noChangeShapeType="1"/>
            </p:cNvSpPr>
            <p:nvPr/>
          </p:nvSpPr>
          <p:spPr bwMode="auto">
            <a:xfrm>
              <a:off x="134" y="1060"/>
              <a:ext cx="10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4" name="Line 139"/>
            <p:cNvSpPr>
              <a:spLocks noChangeShapeType="1"/>
            </p:cNvSpPr>
            <p:nvPr/>
          </p:nvSpPr>
          <p:spPr bwMode="auto">
            <a:xfrm>
              <a:off x="134" y="1060"/>
              <a:ext cx="1022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5" name="Line 140"/>
            <p:cNvSpPr>
              <a:spLocks noChangeShapeType="1"/>
            </p:cNvSpPr>
            <p:nvPr/>
          </p:nvSpPr>
          <p:spPr bwMode="auto">
            <a:xfrm>
              <a:off x="2267" y="619"/>
              <a:ext cx="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6" name="Line 141"/>
            <p:cNvSpPr>
              <a:spLocks noChangeShapeType="1"/>
            </p:cNvSpPr>
            <p:nvPr/>
          </p:nvSpPr>
          <p:spPr bwMode="auto">
            <a:xfrm>
              <a:off x="2267" y="619"/>
              <a:ext cx="0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7" name="Line 142"/>
            <p:cNvSpPr>
              <a:spLocks noChangeShapeType="1"/>
            </p:cNvSpPr>
            <p:nvPr/>
          </p:nvSpPr>
          <p:spPr bwMode="auto">
            <a:xfrm>
              <a:off x="2267" y="619"/>
              <a:ext cx="0" cy="44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8" name="Line 143"/>
            <p:cNvSpPr>
              <a:spLocks noChangeShapeType="1"/>
            </p:cNvSpPr>
            <p:nvPr/>
          </p:nvSpPr>
          <p:spPr bwMode="auto">
            <a:xfrm>
              <a:off x="1156" y="1060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9" name="Line 144"/>
            <p:cNvSpPr>
              <a:spLocks noChangeShapeType="1"/>
            </p:cNvSpPr>
            <p:nvPr/>
          </p:nvSpPr>
          <p:spPr bwMode="auto">
            <a:xfrm>
              <a:off x="1156" y="1060"/>
              <a:ext cx="11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20" name="Line 145"/>
            <p:cNvSpPr>
              <a:spLocks noChangeShapeType="1"/>
            </p:cNvSpPr>
            <p:nvPr/>
          </p:nvSpPr>
          <p:spPr bwMode="auto">
            <a:xfrm>
              <a:off x="1156" y="1060"/>
              <a:ext cx="1111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21" name="Line 146"/>
            <p:cNvSpPr>
              <a:spLocks noChangeShapeType="1"/>
            </p:cNvSpPr>
            <p:nvPr/>
          </p:nvSpPr>
          <p:spPr bwMode="auto">
            <a:xfrm>
              <a:off x="3280" y="619"/>
              <a:ext cx="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22" name="Line 147"/>
            <p:cNvSpPr>
              <a:spLocks noChangeShapeType="1"/>
            </p:cNvSpPr>
            <p:nvPr/>
          </p:nvSpPr>
          <p:spPr bwMode="auto">
            <a:xfrm>
              <a:off x="3280" y="619"/>
              <a:ext cx="0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23" name="Line 148"/>
            <p:cNvSpPr>
              <a:spLocks noChangeShapeType="1"/>
            </p:cNvSpPr>
            <p:nvPr/>
          </p:nvSpPr>
          <p:spPr bwMode="auto">
            <a:xfrm>
              <a:off x="3280" y="619"/>
              <a:ext cx="0" cy="44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24" name="Line 149"/>
            <p:cNvSpPr>
              <a:spLocks noChangeShapeType="1"/>
            </p:cNvSpPr>
            <p:nvPr/>
          </p:nvSpPr>
          <p:spPr bwMode="auto">
            <a:xfrm>
              <a:off x="2267" y="1060"/>
              <a:ext cx="1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25" name="Line 150"/>
            <p:cNvSpPr>
              <a:spLocks noChangeShapeType="1"/>
            </p:cNvSpPr>
            <p:nvPr/>
          </p:nvSpPr>
          <p:spPr bwMode="auto">
            <a:xfrm>
              <a:off x="2267" y="1060"/>
              <a:ext cx="10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26" name="Line 151"/>
            <p:cNvSpPr>
              <a:spLocks noChangeShapeType="1"/>
            </p:cNvSpPr>
            <p:nvPr/>
          </p:nvSpPr>
          <p:spPr bwMode="auto">
            <a:xfrm>
              <a:off x="2267" y="1060"/>
              <a:ext cx="101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27" name="Line 152"/>
            <p:cNvSpPr>
              <a:spLocks noChangeShapeType="1"/>
            </p:cNvSpPr>
            <p:nvPr/>
          </p:nvSpPr>
          <p:spPr bwMode="auto">
            <a:xfrm>
              <a:off x="3973" y="619"/>
              <a:ext cx="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28" name="Line 153"/>
            <p:cNvSpPr>
              <a:spLocks noChangeShapeType="1"/>
            </p:cNvSpPr>
            <p:nvPr/>
          </p:nvSpPr>
          <p:spPr bwMode="auto">
            <a:xfrm>
              <a:off x="3973" y="619"/>
              <a:ext cx="0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29" name="Line 154"/>
            <p:cNvSpPr>
              <a:spLocks noChangeShapeType="1"/>
            </p:cNvSpPr>
            <p:nvPr/>
          </p:nvSpPr>
          <p:spPr bwMode="auto">
            <a:xfrm>
              <a:off x="3973" y="619"/>
              <a:ext cx="0" cy="44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0" name="Line 155"/>
            <p:cNvSpPr>
              <a:spLocks noChangeShapeType="1"/>
            </p:cNvSpPr>
            <p:nvPr/>
          </p:nvSpPr>
          <p:spPr bwMode="auto">
            <a:xfrm>
              <a:off x="3280" y="1060"/>
              <a:ext cx="6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1" name="Line 156"/>
            <p:cNvSpPr>
              <a:spLocks noChangeShapeType="1"/>
            </p:cNvSpPr>
            <p:nvPr/>
          </p:nvSpPr>
          <p:spPr bwMode="auto">
            <a:xfrm>
              <a:off x="3280" y="1060"/>
              <a:ext cx="6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2" name="Line 157"/>
            <p:cNvSpPr>
              <a:spLocks noChangeShapeType="1"/>
            </p:cNvSpPr>
            <p:nvPr/>
          </p:nvSpPr>
          <p:spPr bwMode="auto">
            <a:xfrm>
              <a:off x="3280" y="1060"/>
              <a:ext cx="69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3" name="Line 158"/>
            <p:cNvSpPr>
              <a:spLocks noChangeShapeType="1"/>
            </p:cNvSpPr>
            <p:nvPr/>
          </p:nvSpPr>
          <p:spPr bwMode="auto">
            <a:xfrm>
              <a:off x="4826" y="619"/>
              <a:ext cx="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4" name="Line 159"/>
            <p:cNvSpPr>
              <a:spLocks noChangeShapeType="1"/>
            </p:cNvSpPr>
            <p:nvPr/>
          </p:nvSpPr>
          <p:spPr bwMode="auto">
            <a:xfrm>
              <a:off x="4826" y="619"/>
              <a:ext cx="0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5" name="Line 160"/>
            <p:cNvSpPr>
              <a:spLocks noChangeShapeType="1"/>
            </p:cNvSpPr>
            <p:nvPr/>
          </p:nvSpPr>
          <p:spPr bwMode="auto">
            <a:xfrm>
              <a:off x="4826" y="619"/>
              <a:ext cx="0" cy="44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6" name="Line 161"/>
            <p:cNvSpPr>
              <a:spLocks noChangeShapeType="1"/>
            </p:cNvSpPr>
            <p:nvPr/>
          </p:nvSpPr>
          <p:spPr bwMode="auto">
            <a:xfrm>
              <a:off x="3973" y="1060"/>
              <a:ext cx="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7" name="Line 162"/>
            <p:cNvSpPr>
              <a:spLocks noChangeShapeType="1"/>
            </p:cNvSpPr>
            <p:nvPr/>
          </p:nvSpPr>
          <p:spPr bwMode="auto">
            <a:xfrm>
              <a:off x="3973" y="1060"/>
              <a:ext cx="8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8" name="Line 163"/>
            <p:cNvSpPr>
              <a:spLocks noChangeShapeType="1"/>
            </p:cNvSpPr>
            <p:nvPr/>
          </p:nvSpPr>
          <p:spPr bwMode="auto">
            <a:xfrm>
              <a:off x="3973" y="1060"/>
              <a:ext cx="85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9" name="Line 164"/>
            <p:cNvSpPr>
              <a:spLocks noChangeShapeType="1"/>
            </p:cNvSpPr>
            <p:nvPr/>
          </p:nvSpPr>
          <p:spPr bwMode="auto">
            <a:xfrm>
              <a:off x="6266" y="619"/>
              <a:ext cx="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0" name="Line 165"/>
            <p:cNvSpPr>
              <a:spLocks noChangeShapeType="1"/>
            </p:cNvSpPr>
            <p:nvPr/>
          </p:nvSpPr>
          <p:spPr bwMode="auto">
            <a:xfrm>
              <a:off x="6266" y="619"/>
              <a:ext cx="0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1" name="Line 166"/>
            <p:cNvSpPr>
              <a:spLocks noChangeShapeType="1"/>
            </p:cNvSpPr>
            <p:nvPr/>
          </p:nvSpPr>
          <p:spPr bwMode="auto">
            <a:xfrm>
              <a:off x="6266" y="619"/>
              <a:ext cx="0" cy="44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2" name="Line 167"/>
            <p:cNvSpPr>
              <a:spLocks noChangeShapeType="1"/>
            </p:cNvSpPr>
            <p:nvPr/>
          </p:nvSpPr>
          <p:spPr bwMode="auto">
            <a:xfrm>
              <a:off x="4826" y="106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3" name="Line 168"/>
            <p:cNvSpPr>
              <a:spLocks noChangeShapeType="1"/>
            </p:cNvSpPr>
            <p:nvPr/>
          </p:nvSpPr>
          <p:spPr bwMode="auto">
            <a:xfrm>
              <a:off x="4826" y="1060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4" name="Line 169"/>
            <p:cNvSpPr>
              <a:spLocks noChangeShapeType="1"/>
            </p:cNvSpPr>
            <p:nvPr/>
          </p:nvSpPr>
          <p:spPr bwMode="auto">
            <a:xfrm>
              <a:off x="134" y="1060"/>
              <a:ext cx="0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5" name="Line 170"/>
            <p:cNvSpPr>
              <a:spLocks noChangeShapeType="1"/>
            </p:cNvSpPr>
            <p:nvPr/>
          </p:nvSpPr>
          <p:spPr bwMode="auto">
            <a:xfrm>
              <a:off x="134" y="1060"/>
              <a:ext cx="0" cy="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6" name="Line 171"/>
            <p:cNvSpPr>
              <a:spLocks noChangeShapeType="1"/>
            </p:cNvSpPr>
            <p:nvPr/>
          </p:nvSpPr>
          <p:spPr bwMode="auto">
            <a:xfrm>
              <a:off x="134" y="1060"/>
              <a:ext cx="0" cy="442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7" name="Line 172"/>
            <p:cNvSpPr>
              <a:spLocks noChangeShapeType="1"/>
            </p:cNvSpPr>
            <p:nvPr/>
          </p:nvSpPr>
          <p:spPr bwMode="auto">
            <a:xfrm>
              <a:off x="1156" y="1060"/>
              <a:ext cx="0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8" name="Line 173"/>
            <p:cNvSpPr>
              <a:spLocks noChangeShapeType="1"/>
            </p:cNvSpPr>
            <p:nvPr/>
          </p:nvSpPr>
          <p:spPr bwMode="auto">
            <a:xfrm>
              <a:off x="1156" y="1060"/>
              <a:ext cx="0" cy="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9" name="Line 174"/>
            <p:cNvSpPr>
              <a:spLocks noChangeShapeType="1"/>
            </p:cNvSpPr>
            <p:nvPr/>
          </p:nvSpPr>
          <p:spPr bwMode="auto">
            <a:xfrm>
              <a:off x="1156" y="1060"/>
              <a:ext cx="0" cy="442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0" name="Line 175"/>
            <p:cNvSpPr>
              <a:spLocks noChangeShapeType="1"/>
            </p:cNvSpPr>
            <p:nvPr/>
          </p:nvSpPr>
          <p:spPr bwMode="auto">
            <a:xfrm>
              <a:off x="134" y="1502"/>
              <a:ext cx="1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1" name="Line 176"/>
            <p:cNvSpPr>
              <a:spLocks noChangeShapeType="1"/>
            </p:cNvSpPr>
            <p:nvPr/>
          </p:nvSpPr>
          <p:spPr bwMode="auto">
            <a:xfrm>
              <a:off x="134" y="1502"/>
              <a:ext cx="10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2" name="Line 177"/>
            <p:cNvSpPr>
              <a:spLocks noChangeShapeType="1"/>
            </p:cNvSpPr>
            <p:nvPr/>
          </p:nvSpPr>
          <p:spPr bwMode="auto">
            <a:xfrm>
              <a:off x="134" y="1502"/>
              <a:ext cx="1022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3" name="Line 178"/>
            <p:cNvSpPr>
              <a:spLocks noChangeShapeType="1"/>
            </p:cNvSpPr>
            <p:nvPr/>
          </p:nvSpPr>
          <p:spPr bwMode="auto">
            <a:xfrm>
              <a:off x="2267" y="1060"/>
              <a:ext cx="0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4" name="Line 179"/>
            <p:cNvSpPr>
              <a:spLocks noChangeShapeType="1"/>
            </p:cNvSpPr>
            <p:nvPr/>
          </p:nvSpPr>
          <p:spPr bwMode="auto">
            <a:xfrm>
              <a:off x="2267" y="1060"/>
              <a:ext cx="0" cy="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5" name="Line 180"/>
            <p:cNvSpPr>
              <a:spLocks noChangeShapeType="1"/>
            </p:cNvSpPr>
            <p:nvPr/>
          </p:nvSpPr>
          <p:spPr bwMode="auto">
            <a:xfrm>
              <a:off x="2267" y="1060"/>
              <a:ext cx="0" cy="442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6" name="Line 181"/>
            <p:cNvSpPr>
              <a:spLocks noChangeShapeType="1"/>
            </p:cNvSpPr>
            <p:nvPr/>
          </p:nvSpPr>
          <p:spPr bwMode="auto">
            <a:xfrm>
              <a:off x="1156" y="1502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7" name="Line 182"/>
            <p:cNvSpPr>
              <a:spLocks noChangeShapeType="1"/>
            </p:cNvSpPr>
            <p:nvPr/>
          </p:nvSpPr>
          <p:spPr bwMode="auto">
            <a:xfrm>
              <a:off x="1156" y="1502"/>
              <a:ext cx="11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8" name="Line 183"/>
            <p:cNvSpPr>
              <a:spLocks noChangeShapeType="1"/>
            </p:cNvSpPr>
            <p:nvPr/>
          </p:nvSpPr>
          <p:spPr bwMode="auto">
            <a:xfrm>
              <a:off x="1156" y="1502"/>
              <a:ext cx="1111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9" name="Line 184"/>
            <p:cNvSpPr>
              <a:spLocks noChangeShapeType="1"/>
            </p:cNvSpPr>
            <p:nvPr/>
          </p:nvSpPr>
          <p:spPr bwMode="auto">
            <a:xfrm>
              <a:off x="3280" y="1060"/>
              <a:ext cx="0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60" name="Line 185"/>
            <p:cNvSpPr>
              <a:spLocks noChangeShapeType="1"/>
            </p:cNvSpPr>
            <p:nvPr/>
          </p:nvSpPr>
          <p:spPr bwMode="auto">
            <a:xfrm>
              <a:off x="3280" y="1060"/>
              <a:ext cx="0" cy="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61" name="Line 186"/>
            <p:cNvSpPr>
              <a:spLocks noChangeShapeType="1"/>
            </p:cNvSpPr>
            <p:nvPr/>
          </p:nvSpPr>
          <p:spPr bwMode="auto">
            <a:xfrm>
              <a:off x="3280" y="1060"/>
              <a:ext cx="0" cy="442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62" name="Line 187"/>
            <p:cNvSpPr>
              <a:spLocks noChangeShapeType="1"/>
            </p:cNvSpPr>
            <p:nvPr/>
          </p:nvSpPr>
          <p:spPr bwMode="auto">
            <a:xfrm>
              <a:off x="2267" y="1502"/>
              <a:ext cx="1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63" name="Line 188"/>
            <p:cNvSpPr>
              <a:spLocks noChangeShapeType="1"/>
            </p:cNvSpPr>
            <p:nvPr/>
          </p:nvSpPr>
          <p:spPr bwMode="auto">
            <a:xfrm>
              <a:off x="2267" y="1502"/>
              <a:ext cx="10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64" name="Line 189"/>
            <p:cNvSpPr>
              <a:spLocks noChangeShapeType="1"/>
            </p:cNvSpPr>
            <p:nvPr/>
          </p:nvSpPr>
          <p:spPr bwMode="auto">
            <a:xfrm>
              <a:off x="2267" y="1502"/>
              <a:ext cx="101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65" name="Line 190"/>
            <p:cNvSpPr>
              <a:spLocks noChangeShapeType="1"/>
            </p:cNvSpPr>
            <p:nvPr/>
          </p:nvSpPr>
          <p:spPr bwMode="auto">
            <a:xfrm>
              <a:off x="3973" y="1060"/>
              <a:ext cx="0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66" name="Line 191"/>
            <p:cNvSpPr>
              <a:spLocks noChangeShapeType="1"/>
            </p:cNvSpPr>
            <p:nvPr/>
          </p:nvSpPr>
          <p:spPr bwMode="auto">
            <a:xfrm>
              <a:off x="3973" y="1060"/>
              <a:ext cx="0" cy="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67" name="Line 192"/>
            <p:cNvSpPr>
              <a:spLocks noChangeShapeType="1"/>
            </p:cNvSpPr>
            <p:nvPr/>
          </p:nvSpPr>
          <p:spPr bwMode="auto">
            <a:xfrm>
              <a:off x="3973" y="1060"/>
              <a:ext cx="0" cy="442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68" name="Line 193"/>
            <p:cNvSpPr>
              <a:spLocks noChangeShapeType="1"/>
            </p:cNvSpPr>
            <p:nvPr/>
          </p:nvSpPr>
          <p:spPr bwMode="auto">
            <a:xfrm>
              <a:off x="3280" y="1502"/>
              <a:ext cx="6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69" name="Line 194"/>
            <p:cNvSpPr>
              <a:spLocks noChangeShapeType="1"/>
            </p:cNvSpPr>
            <p:nvPr/>
          </p:nvSpPr>
          <p:spPr bwMode="auto">
            <a:xfrm>
              <a:off x="3280" y="1502"/>
              <a:ext cx="6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70" name="Line 195"/>
            <p:cNvSpPr>
              <a:spLocks noChangeShapeType="1"/>
            </p:cNvSpPr>
            <p:nvPr/>
          </p:nvSpPr>
          <p:spPr bwMode="auto">
            <a:xfrm>
              <a:off x="3280" y="1502"/>
              <a:ext cx="69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71" name="Line 196"/>
            <p:cNvSpPr>
              <a:spLocks noChangeShapeType="1"/>
            </p:cNvSpPr>
            <p:nvPr/>
          </p:nvSpPr>
          <p:spPr bwMode="auto">
            <a:xfrm>
              <a:off x="4826" y="1060"/>
              <a:ext cx="0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72" name="Line 197"/>
            <p:cNvSpPr>
              <a:spLocks noChangeShapeType="1"/>
            </p:cNvSpPr>
            <p:nvPr/>
          </p:nvSpPr>
          <p:spPr bwMode="auto">
            <a:xfrm>
              <a:off x="4826" y="1060"/>
              <a:ext cx="0" cy="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73" name="Line 198"/>
            <p:cNvSpPr>
              <a:spLocks noChangeShapeType="1"/>
            </p:cNvSpPr>
            <p:nvPr/>
          </p:nvSpPr>
          <p:spPr bwMode="auto">
            <a:xfrm>
              <a:off x="4826" y="1060"/>
              <a:ext cx="0" cy="442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74" name="Line 199"/>
            <p:cNvSpPr>
              <a:spLocks noChangeShapeType="1"/>
            </p:cNvSpPr>
            <p:nvPr/>
          </p:nvSpPr>
          <p:spPr bwMode="auto">
            <a:xfrm>
              <a:off x="3973" y="1502"/>
              <a:ext cx="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75" name="Line 200"/>
            <p:cNvSpPr>
              <a:spLocks noChangeShapeType="1"/>
            </p:cNvSpPr>
            <p:nvPr/>
          </p:nvSpPr>
          <p:spPr bwMode="auto">
            <a:xfrm>
              <a:off x="3973" y="1502"/>
              <a:ext cx="8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76" name="Line 201"/>
            <p:cNvSpPr>
              <a:spLocks noChangeShapeType="1"/>
            </p:cNvSpPr>
            <p:nvPr/>
          </p:nvSpPr>
          <p:spPr bwMode="auto">
            <a:xfrm>
              <a:off x="3973" y="1502"/>
              <a:ext cx="85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77" name="Line 202"/>
            <p:cNvSpPr>
              <a:spLocks noChangeShapeType="1"/>
            </p:cNvSpPr>
            <p:nvPr/>
          </p:nvSpPr>
          <p:spPr bwMode="auto">
            <a:xfrm>
              <a:off x="6266" y="1060"/>
              <a:ext cx="0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78" name="Line 203"/>
            <p:cNvSpPr>
              <a:spLocks noChangeShapeType="1"/>
            </p:cNvSpPr>
            <p:nvPr/>
          </p:nvSpPr>
          <p:spPr bwMode="auto">
            <a:xfrm>
              <a:off x="6266" y="1060"/>
              <a:ext cx="0" cy="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79" name="Line 204"/>
            <p:cNvSpPr>
              <a:spLocks noChangeShapeType="1"/>
            </p:cNvSpPr>
            <p:nvPr/>
          </p:nvSpPr>
          <p:spPr bwMode="auto">
            <a:xfrm>
              <a:off x="6266" y="1060"/>
              <a:ext cx="0" cy="442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80" name="Line 205"/>
            <p:cNvSpPr>
              <a:spLocks noChangeShapeType="1"/>
            </p:cNvSpPr>
            <p:nvPr/>
          </p:nvSpPr>
          <p:spPr bwMode="auto">
            <a:xfrm>
              <a:off x="4826" y="150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81" name="Line 206"/>
            <p:cNvSpPr>
              <a:spLocks noChangeShapeType="1"/>
            </p:cNvSpPr>
            <p:nvPr/>
          </p:nvSpPr>
          <p:spPr bwMode="auto">
            <a:xfrm>
              <a:off x="4826" y="1502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82" name="Line 207"/>
            <p:cNvSpPr>
              <a:spLocks noChangeShapeType="1"/>
            </p:cNvSpPr>
            <p:nvPr/>
          </p:nvSpPr>
          <p:spPr bwMode="auto">
            <a:xfrm>
              <a:off x="134" y="1502"/>
              <a:ext cx="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83" name="Line 208"/>
            <p:cNvSpPr>
              <a:spLocks noChangeShapeType="1"/>
            </p:cNvSpPr>
            <p:nvPr/>
          </p:nvSpPr>
          <p:spPr bwMode="auto">
            <a:xfrm>
              <a:off x="134" y="1502"/>
              <a:ext cx="0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84" name="Line 209"/>
            <p:cNvSpPr>
              <a:spLocks noChangeShapeType="1"/>
            </p:cNvSpPr>
            <p:nvPr/>
          </p:nvSpPr>
          <p:spPr bwMode="auto">
            <a:xfrm>
              <a:off x="134" y="1502"/>
              <a:ext cx="0" cy="44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85" name="Line 210"/>
            <p:cNvSpPr>
              <a:spLocks noChangeShapeType="1"/>
            </p:cNvSpPr>
            <p:nvPr/>
          </p:nvSpPr>
          <p:spPr bwMode="auto">
            <a:xfrm>
              <a:off x="1156" y="1502"/>
              <a:ext cx="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86" name="Line 211"/>
            <p:cNvSpPr>
              <a:spLocks noChangeShapeType="1"/>
            </p:cNvSpPr>
            <p:nvPr/>
          </p:nvSpPr>
          <p:spPr bwMode="auto">
            <a:xfrm>
              <a:off x="1156" y="1502"/>
              <a:ext cx="0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87" name="Line 212"/>
            <p:cNvSpPr>
              <a:spLocks noChangeShapeType="1"/>
            </p:cNvSpPr>
            <p:nvPr/>
          </p:nvSpPr>
          <p:spPr bwMode="auto">
            <a:xfrm>
              <a:off x="1156" y="1502"/>
              <a:ext cx="0" cy="44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88" name="Line 213"/>
            <p:cNvSpPr>
              <a:spLocks noChangeShapeType="1"/>
            </p:cNvSpPr>
            <p:nvPr/>
          </p:nvSpPr>
          <p:spPr bwMode="auto">
            <a:xfrm>
              <a:off x="134" y="1943"/>
              <a:ext cx="1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89" name="Line 214"/>
            <p:cNvSpPr>
              <a:spLocks noChangeShapeType="1"/>
            </p:cNvSpPr>
            <p:nvPr/>
          </p:nvSpPr>
          <p:spPr bwMode="auto">
            <a:xfrm>
              <a:off x="134" y="1943"/>
              <a:ext cx="10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0" name="Line 215"/>
            <p:cNvSpPr>
              <a:spLocks noChangeShapeType="1"/>
            </p:cNvSpPr>
            <p:nvPr/>
          </p:nvSpPr>
          <p:spPr bwMode="auto">
            <a:xfrm>
              <a:off x="134" y="1943"/>
              <a:ext cx="1022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1" name="Line 216"/>
            <p:cNvSpPr>
              <a:spLocks noChangeShapeType="1"/>
            </p:cNvSpPr>
            <p:nvPr/>
          </p:nvSpPr>
          <p:spPr bwMode="auto">
            <a:xfrm>
              <a:off x="2267" y="1502"/>
              <a:ext cx="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2" name="Line 217"/>
            <p:cNvSpPr>
              <a:spLocks noChangeShapeType="1"/>
            </p:cNvSpPr>
            <p:nvPr/>
          </p:nvSpPr>
          <p:spPr bwMode="auto">
            <a:xfrm>
              <a:off x="2267" y="1502"/>
              <a:ext cx="0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3" name="Line 218"/>
            <p:cNvSpPr>
              <a:spLocks noChangeShapeType="1"/>
            </p:cNvSpPr>
            <p:nvPr/>
          </p:nvSpPr>
          <p:spPr bwMode="auto">
            <a:xfrm>
              <a:off x="2267" y="1502"/>
              <a:ext cx="0" cy="44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4" name="Line 219"/>
            <p:cNvSpPr>
              <a:spLocks noChangeShapeType="1"/>
            </p:cNvSpPr>
            <p:nvPr/>
          </p:nvSpPr>
          <p:spPr bwMode="auto">
            <a:xfrm>
              <a:off x="1156" y="1943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5" name="Line 220"/>
            <p:cNvSpPr>
              <a:spLocks noChangeShapeType="1"/>
            </p:cNvSpPr>
            <p:nvPr/>
          </p:nvSpPr>
          <p:spPr bwMode="auto">
            <a:xfrm>
              <a:off x="1156" y="1943"/>
              <a:ext cx="11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6" name="Line 221"/>
            <p:cNvSpPr>
              <a:spLocks noChangeShapeType="1"/>
            </p:cNvSpPr>
            <p:nvPr/>
          </p:nvSpPr>
          <p:spPr bwMode="auto">
            <a:xfrm>
              <a:off x="1156" y="1943"/>
              <a:ext cx="1111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7" name="Line 222"/>
            <p:cNvSpPr>
              <a:spLocks noChangeShapeType="1"/>
            </p:cNvSpPr>
            <p:nvPr/>
          </p:nvSpPr>
          <p:spPr bwMode="auto">
            <a:xfrm>
              <a:off x="3280" y="1502"/>
              <a:ext cx="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8" name="Line 223"/>
            <p:cNvSpPr>
              <a:spLocks noChangeShapeType="1"/>
            </p:cNvSpPr>
            <p:nvPr/>
          </p:nvSpPr>
          <p:spPr bwMode="auto">
            <a:xfrm>
              <a:off x="3280" y="1502"/>
              <a:ext cx="0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" name="Line 224"/>
            <p:cNvSpPr>
              <a:spLocks noChangeShapeType="1"/>
            </p:cNvSpPr>
            <p:nvPr/>
          </p:nvSpPr>
          <p:spPr bwMode="auto">
            <a:xfrm>
              <a:off x="3280" y="1502"/>
              <a:ext cx="0" cy="44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0" name="Line 225"/>
            <p:cNvSpPr>
              <a:spLocks noChangeShapeType="1"/>
            </p:cNvSpPr>
            <p:nvPr/>
          </p:nvSpPr>
          <p:spPr bwMode="auto">
            <a:xfrm>
              <a:off x="2267" y="1943"/>
              <a:ext cx="1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1" name="Line 226"/>
            <p:cNvSpPr>
              <a:spLocks noChangeShapeType="1"/>
            </p:cNvSpPr>
            <p:nvPr/>
          </p:nvSpPr>
          <p:spPr bwMode="auto">
            <a:xfrm>
              <a:off x="2267" y="1943"/>
              <a:ext cx="10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2" name="Line 227"/>
            <p:cNvSpPr>
              <a:spLocks noChangeShapeType="1"/>
            </p:cNvSpPr>
            <p:nvPr/>
          </p:nvSpPr>
          <p:spPr bwMode="auto">
            <a:xfrm>
              <a:off x="2267" y="1943"/>
              <a:ext cx="101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3" name="Line 228"/>
            <p:cNvSpPr>
              <a:spLocks noChangeShapeType="1"/>
            </p:cNvSpPr>
            <p:nvPr/>
          </p:nvSpPr>
          <p:spPr bwMode="auto">
            <a:xfrm>
              <a:off x="3973" y="1502"/>
              <a:ext cx="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4" name="Line 229"/>
            <p:cNvSpPr>
              <a:spLocks noChangeShapeType="1"/>
            </p:cNvSpPr>
            <p:nvPr/>
          </p:nvSpPr>
          <p:spPr bwMode="auto">
            <a:xfrm>
              <a:off x="3973" y="1502"/>
              <a:ext cx="0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5" name="Line 230"/>
            <p:cNvSpPr>
              <a:spLocks noChangeShapeType="1"/>
            </p:cNvSpPr>
            <p:nvPr/>
          </p:nvSpPr>
          <p:spPr bwMode="auto">
            <a:xfrm>
              <a:off x="3973" y="1502"/>
              <a:ext cx="0" cy="44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6" name="Line 231"/>
            <p:cNvSpPr>
              <a:spLocks noChangeShapeType="1"/>
            </p:cNvSpPr>
            <p:nvPr/>
          </p:nvSpPr>
          <p:spPr bwMode="auto">
            <a:xfrm>
              <a:off x="3280" y="1943"/>
              <a:ext cx="6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7" name="Line 232"/>
            <p:cNvSpPr>
              <a:spLocks noChangeShapeType="1"/>
            </p:cNvSpPr>
            <p:nvPr/>
          </p:nvSpPr>
          <p:spPr bwMode="auto">
            <a:xfrm>
              <a:off x="3280" y="1943"/>
              <a:ext cx="6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8" name="Line 233"/>
            <p:cNvSpPr>
              <a:spLocks noChangeShapeType="1"/>
            </p:cNvSpPr>
            <p:nvPr/>
          </p:nvSpPr>
          <p:spPr bwMode="auto">
            <a:xfrm>
              <a:off x="3280" y="1943"/>
              <a:ext cx="69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9" name="Line 234"/>
            <p:cNvSpPr>
              <a:spLocks noChangeShapeType="1"/>
            </p:cNvSpPr>
            <p:nvPr/>
          </p:nvSpPr>
          <p:spPr bwMode="auto">
            <a:xfrm>
              <a:off x="4826" y="1502"/>
              <a:ext cx="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0" name="Line 235"/>
            <p:cNvSpPr>
              <a:spLocks noChangeShapeType="1"/>
            </p:cNvSpPr>
            <p:nvPr/>
          </p:nvSpPr>
          <p:spPr bwMode="auto">
            <a:xfrm>
              <a:off x="4826" y="1502"/>
              <a:ext cx="0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1" name="Line 236"/>
            <p:cNvSpPr>
              <a:spLocks noChangeShapeType="1"/>
            </p:cNvSpPr>
            <p:nvPr/>
          </p:nvSpPr>
          <p:spPr bwMode="auto">
            <a:xfrm>
              <a:off x="4826" y="1502"/>
              <a:ext cx="0" cy="44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2" name="Line 237"/>
            <p:cNvSpPr>
              <a:spLocks noChangeShapeType="1"/>
            </p:cNvSpPr>
            <p:nvPr/>
          </p:nvSpPr>
          <p:spPr bwMode="auto">
            <a:xfrm>
              <a:off x="3973" y="1943"/>
              <a:ext cx="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3" name="Line 238"/>
            <p:cNvSpPr>
              <a:spLocks noChangeShapeType="1"/>
            </p:cNvSpPr>
            <p:nvPr/>
          </p:nvSpPr>
          <p:spPr bwMode="auto">
            <a:xfrm>
              <a:off x="3973" y="1943"/>
              <a:ext cx="8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4" name="Line 239"/>
            <p:cNvSpPr>
              <a:spLocks noChangeShapeType="1"/>
            </p:cNvSpPr>
            <p:nvPr/>
          </p:nvSpPr>
          <p:spPr bwMode="auto">
            <a:xfrm>
              <a:off x="3973" y="1943"/>
              <a:ext cx="85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5" name="Line 240"/>
            <p:cNvSpPr>
              <a:spLocks noChangeShapeType="1"/>
            </p:cNvSpPr>
            <p:nvPr/>
          </p:nvSpPr>
          <p:spPr bwMode="auto">
            <a:xfrm>
              <a:off x="6266" y="1502"/>
              <a:ext cx="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6" name="Line 241"/>
            <p:cNvSpPr>
              <a:spLocks noChangeShapeType="1"/>
            </p:cNvSpPr>
            <p:nvPr/>
          </p:nvSpPr>
          <p:spPr bwMode="auto">
            <a:xfrm>
              <a:off x="6266" y="1502"/>
              <a:ext cx="0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7" name="Line 242"/>
            <p:cNvSpPr>
              <a:spLocks noChangeShapeType="1"/>
            </p:cNvSpPr>
            <p:nvPr/>
          </p:nvSpPr>
          <p:spPr bwMode="auto">
            <a:xfrm>
              <a:off x="6266" y="1502"/>
              <a:ext cx="0" cy="44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8" name="Line 243"/>
            <p:cNvSpPr>
              <a:spLocks noChangeShapeType="1"/>
            </p:cNvSpPr>
            <p:nvPr/>
          </p:nvSpPr>
          <p:spPr bwMode="auto">
            <a:xfrm>
              <a:off x="4826" y="1943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9" name="Line 244"/>
            <p:cNvSpPr>
              <a:spLocks noChangeShapeType="1"/>
            </p:cNvSpPr>
            <p:nvPr/>
          </p:nvSpPr>
          <p:spPr bwMode="auto">
            <a:xfrm>
              <a:off x="4826" y="1943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20" name="Line 245"/>
            <p:cNvSpPr>
              <a:spLocks noChangeShapeType="1"/>
            </p:cNvSpPr>
            <p:nvPr/>
          </p:nvSpPr>
          <p:spPr bwMode="auto">
            <a:xfrm>
              <a:off x="134" y="1943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21" name="Line 246"/>
            <p:cNvSpPr>
              <a:spLocks noChangeShapeType="1"/>
            </p:cNvSpPr>
            <p:nvPr/>
          </p:nvSpPr>
          <p:spPr bwMode="auto">
            <a:xfrm>
              <a:off x="134" y="1943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22" name="Line 247"/>
            <p:cNvSpPr>
              <a:spLocks noChangeShapeType="1"/>
            </p:cNvSpPr>
            <p:nvPr/>
          </p:nvSpPr>
          <p:spPr bwMode="auto">
            <a:xfrm>
              <a:off x="134" y="1943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23" name="Line 248"/>
            <p:cNvSpPr>
              <a:spLocks noChangeShapeType="1"/>
            </p:cNvSpPr>
            <p:nvPr/>
          </p:nvSpPr>
          <p:spPr bwMode="auto">
            <a:xfrm>
              <a:off x="1156" y="1943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24" name="Line 249"/>
            <p:cNvSpPr>
              <a:spLocks noChangeShapeType="1"/>
            </p:cNvSpPr>
            <p:nvPr/>
          </p:nvSpPr>
          <p:spPr bwMode="auto">
            <a:xfrm>
              <a:off x="1156" y="1943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25" name="Line 250"/>
            <p:cNvSpPr>
              <a:spLocks noChangeShapeType="1"/>
            </p:cNvSpPr>
            <p:nvPr/>
          </p:nvSpPr>
          <p:spPr bwMode="auto">
            <a:xfrm>
              <a:off x="1156" y="1943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26" name="Line 251"/>
            <p:cNvSpPr>
              <a:spLocks noChangeShapeType="1"/>
            </p:cNvSpPr>
            <p:nvPr/>
          </p:nvSpPr>
          <p:spPr bwMode="auto">
            <a:xfrm>
              <a:off x="134" y="2304"/>
              <a:ext cx="1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27" name="Line 252"/>
            <p:cNvSpPr>
              <a:spLocks noChangeShapeType="1"/>
            </p:cNvSpPr>
            <p:nvPr/>
          </p:nvSpPr>
          <p:spPr bwMode="auto">
            <a:xfrm>
              <a:off x="134" y="2304"/>
              <a:ext cx="10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28" name="Line 253"/>
            <p:cNvSpPr>
              <a:spLocks noChangeShapeType="1"/>
            </p:cNvSpPr>
            <p:nvPr/>
          </p:nvSpPr>
          <p:spPr bwMode="auto">
            <a:xfrm>
              <a:off x="134" y="2304"/>
              <a:ext cx="1022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29" name="Line 254"/>
            <p:cNvSpPr>
              <a:spLocks noChangeShapeType="1"/>
            </p:cNvSpPr>
            <p:nvPr/>
          </p:nvSpPr>
          <p:spPr bwMode="auto">
            <a:xfrm>
              <a:off x="2267" y="1943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30" name="Line 255"/>
            <p:cNvSpPr>
              <a:spLocks noChangeShapeType="1"/>
            </p:cNvSpPr>
            <p:nvPr/>
          </p:nvSpPr>
          <p:spPr bwMode="auto">
            <a:xfrm>
              <a:off x="2267" y="1943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31" name="Line 256"/>
            <p:cNvSpPr>
              <a:spLocks noChangeShapeType="1"/>
            </p:cNvSpPr>
            <p:nvPr/>
          </p:nvSpPr>
          <p:spPr bwMode="auto">
            <a:xfrm>
              <a:off x="2267" y="1943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32" name="Line 257"/>
            <p:cNvSpPr>
              <a:spLocks noChangeShapeType="1"/>
            </p:cNvSpPr>
            <p:nvPr/>
          </p:nvSpPr>
          <p:spPr bwMode="auto">
            <a:xfrm>
              <a:off x="1156" y="2304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33" name="Line 258"/>
            <p:cNvSpPr>
              <a:spLocks noChangeShapeType="1"/>
            </p:cNvSpPr>
            <p:nvPr/>
          </p:nvSpPr>
          <p:spPr bwMode="auto">
            <a:xfrm>
              <a:off x="1156" y="2304"/>
              <a:ext cx="11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34" name="Line 259"/>
            <p:cNvSpPr>
              <a:spLocks noChangeShapeType="1"/>
            </p:cNvSpPr>
            <p:nvPr/>
          </p:nvSpPr>
          <p:spPr bwMode="auto">
            <a:xfrm>
              <a:off x="1156" y="2304"/>
              <a:ext cx="1111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35" name="Line 260"/>
            <p:cNvSpPr>
              <a:spLocks noChangeShapeType="1"/>
            </p:cNvSpPr>
            <p:nvPr/>
          </p:nvSpPr>
          <p:spPr bwMode="auto">
            <a:xfrm>
              <a:off x="3280" y="1943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36" name="Line 261"/>
            <p:cNvSpPr>
              <a:spLocks noChangeShapeType="1"/>
            </p:cNvSpPr>
            <p:nvPr/>
          </p:nvSpPr>
          <p:spPr bwMode="auto">
            <a:xfrm>
              <a:off x="3280" y="1943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37" name="Line 262"/>
            <p:cNvSpPr>
              <a:spLocks noChangeShapeType="1"/>
            </p:cNvSpPr>
            <p:nvPr/>
          </p:nvSpPr>
          <p:spPr bwMode="auto">
            <a:xfrm>
              <a:off x="3280" y="1943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38" name="Line 263"/>
            <p:cNvSpPr>
              <a:spLocks noChangeShapeType="1"/>
            </p:cNvSpPr>
            <p:nvPr/>
          </p:nvSpPr>
          <p:spPr bwMode="auto">
            <a:xfrm>
              <a:off x="2267" y="2304"/>
              <a:ext cx="1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39" name="Line 264"/>
            <p:cNvSpPr>
              <a:spLocks noChangeShapeType="1"/>
            </p:cNvSpPr>
            <p:nvPr/>
          </p:nvSpPr>
          <p:spPr bwMode="auto">
            <a:xfrm>
              <a:off x="2267" y="2304"/>
              <a:ext cx="10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40" name="Line 265"/>
            <p:cNvSpPr>
              <a:spLocks noChangeShapeType="1"/>
            </p:cNvSpPr>
            <p:nvPr/>
          </p:nvSpPr>
          <p:spPr bwMode="auto">
            <a:xfrm>
              <a:off x="2267" y="2304"/>
              <a:ext cx="101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41" name="Line 266"/>
            <p:cNvSpPr>
              <a:spLocks noChangeShapeType="1"/>
            </p:cNvSpPr>
            <p:nvPr/>
          </p:nvSpPr>
          <p:spPr bwMode="auto">
            <a:xfrm>
              <a:off x="3973" y="1943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42" name="Line 267"/>
            <p:cNvSpPr>
              <a:spLocks noChangeShapeType="1"/>
            </p:cNvSpPr>
            <p:nvPr/>
          </p:nvSpPr>
          <p:spPr bwMode="auto">
            <a:xfrm>
              <a:off x="3973" y="1943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43" name="Line 268"/>
            <p:cNvSpPr>
              <a:spLocks noChangeShapeType="1"/>
            </p:cNvSpPr>
            <p:nvPr/>
          </p:nvSpPr>
          <p:spPr bwMode="auto">
            <a:xfrm>
              <a:off x="3973" y="1943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44" name="Line 269"/>
            <p:cNvSpPr>
              <a:spLocks noChangeShapeType="1"/>
            </p:cNvSpPr>
            <p:nvPr/>
          </p:nvSpPr>
          <p:spPr bwMode="auto">
            <a:xfrm>
              <a:off x="3280" y="2304"/>
              <a:ext cx="6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45" name="Line 270"/>
            <p:cNvSpPr>
              <a:spLocks noChangeShapeType="1"/>
            </p:cNvSpPr>
            <p:nvPr/>
          </p:nvSpPr>
          <p:spPr bwMode="auto">
            <a:xfrm>
              <a:off x="3280" y="2304"/>
              <a:ext cx="6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46" name="Line 271"/>
            <p:cNvSpPr>
              <a:spLocks noChangeShapeType="1"/>
            </p:cNvSpPr>
            <p:nvPr/>
          </p:nvSpPr>
          <p:spPr bwMode="auto">
            <a:xfrm>
              <a:off x="3280" y="2304"/>
              <a:ext cx="69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47" name="Line 272"/>
            <p:cNvSpPr>
              <a:spLocks noChangeShapeType="1"/>
            </p:cNvSpPr>
            <p:nvPr/>
          </p:nvSpPr>
          <p:spPr bwMode="auto">
            <a:xfrm>
              <a:off x="4826" y="1943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48" name="Line 273"/>
            <p:cNvSpPr>
              <a:spLocks noChangeShapeType="1"/>
            </p:cNvSpPr>
            <p:nvPr/>
          </p:nvSpPr>
          <p:spPr bwMode="auto">
            <a:xfrm>
              <a:off x="4826" y="1943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49" name="Line 274"/>
            <p:cNvSpPr>
              <a:spLocks noChangeShapeType="1"/>
            </p:cNvSpPr>
            <p:nvPr/>
          </p:nvSpPr>
          <p:spPr bwMode="auto">
            <a:xfrm>
              <a:off x="4826" y="1943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50" name="Line 275"/>
            <p:cNvSpPr>
              <a:spLocks noChangeShapeType="1"/>
            </p:cNvSpPr>
            <p:nvPr/>
          </p:nvSpPr>
          <p:spPr bwMode="auto">
            <a:xfrm>
              <a:off x="3973" y="2304"/>
              <a:ext cx="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51" name="Line 276"/>
            <p:cNvSpPr>
              <a:spLocks noChangeShapeType="1"/>
            </p:cNvSpPr>
            <p:nvPr/>
          </p:nvSpPr>
          <p:spPr bwMode="auto">
            <a:xfrm>
              <a:off x="3973" y="2304"/>
              <a:ext cx="8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52" name="Line 277"/>
            <p:cNvSpPr>
              <a:spLocks noChangeShapeType="1"/>
            </p:cNvSpPr>
            <p:nvPr/>
          </p:nvSpPr>
          <p:spPr bwMode="auto">
            <a:xfrm>
              <a:off x="3973" y="2304"/>
              <a:ext cx="85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53" name="Line 278"/>
            <p:cNvSpPr>
              <a:spLocks noChangeShapeType="1"/>
            </p:cNvSpPr>
            <p:nvPr/>
          </p:nvSpPr>
          <p:spPr bwMode="auto">
            <a:xfrm>
              <a:off x="6266" y="1943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54" name="Line 279"/>
            <p:cNvSpPr>
              <a:spLocks noChangeShapeType="1"/>
            </p:cNvSpPr>
            <p:nvPr/>
          </p:nvSpPr>
          <p:spPr bwMode="auto">
            <a:xfrm>
              <a:off x="6266" y="1943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55" name="Line 280"/>
            <p:cNvSpPr>
              <a:spLocks noChangeShapeType="1"/>
            </p:cNvSpPr>
            <p:nvPr/>
          </p:nvSpPr>
          <p:spPr bwMode="auto">
            <a:xfrm>
              <a:off x="6266" y="1943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56" name="Line 281"/>
            <p:cNvSpPr>
              <a:spLocks noChangeShapeType="1"/>
            </p:cNvSpPr>
            <p:nvPr/>
          </p:nvSpPr>
          <p:spPr bwMode="auto">
            <a:xfrm>
              <a:off x="4826" y="230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57" name="Line 282"/>
            <p:cNvSpPr>
              <a:spLocks noChangeShapeType="1"/>
            </p:cNvSpPr>
            <p:nvPr/>
          </p:nvSpPr>
          <p:spPr bwMode="auto">
            <a:xfrm>
              <a:off x="4826" y="2304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58" name="Line 283"/>
            <p:cNvSpPr>
              <a:spLocks noChangeShapeType="1"/>
            </p:cNvSpPr>
            <p:nvPr/>
          </p:nvSpPr>
          <p:spPr bwMode="auto">
            <a:xfrm>
              <a:off x="134" y="2304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59" name="Line 284"/>
            <p:cNvSpPr>
              <a:spLocks noChangeShapeType="1"/>
            </p:cNvSpPr>
            <p:nvPr/>
          </p:nvSpPr>
          <p:spPr bwMode="auto">
            <a:xfrm>
              <a:off x="134" y="2304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60" name="Line 285"/>
            <p:cNvSpPr>
              <a:spLocks noChangeShapeType="1"/>
            </p:cNvSpPr>
            <p:nvPr/>
          </p:nvSpPr>
          <p:spPr bwMode="auto">
            <a:xfrm>
              <a:off x="134" y="2304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61" name="Line 286"/>
            <p:cNvSpPr>
              <a:spLocks noChangeShapeType="1"/>
            </p:cNvSpPr>
            <p:nvPr/>
          </p:nvSpPr>
          <p:spPr bwMode="auto">
            <a:xfrm>
              <a:off x="1156" y="2304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62" name="Line 287"/>
            <p:cNvSpPr>
              <a:spLocks noChangeShapeType="1"/>
            </p:cNvSpPr>
            <p:nvPr/>
          </p:nvSpPr>
          <p:spPr bwMode="auto">
            <a:xfrm>
              <a:off x="1156" y="2304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63" name="Line 288"/>
            <p:cNvSpPr>
              <a:spLocks noChangeShapeType="1"/>
            </p:cNvSpPr>
            <p:nvPr/>
          </p:nvSpPr>
          <p:spPr bwMode="auto">
            <a:xfrm>
              <a:off x="1156" y="2304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64" name="Line 289"/>
            <p:cNvSpPr>
              <a:spLocks noChangeShapeType="1"/>
            </p:cNvSpPr>
            <p:nvPr/>
          </p:nvSpPr>
          <p:spPr bwMode="auto">
            <a:xfrm>
              <a:off x="134" y="2665"/>
              <a:ext cx="1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65" name="Line 290"/>
            <p:cNvSpPr>
              <a:spLocks noChangeShapeType="1"/>
            </p:cNvSpPr>
            <p:nvPr/>
          </p:nvSpPr>
          <p:spPr bwMode="auto">
            <a:xfrm>
              <a:off x="134" y="2665"/>
              <a:ext cx="10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66" name="Line 291"/>
            <p:cNvSpPr>
              <a:spLocks noChangeShapeType="1"/>
            </p:cNvSpPr>
            <p:nvPr/>
          </p:nvSpPr>
          <p:spPr bwMode="auto">
            <a:xfrm>
              <a:off x="134" y="2665"/>
              <a:ext cx="1022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67" name="Line 292"/>
            <p:cNvSpPr>
              <a:spLocks noChangeShapeType="1"/>
            </p:cNvSpPr>
            <p:nvPr/>
          </p:nvSpPr>
          <p:spPr bwMode="auto">
            <a:xfrm>
              <a:off x="2267" y="2304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68" name="Line 293"/>
            <p:cNvSpPr>
              <a:spLocks noChangeShapeType="1"/>
            </p:cNvSpPr>
            <p:nvPr/>
          </p:nvSpPr>
          <p:spPr bwMode="auto">
            <a:xfrm>
              <a:off x="2267" y="2304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69" name="Line 294"/>
            <p:cNvSpPr>
              <a:spLocks noChangeShapeType="1"/>
            </p:cNvSpPr>
            <p:nvPr/>
          </p:nvSpPr>
          <p:spPr bwMode="auto">
            <a:xfrm>
              <a:off x="2267" y="2304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70" name="Line 295"/>
            <p:cNvSpPr>
              <a:spLocks noChangeShapeType="1"/>
            </p:cNvSpPr>
            <p:nvPr/>
          </p:nvSpPr>
          <p:spPr bwMode="auto">
            <a:xfrm>
              <a:off x="1156" y="2665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71" name="Line 296"/>
            <p:cNvSpPr>
              <a:spLocks noChangeShapeType="1"/>
            </p:cNvSpPr>
            <p:nvPr/>
          </p:nvSpPr>
          <p:spPr bwMode="auto">
            <a:xfrm>
              <a:off x="1156" y="2665"/>
              <a:ext cx="11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72" name="Line 297"/>
            <p:cNvSpPr>
              <a:spLocks noChangeShapeType="1"/>
            </p:cNvSpPr>
            <p:nvPr/>
          </p:nvSpPr>
          <p:spPr bwMode="auto">
            <a:xfrm>
              <a:off x="1156" y="2665"/>
              <a:ext cx="1111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73" name="Line 298"/>
            <p:cNvSpPr>
              <a:spLocks noChangeShapeType="1"/>
            </p:cNvSpPr>
            <p:nvPr/>
          </p:nvSpPr>
          <p:spPr bwMode="auto">
            <a:xfrm>
              <a:off x="3280" y="2304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74" name="Line 299"/>
            <p:cNvSpPr>
              <a:spLocks noChangeShapeType="1"/>
            </p:cNvSpPr>
            <p:nvPr/>
          </p:nvSpPr>
          <p:spPr bwMode="auto">
            <a:xfrm>
              <a:off x="3280" y="2304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75" name="Line 300"/>
            <p:cNvSpPr>
              <a:spLocks noChangeShapeType="1"/>
            </p:cNvSpPr>
            <p:nvPr/>
          </p:nvSpPr>
          <p:spPr bwMode="auto">
            <a:xfrm>
              <a:off x="3280" y="2304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76" name="Line 301"/>
            <p:cNvSpPr>
              <a:spLocks noChangeShapeType="1"/>
            </p:cNvSpPr>
            <p:nvPr/>
          </p:nvSpPr>
          <p:spPr bwMode="auto">
            <a:xfrm>
              <a:off x="2267" y="2665"/>
              <a:ext cx="1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77" name="Line 302"/>
            <p:cNvSpPr>
              <a:spLocks noChangeShapeType="1"/>
            </p:cNvSpPr>
            <p:nvPr/>
          </p:nvSpPr>
          <p:spPr bwMode="auto">
            <a:xfrm>
              <a:off x="2267" y="2665"/>
              <a:ext cx="10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78" name="Line 303"/>
            <p:cNvSpPr>
              <a:spLocks noChangeShapeType="1"/>
            </p:cNvSpPr>
            <p:nvPr/>
          </p:nvSpPr>
          <p:spPr bwMode="auto">
            <a:xfrm>
              <a:off x="2267" y="2665"/>
              <a:ext cx="101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79" name="Line 304"/>
            <p:cNvSpPr>
              <a:spLocks noChangeShapeType="1"/>
            </p:cNvSpPr>
            <p:nvPr/>
          </p:nvSpPr>
          <p:spPr bwMode="auto">
            <a:xfrm>
              <a:off x="3973" y="2304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80" name="Line 305"/>
            <p:cNvSpPr>
              <a:spLocks noChangeShapeType="1"/>
            </p:cNvSpPr>
            <p:nvPr/>
          </p:nvSpPr>
          <p:spPr bwMode="auto">
            <a:xfrm>
              <a:off x="3973" y="2304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81" name="Line 306"/>
            <p:cNvSpPr>
              <a:spLocks noChangeShapeType="1"/>
            </p:cNvSpPr>
            <p:nvPr/>
          </p:nvSpPr>
          <p:spPr bwMode="auto">
            <a:xfrm>
              <a:off x="3973" y="2304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82" name="Line 307"/>
            <p:cNvSpPr>
              <a:spLocks noChangeShapeType="1"/>
            </p:cNvSpPr>
            <p:nvPr/>
          </p:nvSpPr>
          <p:spPr bwMode="auto">
            <a:xfrm>
              <a:off x="3280" y="2665"/>
              <a:ext cx="6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83" name="Line 308"/>
            <p:cNvSpPr>
              <a:spLocks noChangeShapeType="1"/>
            </p:cNvSpPr>
            <p:nvPr/>
          </p:nvSpPr>
          <p:spPr bwMode="auto">
            <a:xfrm>
              <a:off x="3280" y="2665"/>
              <a:ext cx="6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84" name="Line 309"/>
            <p:cNvSpPr>
              <a:spLocks noChangeShapeType="1"/>
            </p:cNvSpPr>
            <p:nvPr/>
          </p:nvSpPr>
          <p:spPr bwMode="auto">
            <a:xfrm>
              <a:off x="3280" y="2665"/>
              <a:ext cx="69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85" name="Line 310"/>
            <p:cNvSpPr>
              <a:spLocks noChangeShapeType="1"/>
            </p:cNvSpPr>
            <p:nvPr/>
          </p:nvSpPr>
          <p:spPr bwMode="auto">
            <a:xfrm>
              <a:off x="4826" y="2304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86" name="Line 311"/>
            <p:cNvSpPr>
              <a:spLocks noChangeShapeType="1"/>
            </p:cNvSpPr>
            <p:nvPr/>
          </p:nvSpPr>
          <p:spPr bwMode="auto">
            <a:xfrm>
              <a:off x="4826" y="2304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87" name="Line 312"/>
            <p:cNvSpPr>
              <a:spLocks noChangeShapeType="1"/>
            </p:cNvSpPr>
            <p:nvPr/>
          </p:nvSpPr>
          <p:spPr bwMode="auto">
            <a:xfrm>
              <a:off x="4826" y="2304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88" name="Line 313"/>
            <p:cNvSpPr>
              <a:spLocks noChangeShapeType="1"/>
            </p:cNvSpPr>
            <p:nvPr/>
          </p:nvSpPr>
          <p:spPr bwMode="auto">
            <a:xfrm>
              <a:off x="3973" y="2665"/>
              <a:ext cx="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89" name="Line 314"/>
            <p:cNvSpPr>
              <a:spLocks noChangeShapeType="1"/>
            </p:cNvSpPr>
            <p:nvPr/>
          </p:nvSpPr>
          <p:spPr bwMode="auto">
            <a:xfrm>
              <a:off x="3973" y="2665"/>
              <a:ext cx="8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90" name="Line 315"/>
            <p:cNvSpPr>
              <a:spLocks noChangeShapeType="1"/>
            </p:cNvSpPr>
            <p:nvPr/>
          </p:nvSpPr>
          <p:spPr bwMode="auto">
            <a:xfrm>
              <a:off x="3973" y="2665"/>
              <a:ext cx="85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91" name="Line 316"/>
            <p:cNvSpPr>
              <a:spLocks noChangeShapeType="1"/>
            </p:cNvSpPr>
            <p:nvPr/>
          </p:nvSpPr>
          <p:spPr bwMode="auto">
            <a:xfrm>
              <a:off x="6266" y="2304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92" name="Line 317"/>
            <p:cNvSpPr>
              <a:spLocks noChangeShapeType="1"/>
            </p:cNvSpPr>
            <p:nvPr/>
          </p:nvSpPr>
          <p:spPr bwMode="auto">
            <a:xfrm>
              <a:off x="6266" y="2304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93" name="Line 318"/>
            <p:cNvSpPr>
              <a:spLocks noChangeShapeType="1"/>
            </p:cNvSpPr>
            <p:nvPr/>
          </p:nvSpPr>
          <p:spPr bwMode="auto">
            <a:xfrm>
              <a:off x="6266" y="2304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94" name="Line 319"/>
            <p:cNvSpPr>
              <a:spLocks noChangeShapeType="1"/>
            </p:cNvSpPr>
            <p:nvPr/>
          </p:nvSpPr>
          <p:spPr bwMode="auto">
            <a:xfrm>
              <a:off x="4826" y="2665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95" name="Line 320"/>
            <p:cNvSpPr>
              <a:spLocks noChangeShapeType="1"/>
            </p:cNvSpPr>
            <p:nvPr/>
          </p:nvSpPr>
          <p:spPr bwMode="auto">
            <a:xfrm>
              <a:off x="4826" y="2665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96" name="Line 321"/>
            <p:cNvSpPr>
              <a:spLocks noChangeShapeType="1"/>
            </p:cNvSpPr>
            <p:nvPr/>
          </p:nvSpPr>
          <p:spPr bwMode="auto">
            <a:xfrm>
              <a:off x="134" y="2665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97" name="Line 322"/>
            <p:cNvSpPr>
              <a:spLocks noChangeShapeType="1"/>
            </p:cNvSpPr>
            <p:nvPr/>
          </p:nvSpPr>
          <p:spPr bwMode="auto">
            <a:xfrm>
              <a:off x="134" y="2665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98" name="Line 323"/>
            <p:cNvSpPr>
              <a:spLocks noChangeShapeType="1"/>
            </p:cNvSpPr>
            <p:nvPr/>
          </p:nvSpPr>
          <p:spPr bwMode="auto">
            <a:xfrm>
              <a:off x="134" y="2665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99" name="Line 324"/>
            <p:cNvSpPr>
              <a:spLocks noChangeShapeType="1"/>
            </p:cNvSpPr>
            <p:nvPr/>
          </p:nvSpPr>
          <p:spPr bwMode="auto">
            <a:xfrm>
              <a:off x="1156" y="2665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0" name="Line 325"/>
            <p:cNvSpPr>
              <a:spLocks noChangeShapeType="1"/>
            </p:cNvSpPr>
            <p:nvPr/>
          </p:nvSpPr>
          <p:spPr bwMode="auto">
            <a:xfrm>
              <a:off x="1156" y="2665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1" name="Line 326"/>
            <p:cNvSpPr>
              <a:spLocks noChangeShapeType="1"/>
            </p:cNvSpPr>
            <p:nvPr/>
          </p:nvSpPr>
          <p:spPr bwMode="auto">
            <a:xfrm>
              <a:off x="1156" y="2665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2" name="Line 327"/>
            <p:cNvSpPr>
              <a:spLocks noChangeShapeType="1"/>
            </p:cNvSpPr>
            <p:nvPr/>
          </p:nvSpPr>
          <p:spPr bwMode="auto">
            <a:xfrm>
              <a:off x="134" y="3026"/>
              <a:ext cx="1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3" name="Line 328"/>
            <p:cNvSpPr>
              <a:spLocks noChangeShapeType="1"/>
            </p:cNvSpPr>
            <p:nvPr/>
          </p:nvSpPr>
          <p:spPr bwMode="auto">
            <a:xfrm>
              <a:off x="134" y="3026"/>
              <a:ext cx="10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4" name="Line 329"/>
            <p:cNvSpPr>
              <a:spLocks noChangeShapeType="1"/>
            </p:cNvSpPr>
            <p:nvPr/>
          </p:nvSpPr>
          <p:spPr bwMode="auto">
            <a:xfrm>
              <a:off x="134" y="3026"/>
              <a:ext cx="1022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5" name="Line 330"/>
            <p:cNvSpPr>
              <a:spLocks noChangeShapeType="1"/>
            </p:cNvSpPr>
            <p:nvPr/>
          </p:nvSpPr>
          <p:spPr bwMode="auto">
            <a:xfrm>
              <a:off x="2267" y="2665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6" name="Line 331"/>
            <p:cNvSpPr>
              <a:spLocks noChangeShapeType="1"/>
            </p:cNvSpPr>
            <p:nvPr/>
          </p:nvSpPr>
          <p:spPr bwMode="auto">
            <a:xfrm>
              <a:off x="2267" y="2665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7" name="Line 332"/>
            <p:cNvSpPr>
              <a:spLocks noChangeShapeType="1"/>
            </p:cNvSpPr>
            <p:nvPr/>
          </p:nvSpPr>
          <p:spPr bwMode="auto">
            <a:xfrm>
              <a:off x="2267" y="2665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8" name="Line 333"/>
            <p:cNvSpPr>
              <a:spLocks noChangeShapeType="1"/>
            </p:cNvSpPr>
            <p:nvPr/>
          </p:nvSpPr>
          <p:spPr bwMode="auto">
            <a:xfrm>
              <a:off x="1156" y="3026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9" name="Line 334"/>
            <p:cNvSpPr>
              <a:spLocks noChangeShapeType="1"/>
            </p:cNvSpPr>
            <p:nvPr/>
          </p:nvSpPr>
          <p:spPr bwMode="auto">
            <a:xfrm>
              <a:off x="1156" y="3026"/>
              <a:ext cx="11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10" name="Line 335"/>
            <p:cNvSpPr>
              <a:spLocks noChangeShapeType="1"/>
            </p:cNvSpPr>
            <p:nvPr/>
          </p:nvSpPr>
          <p:spPr bwMode="auto">
            <a:xfrm>
              <a:off x="1156" y="3026"/>
              <a:ext cx="1111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11" name="Line 336"/>
            <p:cNvSpPr>
              <a:spLocks noChangeShapeType="1"/>
            </p:cNvSpPr>
            <p:nvPr/>
          </p:nvSpPr>
          <p:spPr bwMode="auto">
            <a:xfrm>
              <a:off x="3280" y="2665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12" name="Line 337"/>
            <p:cNvSpPr>
              <a:spLocks noChangeShapeType="1"/>
            </p:cNvSpPr>
            <p:nvPr/>
          </p:nvSpPr>
          <p:spPr bwMode="auto">
            <a:xfrm>
              <a:off x="3280" y="2665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13" name="Line 338"/>
            <p:cNvSpPr>
              <a:spLocks noChangeShapeType="1"/>
            </p:cNvSpPr>
            <p:nvPr/>
          </p:nvSpPr>
          <p:spPr bwMode="auto">
            <a:xfrm>
              <a:off x="3280" y="2665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14" name="Line 339"/>
            <p:cNvSpPr>
              <a:spLocks noChangeShapeType="1"/>
            </p:cNvSpPr>
            <p:nvPr/>
          </p:nvSpPr>
          <p:spPr bwMode="auto">
            <a:xfrm>
              <a:off x="2267" y="3026"/>
              <a:ext cx="1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15" name="Line 340"/>
            <p:cNvSpPr>
              <a:spLocks noChangeShapeType="1"/>
            </p:cNvSpPr>
            <p:nvPr/>
          </p:nvSpPr>
          <p:spPr bwMode="auto">
            <a:xfrm>
              <a:off x="2267" y="3026"/>
              <a:ext cx="10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16" name="Line 341"/>
            <p:cNvSpPr>
              <a:spLocks noChangeShapeType="1"/>
            </p:cNvSpPr>
            <p:nvPr/>
          </p:nvSpPr>
          <p:spPr bwMode="auto">
            <a:xfrm>
              <a:off x="2267" y="3026"/>
              <a:ext cx="101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17" name="Line 342"/>
            <p:cNvSpPr>
              <a:spLocks noChangeShapeType="1"/>
            </p:cNvSpPr>
            <p:nvPr/>
          </p:nvSpPr>
          <p:spPr bwMode="auto">
            <a:xfrm>
              <a:off x="3973" y="2665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18" name="Line 343"/>
            <p:cNvSpPr>
              <a:spLocks noChangeShapeType="1"/>
            </p:cNvSpPr>
            <p:nvPr/>
          </p:nvSpPr>
          <p:spPr bwMode="auto">
            <a:xfrm>
              <a:off x="3973" y="2665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19" name="Line 344"/>
            <p:cNvSpPr>
              <a:spLocks noChangeShapeType="1"/>
            </p:cNvSpPr>
            <p:nvPr/>
          </p:nvSpPr>
          <p:spPr bwMode="auto">
            <a:xfrm>
              <a:off x="3973" y="2665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20" name="Line 345"/>
            <p:cNvSpPr>
              <a:spLocks noChangeShapeType="1"/>
            </p:cNvSpPr>
            <p:nvPr/>
          </p:nvSpPr>
          <p:spPr bwMode="auto">
            <a:xfrm>
              <a:off x="3280" y="3026"/>
              <a:ext cx="6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21" name="Line 346"/>
            <p:cNvSpPr>
              <a:spLocks noChangeShapeType="1"/>
            </p:cNvSpPr>
            <p:nvPr/>
          </p:nvSpPr>
          <p:spPr bwMode="auto">
            <a:xfrm>
              <a:off x="3280" y="3026"/>
              <a:ext cx="6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22" name="Line 347"/>
            <p:cNvSpPr>
              <a:spLocks noChangeShapeType="1"/>
            </p:cNvSpPr>
            <p:nvPr/>
          </p:nvSpPr>
          <p:spPr bwMode="auto">
            <a:xfrm>
              <a:off x="3280" y="3026"/>
              <a:ext cx="69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23" name="Line 348"/>
            <p:cNvSpPr>
              <a:spLocks noChangeShapeType="1"/>
            </p:cNvSpPr>
            <p:nvPr/>
          </p:nvSpPr>
          <p:spPr bwMode="auto">
            <a:xfrm>
              <a:off x="4826" y="2665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24" name="Line 349"/>
            <p:cNvSpPr>
              <a:spLocks noChangeShapeType="1"/>
            </p:cNvSpPr>
            <p:nvPr/>
          </p:nvSpPr>
          <p:spPr bwMode="auto">
            <a:xfrm>
              <a:off x="4826" y="2665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25" name="Line 350"/>
            <p:cNvSpPr>
              <a:spLocks noChangeShapeType="1"/>
            </p:cNvSpPr>
            <p:nvPr/>
          </p:nvSpPr>
          <p:spPr bwMode="auto">
            <a:xfrm>
              <a:off x="4826" y="2665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26" name="Line 351"/>
            <p:cNvSpPr>
              <a:spLocks noChangeShapeType="1"/>
            </p:cNvSpPr>
            <p:nvPr/>
          </p:nvSpPr>
          <p:spPr bwMode="auto">
            <a:xfrm>
              <a:off x="3973" y="3026"/>
              <a:ext cx="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27" name="Line 352"/>
            <p:cNvSpPr>
              <a:spLocks noChangeShapeType="1"/>
            </p:cNvSpPr>
            <p:nvPr/>
          </p:nvSpPr>
          <p:spPr bwMode="auto">
            <a:xfrm>
              <a:off x="3973" y="3026"/>
              <a:ext cx="8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28" name="Line 353"/>
            <p:cNvSpPr>
              <a:spLocks noChangeShapeType="1"/>
            </p:cNvSpPr>
            <p:nvPr/>
          </p:nvSpPr>
          <p:spPr bwMode="auto">
            <a:xfrm>
              <a:off x="3973" y="3026"/>
              <a:ext cx="85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29" name="Line 354"/>
            <p:cNvSpPr>
              <a:spLocks noChangeShapeType="1"/>
            </p:cNvSpPr>
            <p:nvPr/>
          </p:nvSpPr>
          <p:spPr bwMode="auto">
            <a:xfrm>
              <a:off x="6266" y="2665"/>
              <a:ext cx="0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30" name="Line 355"/>
            <p:cNvSpPr>
              <a:spLocks noChangeShapeType="1"/>
            </p:cNvSpPr>
            <p:nvPr/>
          </p:nvSpPr>
          <p:spPr bwMode="auto">
            <a:xfrm>
              <a:off x="6266" y="2665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31" name="Line 356"/>
            <p:cNvSpPr>
              <a:spLocks noChangeShapeType="1"/>
            </p:cNvSpPr>
            <p:nvPr/>
          </p:nvSpPr>
          <p:spPr bwMode="auto">
            <a:xfrm>
              <a:off x="6266" y="2665"/>
              <a:ext cx="0" cy="36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32" name="Line 357"/>
            <p:cNvSpPr>
              <a:spLocks noChangeShapeType="1"/>
            </p:cNvSpPr>
            <p:nvPr/>
          </p:nvSpPr>
          <p:spPr bwMode="auto">
            <a:xfrm>
              <a:off x="4826" y="302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33" name="Line 358"/>
            <p:cNvSpPr>
              <a:spLocks noChangeShapeType="1"/>
            </p:cNvSpPr>
            <p:nvPr/>
          </p:nvSpPr>
          <p:spPr bwMode="auto">
            <a:xfrm>
              <a:off x="4826" y="3026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34" name="Line 359"/>
            <p:cNvSpPr>
              <a:spLocks noChangeShapeType="1"/>
            </p:cNvSpPr>
            <p:nvPr/>
          </p:nvSpPr>
          <p:spPr bwMode="auto">
            <a:xfrm>
              <a:off x="134" y="302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35" name="Line 360"/>
            <p:cNvSpPr>
              <a:spLocks noChangeShapeType="1"/>
            </p:cNvSpPr>
            <p:nvPr/>
          </p:nvSpPr>
          <p:spPr bwMode="auto">
            <a:xfrm>
              <a:off x="134" y="302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36" name="Line 361"/>
            <p:cNvSpPr>
              <a:spLocks noChangeShapeType="1"/>
            </p:cNvSpPr>
            <p:nvPr/>
          </p:nvSpPr>
          <p:spPr bwMode="auto">
            <a:xfrm>
              <a:off x="134" y="3026"/>
              <a:ext cx="0" cy="312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37" name="Line 362"/>
            <p:cNvSpPr>
              <a:spLocks noChangeShapeType="1"/>
            </p:cNvSpPr>
            <p:nvPr/>
          </p:nvSpPr>
          <p:spPr bwMode="auto">
            <a:xfrm>
              <a:off x="1156" y="302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38" name="Line 363"/>
            <p:cNvSpPr>
              <a:spLocks noChangeShapeType="1"/>
            </p:cNvSpPr>
            <p:nvPr/>
          </p:nvSpPr>
          <p:spPr bwMode="auto">
            <a:xfrm>
              <a:off x="1156" y="302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39" name="Line 364"/>
            <p:cNvSpPr>
              <a:spLocks noChangeShapeType="1"/>
            </p:cNvSpPr>
            <p:nvPr/>
          </p:nvSpPr>
          <p:spPr bwMode="auto">
            <a:xfrm>
              <a:off x="1156" y="3026"/>
              <a:ext cx="0" cy="312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40" name="Line 365"/>
            <p:cNvSpPr>
              <a:spLocks noChangeShapeType="1"/>
            </p:cNvSpPr>
            <p:nvPr/>
          </p:nvSpPr>
          <p:spPr bwMode="auto">
            <a:xfrm>
              <a:off x="134" y="3338"/>
              <a:ext cx="1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41" name="Line 366"/>
            <p:cNvSpPr>
              <a:spLocks noChangeShapeType="1"/>
            </p:cNvSpPr>
            <p:nvPr/>
          </p:nvSpPr>
          <p:spPr bwMode="auto">
            <a:xfrm>
              <a:off x="134" y="3338"/>
              <a:ext cx="10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42" name="Line 367"/>
            <p:cNvSpPr>
              <a:spLocks noChangeShapeType="1"/>
            </p:cNvSpPr>
            <p:nvPr/>
          </p:nvSpPr>
          <p:spPr bwMode="auto">
            <a:xfrm>
              <a:off x="134" y="3338"/>
              <a:ext cx="1022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43" name="Line 368"/>
            <p:cNvSpPr>
              <a:spLocks noChangeShapeType="1"/>
            </p:cNvSpPr>
            <p:nvPr/>
          </p:nvSpPr>
          <p:spPr bwMode="auto">
            <a:xfrm>
              <a:off x="2267" y="302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44" name="Line 369"/>
            <p:cNvSpPr>
              <a:spLocks noChangeShapeType="1"/>
            </p:cNvSpPr>
            <p:nvPr/>
          </p:nvSpPr>
          <p:spPr bwMode="auto">
            <a:xfrm>
              <a:off x="2267" y="302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45" name="Line 370"/>
            <p:cNvSpPr>
              <a:spLocks noChangeShapeType="1"/>
            </p:cNvSpPr>
            <p:nvPr/>
          </p:nvSpPr>
          <p:spPr bwMode="auto">
            <a:xfrm>
              <a:off x="2267" y="3026"/>
              <a:ext cx="0" cy="312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46" name="Line 371"/>
            <p:cNvSpPr>
              <a:spLocks noChangeShapeType="1"/>
            </p:cNvSpPr>
            <p:nvPr/>
          </p:nvSpPr>
          <p:spPr bwMode="auto">
            <a:xfrm>
              <a:off x="1156" y="3338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47" name="Line 372"/>
            <p:cNvSpPr>
              <a:spLocks noChangeShapeType="1"/>
            </p:cNvSpPr>
            <p:nvPr/>
          </p:nvSpPr>
          <p:spPr bwMode="auto">
            <a:xfrm>
              <a:off x="1156" y="3338"/>
              <a:ext cx="11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48" name="Line 373"/>
            <p:cNvSpPr>
              <a:spLocks noChangeShapeType="1"/>
            </p:cNvSpPr>
            <p:nvPr/>
          </p:nvSpPr>
          <p:spPr bwMode="auto">
            <a:xfrm>
              <a:off x="1156" y="3338"/>
              <a:ext cx="1111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49" name="Line 374"/>
            <p:cNvSpPr>
              <a:spLocks noChangeShapeType="1"/>
            </p:cNvSpPr>
            <p:nvPr/>
          </p:nvSpPr>
          <p:spPr bwMode="auto">
            <a:xfrm>
              <a:off x="3280" y="302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50" name="Line 375"/>
            <p:cNvSpPr>
              <a:spLocks noChangeShapeType="1"/>
            </p:cNvSpPr>
            <p:nvPr/>
          </p:nvSpPr>
          <p:spPr bwMode="auto">
            <a:xfrm>
              <a:off x="3280" y="302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51" name="Line 376"/>
            <p:cNvSpPr>
              <a:spLocks noChangeShapeType="1"/>
            </p:cNvSpPr>
            <p:nvPr/>
          </p:nvSpPr>
          <p:spPr bwMode="auto">
            <a:xfrm>
              <a:off x="3280" y="3026"/>
              <a:ext cx="0" cy="312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52" name="Line 377"/>
            <p:cNvSpPr>
              <a:spLocks noChangeShapeType="1"/>
            </p:cNvSpPr>
            <p:nvPr/>
          </p:nvSpPr>
          <p:spPr bwMode="auto">
            <a:xfrm>
              <a:off x="2267" y="3338"/>
              <a:ext cx="1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53" name="Line 378"/>
            <p:cNvSpPr>
              <a:spLocks noChangeShapeType="1"/>
            </p:cNvSpPr>
            <p:nvPr/>
          </p:nvSpPr>
          <p:spPr bwMode="auto">
            <a:xfrm>
              <a:off x="2267" y="3338"/>
              <a:ext cx="10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54" name="Line 379"/>
            <p:cNvSpPr>
              <a:spLocks noChangeShapeType="1"/>
            </p:cNvSpPr>
            <p:nvPr/>
          </p:nvSpPr>
          <p:spPr bwMode="auto">
            <a:xfrm>
              <a:off x="2267" y="3338"/>
              <a:ext cx="101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55" name="Line 380"/>
            <p:cNvSpPr>
              <a:spLocks noChangeShapeType="1"/>
            </p:cNvSpPr>
            <p:nvPr/>
          </p:nvSpPr>
          <p:spPr bwMode="auto">
            <a:xfrm>
              <a:off x="3973" y="302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56" name="Line 381"/>
            <p:cNvSpPr>
              <a:spLocks noChangeShapeType="1"/>
            </p:cNvSpPr>
            <p:nvPr/>
          </p:nvSpPr>
          <p:spPr bwMode="auto">
            <a:xfrm>
              <a:off x="3973" y="302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57" name="Line 382"/>
            <p:cNvSpPr>
              <a:spLocks noChangeShapeType="1"/>
            </p:cNvSpPr>
            <p:nvPr/>
          </p:nvSpPr>
          <p:spPr bwMode="auto">
            <a:xfrm>
              <a:off x="3973" y="3026"/>
              <a:ext cx="0" cy="312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58" name="Line 383"/>
            <p:cNvSpPr>
              <a:spLocks noChangeShapeType="1"/>
            </p:cNvSpPr>
            <p:nvPr/>
          </p:nvSpPr>
          <p:spPr bwMode="auto">
            <a:xfrm>
              <a:off x="3280" y="3338"/>
              <a:ext cx="6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59" name="Line 384"/>
            <p:cNvSpPr>
              <a:spLocks noChangeShapeType="1"/>
            </p:cNvSpPr>
            <p:nvPr/>
          </p:nvSpPr>
          <p:spPr bwMode="auto">
            <a:xfrm>
              <a:off x="3280" y="3338"/>
              <a:ext cx="6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60" name="Line 385"/>
            <p:cNvSpPr>
              <a:spLocks noChangeShapeType="1"/>
            </p:cNvSpPr>
            <p:nvPr/>
          </p:nvSpPr>
          <p:spPr bwMode="auto">
            <a:xfrm>
              <a:off x="3280" y="3338"/>
              <a:ext cx="69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61" name="Line 386"/>
            <p:cNvSpPr>
              <a:spLocks noChangeShapeType="1"/>
            </p:cNvSpPr>
            <p:nvPr/>
          </p:nvSpPr>
          <p:spPr bwMode="auto">
            <a:xfrm>
              <a:off x="4826" y="302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62" name="Line 387"/>
            <p:cNvSpPr>
              <a:spLocks noChangeShapeType="1"/>
            </p:cNvSpPr>
            <p:nvPr/>
          </p:nvSpPr>
          <p:spPr bwMode="auto">
            <a:xfrm>
              <a:off x="4826" y="302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63" name="Line 388"/>
            <p:cNvSpPr>
              <a:spLocks noChangeShapeType="1"/>
            </p:cNvSpPr>
            <p:nvPr/>
          </p:nvSpPr>
          <p:spPr bwMode="auto">
            <a:xfrm>
              <a:off x="4826" y="3026"/>
              <a:ext cx="0" cy="312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64" name="Line 389"/>
            <p:cNvSpPr>
              <a:spLocks noChangeShapeType="1"/>
            </p:cNvSpPr>
            <p:nvPr/>
          </p:nvSpPr>
          <p:spPr bwMode="auto">
            <a:xfrm>
              <a:off x="3973" y="3338"/>
              <a:ext cx="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65" name="Line 390"/>
            <p:cNvSpPr>
              <a:spLocks noChangeShapeType="1"/>
            </p:cNvSpPr>
            <p:nvPr/>
          </p:nvSpPr>
          <p:spPr bwMode="auto">
            <a:xfrm>
              <a:off x="3973" y="3338"/>
              <a:ext cx="8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66" name="Line 391"/>
            <p:cNvSpPr>
              <a:spLocks noChangeShapeType="1"/>
            </p:cNvSpPr>
            <p:nvPr/>
          </p:nvSpPr>
          <p:spPr bwMode="auto">
            <a:xfrm>
              <a:off x="3973" y="3338"/>
              <a:ext cx="85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67" name="Line 392"/>
            <p:cNvSpPr>
              <a:spLocks noChangeShapeType="1"/>
            </p:cNvSpPr>
            <p:nvPr/>
          </p:nvSpPr>
          <p:spPr bwMode="auto">
            <a:xfrm>
              <a:off x="6266" y="302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68" name="Line 393"/>
            <p:cNvSpPr>
              <a:spLocks noChangeShapeType="1"/>
            </p:cNvSpPr>
            <p:nvPr/>
          </p:nvSpPr>
          <p:spPr bwMode="auto">
            <a:xfrm>
              <a:off x="6266" y="302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69" name="Line 394"/>
            <p:cNvSpPr>
              <a:spLocks noChangeShapeType="1"/>
            </p:cNvSpPr>
            <p:nvPr/>
          </p:nvSpPr>
          <p:spPr bwMode="auto">
            <a:xfrm>
              <a:off x="6266" y="3026"/>
              <a:ext cx="0" cy="312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70" name="Line 395"/>
            <p:cNvSpPr>
              <a:spLocks noChangeShapeType="1"/>
            </p:cNvSpPr>
            <p:nvPr/>
          </p:nvSpPr>
          <p:spPr bwMode="auto">
            <a:xfrm>
              <a:off x="4826" y="333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71" name="Line 396"/>
            <p:cNvSpPr>
              <a:spLocks noChangeShapeType="1"/>
            </p:cNvSpPr>
            <p:nvPr/>
          </p:nvSpPr>
          <p:spPr bwMode="auto">
            <a:xfrm>
              <a:off x="4826" y="3338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72" name="Line 397"/>
            <p:cNvSpPr>
              <a:spLocks noChangeShapeType="1"/>
            </p:cNvSpPr>
            <p:nvPr/>
          </p:nvSpPr>
          <p:spPr bwMode="auto">
            <a:xfrm>
              <a:off x="134" y="3338"/>
              <a:ext cx="0" cy="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73" name="Line 398"/>
            <p:cNvSpPr>
              <a:spLocks noChangeShapeType="1"/>
            </p:cNvSpPr>
            <p:nvPr/>
          </p:nvSpPr>
          <p:spPr bwMode="auto">
            <a:xfrm>
              <a:off x="134" y="3338"/>
              <a:ext cx="0" cy="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74" name="Line 399"/>
            <p:cNvSpPr>
              <a:spLocks noChangeShapeType="1"/>
            </p:cNvSpPr>
            <p:nvPr/>
          </p:nvSpPr>
          <p:spPr bwMode="auto">
            <a:xfrm>
              <a:off x="1156" y="3338"/>
              <a:ext cx="0" cy="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75" name="Line 400"/>
            <p:cNvSpPr>
              <a:spLocks noChangeShapeType="1"/>
            </p:cNvSpPr>
            <p:nvPr/>
          </p:nvSpPr>
          <p:spPr bwMode="auto">
            <a:xfrm>
              <a:off x="1156" y="3338"/>
              <a:ext cx="0" cy="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76" name="Line 401"/>
            <p:cNvSpPr>
              <a:spLocks noChangeShapeType="1"/>
            </p:cNvSpPr>
            <p:nvPr/>
          </p:nvSpPr>
          <p:spPr bwMode="auto">
            <a:xfrm>
              <a:off x="134" y="4338"/>
              <a:ext cx="1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77" name="Line 402"/>
            <p:cNvSpPr>
              <a:spLocks noChangeShapeType="1"/>
            </p:cNvSpPr>
            <p:nvPr/>
          </p:nvSpPr>
          <p:spPr bwMode="auto">
            <a:xfrm>
              <a:off x="134" y="4338"/>
              <a:ext cx="10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78" name="Line 403"/>
            <p:cNvSpPr>
              <a:spLocks noChangeShapeType="1"/>
            </p:cNvSpPr>
            <p:nvPr/>
          </p:nvSpPr>
          <p:spPr bwMode="auto">
            <a:xfrm>
              <a:off x="134" y="4338"/>
              <a:ext cx="1022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79" name="Line 404"/>
            <p:cNvSpPr>
              <a:spLocks noChangeShapeType="1"/>
            </p:cNvSpPr>
            <p:nvPr/>
          </p:nvSpPr>
          <p:spPr bwMode="auto">
            <a:xfrm>
              <a:off x="2267" y="3338"/>
              <a:ext cx="0" cy="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80" name="Line 405"/>
            <p:cNvSpPr>
              <a:spLocks noChangeShapeType="1"/>
            </p:cNvSpPr>
            <p:nvPr/>
          </p:nvSpPr>
          <p:spPr bwMode="auto">
            <a:xfrm>
              <a:off x="2267" y="3338"/>
              <a:ext cx="0" cy="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81" name="Line 406"/>
            <p:cNvSpPr>
              <a:spLocks noChangeShapeType="1"/>
            </p:cNvSpPr>
            <p:nvPr/>
          </p:nvSpPr>
          <p:spPr bwMode="auto">
            <a:xfrm>
              <a:off x="1156" y="4338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82" name="Line 407"/>
            <p:cNvSpPr>
              <a:spLocks noChangeShapeType="1"/>
            </p:cNvSpPr>
            <p:nvPr/>
          </p:nvSpPr>
          <p:spPr bwMode="auto">
            <a:xfrm>
              <a:off x="1156" y="4338"/>
              <a:ext cx="11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83" name="Line 408"/>
            <p:cNvSpPr>
              <a:spLocks noChangeShapeType="1"/>
            </p:cNvSpPr>
            <p:nvPr/>
          </p:nvSpPr>
          <p:spPr bwMode="auto">
            <a:xfrm>
              <a:off x="1156" y="4338"/>
              <a:ext cx="1111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84" name="Line 409"/>
            <p:cNvSpPr>
              <a:spLocks noChangeShapeType="1"/>
            </p:cNvSpPr>
            <p:nvPr/>
          </p:nvSpPr>
          <p:spPr bwMode="auto">
            <a:xfrm>
              <a:off x="3280" y="3338"/>
              <a:ext cx="0" cy="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85" name="Line 410"/>
            <p:cNvSpPr>
              <a:spLocks noChangeShapeType="1"/>
            </p:cNvSpPr>
            <p:nvPr/>
          </p:nvSpPr>
          <p:spPr bwMode="auto">
            <a:xfrm>
              <a:off x="3280" y="3338"/>
              <a:ext cx="0" cy="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86" name="Line 411"/>
            <p:cNvSpPr>
              <a:spLocks noChangeShapeType="1"/>
            </p:cNvSpPr>
            <p:nvPr/>
          </p:nvSpPr>
          <p:spPr bwMode="auto">
            <a:xfrm>
              <a:off x="2267" y="4338"/>
              <a:ext cx="1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87" name="Line 412"/>
            <p:cNvSpPr>
              <a:spLocks noChangeShapeType="1"/>
            </p:cNvSpPr>
            <p:nvPr/>
          </p:nvSpPr>
          <p:spPr bwMode="auto">
            <a:xfrm>
              <a:off x="2267" y="4338"/>
              <a:ext cx="10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88" name="Line 413"/>
            <p:cNvSpPr>
              <a:spLocks noChangeShapeType="1"/>
            </p:cNvSpPr>
            <p:nvPr/>
          </p:nvSpPr>
          <p:spPr bwMode="auto">
            <a:xfrm>
              <a:off x="2267" y="4338"/>
              <a:ext cx="101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89" name="Line 414"/>
            <p:cNvSpPr>
              <a:spLocks noChangeShapeType="1"/>
            </p:cNvSpPr>
            <p:nvPr/>
          </p:nvSpPr>
          <p:spPr bwMode="auto">
            <a:xfrm>
              <a:off x="3973" y="3338"/>
              <a:ext cx="0" cy="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90" name="Line 415"/>
            <p:cNvSpPr>
              <a:spLocks noChangeShapeType="1"/>
            </p:cNvSpPr>
            <p:nvPr/>
          </p:nvSpPr>
          <p:spPr bwMode="auto">
            <a:xfrm>
              <a:off x="3973" y="3338"/>
              <a:ext cx="0" cy="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91" name="Line 416"/>
            <p:cNvSpPr>
              <a:spLocks noChangeShapeType="1"/>
            </p:cNvSpPr>
            <p:nvPr/>
          </p:nvSpPr>
          <p:spPr bwMode="auto">
            <a:xfrm>
              <a:off x="3280" y="4338"/>
              <a:ext cx="6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92" name="Line 417"/>
            <p:cNvSpPr>
              <a:spLocks noChangeShapeType="1"/>
            </p:cNvSpPr>
            <p:nvPr/>
          </p:nvSpPr>
          <p:spPr bwMode="auto">
            <a:xfrm>
              <a:off x="3280" y="4338"/>
              <a:ext cx="6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93" name="Line 418"/>
            <p:cNvSpPr>
              <a:spLocks noChangeShapeType="1"/>
            </p:cNvSpPr>
            <p:nvPr/>
          </p:nvSpPr>
          <p:spPr bwMode="auto">
            <a:xfrm>
              <a:off x="3280" y="4338"/>
              <a:ext cx="69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94" name="Line 419"/>
            <p:cNvSpPr>
              <a:spLocks noChangeShapeType="1"/>
            </p:cNvSpPr>
            <p:nvPr/>
          </p:nvSpPr>
          <p:spPr bwMode="auto">
            <a:xfrm>
              <a:off x="4826" y="3338"/>
              <a:ext cx="0" cy="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95" name="Line 420"/>
            <p:cNvSpPr>
              <a:spLocks noChangeShapeType="1"/>
            </p:cNvSpPr>
            <p:nvPr/>
          </p:nvSpPr>
          <p:spPr bwMode="auto">
            <a:xfrm>
              <a:off x="4826" y="3338"/>
              <a:ext cx="0" cy="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96" name="Line 421"/>
            <p:cNvSpPr>
              <a:spLocks noChangeShapeType="1"/>
            </p:cNvSpPr>
            <p:nvPr/>
          </p:nvSpPr>
          <p:spPr bwMode="auto">
            <a:xfrm>
              <a:off x="3973" y="4338"/>
              <a:ext cx="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97" name="Line 422"/>
            <p:cNvSpPr>
              <a:spLocks noChangeShapeType="1"/>
            </p:cNvSpPr>
            <p:nvPr/>
          </p:nvSpPr>
          <p:spPr bwMode="auto">
            <a:xfrm>
              <a:off x="3973" y="4338"/>
              <a:ext cx="8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98" name="Line 423"/>
            <p:cNvSpPr>
              <a:spLocks noChangeShapeType="1"/>
            </p:cNvSpPr>
            <p:nvPr/>
          </p:nvSpPr>
          <p:spPr bwMode="auto">
            <a:xfrm>
              <a:off x="3973" y="4338"/>
              <a:ext cx="853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99" name="Line 424"/>
            <p:cNvSpPr>
              <a:spLocks noChangeShapeType="1"/>
            </p:cNvSpPr>
            <p:nvPr/>
          </p:nvSpPr>
          <p:spPr bwMode="auto">
            <a:xfrm>
              <a:off x="6266" y="3338"/>
              <a:ext cx="0" cy="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00" name="Line 425"/>
            <p:cNvSpPr>
              <a:spLocks noChangeShapeType="1"/>
            </p:cNvSpPr>
            <p:nvPr/>
          </p:nvSpPr>
          <p:spPr bwMode="auto">
            <a:xfrm>
              <a:off x="6266" y="3338"/>
              <a:ext cx="0" cy="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01" name="Line 426"/>
            <p:cNvSpPr>
              <a:spLocks noChangeShapeType="1"/>
            </p:cNvSpPr>
            <p:nvPr/>
          </p:nvSpPr>
          <p:spPr bwMode="auto">
            <a:xfrm>
              <a:off x="4826" y="433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02" name="Line 427"/>
            <p:cNvSpPr>
              <a:spLocks noChangeShapeType="1"/>
            </p:cNvSpPr>
            <p:nvPr/>
          </p:nvSpPr>
          <p:spPr bwMode="auto">
            <a:xfrm>
              <a:off x="4826" y="4338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812" name="Text Box 428"/>
          <p:cNvSpPr txBox="1">
            <a:spLocks noChangeArrowheads="1"/>
          </p:cNvSpPr>
          <p:nvPr/>
        </p:nvSpPr>
        <p:spPr bwMode="auto">
          <a:xfrm>
            <a:off x="1029417" y="56676"/>
            <a:ext cx="9085563" cy="60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sz="4000" b="1" dirty="0">
                <a:solidFill>
                  <a:srgbClr val="000000"/>
                </a:solidFill>
              </a:rPr>
              <a:t>Some popular NGS </a:t>
            </a:r>
            <a:r>
              <a:rPr lang="en-US" sz="4000" b="1" dirty="0" err="1">
                <a:solidFill>
                  <a:srgbClr val="000000"/>
                </a:solidFill>
              </a:rPr>
              <a:t>mappers</a:t>
            </a:r>
            <a:endParaRPr lang="en-US" sz="4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32560" y="56676"/>
            <a:ext cx="9087136" cy="60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sz="4000" b="1" dirty="0">
                <a:solidFill>
                  <a:srgbClr val="000000"/>
                </a:solidFill>
              </a:rPr>
              <a:t>IGV: Integrative Genomics Viewer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4482"/>
            <a:ext cx="10058400" cy="52787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0 1 2 3 4 5 6 7 8 9 0 1 2 3 4 5 6 7 8</a:t>
            </a:r>
          </a:p>
          <a:p>
            <a:pPr algn="ctr">
              <a:buNone/>
            </a:pPr>
            <a:r>
              <a:rPr lang="en-US" dirty="0" smtClean="0">
                <a:latin typeface="Courier"/>
                <a:cs typeface="Courier"/>
              </a:rPr>
              <a:t>A C G T T G C A G T T G A C T G A C G</a:t>
            </a:r>
          </a:p>
          <a:p>
            <a:pPr algn="ctr">
              <a:buNone/>
            </a:pPr>
            <a:endParaRPr lang="en-US" dirty="0" smtClean="0">
              <a:latin typeface="Courier"/>
              <a:cs typeface="Courier"/>
            </a:endParaRPr>
          </a:p>
          <a:p>
            <a:pPr lvl="0" algn="ctr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AAA, AAC,….,ACG,…,CAG,…,CGT,…GAC,…,GTT,…,</a:t>
            </a:r>
            <a:r>
              <a:rPr lang="en-US" sz="2700" dirty="0" smtClean="0"/>
              <a:t>TGC,…</a:t>
            </a:r>
            <a:r>
              <a:rPr lang="en-US" sz="2700" dirty="0" smtClean="0">
                <a:solidFill>
                  <a:prstClr val="black"/>
                </a:solidFill>
              </a:rPr>
              <a:t>TTG,…TTT</a:t>
            </a:r>
          </a:p>
          <a:p>
            <a:pPr lvl="0" algn="ctr">
              <a:buNone/>
            </a:pPr>
            <a:endParaRPr lang="en-US" sz="27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2700" dirty="0" smtClean="0">
                <a:solidFill>
                  <a:prstClr val="black"/>
                </a:solidFill>
              </a:rPr>
              <a:t>                           0</a:t>
            </a:r>
          </a:p>
          <a:p>
            <a:pPr algn="ctr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40" y="2072640"/>
            <a:ext cx="1341120" cy="51816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23" tIns="50911" rIns="101823" bIns="50911"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551033" y="3843046"/>
            <a:ext cx="431800" cy="1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47428</TotalTime>
  <Words>4198</Words>
  <Application>Microsoft Macintosh PowerPoint</Application>
  <PresentationFormat>Personnalisé</PresentationFormat>
  <Paragraphs>1116</Paragraphs>
  <Slides>83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83</vt:i4>
      </vt:variant>
    </vt:vector>
  </HeadingPairs>
  <TitlesOfParts>
    <vt:vector size="91" baseType="lpstr">
      <vt:lpstr>Calibri</vt:lpstr>
      <vt:lpstr>Courier</vt:lpstr>
      <vt:lpstr>Courier New</vt:lpstr>
      <vt:lpstr>ＭＳ Ｐゴシック</vt:lpstr>
      <vt:lpstr>MT Extra</vt:lpstr>
      <vt:lpstr>Arial</vt:lpstr>
      <vt:lpstr>Office Theme</vt:lpstr>
      <vt:lpstr>1_Office Theme</vt:lpstr>
      <vt:lpstr>Algorithms for Read Mapping</vt:lpstr>
      <vt:lpstr>Algorithms for Read Mapping</vt:lpstr>
      <vt:lpstr>Similarity Models</vt:lpstr>
      <vt:lpstr>Similarity Models</vt:lpstr>
      <vt:lpstr>Similarity Models</vt:lpstr>
      <vt:lpstr>Detecting Similar Sequences</vt:lpstr>
      <vt:lpstr>Indexing</vt:lpstr>
      <vt:lpstr>Building an Index</vt:lpstr>
      <vt:lpstr>Building an Index</vt:lpstr>
      <vt:lpstr>Building an Index</vt:lpstr>
      <vt:lpstr>Building an Index</vt:lpstr>
      <vt:lpstr>Building an Index</vt:lpstr>
      <vt:lpstr>Building an Index</vt:lpstr>
      <vt:lpstr>Building an Index</vt:lpstr>
      <vt:lpstr>Building an Index</vt:lpstr>
      <vt:lpstr>Scanning a new sequence</vt:lpstr>
      <vt:lpstr>Scanning a new sequence</vt:lpstr>
      <vt:lpstr>Scanning a new sequence</vt:lpstr>
      <vt:lpstr>Scanning a new sequence</vt:lpstr>
      <vt:lpstr>Scanning a new sequence</vt:lpstr>
      <vt:lpstr>Test subject sequence at matching locations</vt:lpstr>
      <vt:lpstr>Seed matching can fail</vt:lpstr>
      <vt:lpstr>Q1: Is it possible to find a match?</vt:lpstr>
      <vt:lpstr>Waiting Time Problem</vt:lpstr>
      <vt:lpstr>Waiting Time – Specific Example</vt:lpstr>
      <vt:lpstr>Q: What is the probability of finding a match?</vt:lpstr>
      <vt:lpstr>Waiting Time Formula</vt:lpstr>
      <vt:lpstr>Using the Waiting Time Formula</vt:lpstr>
      <vt:lpstr>Predictions (prior to experiment)</vt:lpstr>
      <vt:lpstr>Coin Flip Experiment</vt:lpstr>
      <vt:lpstr>Do Experiment</vt:lpstr>
      <vt:lpstr>Waiting Time Formulas</vt:lpstr>
      <vt:lpstr>Advantages/Disadvantages of Seed Matching</vt:lpstr>
      <vt:lpstr>Alternate Seed Approach – ZOOM</vt:lpstr>
      <vt:lpstr>Example</vt:lpstr>
      <vt:lpstr>3 Seeds</vt:lpstr>
      <vt:lpstr>3 Seeds</vt:lpstr>
      <vt:lpstr>3 Seeds</vt:lpstr>
      <vt:lpstr>3 Seeds</vt:lpstr>
      <vt:lpstr>3 Seeds</vt:lpstr>
      <vt:lpstr>3 Seeds Fail</vt:lpstr>
      <vt:lpstr>4 Seeds</vt:lpstr>
      <vt:lpstr>4th Seed – Choice 1</vt:lpstr>
      <vt:lpstr>4th Seed – Choice 2</vt:lpstr>
      <vt:lpstr>Which Choice Doesn’t Work?</vt:lpstr>
      <vt:lpstr>4th Seed – Choice 2</vt:lpstr>
      <vt:lpstr>Number of seeds required</vt:lpstr>
      <vt:lpstr>Weaknesses</vt:lpstr>
      <vt:lpstr>Suffix Arrays  and the  Burrows Wheeler Transform</vt:lpstr>
      <vt:lpstr>Suffix Array</vt:lpstr>
      <vt:lpstr>Suffix Array</vt:lpstr>
      <vt:lpstr>Suffix Array</vt:lpstr>
      <vt:lpstr>Suffix Array</vt:lpstr>
      <vt:lpstr>Suffix Array</vt:lpstr>
      <vt:lpstr>Suffix Array</vt:lpstr>
      <vt:lpstr>Burrows-Wheeler Transform</vt:lpstr>
      <vt:lpstr>Burrows-Wheeler Transform</vt:lpstr>
      <vt:lpstr>Burrows-Wheeler Transform</vt:lpstr>
      <vt:lpstr>Burrows-Wheeler Transform</vt:lpstr>
      <vt:lpstr>Burrows-Wheeler Transform</vt:lpstr>
      <vt:lpstr>Burrows-Wheeler Transform</vt:lpstr>
      <vt:lpstr>Burrows-Wheeler Transform</vt:lpstr>
      <vt:lpstr>Burrows-Wheeler Transform</vt:lpstr>
      <vt:lpstr>Burrows-Wheeler Transform</vt:lpstr>
      <vt:lpstr>Burrows-Wheeler Transform</vt:lpstr>
      <vt:lpstr>Burrows-Wheeler Transform</vt:lpstr>
      <vt:lpstr>Burrows-Wheeler Transform</vt:lpstr>
      <vt:lpstr>Matching a Read Exactly (Backwards)</vt:lpstr>
      <vt:lpstr>Matching a Read Exactly (Backwards)</vt:lpstr>
      <vt:lpstr>Matching a Read Exactly (Backwards)</vt:lpstr>
      <vt:lpstr>Matching a Read Exactly (Backwards)</vt:lpstr>
      <vt:lpstr>Matching a Read Exactly (Backwards)</vt:lpstr>
      <vt:lpstr>Matching a Read Exactly (Backwards)</vt:lpstr>
      <vt:lpstr>Matching a Read Exactly (Backwards)</vt:lpstr>
      <vt:lpstr>Matching a Read Exactly (Backwards)</vt:lpstr>
      <vt:lpstr>Matching a Read Exactly (Backwards)</vt:lpstr>
      <vt:lpstr>Matching a Read Exactly (Backwards)</vt:lpstr>
      <vt:lpstr>Searching with Differences</vt:lpstr>
      <vt:lpstr>Advantages/Disadvantages</vt:lpstr>
      <vt:lpstr>Radix Sort for BWT  Construction</vt:lpstr>
      <vt:lpstr>Radix Sort for BWT  Construction</vt:lpstr>
      <vt:lpstr>Présentation PowerPoint</vt:lpstr>
      <vt:lpstr>Présentation PowerPoint</vt:lpstr>
    </vt:vector>
  </TitlesOfParts>
  <Company>Boston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</dc:title>
  <dc:creator>Gary Benson</dc:creator>
  <cp:lastModifiedBy>Utilisateur de Microsoft Office</cp:lastModifiedBy>
  <cp:revision>159</cp:revision>
  <cp:lastPrinted>2011-06-28T01:36:39Z</cp:lastPrinted>
  <dcterms:created xsi:type="dcterms:W3CDTF">2017-11-11T16:55:45Z</dcterms:created>
  <dcterms:modified xsi:type="dcterms:W3CDTF">2017-11-14T15:06:46Z</dcterms:modified>
</cp:coreProperties>
</file>