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257" r:id="rId3"/>
    <p:sldId id="329" r:id="rId4"/>
    <p:sldId id="311" r:id="rId5"/>
    <p:sldId id="300" r:id="rId6"/>
    <p:sldId id="259" r:id="rId7"/>
    <p:sldId id="260" r:id="rId8"/>
    <p:sldId id="305" r:id="rId9"/>
    <p:sldId id="312" r:id="rId10"/>
    <p:sldId id="261" r:id="rId11"/>
    <p:sldId id="308" r:id="rId12"/>
    <p:sldId id="307" r:id="rId13"/>
    <p:sldId id="301" r:id="rId14"/>
    <p:sldId id="306" r:id="rId15"/>
    <p:sldId id="263" r:id="rId16"/>
    <p:sldId id="264" r:id="rId17"/>
    <p:sldId id="266" r:id="rId18"/>
    <p:sldId id="267" r:id="rId19"/>
    <p:sldId id="309" r:id="rId20"/>
    <p:sldId id="268" r:id="rId21"/>
    <p:sldId id="271" r:id="rId22"/>
    <p:sldId id="269" r:id="rId23"/>
    <p:sldId id="270" r:id="rId24"/>
    <p:sldId id="272" r:id="rId25"/>
    <p:sldId id="273" r:id="rId26"/>
    <p:sldId id="274" r:id="rId27"/>
    <p:sldId id="275" r:id="rId28"/>
    <p:sldId id="276" r:id="rId29"/>
    <p:sldId id="277" r:id="rId30"/>
    <p:sldId id="302" r:id="rId31"/>
    <p:sldId id="310" r:id="rId32"/>
    <p:sldId id="303" r:id="rId33"/>
    <p:sldId id="330" r:id="rId34"/>
    <p:sldId id="283" r:id="rId35"/>
    <p:sldId id="278" r:id="rId36"/>
    <p:sldId id="279" r:id="rId37"/>
    <p:sldId id="280" r:id="rId38"/>
    <p:sldId id="315" r:id="rId39"/>
    <p:sldId id="281" r:id="rId40"/>
    <p:sldId id="313" r:id="rId41"/>
    <p:sldId id="282" r:id="rId42"/>
    <p:sldId id="284" r:id="rId43"/>
    <p:sldId id="285" r:id="rId44"/>
    <p:sldId id="286" r:id="rId45"/>
    <p:sldId id="287" r:id="rId46"/>
    <p:sldId id="288" r:id="rId47"/>
    <p:sldId id="289" r:id="rId48"/>
    <p:sldId id="291" r:id="rId49"/>
    <p:sldId id="292" r:id="rId50"/>
    <p:sldId id="319" r:id="rId51"/>
    <p:sldId id="320" r:id="rId52"/>
    <p:sldId id="321" r:id="rId53"/>
    <p:sldId id="322" r:id="rId54"/>
    <p:sldId id="323" r:id="rId55"/>
    <p:sldId id="324" r:id="rId56"/>
    <p:sldId id="325" r:id="rId57"/>
    <p:sldId id="327" r:id="rId58"/>
    <p:sldId id="326" r:id="rId59"/>
    <p:sldId id="328" r:id="rId60"/>
    <p:sldId id="293" r:id="rId61"/>
    <p:sldId id="294" r:id="rId62"/>
    <p:sldId id="296" r:id="rId63"/>
    <p:sldId id="331" r:id="rId64"/>
    <p:sldId id="299" r:id="rId6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717FF"/>
    <a:srgbClr val="0D4BFF"/>
    <a:srgbClr val="0E39F9"/>
    <a:srgbClr val="076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4"/>
    <p:restoredTop sz="86377"/>
  </p:normalViewPr>
  <p:slideViewPr>
    <p:cSldViewPr snapToGrid="0" snapToObjects="1">
      <p:cViewPr varScale="1">
        <p:scale>
          <a:sx n="94" d="100"/>
          <a:sy n="94" d="100"/>
        </p:scale>
        <p:origin x="1488" y="192"/>
      </p:cViewPr>
      <p:guideLst/>
    </p:cSldViewPr>
  </p:slideViewPr>
  <p:outlineViewPr>
    <p:cViewPr>
      <p:scale>
        <a:sx n="33" d="100"/>
        <a:sy n="33" d="100"/>
      </p:scale>
      <p:origin x="0" y="-574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6C421-3D84-A343-81CB-87CD3873D0ED}" type="datetimeFigureOut">
              <a:rPr lang="en-GB" smtClean="0"/>
              <a:t>01/05/2018</a:t>
            </a:fld>
            <a:endParaRPr lang="en-GB"/>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CFE9B-EFAF-914B-8895-DB0D2122E000}" type="slidenum">
              <a:rPr lang="en-GB" smtClean="0"/>
              <a:t>‹N°›</a:t>
            </a:fld>
            <a:endParaRPr lang="en-GB"/>
          </a:p>
        </p:txBody>
      </p:sp>
    </p:spTree>
    <p:extLst>
      <p:ext uri="{BB962C8B-B14F-4D97-AF65-F5344CB8AC3E}">
        <p14:creationId xmlns:p14="http://schemas.microsoft.com/office/powerpoint/2010/main" val="36213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7E5CFE9B-EFAF-914B-8895-DB0D2122E000}" type="slidenum">
              <a:rPr lang="en-GB" smtClean="0"/>
              <a:t>50</a:t>
            </a:fld>
            <a:endParaRPr lang="en-GB"/>
          </a:p>
        </p:txBody>
      </p:sp>
    </p:spTree>
    <p:extLst>
      <p:ext uri="{BB962C8B-B14F-4D97-AF65-F5344CB8AC3E}">
        <p14:creationId xmlns:p14="http://schemas.microsoft.com/office/powerpoint/2010/main" val="140269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Cliquez et modifiez le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CEF33C0-DD19-934A-8927-7CCBA8D853AD}"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EF33C0-DD19-934A-8927-7CCBA8D853AD}"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EF33C0-DD19-934A-8927-7CCBA8D853AD}"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EF33C0-DD19-934A-8927-7CCBA8D853AD}"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Cliquez et modifiez le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EF33C0-DD19-934A-8927-7CCBA8D853AD}" type="datetimeFigureOut">
              <a:rPr lang="en-GB" smtClean="0"/>
              <a:t>01/05/2018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EF33C0-DD19-934A-8927-7CCBA8D853AD}"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Cliquez et modifiez le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CEF33C0-DD19-934A-8927-7CCBA8D853AD}" type="datetimeFigureOut">
              <a:rPr lang="en-GB" smtClean="0"/>
              <a:t>01/05/2018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CEF33C0-DD19-934A-8927-7CCBA8D853AD}" type="datetimeFigureOut">
              <a:rPr lang="en-GB" smtClean="0"/>
              <a:t>01/05/2018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F33C0-DD19-934A-8927-7CCBA8D853AD}" type="datetimeFigureOut">
              <a:rPr lang="en-GB" smtClean="0"/>
              <a:t>01/05/2018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et modifiez le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EF33C0-DD19-934A-8927-7CCBA8D853AD}"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Cliquez et modifiez le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Faire glisser l'image vers l'espace réservé ou cliquer sur l'icône pour l'ajouter</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EF33C0-DD19-934A-8927-7CCBA8D853AD}" type="datetimeFigureOut">
              <a:rPr lang="en-GB" smtClean="0"/>
              <a:t>01/05/2018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EE25F1-E577-EE46-B3A7-8E334BE2EB26}" type="slidenum">
              <a:rPr lang="en-GB" smtClean="0"/>
              <a:t>‹N°›</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F33C0-DD19-934A-8927-7CCBA8D853AD}" type="datetimeFigureOut">
              <a:rPr lang="en-GB" smtClean="0"/>
              <a:t>01/05/2018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E25F1-E577-EE46-B3A7-8E334BE2EB26}" type="slidenum">
              <a:rPr lang="en-GB" smtClean="0"/>
              <a:t>‹N°›</a:t>
            </a:fld>
            <a:endParaRPr lang="en-GB"/>
          </a:p>
        </p:txBody>
      </p:sp>
    </p:spTree>
    <p:extLst>
      <p:ext uri="{BB962C8B-B14F-4D97-AF65-F5344CB8AC3E}">
        <p14:creationId xmlns:p14="http://schemas.microsoft.com/office/powerpoint/2010/main" val="187806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kaia@pasteur.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ncbi.nih.gov/BLA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ncbi.nlm.nih.gov/BLAST/tutorial/Altschul-1.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ncbi.nlm.nih.gov/BLAST/tutorial/Altschul-1.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ast.ncbi.nlm.nih.gov/Blast.cgi?CMD=Web&amp;PAGE_TYPE=BlastDocs" TargetMode="External"/><Relationship Id="rId2" Type="http://schemas.openxmlformats.org/officeDocument/2006/relationships/hyperlink" Target="http://www.ncbi.nlm.nih.gov/BLAST/tutorial/Altschul-1.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0" y="1498922"/>
            <a:ext cx="9144000" cy="120032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GB" altLang="x-none" sz="4800" b="1">
                <a:solidFill>
                  <a:srgbClr val="FF0000"/>
                </a:solidFill>
                <a:latin typeface="Helvetica" charset="0"/>
                <a:ea typeface="Helvetica" charset="0"/>
                <a:cs typeface="Helvetica" charset="0"/>
              </a:rPr>
              <a:t>BLAST: </a:t>
            </a:r>
            <a:r>
              <a:rPr lang="en-GB" altLang="x-none" sz="4800" b="1" dirty="0">
                <a:solidFill>
                  <a:srgbClr val="FF0000"/>
                </a:solidFill>
                <a:latin typeface="Helvetica" charset="0"/>
                <a:ea typeface="Helvetica" charset="0"/>
                <a:cs typeface="Helvetica" charset="0"/>
              </a:rPr>
              <a:t>Introduction and use</a:t>
            </a:r>
            <a:r>
              <a:rPr lang="fr-FR" altLang="x-none" sz="2400" b="0" dirty="0"/>
              <a:t>	</a:t>
            </a:r>
          </a:p>
        </p:txBody>
      </p:sp>
      <p:sp>
        <p:nvSpPr>
          <p:cNvPr id="9" name="Text Box 4"/>
          <p:cNvSpPr txBox="1">
            <a:spLocks noChangeArrowheads="1"/>
          </p:cNvSpPr>
          <p:nvPr/>
        </p:nvSpPr>
        <p:spPr bwMode="auto">
          <a:xfrm>
            <a:off x="0" y="3875524"/>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endParaRPr lang="fr-FR" altLang="x-none" sz="2400" b="0" dirty="0"/>
          </a:p>
          <a:p>
            <a:pPr>
              <a:spcBef>
                <a:spcPct val="0"/>
              </a:spcBef>
              <a:buFontTx/>
              <a:buNone/>
            </a:pPr>
            <a:endParaRPr lang="en-GB" altLang="x-none" sz="2400" b="0" dirty="0"/>
          </a:p>
        </p:txBody>
      </p:sp>
      <p:sp>
        <p:nvSpPr>
          <p:cNvPr id="10" name="Text Box 5"/>
          <p:cNvSpPr txBox="1">
            <a:spLocks noChangeArrowheads="1"/>
          </p:cNvSpPr>
          <p:nvPr/>
        </p:nvSpPr>
        <p:spPr bwMode="auto">
          <a:xfrm>
            <a:off x="2463800" y="2962126"/>
            <a:ext cx="4495800" cy="83099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GB" altLang="x-none" sz="2400" b="1" dirty="0" err="1">
                <a:latin typeface="Helvetica" charset="0"/>
              </a:rPr>
              <a:t>Fredj</a:t>
            </a:r>
            <a:r>
              <a:rPr lang="en-GB" altLang="x-none" sz="2400" b="1">
                <a:latin typeface="Helvetica" charset="0"/>
              </a:rPr>
              <a:t> </a:t>
            </a:r>
            <a:r>
              <a:rPr lang="en-GB" altLang="x-none" sz="2400" b="1" err="1">
                <a:latin typeface="Helvetica" charset="0"/>
              </a:rPr>
              <a:t>Tekaia</a:t>
            </a:r>
            <a:endParaRPr lang="en-GB" altLang="x-none" sz="2400" b="1">
              <a:latin typeface="Helvetica" charset="0"/>
            </a:endParaRPr>
          </a:p>
          <a:p>
            <a:pPr algn="ctr">
              <a:spcBef>
                <a:spcPct val="0"/>
              </a:spcBef>
              <a:buFontTx/>
              <a:buNone/>
            </a:pPr>
            <a:r>
              <a:rPr lang="en-GB" altLang="x-none" sz="2400">
                <a:latin typeface="Helvetica" charset="0"/>
                <a:hlinkClick r:id="rId2"/>
              </a:rPr>
              <a:t>tekaia@pasteur.fr</a:t>
            </a:r>
            <a:endParaRPr lang="en-GB" altLang="x-none" sz="2400">
              <a:latin typeface="Helvetica" charset="0"/>
            </a:endParaRPr>
          </a:p>
        </p:txBody>
      </p:sp>
      <p:sp>
        <p:nvSpPr>
          <p:cNvPr id="11" name="Rectangle 8"/>
          <p:cNvSpPr>
            <a:spLocks noChangeArrowheads="1"/>
          </p:cNvSpPr>
          <p:nvPr/>
        </p:nvSpPr>
        <p:spPr bwMode="auto">
          <a:xfrm>
            <a:off x="0" y="6008688"/>
            <a:ext cx="9036050" cy="804862"/>
          </a:xfrm>
          <a:prstGeom prst="rect">
            <a:avLst/>
          </a:prstGeom>
          <a:solidFill>
            <a:schemeClr val="bg1"/>
          </a:solidFill>
          <a:ln w="28575">
            <a:solidFill>
              <a:srgbClr val="FF0000"/>
            </a:solidFill>
            <a:miter lim="800000"/>
            <a:headEnd/>
            <a:tailEnd/>
          </a:ln>
          <a:effectLst>
            <a:outerShdw blurRad="63500" dist="107763" dir="2700000" algn="ctr" rotWithShape="0">
              <a:srgbClr val="B3B3B3"/>
            </a:outerShdw>
          </a:effectLst>
        </p:spPr>
        <p:txBody>
          <a:bodyPr/>
          <a:lstStyle>
            <a:lvl1pPr marL="342900" indent="-342900">
              <a:defRPr sz="2400" b="1">
                <a:solidFill>
                  <a:schemeClr val="tx1"/>
                </a:solidFill>
                <a:latin typeface="Arial" charset="0"/>
                <a:ea typeface="ＭＳ Ｐゴシック" charset="-128"/>
              </a:defRPr>
            </a:lvl1pPr>
            <a:lvl2pPr marL="742950" indent="-285750">
              <a:defRPr sz="2400" b="1">
                <a:solidFill>
                  <a:schemeClr val="tx1"/>
                </a:solidFill>
                <a:latin typeface="Arial" charset="0"/>
                <a:ea typeface="ＭＳ Ｐゴシック" charset="-128"/>
              </a:defRPr>
            </a:lvl2pPr>
            <a:lvl3pPr marL="1143000" indent="-228600">
              <a:defRPr sz="2400" b="1">
                <a:solidFill>
                  <a:schemeClr val="tx1"/>
                </a:solidFill>
                <a:latin typeface="Arial" charset="0"/>
                <a:ea typeface="ＭＳ Ｐゴシック" charset="-128"/>
              </a:defRPr>
            </a:lvl3pPr>
            <a:lvl4pPr marL="1600200" indent="-228600">
              <a:defRPr sz="2400" b="1">
                <a:solidFill>
                  <a:schemeClr val="tx1"/>
                </a:solidFill>
                <a:latin typeface="Arial" charset="0"/>
                <a:ea typeface="ＭＳ Ｐゴシック" charset="-128"/>
              </a:defRPr>
            </a:lvl4pPr>
            <a:lvl5pPr marL="2057400" indent="-22860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ctr">
              <a:spcBef>
                <a:spcPct val="20000"/>
              </a:spcBef>
              <a:defRPr/>
            </a:pPr>
            <a:r>
              <a:rPr lang="en-GB" altLang="x-none" sz="2000">
                <a:solidFill>
                  <a:srgbClr val="001AFB"/>
                </a:solidFill>
              </a:rPr>
              <a:t>Bioinformatics and Genome Analyses</a:t>
            </a:r>
          </a:p>
          <a:p>
            <a:pPr algn="ctr">
              <a:spcBef>
                <a:spcPct val="20000"/>
              </a:spcBef>
              <a:defRPr/>
            </a:pPr>
            <a:r>
              <a:rPr lang="en-GB" altLang="x-none" sz="2000" err="1">
                <a:solidFill>
                  <a:srgbClr val="001AFB"/>
                </a:solidFill>
              </a:rPr>
              <a:t>Institut</a:t>
            </a:r>
            <a:r>
              <a:rPr lang="en-GB" altLang="x-none" sz="2000">
                <a:solidFill>
                  <a:srgbClr val="001AFB"/>
                </a:solidFill>
              </a:rPr>
              <a:t> Pasteur Tunis, Tunisia. September 18 – December 15, 2017</a:t>
            </a:r>
          </a:p>
        </p:txBody>
      </p:sp>
      <p:sp>
        <p:nvSpPr>
          <p:cNvPr id="2" name="ZoneTexte 1"/>
          <p:cNvSpPr txBox="1"/>
          <p:nvPr/>
        </p:nvSpPr>
        <p:spPr>
          <a:xfrm>
            <a:off x="2247900" y="4635500"/>
            <a:ext cx="5168900" cy="830997"/>
          </a:xfrm>
          <a:prstGeom prst="rect">
            <a:avLst/>
          </a:prstGeom>
          <a:noFill/>
        </p:spPr>
        <p:txBody>
          <a:bodyPr wrap="square" rtlCol="0">
            <a:spAutoFit/>
          </a:bodyPr>
          <a:lstStyle/>
          <a:p>
            <a:pPr algn="ctr"/>
            <a:r>
              <a:rPr lang="en-GB" sz="2400" b="1">
                <a:solidFill>
                  <a:srgbClr val="0000FF"/>
                </a:solidFill>
              </a:rPr>
              <a:t>Adapted from </a:t>
            </a:r>
            <a:r>
              <a:rPr lang="en-GB" sz="2400" b="1" err="1">
                <a:solidFill>
                  <a:srgbClr val="0000FF"/>
                </a:solidFill>
              </a:rPr>
              <a:t>biolinx</a:t>
            </a:r>
            <a:r>
              <a:rPr lang="en-GB" sz="2400" b="1">
                <a:solidFill>
                  <a:srgbClr val="0000FF"/>
                </a:solidFill>
              </a:rPr>
              <a:t>: </a:t>
            </a:r>
            <a:r>
              <a:rPr lang="en-GB" sz="2400" b="1" err="1">
                <a:solidFill>
                  <a:srgbClr val="0000FF"/>
                </a:solidFill>
              </a:rPr>
              <a:t>RunningBlastThroughPerl.ppt</a:t>
            </a:r>
            <a:endParaRPr lang="en-GB" sz="2400" b="1">
              <a:solidFill>
                <a:srgbClr val="0000FF"/>
              </a:solidFill>
            </a:endParaRPr>
          </a:p>
        </p:txBody>
      </p:sp>
    </p:spTree>
    <p:extLst>
      <p:ext uri="{BB962C8B-B14F-4D97-AF65-F5344CB8AC3E}">
        <p14:creationId xmlns:p14="http://schemas.microsoft.com/office/powerpoint/2010/main" val="208471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Substitution Matrices</a:t>
            </a:r>
          </a:p>
        </p:txBody>
      </p:sp>
      <p:sp>
        <p:nvSpPr>
          <p:cNvPr id="3" name="ZoneTexte 2"/>
          <p:cNvSpPr txBox="1"/>
          <p:nvPr/>
        </p:nvSpPr>
        <p:spPr>
          <a:xfrm>
            <a:off x="0" y="12700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When searching for imperfect matches, it is necessary to have </a:t>
            </a:r>
            <a:r>
              <a:rPr lang="en-US" altLang="x-none" sz="2400" b="1">
                <a:solidFill>
                  <a:srgbClr val="0000FF"/>
                </a:solidFill>
                <a:latin typeface="Arial" charset="0"/>
                <a:ea typeface="Arial" charset="0"/>
                <a:cs typeface="Arial" charset="0"/>
              </a:rPr>
              <a:t>penalties</a:t>
            </a:r>
            <a:r>
              <a:rPr lang="en-US" altLang="x-none" sz="2400" b="1">
                <a:latin typeface="Arial" charset="0"/>
                <a:ea typeface="Arial" charset="0"/>
                <a:cs typeface="Arial" charset="0"/>
              </a:rPr>
              <a:t> for  base or amino acid </a:t>
            </a:r>
            <a:r>
              <a:rPr lang="en-US" altLang="x-none" sz="2400" b="1">
                <a:solidFill>
                  <a:srgbClr val="0000FF"/>
                </a:solidFill>
                <a:latin typeface="Arial" charset="0"/>
                <a:ea typeface="Arial" charset="0"/>
                <a:cs typeface="Arial" charset="0"/>
              </a:rPr>
              <a:t>mismatches</a:t>
            </a:r>
            <a:r>
              <a:rPr lang="en-US" altLang="x-none" sz="2400" b="1">
                <a:latin typeface="Arial" charset="0"/>
                <a:ea typeface="Arial" charset="0"/>
                <a:cs typeface="Arial" charset="0"/>
              </a:rPr>
              <a:t>. </a:t>
            </a:r>
          </a:p>
        </p:txBody>
      </p:sp>
      <p:sp>
        <p:nvSpPr>
          <p:cNvPr id="4" name="ZoneTexte 3"/>
          <p:cNvSpPr txBox="1"/>
          <p:nvPr/>
        </p:nvSpPr>
        <p:spPr>
          <a:xfrm>
            <a:off x="0" y="2679700"/>
            <a:ext cx="9144000" cy="3046988"/>
          </a:xfrm>
          <a:prstGeom prst="rect">
            <a:avLst/>
          </a:prstGeom>
          <a:noFill/>
        </p:spPr>
        <p:txBody>
          <a:bodyPr wrap="square" rtlCol="0">
            <a:spAutoFit/>
          </a:bodyPr>
          <a:lstStyle/>
          <a:p>
            <a:pPr>
              <a:lnSpc>
                <a:spcPct val="80000"/>
              </a:lnSpc>
            </a:pPr>
            <a:r>
              <a:rPr lang="en-US" altLang="x-none" sz="2400" b="1">
                <a:solidFill>
                  <a:srgbClr val="0000FF"/>
                </a:solidFill>
                <a:latin typeface="Arial" charset="0"/>
                <a:ea typeface="Arial" charset="0"/>
                <a:cs typeface="Arial" charset="0"/>
              </a:rPr>
              <a:t>For nucleic acids:</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0000FF"/>
                </a:solidFill>
                <a:latin typeface="Arial" charset="0"/>
                <a:ea typeface="Arial" charset="0"/>
                <a:cs typeface="Arial" charset="0"/>
              </a:rPr>
              <a:t>-</a:t>
            </a:r>
            <a:r>
              <a:rPr lang="en-US" altLang="x-none" sz="2400" b="1">
                <a:latin typeface="Arial" charset="0"/>
                <a:ea typeface="Arial" charset="0"/>
                <a:cs typeface="Arial" charset="0"/>
              </a:rPr>
              <a:t> the simplest approach is to assign the same penalty for any mismatch.</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0000FF"/>
                </a:solidFill>
                <a:latin typeface="Arial" charset="0"/>
                <a:ea typeface="Arial" charset="0"/>
                <a:cs typeface="Arial" charset="0"/>
              </a:rPr>
              <a:t>-</a:t>
            </a:r>
            <a:r>
              <a:rPr lang="en-US" altLang="x-none" sz="2400" b="1">
                <a:latin typeface="Arial" charset="0"/>
                <a:ea typeface="Arial" charset="0"/>
                <a:cs typeface="Arial" charset="0"/>
              </a:rPr>
              <a:t> a more sophisticated approach is to assign a different (larger) penalty for </a:t>
            </a:r>
            <a:r>
              <a:rPr lang="en-US" altLang="x-none" sz="2400" b="1" err="1">
                <a:solidFill>
                  <a:srgbClr val="0000FF"/>
                </a:solidFill>
                <a:latin typeface="Arial" charset="0"/>
                <a:ea typeface="Arial" charset="0"/>
                <a:cs typeface="Arial" charset="0"/>
              </a:rPr>
              <a:t>transversions</a:t>
            </a:r>
            <a:r>
              <a:rPr lang="en-US" altLang="x-none" sz="2400" b="1">
                <a:latin typeface="Arial" charset="0"/>
                <a:ea typeface="Arial" charset="0"/>
                <a:cs typeface="Arial" charset="0"/>
              </a:rPr>
              <a:t> than for </a:t>
            </a:r>
            <a:r>
              <a:rPr lang="en-US" altLang="x-none" sz="2400" b="1">
                <a:solidFill>
                  <a:srgbClr val="0000FF"/>
                </a:solidFill>
                <a:latin typeface="Arial" charset="0"/>
                <a:ea typeface="Arial" charset="0"/>
                <a:cs typeface="Arial" charset="0"/>
              </a:rPr>
              <a:t>transitions</a:t>
            </a:r>
            <a:r>
              <a:rPr lang="en-US" altLang="x-none" sz="2400" b="1">
                <a:latin typeface="Arial" charset="0"/>
                <a:ea typeface="Arial" charset="0"/>
                <a:cs typeface="Arial" charset="0"/>
              </a:rPr>
              <a:t>.</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0000FF"/>
                </a:solidFill>
                <a:latin typeface="Arial" charset="0"/>
                <a:ea typeface="Arial" charset="0"/>
                <a:cs typeface="Arial" charset="0"/>
              </a:rPr>
              <a:t>-</a:t>
            </a:r>
            <a:r>
              <a:rPr lang="en-US" altLang="x-none" sz="2400" b="1">
                <a:latin typeface="Arial" charset="0"/>
                <a:ea typeface="Arial" charset="0"/>
                <a:cs typeface="Arial" charset="0"/>
              </a:rPr>
              <a:t> by default, </a:t>
            </a:r>
            <a:r>
              <a:rPr lang="en-US" altLang="x-none" sz="2400" b="1" err="1">
                <a:latin typeface="Arial" charset="0"/>
                <a:ea typeface="Arial" charset="0"/>
                <a:cs typeface="Arial" charset="0"/>
              </a:rPr>
              <a:t>blastn</a:t>
            </a:r>
            <a:r>
              <a:rPr lang="en-US" altLang="x-none" sz="2400" b="1">
                <a:latin typeface="Arial" charset="0"/>
                <a:ea typeface="Arial" charset="0"/>
                <a:cs typeface="Arial" charset="0"/>
              </a:rPr>
              <a:t> uses a reward score of </a:t>
            </a:r>
            <a:r>
              <a:rPr lang="en-US" altLang="x-none" sz="2400" b="1">
                <a:solidFill>
                  <a:srgbClr val="0000FF"/>
                </a:solidFill>
                <a:latin typeface="Arial" charset="0"/>
                <a:ea typeface="Arial" charset="0"/>
                <a:cs typeface="Arial" charset="0"/>
              </a:rPr>
              <a:t>1</a:t>
            </a:r>
            <a:r>
              <a:rPr lang="en-US" altLang="x-none" sz="2400" b="1">
                <a:latin typeface="Arial" charset="0"/>
                <a:ea typeface="Arial" charset="0"/>
                <a:cs typeface="Arial" charset="0"/>
              </a:rPr>
              <a:t> for a match and a penalty of </a:t>
            </a:r>
            <a:r>
              <a:rPr lang="en-US" altLang="x-none" sz="2400" b="1">
                <a:solidFill>
                  <a:srgbClr val="0000FF"/>
                </a:solidFill>
                <a:latin typeface="Arial" charset="0"/>
                <a:ea typeface="Arial" charset="0"/>
                <a:cs typeface="Arial" charset="0"/>
              </a:rPr>
              <a:t>-3</a:t>
            </a:r>
            <a:r>
              <a:rPr lang="en-US" altLang="x-none" sz="2400" b="1">
                <a:latin typeface="Arial" charset="0"/>
                <a:ea typeface="Arial" charset="0"/>
                <a:cs typeface="Arial" charset="0"/>
              </a:rPr>
              <a:t> for any mismatch.</a:t>
            </a:r>
          </a:p>
        </p:txBody>
      </p:sp>
    </p:spTree>
    <p:extLst>
      <p:ext uri="{BB962C8B-B14F-4D97-AF65-F5344CB8AC3E}">
        <p14:creationId xmlns:p14="http://schemas.microsoft.com/office/powerpoint/2010/main" val="150695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7950" y="-26988"/>
            <a:ext cx="9396413" cy="70802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charset="0"/>
              </a:defRPr>
            </a:lvl1pPr>
            <a:lvl2pPr marL="742950" indent="-285750">
              <a:defRPr sz="1200">
                <a:solidFill>
                  <a:schemeClr val="tx1"/>
                </a:solidFill>
                <a:latin typeface="Times" charset="0"/>
              </a:defRPr>
            </a:lvl2pPr>
            <a:lvl3pPr marL="1143000" indent="-228600">
              <a:defRPr sz="1200">
                <a:solidFill>
                  <a:schemeClr val="tx1"/>
                </a:solidFill>
                <a:latin typeface="Times" charset="0"/>
              </a:defRPr>
            </a:lvl3pPr>
            <a:lvl4pPr marL="1600200" indent="-228600">
              <a:defRPr sz="1200">
                <a:solidFill>
                  <a:schemeClr val="tx1"/>
                </a:solidFill>
                <a:latin typeface="Times" charset="0"/>
              </a:defRPr>
            </a:lvl4pPr>
            <a:lvl5pPr marL="2057400" indent="-228600">
              <a:defRPr sz="1200">
                <a:solidFill>
                  <a:schemeClr val="tx1"/>
                </a:solidFill>
                <a:latin typeface="Times" charset="0"/>
              </a:defRPr>
            </a:lvl5pPr>
            <a:lvl6pPr marL="2514600" indent="-228600" eaLnBrk="0" fontAlgn="base" hangingPunct="0">
              <a:spcBef>
                <a:spcPct val="0"/>
              </a:spcBef>
              <a:spcAft>
                <a:spcPct val="0"/>
              </a:spcAft>
              <a:defRPr sz="1200">
                <a:solidFill>
                  <a:schemeClr val="tx1"/>
                </a:solidFill>
                <a:latin typeface="Times" charset="0"/>
              </a:defRPr>
            </a:lvl6pPr>
            <a:lvl7pPr marL="2971800" indent="-228600" eaLnBrk="0" fontAlgn="base" hangingPunct="0">
              <a:spcBef>
                <a:spcPct val="0"/>
              </a:spcBef>
              <a:spcAft>
                <a:spcPct val="0"/>
              </a:spcAft>
              <a:defRPr sz="1200">
                <a:solidFill>
                  <a:schemeClr val="tx1"/>
                </a:solidFill>
                <a:latin typeface="Times" charset="0"/>
              </a:defRPr>
            </a:lvl7pPr>
            <a:lvl8pPr marL="3429000" indent="-228600" eaLnBrk="0" fontAlgn="base" hangingPunct="0">
              <a:spcBef>
                <a:spcPct val="0"/>
              </a:spcBef>
              <a:spcAft>
                <a:spcPct val="0"/>
              </a:spcAft>
              <a:defRPr sz="1200">
                <a:solidFill>
                  <a:schemeClr val="tx1"/>
                </a:solidFill>
                <a:latin typeface="Times" charset="0"/>
              </a:defRPr>
            </a:lvl8pPr>
            <a:lvl9pPr marL="3886200" indent="-228600" eaLnBrk="0" fontAlgn="base" hangingPunct="0">
              <a:spcBef>
                <a:spcPct val="0"/>
              </a:spcBef>
              <a:spcAft>
                <a:spcPct val="0"/>
              </a:spcAft>
              <a:defRPr sz="1200">
                <a:solidFill>
                  <a:schemeClr val="tx1"/>
                </a:solidFill>
                <a:latin typeface="Times" charset="0"/>
              </a:defRPr>
            </a:lvl9pPr>
          </a:lstStyle>
          <a:p>
            <a:pPr>
              <a:spcBef>
                <a:spcPct val="50000"/>
              </a:spcBef>
            </a:pPr>
            <a:r>
              <a:rPr lang="fr-FR" altLang="x-none" sz="4000" b="1">
                <a:solidFill>
                  <a:srgbClr val="0717FF"/>
                </a:solidFill>
                <a:latin typeface="Arial" charset="0"/>
                <a:ea typeface="Arial" charset="0"/>
                <a:cs typeface="Arial" charset="0"/>
              </a:rPr>
              <a:t>Substitution: Transition - </a:t>
            </a:r>
            <a:r>
              <a:rPr lang="fr-FR" altLang="x-none" sz="4000" b="1" err="1">
                <a:solidFill>
                  <a:srgbClr val="0717FF"/>
                </a:solidFill>
                <a:latin typeface="Arial" charset="0"/>
                <a:ea typeface="Arial" charset="0"/>
                <a:cs typeface="Arial" charset="0"/>
              </a:rPr>
              <a:t>transversion</a:t>
            </a:r>
            <a:endParaRPr lang="en-GB" altLang="x-none" sz="4000" b="1">
              <a:solidFill>
                <a:srgbClr val="0717FF"/>
              </a:solidFill>
              <a:latin typeface="Arial" charset="0"/>
              <a:ea typeface="Arial" charset="0"/>
              <a:cs typeface="Arial" charset="0"/>
            </a:endParaRPr>
          </a:p>
        </p:txBody>
      </p:sp>
      <p:sp>
        <p:nvSpPr>
          <p:cNvPr id="5" name="Text Box 3"/>
          <p:cNvSpPr txBox="1">
            <a:spLocks noChangeArrowheads="1"/>
          </p:cNvSpPr>
          <p:nvPr/>
        </p:nvSpPr>
        <p:spPr bwMode="auto">
          <a:xfrm>
            <a:off x="152400" y="2481263"/>
            <a:ext cx="335280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fr-FR" altLang="x-none" sz="2400" b="1"/>
          </a:p>
          <a:p>
            <a:pPr>
              <a:spcBef>
                <a:spcPct val="50000"/>
              </a:spcBef>
              <a:defRPr/>
            </a:pPr>
            <a:endParaRPr lang="fr-FR" altLang="x-none" sz="2400" b="1"/>
          </a:p>
          <a:p>
            <a:pPr>
              <a:spcBef>
                <a:spcPct val="50000"/>
              </a:spcBef>
              <a:defRPr/>
            </a:pPr>
            <a:endParaRPr lang="fr-FR" altLang="x-none" sz="2400" b="1"/>
          </a:p>
          <a:p>
            <a:pPr>
              <a:spcBef>
                <a:spcPct val="50000"/>
              </a:spcBef>
              <a:defRPr/>
            </a:pPr>
            <a:endParaRPr lang="fr-FR" altLang="x-none" sz="2400" b="1"/>
          </a:p>
          <a:p>
            <a:pPr>
              <a:spcBef>
                <a:spcPct val="50000"/>
              </a:spcBef>
              <a:defRPr/>
            </a:pPr>
            <a:endParaRPr lang="fr-FR" altLang="x-none" sz="2400" b="1"/>
          </a:p>
          <a:p>
            <a:pPr>
              <a:spcBef>
                <a:spcPct val="50000"/>
              </a:spcBef>
              <a:defRPr/>
            </a:pPr>
            <a:endParaRPr lang="en-GB" altLang="x-none" sz="2400"/>
          </a:p>
        </p:txBody>
      </p:sp>
      <p:sp>
        <p:nvSpPr>
          <p:cNvPr id="6" name="Text Box 4"/>
          <p:cNvSpPr txBox="1">
            <a:spLocks noChangeArrowheads="1"/>
          </p:cNvSpPr>
          <p:nvPr/>
        </p:nvSpPr>
        <p:spPr bwMode="auto">
          <a:xfrm>
            <a:off x="4114800" y="2551113"/>
            <a:ext cx="4876800" cy="15636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tLang="x-none" sz="3200" b="1">
                <a:solidFill>
                  <a:srgbClr val="FF0000"/>
                </a:solidFill>
              </a:rPr>
              <a:t>transition</a:t>
            </a:r>
            <a:r>
              <a:rPr lang="en-GB" altLang="x-none" sz="3200" b="1"/>
              <a:t> changes one </a:t>
            </a:r>
            <a:r>
              <a:rPr lang="en-GB" altLang="x-none" sz="3200" b="1">
                <a:solidFill>
                  <a:srgbClr val="0000FF"/>
                </a:solidFill>
              </a:rPr>
              <a:t>purine</a:t>
            </a:r>
            <a:r>
              <a:rPr lang="en-GB" altLang="x-none" sz="3200" b="1"/>
              <a:t> for another, or one </a:t>
            </a:r>
            <a:r>
              <a:rPr lang="en-GB" altLang="x-none" sz="3200" b="1">
                <a:solidFill>
                  <a:srgbClr val="800080"/>
                </a:solidFill>
              </a:rPr>
              <a:t>pyrimidine</a:t>
            </a:r>
            <a:r>
              <a:rPr lang="en-GB" altLang="x-none" sz="3200" b="1"/>
              <a:t> for another.</a:t>
            </a:r>
          </a:p>
        </p:txBody>
      </p:sp>
      <p:sp>
        <p:nvSpPr>
          <p:cNvPr id="7" name="Text Box 5"/>
          <p:cNvSpPr txBox="1">
            <a:spLocks noChangeArrowheads="1"/>
          </p:cNvSpPr>
          <p:nvPr/>
        </p:nvSpPr>
        <p:spPr bwMode="auto">
          <a:xfrm>
            <a:off x="4114800" y="4343400"/>
            <a:ext cx="4800600" cy="15636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tLang="x-none" sz="3200" b="1" err="1">
                <a:solidFill>
                  <a:srgbClr val="00B050"/>
                </a:solidFill>
              </a:rPr>
              <a:t>transversion</a:t>
            </a:r>
            <a:r>
              <a:rPr lang="en-GB" altLang="x-none" sz="3200" b="1"/>
              <a:t> changes a </a:t>
            </a:r>
            <a:r>
              <a:rPr lang="en-GB" altLang="x-none" sz="3200" b="1">
                <a:solidFill>
                  <a:srgbClr val="0000FF"/>
                </a:solidFill>
              </a:rPr>
              <a:t>purine</a:t>
            </a:r>
            <a:r>
              <a:rPr lang="en-GB" altLang="x-none" sz="3200" b="1"/>
              <a:t> for a </a:t>
            </a:r>
            <a:r>
              <a:rPr lang="en-GB" altLang="x-none" sz="3200" b="1">
                <a:solidFill>
                  <a:srgbClr val="800080"/>
                </a:solidFill>
              </a:rPr>
              <a:t>pyrimidine</a:t>
            </a:r>
            <a:r>
              <a:rPr lang="en-GB" altLang="x-none" sz="3200" b="1"/>
              <a:t> or vice versa.</a:t>
            </a:r>
            <a:endParaRPr lang="en-GB" altLang="x-none"/>
          </a:p>
        </p:txBody>
      </p:sp>
      <p:sp>
        <p:nvSpPr>
          <p:cNvPr id="8" name="Text Box 6"/>
          <p:cNvSpPr txBox="1">
            <a:spLocks noChangeArrowheads="1"/>
          </p:cNvSpPr>
          <p:nvPr/>
        </p:nvSpPr>
        <p:spPr bwMode="auto">
          <a:xfrm>
            <a:off x="76200" y="681038"/>
            <a:ext cx="8991600" cy="18113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tLang="x-none" sz="2800" b="1"/>
              <a:t>Nucleotides are either </a:t>
            </a:r>
            <a:r>
              <a:rPr lang="en-GB" altLang="x-none" sz="2800" b="1">
                <a:solidFill>
                  <a:srgbClr val="0000FF"/>
                </a:solidFill>
              </a:rPr>
              <a:t>purine</a:t>
            </a:r>
            <a:r>
              <a:rPr lang="en-GB" altLang="x-none" sz="2800" b="1"/>
              <a:t> or </a:t>
            </a:r>
            <a:r>
              <a:rPr lang="en-GB" altLang="x-none" sz="2800" b="1">
                <a:solidFill>
                  <a:srgbClr val="800080"/>
                </a:solidFill>
              </a:rPr>
              <a:t>pyrimidines</a:t>
            </a:r>
            <a:r>
              <a:rPr lang="en-GB" altLang="x-none" sz="2800" b="1"/>
              <a:t> :</a:t>
            </a:r>
          </a:p>
          <a:p>
            <a:pPr>
              <a:spcBef>
                <a:spcPct val="50000"/>
              </a:spcBef>
              <a:defRPr/>
            </a:pPr>
            <a:r>
              <a:rPr lang="en-GB" altLang="x-none" sz="2800" b="1">
                <a:solidFill>
                  <a:srgbClr val="0000FF"/>
                </a:solidFill>
              </a:rPr>
              <a:t>G</a:t>
            </a:r>
            <a:r>
              <a:rPr lang="en-GB" altLang="x-none" sz="2800" b="1"/>
              <a:t> (Guanine) and </a:t>
            </a:r>
            <a:r>
              <a:rPr lang="en-GB" altLang="x-none" sz="2800" b="1">
                <a:solidFill>
                  <a:srgbClr val="0000FF"/>
                </a:solidFill>
              </a:rPr>
              <a:t>A</a:t>
            </a:r>
            <a:r>
              <a:rPr lang="en-GB" altLang="x-none" sz="2800" b="1"/>
              <a:t> (Adenine) are called </a:t>
            </a:r>
            <a:r>
              <a:rPr lang="en-GB" altLang="x-none" sz="2800" b="1">
                <a:solidFill>
                  <a:srgbClr val="0000FF"/>
                </a:solidFill>
              </a:rPr>
              <a:t>purine</a:t>
            </a:r>
            <a:r>
              <a:rPr lang="en-GB" altLang="x-none" sz="2800" b="1"/>
              <a:t>;</a:t>
            </a:r>
          </a:p>
          <a:p>
            <a:pPr>
              <a:spcBef>
                <a:spcPct val="50000"/>
              </a:spcBef>
              <a:defRPr/>
            </a:pPr>
            <a:r>
              <a:rPr lang="en-GB" altLang="x-none" sz="2800" b="1">
                <a:solidFill>
                  <a:srgbClr val="800080"/>
                </a:solidFill>
              </a:rPr>
              <a:t>C</a:t>
            </a:r>
            <a:r>
              <a:rPr lang="en-GB" altLang="x-none" sz="2800" b="1">
                <a:solidFill>
                  <a:srgbClr val="00FF00"/>
                </a:solidFill>
              </a:rPr>
              <a:t> </a:t>
            </a:r>
            <a:r>
              <a:rPr lang="en-GB" altLang="x-none" sz="2800" b="1"/>
              <a:t>(Cytosine) and </a:t>
            </a:r>
            <a:r>
              <a:rPr lang="en-GB" altLang="x-none" sz="2800" b="1">
                <a:solidFill>
                  <a:srgbClr val="800080"/>
                </a:solidFill>
              </a:rPr>
              <a:t>T</a:t>
            </a:r>
            <a:r>
              <a:rPr lang="en-GB" altLang="x-none" sz="2800" b="1"/>
              <a:t> (Thymine) are called </a:t>
            </a:r>
            <a:r>
              <a:rPr lang="en-GB" altLang="x-none" sz="2800" b="1">
                <a:solidFill>
                  <a:srgbClr val="800080"/>
                </a:solidFill>
              </a:rPr>
              <a:t>pyrimidines</a:t>
            </a:r>
            <a:r>
              <a:rPr lang="en-GB" altLang="x-none" sz="2800" b="1"/>
              <a:t>.</a:t>
            </a:r>
          </a:p>
        </p:txBody>
      </p:sp>
      <p:sp>
        <p:nvSpPr>
          <p:cNvPr id="9" name="Text Box 7"/>
          <p:cNvSpPr txBox="1">
            <a:spLocks noChangeArrowheads="1"/>
          </p:cNvSpPr>
          <p:nvPr/>
        </p:nvSpPr>
        <p:spPr bwMode="auto">
          <a:xfrm>
            <a:off x="-25401" y="6413500"/>
            <a:ext cx="916940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a:solidFill>
                  <a:schemeClr val="tx1"/>
                </a:solidFill>
                <a:latin typeface="Times" charset="0"/>
              </a:defRPr>
            </a:lvl1pPr>
            <a:lvl2pPr marL="742950" indent="-285750">
              <a:defRPr sz="1200">
                <a:solidFill>
                  <a:schemeClr val="tx1"/>
                </a:solidFill>
                <a:latin typeface="Times" charset="0"/>
              </a:defRPr>
            </a:lvl2pPr>
            <a:lvl3pPr marL="1143000" indent="-228600">
              <a:defRPr sz="1200">
                <a:solidFill>
                  <a:schemeClr val="tx1"/>
                </a:solidFill>
                <a:latin typeface="Times" charset="0"/>
              </a:defRPr>
            </a:lvl3pPr>
            <a:lvl4pPr marL="1600200" indent="-228600">
              <a:defRPr sz="1200">
                <a:solidFill>
                  <a:schemeClr val="tx1"/>
                </a:solidFill>
                <a:latin typeface="Times" charset="0"/>
              </a:defRPr>
            </a:lvl4pPr>
            <a:lvl5pPr marL="2057400" indent="-228600">
              <a:defRPr sz="1200">
                <a:solidFill>
                  <a:schemeClr val="tx1"/>
                </a:solidFill>
                <a:latin typeface="Times" charset="0"/>
              </a:defRPr>
            </a:lvl5pPr>
            <a:lvl6pPr marL="2514600" indent="-228600" eaLnBrk="0" fontAlgn="base" hangingPunct="0">
              <a:spcBef>
                <a:spcPct val="0"/>
              </a:spcBef>
              <a:spcAft>
                <a:spcPct val="0"/>
              </a:spcAft>
              <a:defRPr sz="1200">
                <a:solidFill>
                  <a:schemeClr val="tx1"/>
                </a:solidFill>
                <a:latin typeface="Times" charset="0"/>
              </a:defRPr>
            </a:lvl6pPr>
            <a:lvl7pPr marL="2971800" indent="-228600" eaLnBrk="0" fontAlgn="base" hangingPunct="0">
              <a:spcBef>
                <a:spcPct val="0"/>
              </a:spcBef>
              <a:spcAft>
                <a:spcPct val="0"/>
              </a:spcAft>
              <a:defRPr sz="1200">
                <a:solidFill>
                  <a:schemeClr val="tx1"/>
                </a:solidFill>
                <a:latin typeface="Times" charset="0"/>
              </a:defRPr>
            </a:lvl7pPr>
            <a:lvl8pPr marL="3429000" indent="-228600" eaLnBrk="0" fontAlgn="base" hangingPunct="0">
              <a:spcBef>
                <a:spcPct val="0"/>
              </a:spcBef>
              <a:spcAft>
                <a:spcPct val="0"/>
              </a:spcAft>
              <a:defRPr sz="1200">
                <a:solidFill>
                  <a:schemeClr val="tx1"/>
                </a:solidFill>
                <a:latin typeface="Times" charset="0"/>
              </a:defRPr>
            </a:lvl8pPr>
            <a:lvl9pPr marL="3886200" indent="-228600" eaLnBrk="0" fontAlgn="base" hangingPunct="0">
              <a:spcBef>
                <a:spcPct val="0"/>
              </a:spcBef>
              <a:spcAft>
                <a:spcPct val="0"/>
              </a:spcAft>
              <a:defRPr sz="1200">
                <a:solidFill>
                  <a:schemeClr val="tx1"/>
                </a:solidFill>
                <a:latin typeface="Times" charset="0"/>
              </a:defRPr>
            </a:lvl9pPr>
          </a:lstStyle>
          <a:p>
            <a:pPr>
              <a:spcBef>
                <a:spcPct val="50000"/>
              </a:spcBef>
            </a:pPr>
            <a:r>
              <a:rPr lang="en-GB" altLang="x-none" sz="2400" b="1">
                <a:solidFill>
                  <a:srgbClr val="FF0000"/>
                </a:solidFill>
                <a:latin typeface="+mn-lt"/>
                <a:ea typeface="Arial" charset="0"/>
                <a:cs typeface="Arial" charset="0"/>
              </a:rPr>
              <a:t>transitions</a:t>
            </a:r>
            <a:r>
              <a:rPr lang="en-GB" altLang="x-none" sz="2400" b="1">
                <a:latin typeface="+mn-lt"/>
                <a:ea typeface="Arial" charset="0"/>
                <a:cs typeface="Arial" charset="0"/>
              </a:rPr>
              <a:t> occur at least 2 times as frequently as </a:t>
            </a:r>
            <a:r>
              <a:rPr lang="en-GB" altLang="x-none" sz="2400" b="1" err="1">
                <a:solidFill>
                  <a:srgbClr val="00B050"/>
                </a:solidFill>
                <a:latin typeface="+mn-lt"/>
                <a:ea typeface="Arial" charset="0"/>
                <a:cs typeface="Arial" charset="0"/>
              </a:rPr>
              <a:t>transversions</a:t>
            </a:r>
            <a:endParaRPr lang="en-GB" altLang="x-none" sz="2400">
              <a:solidFill>
                <a:srgbClr val="00B050"/>
              </a:solidFill>
              <a:latin typeface="+mn-lt"/>
              <a:ea typeface="Arial" charset="0"/>
              <a:cs typeface="Arial" charset="0"/>
            </a:endParaRPr>
          </a:p>
        </p:txBody>
      </p:sp>
      <p:grpSp>
        <p:nvGrpSpPr>
          <p:cNvPr id="10" name="Group 35"/>
          <p:cNvGrpSpPr>
            <a:grpSpLocks/>
          </p:cNvGrpSpPr>
          <p:nvPr/>
        </p:nvGrpSpPr>
        <p:grpSpPr bwMode="auto">
          <a:xfrm>
            <a:off x="304800" y="3403600"/>
            <a:ext cx="2895600" cy="2209800"/>
            <a:chOff x="192" y="1824"/>
            <a:chExt cx="1824" cy="1392"/>
          </a:xfrm>
        </p:grpSpPr>
        <p:grpSp>
          <p:nvGrpSpPr>
            <p:cNvPr id="11" name="Group 31"/>
            <p:cNvGrpSpPr>
              <a:grpSpLocks/>
            </p:cNvGrpSpPr>
            <p:nvPr/>
          </p:nvGrpSpPr>
          <p:grpSpPr bwMode="auto">
            <a:xfrm>
              <a:off x="192" y="1824"/>
              <a:ext cx="1824" cy="1392"/>
              <a:chOff x="192" y="1968"/>
              <a:chExt cx="1824" cy="1392"/>
            </a:xfrm>
          </p:grpSpPr>
          <p:sp>
            <p:nvSpPr>
              <p:cNvPr id="13" name="Oval 14"/>
              <p:cNvSpPr>
                <a:spLocks noChangeArrowheads="1"/>
              </p:cNvSpPr>
              <p:nvPr/>
            </p:nvSpPr>
            <p:spPr bwMode="auto">
              <a:xfrm>
                <a:off x="192" y="1968"/>
                <a:ext cx="432"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50000"/>
                  </a:spcBef>
                  <a:defRPr/>
                </a:pPr>
                <a:r>
                  <a:rPr lang="en-GB" altLang="x-none" sz="2800" b="1">
                    <a:solidFill>
                      <a:srgbClr val="0000FF"/>
                    </a:solidFill>
                  </a:rPr>
                  <a:t>A</a:t>
                </a:r>
              </a:p>
              <a:p>
                <a:pPr algn="ctr">
                  <a:defRPr/>
                </a:pPr>
                <a:endParaRPr lang="en-GB" altLang="x-none"/>
              </a:p>
            </p:txBody>
          </p:sp>
          <p:sp>
            <p:nvSpPr>
              <p:cNvPr id="14" name="Oval 15"/>
              <p:cNvSpPr>
                <a:spLocks noChangeArrowheads="1"/>
              </p:cNvSpPr>
              <p:nvPr/>
            </p:nvSpPr>
            <p:spPr bwMode="auto">
              <a:xfrm>
                <a:off x="1584" y="1968"/>
                <a:ext cx="432"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50000"/>
                  </a:spcBef>
                  <a:defRPr/>
                </a:pPr>
                <a:r>
                  <a:rPr lang="en-GB" altLang="x-none" sz="2800" b="1">
                    <a:solidFill>
                      <a:srgbClr val="0000FF"/>
                    </a:solidFill>
                  </a:rPr>
                  <a:t>G</a:t>
                </a:r>
              </a:p>
              <a:p>
                <a:pPr algn="ctr">
                  <a:defRPr/>
                </a:pPr>
                <a:endParaRPr lang="en-GB" altLang="x-none"/>
              </a:p>
            </p:txBody>
          </p:sp>
          <p:sp>
            <p:nvSpPr>
              <p:cNvPr id="15" name="Oval 16"/>
              <p:cNvSpPr>
                <a:spLocks noChangeArrowheads="1"/>
              </p:cNvSpPr>
              <p:nvPr/>
            </p:nvSpPr>
            <p:spPr bwMode="auto">
              <a:xfrm>
                <a:off x="192" y="2928"/>
                <a:ext cx="432"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50000"/>
                  </a:spcBef>
                  <a:defRPr/>
                </a:pPr>
                <a:r>
                  <a:rPr lang="en-GB" altLang="x-none" sz="2800" b="1">
                    <a:solidFill>
                      <a:srgbClr val="800080"/>
                    </a:solidFill>
                  </a:rPr>
                  <a:t>C</a:t>
                </a:r>
                <a:endParaRPr lang="en-GB" altLang="x-none" sz="2800" b="1">
                  <a:solidFill>
                    <a:srgbClr val="0000FF"/>
                  </a:solidFill>
                </a:endParaRPr>
              </a:p>
              <a:p>
                <a:pPr algn="ctr">
                  <a:defRPr/>
                </a:pPr>
                <a:endParaRPr lang="en-GB" altLang="x-none"/>
              </a:p>
            </p:txBody>
          </p:sp>
          <p:sp>
            <p:nvSpPr>
              <p:cNvPr id="16" name="Oval 17"/>
              <p:cNvSpPr>
                <a:spLocks noChangeArrowheads="1"/>
              </p:cNvSpPr>
              <p:nvPr/>
            </p:nvSpPr>
            <p:spPr bwMode="auto">
              <a:xfrm>
                <a:off x="1584" y="2880"/>
                <a:ext cx="432" cy="43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50000"/>
                  </a:spcBef>
                  <a:defRPr/>
                </a:pPr>
                <a:r>
                  <a:rPr lang="en-GB" altLang="x-none" sz="2800" b="1">
                    <a:solidFill>
                      <a:srgbClr val="800080"/>
                    </a:solidFill>
                  </a:rPr>
                  <a:t>T</a:t>
                </a:r>
                <a:endParaRPr lang="en-GB" altLang="x-none" sz="2800" b="1">
                  <a:solidFill>
                    <a:srgbClr val="0000FF"/>
                  </a:solidFill>
                </a:endParaRPr>
              </a:p>
              <a:p>
                <a:pPr algn="ctr">
                  <a:defRPr/>
                </a:pPr>
                <a:endParaRPr lang="en-GB" altLang="x-none"/>
              </a:p>
            </p:txBody>
          </p:sp>
          <p:sp>
            <p:nvSpPr>
              <p:cNvPr id="17" name="Line 18"/>
              <p:cNvSpPr>
                <a:spLocks noChangeShapeType="1"/>
              </p:cNvSpPr>
              <p:nvPr/>
            </p:nvSpPr>
            <p:spPr bwMode="auto">
              <a:xfrm>
                <a:off x="672" y="2064"/>
                <a:ext cx="86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8" name="Line 19"/>
              <p:cNvSpPr>
                <a:spLocks noChangeShapeType="1"/>
              </p:cNvSpPr>
              <p:nvPr/>
            </p:nvSpPr>
            <p:spPr bwMode="auto">
              <a:xfrm>
                <a:off x="672" y="3024"/>
                <a:ext cx="86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9" name="Line 21"/>
              <p:cNvSpPr>
                <a:spLocks noChangeShapeType="1"/>
              </p:cNvSpPr>
              <p:nvPr/>
            </p:nvSpPr>
            <p:spPr bwMode="auto">
              <a:xfrm flipH="1">
                <a:off x="672" y="2208"/>
                <a:ext cx="86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0" name="Line 22"/>
              <p:cNvSpPr>
                <a:spLocks noChangeShapeType="1"/>
              </p:cNvSpPr>
              <p:nvPr/>
            </p:nvSpPr>
            <p:spPr bwMode="auto">
              <a:xfrm flipH="1">
                <a:off x="672" y="3168"/>
                <a:ext cx="86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23"/>
              <p:cNvSpPr>
                <a:spLocks noChangeShapeType="1"/>
              </p:cNvSpPr>
              <p:nvPr/>
            </p:nvSpPr>
            <p:spPr bwMode="auto">
              <a:xfrm flipV="1">
                <a:off x="288" y="2448"/>
                <a:ext cx="0" cy="43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24"/>
              <p:cNvSpPr>
                <a:spLocks noChangeShapeType="1"/>
              </p:cNvSpPr>
              <p:nvPr/>
            </p:nvSpPr>
            <p:spPr bwMode="auto">
              <a:xfrm flipV="1">
                <a:off x="1680" y="2448"/>
                <a:ext cx="0" cy="432"/>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3" name="Line 25"/>
              <p:cNvSpPr>
                <a:spLocks noChangeShapeType="1"/>
              </p:cNvSpPr>
              <p:nvPr/>
            </p:nvSpPr>
            <p:spPr bwMode="auto">
              <a:xfrm>
                <a:off x="432" y="2496"/>
                <a:ext cx="0" cy="384"/>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4" name="Line 26"/>
              <p:cNvSpPr>
                <a:spLocks noChangeShapeType="1"/>
              </p:cNvSpPr>
              <p:nvPr/>
            </p:nvSpPr>
            <p:spPr bwMode="auto">
              <a:xfrm>
                <a:off x="1824" y="2448"/>
                <a:ext cx="0" cy="384"/>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5" name="Line 27"/>
              <p:cNvSpPr>
                <a:spLocks noChangeShapeType="1"/>
              </p:cNvSpPr>
              <p:nvPr/>
            </p:nvSpPr>
            <p:spPr bwMode="auto">
              <a:xfrm flipV="1">
                <a:off x="576" y="2304"/>
                <a:ext cx="912" cy="528"/>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6" name="Line 28"/>
              <p:cNvSpPr>
                <a:spLocks noChangeShapeType="1"/>
              </p:cNvSpPr>
              <p:nvPr/>
            </p:nvSpPr>
            <p:spPr bwMode="auto">
              <a:xfrm flipH="1">
                <a:off x="624" y="2400"/>
                <a:ext cx="912" cy="528"/>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7" name="Line 29"/>
              <p:cNvSpPr>
                <a:spLocks noChangeShapeType="1"/>
              </p:cNvSpPr>
              <p:nvPr/>
            </p:nvSpPr>
            <p:spPr bwMode="auto">
              <a:xfrm flipH="1" flipV="1">
                <a:off x="672" y="2352"/>
                <a:ext cx="912" cy="528"/>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12" name="Line 30"/>
            <p:cNvSpPr>
              <a:spLocks noChangeShapeType="1"/>
            </p:cNvSpPr>
            <p:nvPr/>
          </p:nvSpPr>
          <p:spPr bwMode="auto">
            <a:xfrm>
              <a:off x="624" y="2304"/>
              <a:ext cx="864" cy="48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Tree>
    <p:extLst>
      <p:ext uri="{BB962C8B-B14F-4D97-AF65-F5344CB8AC3E}">
        <p14:creationId xmlns:p14="http://schemas.microsoft.com/office/powerpoint/2010/main" val="19884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Substitution Matrices</a:t>
            </a:r>
          </a:p>
        </p:txBody>
      </p:sp>
      <p:sp>
        <p:nvSpPr>
          <p:cNvPr id="3" name="ZoneTexte 2"/>
          <p:cNvSpPr txBox="1"/>
          <p:nvPr/>
        </p:nvSpPr>
        <p:spPr>
          <a:xfrm>
            <a:off x="0" y="12700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When searching for imperfect matches, it is necessary to have </a:t>
            </a:r>
            <a:r>
              <a:rPr lang="en-US" altLang="x-none" sz="2400" b="1">
                <a:solidFill>
                  <a:srgbClr val="0000FF"/>
                </a:solidFill>
                <a:latin typeface="Arial" charset="0"/>
                <a:ea typeface="Arial" charset="0"/>
                <a:cs typeface="Arial" charset="0"/>
              </a:rPr>
              <a:t>penalties</a:t>
            </a:r>
            <a:r>
              <a:rPr lang="en-US" altLang="x-none" sz="2400" b="1">
                <a:latin typeface="Arial" charset="0"/>
                <a:ea typeface="Arial" charset="0"/>
                <a:cs typeface="Arial" charset="0"/>
              </a:rPr>
              <a:t> for  base or amino acid </a:t>
            </a:r>
            <a:r>
              <a:rPr lang="en-US" altLang="x-none" sz="2400" b="1">
                <a:solidFill>
                  <a:srgbClr val="0000FF"/>
                </a:solidFill>
                <a:latin typeface="Arial" charset="0"/>
                <a:ea typeface="Arial" charset="0"/>
                <a:cs typeface="Arial" charset="0"/>
              </a:rPr>
              <a:t>mismatches</a:t>
            </a:r>
            <a:r>
              <a:rPr lang="en-US" altLang="x-none" sz="2400" b="1">
                <a:latin typeface="Arial" charset="0"/>
                <a:ea typeface="Arial" charset="0"/>
                <a:cs typeface="Arial" charset="0"/>
              </a:rPr>
              <a:t>. </a:t>
            </a:r>
          </a:p>
        </p:txBody>
      </p:sp>
      <p:sp>
        <p:nvSpPr>
          <p:cNvPr id="5" name="ZoneTexte 4"/>
          <p:cNvSpPr txBox="1"/>
          <p:nvPr/>
        </p:nvSpPr>
        <p:spPr>
          <a:xfrm>
            <a:off x="0" y="2628900"/>
            <a:ext cx="9144000" cy="1815882"/>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a:r>
            <a:r>
              <a:rPr lang="en-US" altLang="x-none" sz="2800" b="1">
                <a:ea typeface="Arial" charset="0"/>
                <a:cs typeface="Arial" charset="0"/>
              </a:rPr>
              <a:t>For proteins, the situation is more complicated, because </a:t>
            </a:r>
            <a:r>
              <a:rPr lang="en-US" altLang="x-none" sz="2800" b="1">
                <a:solidFill>
                  <a:srgbClr val="0717FF"/>
                </a:solidFill>
                <a:ea typeface="Arial" charset="0"/>
                <a:cs typeface="Arial" charset="0"/>
              </a:rPr>
              <a:t>many amino acid substitutions have very little effect on protein function</a:t>
            </a:r>
            <a:r>
              <a:rPr lang="en-US" altLang="x-none" sz="2800" b="1">
                <a:ea typeface="Arial" charset="0"/>
                <a:cs typeface="Arial" charset="0"/>
              </a:rPr>
              <a:t>, for example isoleucine and valine, or aspartic acid and glutamic acid.  </a:t>
            </a:r>
          </a:p>
        </p:txBody>
      </p:sp>
      <p:sp>
        <p:nvSpPr>
          <p:cNvPr id="6" name="Rectangle 5"/>
          <p:cNvSpPr/>
          <p:nvPr/>
        </p:nvSpPr>
        <p:spPr>
          <a:xfrm>
            <a:off x="127000" y="4822736"/>
            <a:ext cx="9017000" cy="1200329"/>
          </a:xfrm>
          <a:prstGeom prst="rect">
            <a:avLst/>
          </a:prstGeom>
        </p:spPr>
        <p:txBody>
          <a:bodyPr wrap="square">
            <a:spAutoFit/>
          </a:bodyPr>
          <a:lstStyle/>
          <a:p>
            <a:pPr>
              <a:spcBef>
                <a:spcPct val="50000"/>
              </a:spcBef>
              <a:buFontTx/>
              <a:buNone/>
            </a:pPr>
            <a:r>
              <a:rPr lang="en-GB" altLang="x-none" sz="2400" b="1" dirty="0" err="1">
                <a:ea typeface="Helvetica" charset="0"/>
                <a:cs typeface="Helvetica" charset="0"/>
              </a:rPr>
              <a:t>S</a:t>
            </a:r>
            <a:r>
              <a:rPr lang="en-GB" altLang="x-none" sz="2400" b="1" baseline="-25000" dirty="0" err="1">
                <a:ea typeface="Helvetica" charset="0"/>
                <a:cs typeface="Helvetica" charset="0"/>
              </a:rPr>
              <a:t>ij</a:t>
            </a:r>
            <a:r>
              <a:rPr lang="en-GB" altLang="x-none" sz="2400" b="1" dirty="0">
                <a:ea typeface="Helvetica" charset="0"/>
                <a:cs typeface="Helvetica" charset="0"/>
              </a:rPr>
              <a:t> = (ln(</a:t>
            </a:r>
            <a:r>
              <a:rPr lang="en-GB" altLang="x-none" sz="2400" b="1" dirty="0" err="1">
                <a:ea typeface="Helvetica" charset="0"/>
                <a:cs typeface="Helvetica" charset="0"/>
              </a:rPr>
              <a:t>q</a:t>
            </a:r>
            <a:r>
              <a:rPr lang="en-GB" altLang="x-none" sz="2400" b="1" baseline="-25000" dirty="0" err="1">
                <a:ea typeface="Helvetica" charset="0"/>
                <a:cs typeface="Helvetica" charset="0"/>
              </a:rPr>
              <a:t>ij</a:t>
            </a:r>
            <a:r>
              <a:rPr lang="en-GB" altLang="x-none" sz="2400" b="1" dirty="0">
                <a:ea typeface="Helvetica" charset="0"/>
                <a:cs typeface="Helvetica" charset="0"/>
              </a:rPr>
              <a:t>/</a:t>
            </a:r>
            <a:r>
              <a:rPr lang="en-GB" altLang="x-none" sz="2400" b="1" dirty="0" err="1">
                <a:ea typeface="Helvetica" charset="0"/>
                <a:cs typeface="Helvetica" charset="0"/>
              </a:rPr>
              <a:t>p</a:t>
            </a:r>
            <a:r>
              <a:rPr lang="en-GB" altLang="x-none" sz="2400" b="1" baseline="-25000" dirty="0" err="1">
                <a:ea typeface="Helvetica" charset="0"/>
                <a:cs typeface="Helvetica" charset="0"/>
              </a:rPr>
              <a:t>i</a:t>
            </a:r>
            <a:r>
              <a:rPr lang="en-GB" altLang="x-none" sz="2400" b="1" dirty="0" err="1">
                <a:ea typeface="Helvetica" charset="0"/>
                <a:cs typeface="Helvetica" charset="0"/>
              </a:rPr>
              <a:t>p</a:t>
            </a:r>
            <a:r>
              <a:rPr lang="en-GB" altLang="x-none" sz="2400" b="1" baseline="-25000" dirty="0" err="1">
                <a:ea typeface="Helvetica" charset="0"/>
                <a:cs typeface="Helvetica" charset="0"/>
              </a:rPr>
              <a:t>j</a:t>
            </a:r>
            <a:r>
              <a:rPr lang="en-GB" altLang="x-none" sz="2400" b="1" dirty="0">
                <a:ea typeface="Helvetica" charset="0"/>
                <a:cs typeface="Helvetica" charset="0"/>
              </a:rPr>
              <a:t>))/</a:t>
            </a:r>
            <a:r>
              <a:rPr lang="en-GB" altLang="x-none" sz="2400" b="1" dirty="0">
                <a:ea typeface="Helvetica" charset="0"/>
                <a:cs typeface="Helvetica" charset="0"/>
                <a:sym typeface="Symbol" charset="2"/>
              </a:rPr>
              <a:t></a:t>
            </a:r>
            <a:r>
              <a:rPr lang="en-GB" altLang="x-none" sz="2400" b="1" baseline="-25000" dirty="0">
                <a:ea typeface="Helvetica" charset="0"/>
                <a:cs typeface="Helvetica" charset="0"/>
              </a:rPr>
              <a:t>u</a:t>
            </a:r>
            <a:r>
              <a:rPr lang="en-GB" altLang="x-none" sz="2400" dirty="0">
                <a:ea typeface="Helvetica" charset="0"/>
                <a:cs typeface="Helvetica" charset="0"/>
              </a:rPr>
              <a:t>; </a:t>
            </a:r>
            <a:r>
              <a:rPr lang="en-GB" altLang="x-none" sz="2400" b="1" dirty="0" err="1">
                <a:ea typeface="Helvetica" charset="0"/>
                <a:cs typeface="Helvetica" charset="0"/>
              </a:rPr>
              <a:t>q</a:t>
            </a:r>
            <a:r>
              <a:rPr lang="en-GB" altLang="x-none" sz="2400" b="1" baseline="-25000" dirty="0" err="1">
                <a:ea typeface="Helvetica" charset="0"/>
                <a:cs typeface="Helvetica" charset="0"/>
              </a:rPr>
              <a:t>ij</a:t>
            </a:r>
            <a:r>
              <a:rPr lang="en-GB" altLang="x-none" sz="2400" dirty="0">
                <a:ea typeface="Helvetica" charset="0"/>
                <a:cs typeface="Helvetica" charset="0"/>
              </a:rPr>
              <a:t> are target frequencies (that sum to 1) for aligned pairs of amino acids, the </a:t>
            </a:r>
            <a:r>
              <a:rPr lang="en-GB" altLang="x-none" sz="2400" b="1" dirty="0">
                <a:ea typeface="Helvetica" charset="0"/>
                <a:cs typeface="Helvetica" charset="0"/>
              </a:rPr>
              <a:t>p</a:t>
            </a:r>
            <a:r>
              <a:rPr lang="en-GB" altLang="x-none" sz="2400" b="1" baseline="-25000" dirty="0">
                <a:ea typeface="Helvetica" charset="0"/>
                <a:cs typeface="Helvetica" charset="0"/>
              </a:rPr>
              <a:t>i</a:t>
            </a:r>
            <a:r>
              <a:rPr lang="en-GB" altLang="x-none" sz="2400" dirty="0">
                <a:ea typeface="Helvetica" charset="0"/>
                <a:cs typeface="Helvetica" charset="0"/>
              </a:rPr>
              <a:t> and </a:t>
            </a:r>
            <a:r>
              <a:rPr lang="en-GB" altLang="x-none" sz="2400" b="1" dirty="0" err="1">
                <a:ea typeface="Helvetica" charset="0"/>
                <a:cs typeface="Helvetica" charset="0"/>
              </a:rPr>
              <a:t>p</a:t>
            </a:r>
            <a:r>
              <a:rPr lang="en-GB" altLang="x-none" sz="2400" b="1" baseline="-25000" dirty="0" err="1">
                <a:ea typeface="Helvetica" charset="0"/>
                <a:cs typeface="Helvetica" charset="0"/>
              </a:rPr>
              <a:t>j</a:t>
            </a:r>
            <a:r>
              <a:rPr lang="en-GB" altLang="x-none" sz="2400" dirty="0">
                <a:ea typeface="Helvetica" charset="0"/>
                <a:cs typeface="Helvetica" charset="0"/>
              </a:rPr>
              <a:t> are background frequencies, and </a:t>
            </a:r>
            <a:r>
              <a:rPr lang="en-GB" altLang="x-none" sz="2400" b="1" dirty="0">
                <a:ea typeface="Helvetica" charset="0"/>
                <a:cs typeface="Helvetica" charset="0"/>
                <a:sym typeface="Symbol" charset="2"/>
              </a:rPr>
              <a:t></a:t>
            </a:r>
            <a:r>
              <a:rPr lang="en-GB" altLang="x-none" sz="2400" b="1" baseline="-25000" dirty="0">
                <a:ea typeface="Helvetica" charset="0"/>
                <a:cs typeface="Helvetica" charset="0"/>
              </a:rPr>
              <a:t>u</a:t>
            </a:r>
            <a:r>
              <a:rPr lang="en-GB" altLang="x-none" sz="2400" dirty="0">
                <a:ea typeface="Helvetica" charset="0"/>
                <a:cs typeface="Helvetica" charset="0"/>
              </a:rPr>
              <a:t> is a statistical parameter.</a:t>
            </a:r>
          </a:p>
        </p:txBody>
      </p:sp>
    </p:spTree>
    <p:extLst>
      <p:ext uri="{BB962C8B-B14F-4D97-AF65-F5344CB8AC3E}">
        <p14:creationId xmlns:p14="http://schemas.microsoft.com/office/powerpoint/2010/main" val="101312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842962"/>
          </a:xfrm>
          <a:solidFill>
            <a:srgbClr val="FFFF00"/>
          </a:solidFill>
        </p:spPr>
        <p:txBody>
          <a:bodyPr/>
          <a:lstStyle/>
          <a:p>
            <a:pPr algn="ctr"/>
            <a:r>
              <a:rPr lang="en-US" altLang="x-none" b="1">
                <a:solidFill>
                  <a:srgbClr val="0000FF"/>
                </a:solidFill>
                <a:latin typeface="Arial" charset="0"/>
                <a:ea typeface="Arial" charset="0"/>
                <a:cs typeface="Arial" charset="0"/>
              </a:rPr>
              <a:t>Substitution </a:t>
            </a:r>
            <a:r>
              <a:rPr lang="en-US" altLang="x-none" b="1" err="1">
                <a:solidFill>
                  <a:srgbClr val="0000FF"/>
                </a:solidFill>
                <a:latin typeface="Arial" charset="0"/>
                <a:ea typeface="Arial" charset="0"/>
                <a:cs typeface="Arial" charset="0"/>
              </a:rPr>
              <a:t>Matrices</a:t>
            </a:r>
            <a:r>
              <a:rPr lang="en-US" altLang="x-none" sz="2000" b="1" err="1">
                <a:solidFill>
                  <a:srgbClr val="0000FF"/>
                </a:solidFill>
                <a:latin typeface="Arial" charset="0"/>
                <a:ea typeface="Arial" charset="0"/>
                <a:cs typeface="Arial" charset="0"/>
              </a:rPr>
              <a:t>cont</a:t>
            </a:r>
            <a:endParaRPr lang="en-US" altLang="x-none" sz="2000" b="1">
              <a:solidFill>
                <a:srgbClr val="0000FF"/>
              </a:solidFill>
              <a:latin typeface="Arial" charset="0"/>
              <a:ea typeface="Arial" charset="0"/>
              <a:cs typeface="Arial" charset="0"/>
            </a:endParaRPr>
          </a:p>
        </p:txBody>
      </p:sp>
      <p:sp>
        <p:nvSpPr>
          <p:cNvPr id="5" name="ZoneTexte 4"/>
          <p:cNvSpPr txBox="1"/>
          <p:nvPr/>
        </p:nvSpPr>
        <p:spPr>
          <a:xfrm>
            <a:off x="0" y="876300"/>
            <a:ext cx="9144000" cy="1569660"/>
          </a:xfrm>
          <a:prstGeom prst="rect">
            <a:avLst/>
          </a:prstGeom>
          <a:noFill/>
        </p:spPr>
        <p:txBody>
          <a:bodyPr wrap="square" rtlCol="0">
            <a:spAutoFit/>
          </a:bodyPr>
          <a:lstStyle/>
          <a:p>
            <a:r>
              <a:rPr lang="en-US" altLang="x-none" sz="2400" b="1">
                <a:solidFill>
                  <a:srgbClr val="0000FF"/>
                </a:solidFill>
                <a:latin typeface="Arial" charset="0"/>
                <a:ea typeface="Arial" charset="0"/>
                <a:cs typeface="Arial" charset="0"/>
              </a:rPr>
              <a:t>Protein substitution matrices have been developed by comparing the frequencies of different possible substitutions observed in  homologous proteins across species.  Two approaches have been used:</a:t>
            </a:r>
            <a:endParaRPr lang="en-GB" sz="2400">
              <a:solidFill>
                <a:srgbClr val="0000FF"/>
              </a:solidFill>
            </a:endParaRPr>
          </a:p>
        </p:txBody>
      </p:sp>
      <p:sp>
        <p:nvSpPr>
          <p:cNvPr id="6" name="ZoneTexte 5"/>
          <p:cNvSpPr txBox="1"/>
          <p:nvPr/>
        </p:nvSpPr>
        <p:spPr>
          <a:xfrm>
            <a:off x="0" y="2946400"/>
            <a:ext cx="9144000" cy="1631216"/>
          </a:xfrm>
          <a:prstGeom prst="rect">
            <a:avLst/>
          </a:prstGeom>
          <a:noFill/>
        </p:spPr>
        <p:txBody>
          <a:bodyPr wrap="square" rtlCol="0">
            <a:spAutoFit/>
          </a:bodyPr>
          <a:lstStyle/>
          <a:p>
            <a:r>
              <a:rPr lang="en-US" altLang="x-none" sz="2000">
                <a:solidFill>
                  <a:srgbClr val="0D4BFF"/>
                </a:solidFill>
                <a:latin typeface="Arial" charset="0"/>
                <a:ea typeface="Arial" charset="0"/>
                <a:cs typeface="Arial" charset="0"/>
              </a:rPr>
              <a:t>a) T</a:t>
            </a:r>
            <a:r>
              <a:rPr lang="en-US" altLang="x-none" sz="2000">
                <a:latin typeface="Arial" charset="0"/>
                <a:ea typeface="Arial" charset="0"/>
                <a:cs typeface="Arial" charset="0"/>
              </a:rPr>
              <a:t>he </a:t>
            </a:r>
            <a:r>
              <a:rPr lang="en-US" altLang="x-none" sz="2000" b="1">
                <a:latin typeface="Arial" charset="0"/>
                <a:ea typeface="Arial" charset="0"/>
                <a:cs typeface="Arial" charset="0"/>
              </a:rPr>
              <a:t>PAM</a:t>
            </a:r>
            <a:r>
              <a:rPr lang="en-US" altLang="x-none" sz="2000">
                <a:latin typeface="Arial" charset="0"/>
                <a:ea typeface="Arial" charset="0"/>
                <a:cs typeface="Arial" charset="0"/>
              </a:rPr>
              <a:t> series uses global alignments of proteins from  closely related species.  Results are then </a:t>
            </a:r>
            <a:r>
              <a:rPr lang="en-US" altLang="x-none" sz="2000" b="1">
                <a:latin typeface="Arial" charset="0"/>
                <a:ea typeface="Arial" charset="0"/>
                <a:cs typeface="Arial" charset="0"/>
              </a:rPr>
              <a:t>extrapolated</a:t>
            </a:r>
            <a:r>
              <a:rPr lang="en-US" altLang="x-none" sz="2000">
                <a:latin typeface="Arial" charset="0"/>
                <a:ea typeface="Arial" charset="0"/>
                <a:cs typeface="Arial" charset="0"/>
              </a:rPr>
              <a:t> to more distant relationships by </a:t>
            </a:r>
            <a:r>
              <a:rPr lang="en-US" altLang="x-none" sz="2000" b="1">
                <a:solidFill>
                  <a:srgbClr val="FF0000"/>
                </a:solidFill>
                <a:latin typeface="Arial" charset="0"/>
                <a:ea typeface="Arial" charset="0"/>
                <a:cs typeface="Arial" charset="0"/>
              </a:rPr>
              <a:t>matrix multiplication</a:t>
            </a:r>
            <a:r>
              <a:rPr lang="en-US" altLang="x-none" sz="2000">
                <a:latin typeface="Arial" charset="0"/>
                <a:ea typeface="Arial" charset="0"/>
                <a:cs typeface="Arial" charset="0"/>
              </a:rPr>
              <a:t>.  The </a:t>
            </a:r>
            <a:r>
              <a:rPr lang="en-US" altLang="x-none" sz="2000" b="1">
                <a:solidFill>
                  <a:srgbClr val="0000FF"/>
                </a:solidFill>
                <a:latin typeface="Arial" charset="0"/>
                <a:ea typeface="Arial" charset="0"/>
                <a:cs typeface="Arial" charset="0"/>
              </a:rPr>
              <a:t>numbers describing the matrices reflect evolutionary distance</a:t>
            </a:r>
            <a:r>
              <a:rPr lang="en-US" altLang="x-none" sz="2000">
                <a:latin typeface="Arial" charset="0"/>
                <a:ea typeface="Arial" charset="0"/>
                <a:cs typeface="Arial" charset="0"/>
              </a:rPr>
              <a:t>: PAM30 is used for more closely related species and PAM 70 is for more distant relationships. </a:t>
            </a:r>
          </a:p>
        </p:txBody>
      </p:sp>
    </p:spTree>
    <p:extLst>
      <p:ext uri="{BB962C8B-B14F-4D97-AF65-F5344CB8AC3E}">
        <p14:creationId xmlns:p14="http://schemas.microsoft.com/office/powerpoint/2010/main" val="2531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842962"/>
          </a:xfrm>
          <a:solidFill>
            <a:srgbClr val="FFFF00"/>
          </a:solidFill>
        </p:spPr>
        <p:txBody>
          <a:bodyPr/>
          <a:lstStyle/>
          <a:p>
            <a:pPr algn="ctr"/>
            <a:r>
              <a:rPr lang="en-US" altLang="x-none" b="1">
                <a:solidFill>
                  <a:srgbClr val="0000FF"/>
                </a:solidFill>
                <a:latin typeface="Arial" charset="0"/>
                <a:ea typeface="Arial" charset="0"/>
                <a:cs typeface="Arial" charset="0"/>
              </a:rPr>
              <a:t>Substitution </a:t>
            </a:r>
            <a:r>
              <a:rPr lang="en-US" altLang="x-none" b="1" err="1">
                <a:solidFill>
                  <a:srgbClr val="0000FF"/>
                </a:solidFill>
                <a:latin typeface="Arial" charset="0"/>
                <a:ea typeface="Arial" charset="0"/>
                <a:cs typeface="Arial" charset="0"/>
              </a:rPr>
              <a:t>Matrices</a:t>
            </a:r>
            <a:r>
              <a:rPr lang="en-US" altLang="x-none" sz="2000" b="1" err="1">
                <a:solidFill>
                  <a:srgbClr val="0000FF"/>
                </a:solidFill>
                <a:latin typeface="Arial" charset="0"/>
                <a:ea typeface="Arial" charset="0"/>
                <a:cs typeface="Arial" charset="0"/>
              </a:rPr>
              <a:t>cont</a:t>
            </a:r>
            <a:endParaRPr lang="en-US" altLang="x-none" sz="2000" b="1">
              <a:solidFill>
                <a:srgbClr val="0000FF"/>
              </a:solidFill>
              <a:latin typeface="Arial" charset="0"/>
              <a:ea typeface="Arial" charset="0"/>
              <a:cs typeface="Arial" charset="0"/>
            </a:endParaRPr>
          </a:p>
        </p:txBody>
      </p:sp>
      <p:sp>
        <p:nvSpPr>
          <p:cNvPr id="5" name="ZoneTexte 4"/>
          <p:cNvSpPr txBox="1"/>
          <p:nvPr/>
        </p:nvSpPr>
        <p:spPr>
          <a:xfrm>
            <a:off x="0" y="876300"/>
            <a:ext cx="9144000" cy="1569660"/>
          </a:xfrm>
          <a:prstGeom prst="rect">
            <a:avLst/>
          </a:prstGeom>
          <a:noFill/>
        </p:spPr>
        <p:txBody>
          <a:bodyPr wrap="square" rtlCol="0">
            <a:spAutoFit/>
          </a:bodyPr>
          <a:lstStyle/>
          <a:p>
            <a:r>
              <a:rPr lang="en-US" altLang="x-none" sz="2400" b="1">
                <a:solidFill>
                  <a:srgbClr val="0000FF"/>
                </a:solidFill>
                <a:latin typeface="Arial" charset="0"/>
                <a:ea typeface="Arial" charset="0"/>
                <a:cs typeface="Arial" charset="0"/>
              </a:rPr>
              <a:t>Protein substitution matrices have been developed by comparing the frequencies of different possible substitutions observed in  homologous proteins across species.  Two approaches have been used:</a:t>
            </a:r>
            <a:endParaRPr lang="en-GB" sz="2400">
              <a:solidFill>
                <a:srgbClr val="0000FF"/>
              </a:solidFill>
            </a:endParaRPr>
          </a:p>
        </p:txBody>
      </p:sp>
      <p:sp>
        <p:nvSpPr>
          <p:cNvPr id="7" name="ZoneTexte 6"/>
          <p:cNvSpPr txBox="1"/>
          <p:nvPr/>
        </p:nvSpPr>
        <p:spPr>
          <a:xfrm>
            <a:off x="0" y="3251200"/>
            <a:ext cx="9144000" cy="2554545"/>
          </a:xfrm>
          <a:prstGeom prst="rect">
            <a:avLst/>
          </a:prstGeom>
          <a:noFill/>
        </p:spPr>
        <p:txBody>
          <a:bodyPr wrap="square" rtlCol="0">
            <a:spAutoFit/>
          </a:bodyPr>
          <a:lstStyle/>
          <a:p>
            <a:r>
              <a:rPr lang="en-GB" sz="2000" dirty="0">
                <a:solidFill>
                  <a:srgbClr val="FF0000"/>
                </a:solidFill>
                <a:latin typeface="Arial" charset="0"/>
                <a:ea typeface="Arial" charset="0"/>
                <a:cs typeface="Arial" charset="0"/>
              </a:rPr>
              <a:t>b)</a:t>
            </a:r>
            <a:r>
              <a:rPr lang="en-GB" sz="2000" dirty="0">
                <a:latin typeface="Arial" charset="0"/>
                <a:ea typeface="Arial" charset="0"/>
                <a:cs typeface="Arial" charset="0"/>
              </a:rPr>
              <a:t> </a:t>
            </a:r>
            <a:r>
              <a:rPr lang="en-GB" sz="2000" dirty="0">
                <a:solidFill>
                  <a:srgbClr val="FF0000"/>
                </a:solidFill>
                <a:latin typeface="Arial" charset="0"/>
                <a:ea typeface="Arial" charset="0"/>
                <a:cs typeface="Arial" charset="0"/>
              </a:rPr>
              <a:t>T</a:t>
            </a:r>
            <a:r>
              <a:rPr lang="en-GB" sz="2000" dirty="0">
                <a:latin typeface="Arial" charset="0"/>
                <a:ea typeface="Arial" charset="0"/>
                <a:cs typeface="Arial" charset="0"/>
              </a:rPr>
              <a:t>he </a:t>
            </a:r>
            <a:r>
              <a:rPr lang="en-GB" sz="2000" b="1" dirty="0">
                <a:latin typeface="Arial" charset="0"/>
                <a:ea typeface="Arial" charset="0"/>
                <a:cs typeface="Arial" charset="0"/>
              </a:rPr>
              <a:t>BLOSUM</a:t>
            </a:r>
            <a:r>
              <a:rPr lang="en-GB" sz="2000" dirty="0">
                <a:latin typeface="Arial" charset="0"/>
                <a:ea typeface="Arial" charset="0"/>
                <a:cs typeface="Arial" charset="0"/>
              </a:rPr>
              <a:t> series use local, </a:t>
            </a:r>
            <a:r>
              <a:rPr lang="en-GB" sz="2000" dirty="0" err="1">
                <a:latin typeface="Arial" charset="0"/>
                <a:ea typeface="Arial" charset="0"/>
                <a:cs typeface="Arial" charset="0"/>
              </a:rPr>
              <a:t>ungapped</a:t>
            </a:r>
            <a:r>
              <a:rPr lang="en-GB" sz="2000" dirty="0">
                <a:latin typeface="Arial" charset="0"/>
                <a:ea typeface="Arial" charset="0"/>
                <a:cs typeface="Arial" charset="0"/>
              </a:rPr>
              <a:t> alignments between proteins from distantly related species. </a:t>
            </a:r>
            <a:r>
              <a:rPr lang="en-GB" sz="2000" b="1" dirty="0">
                <a:latin typeface="Arial" charset="0"/>
                <a:ea typeface="Arial" charset="0"/>
                <a:cs typeface="Arial" charset="0"/>
              </a:rPr>
              <a:t>The matrices are directly calculated, not extrapolated. </a:t>
            </a:r>
            <a:r>
              <a:rPr lang="en-GB" sz="2000" dirty="0">
                <a:latin typeface="Arial" charset="0"/>
                <a:ea typeface="Arial" charset="0"/>
                <a:cs typeface="Arial" charset="0"/>
              </a:rPr>
              <a:t>The </a:t>
            </a:r>
            <a:r>
              <a:rPr lang="en-GB" sz="2000" b="1" dirty="0">
                <a:solidFill>
                  <a:srgbClr val="0000FF"/>
                </a:solidFill>
                <a:latin typeface="Arial" charset="0"/>
                <a:ea typeface="Arial" charset="0"/>
                <a:cs typeface="Arial" charset="0"/>
              </a:rPr>
              <a:t>numbers refer to the minimum percent identity</a:t>
            </a:r>
            <a:r>
              <a:rPr lang="en-GB" sz="2000" dirty="0">
                <a:solidFill>
                  <a:srgbClr val="0000FF"/>
                </a:solidFill>
                <a:latin typeface="Arial" charset="0"/>
                <a:ea typeface="Arial" charset="0"/>
                <a:cs typeface="Arial" charset="0"/>
              </a:rPr>
              <a:t> </a:t>
            </a:r>
            <a:r>
              <a:rPr lang="en-GB" sz="2000" dirty="0">
                <a:latin typeface="Arial" charset="0"/>
                <a:ea typeface="Arial" charset="0"/>
                <a:cs typeface="Arial" charset="0"/>
              </a:rPr>
              <a:t>allowed for a pair of sequences to be included in the matrix calculation. </a:t>
            </a:r>
            <a:r>
              <a:rPr lang="en-GB" sz="2000" b="1" dirty="0">
                <a:solidFill>
                  <a:srgbClr val="0717FF"/>
                </a:solidFill>
                <a:latin typeface="Arial" charset="0"/>
                <a:ea typeface="Arial" charset="0"/>
                <a:cs typeface="Arial" charset="0"/>
              </a:rPr>
              <a:t>Thus BLOSUM80 required 80% identity</a:t>
            </a:r>
            <a:r>
              <a:rPr lang="en-GB" sz="2000" dirty="0">
                <a:latin typeface="Arial" charset="0"/>
                <a:ea typeface="Arial" charset="0"/>
                <a:cs typeface="Arial" charset="0"/>
              </a:rPr>
              <a:t>.</a:t>
            </a:r>
          </a:p>
          <a:p>
            <a:endParaRPr lang="en-GB" sz="2000" dirty="0">
              <a:latin typeface="Arial" charset="0"/>
              <a:ea typeface="Arial" charset="0"/>
              <a:cs typeface="Arial" charset="0"/>
            </a:endParaRPr>
          </a:p>
          <a:p>
            <a:r>
              <a:rPr lang="en-GB" sz="2000" b="1" dirty="0">
                <a:solidFill>
                  <a:srgbClr val="0000FF"/>
                </a:solidFill>
                <a:latin typeface="Arial" charset="0"/>
                <a:ea typeface="Arial" charset="0"/>
                <a:cs typeface="Arial" charset="0"/>
              </a:rPr>
              <a:t>BLOSUM matrices have been found to work better in practice, and </a:t>
            </a:r>
            <a:r>
              <a:rPr lang="en-GB" sz="2000" b="1" dirty="0" err="1">
                <a:solidFill>
                  <a:srgbClr val="0000FF"/>
                </a:solidFill>
                <a:latin typeface="Arial" charset="0"/>
                <a:ea typeface="Arial" charset="0"/>
                <a:cs typeface="Arial" charset="0"/>
              </a:rPr>
              <a:t>blastp</a:t>
            </a:r>
            <a:r>
              <a:rPr lang="en-GB" sz="2000" b="1" dirty="0">
                <a:solidFill>
                  <a:srgbClr val="0000FF"/>
                </a:solidFill>
                <a:latin typeface="Arial" charset="0"/>
                <a:ea typeface="Arial" charset="0"/>
                <a:cs typeface="Arial" charset="0"/>
              </a:rPr>
              <a:t> uses </a:t>
            </a:r>
            <a:r>
              <a:rPr lang="en-GB" sz="2000" b="1" dirty="0">
                <a:solidFill>
                  <a:srgbClr val="FF0000"/>
                </a:solidFill>
                <a:latin typeface="Arial" charset="0"/>
                <a:ea typeface="Arial" charset="0"/>
                <a:cs typeface="Arial" charset="0"/>
              </a:rPr>
              <a:t>BLOSUM62</a:t>
            </a:r>
            <a:r>
              <a:rPr lang="en-GB" sz="2000" b="1" dirty="0">
                <a:solidFill>
                  <a:srgbClr val="0000FF"/>
                </a:solidFill>
                <a:latin typeface="Arial" charset="0"/>
                <a:ea typeface="Arial" charset="0"/>
                <a:cs typeface="Arial" charset="0"/>
              </a:rPr>
              <a:t> by default. </a:t>
            </a:r>
          </a:p>
        </p:txBody>
      </p:sp>
    </p:spTree>
    <p:extLst>
      <p:ext uri="{BB962C8B-B14F-4D97-AF65-F5344CB8AC3E}">
        <p14:creationId xmlns:p14="http://schemas.microsoft.com/office/powerpoint/2010/main" val="9442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Gap Scores</a:t>
            </a:r>
          </a:p>
        </p:txBody>
      </p:sp>
      <p:sp>
        <p:nvSpPr>
          <p:cNvPr id="3" name="ZoneTexte 2"/>
          <p:cNvSpPr txBox="1"/>
          <p:nvPr/>
        </p:nvSpPr>
        <p:spPr>
          <a:xfrm>
            <a:off x="0" y="13716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When closely related sequences are aligned, small gaps are commonly observed in addition to base substitutions.</a:t>
            </a:r>
          </a:p>
        </p:txBody>
      </p:sp>
      <p:sp>
        <p:nvSpPr>
          <p:cNvPr id="4" name="ZoneTexte 3"/>
          <p:cNvSpPr txBox="1"/>
          <p:nvPr/>
        </p:nvSpPr>
        <p:spPr>
          <a:xfrm>
            <a:off x="0" y="23495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Gapped alignments mess up statistical calculations, but they must be dealt with.</a:t>
            </a:r>
          </a:p>
        </p:txBody>
      </p:sp>
      <p:sp>
        <p:nvSpPr>
          <p:cNvPr id="5" name="ZoneTexte 4"/>
          <p:cNvSpPr txBox="1"/>
          <p:nvPr/>
        </p:nvSpPr>
        <p:spPr>
          <a:xfrm>
            <a:off x="0" y="34544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Since a gap can have any length, there are separate </a:t>
            </a:r>
            <a:r>
              <a:rPr lang="en-US" altLang="x-none" sz="2400" b="1">
                <a:solidFill>
                  <a:srgbClr val="0000FF"/>
                </a:solidFill>
                <a:latin typeface="Arial" charset="0"/>
                <a:ea typeface="Arial" charset="0"/>
                <a:cs typeface="Arial" charset="0"/>
              </a:rPr>
              <a:t>penalties</a:t>
            </a:r>
            <a:r>
              <a:rPr lang="en-US" altLang="x-none" sz="2400" b="1">
                <a:latin typeface="Arial" charset="0"/>
                <a:ea typeface="Arial" charset="0"/>
                <a:cs typeface="Arial" charset="0"/>
              </a:rPr>
              <a:t> for </a:t>
            </a:r>
            <a:r>
              <a:rPr lang="en-US" altLang="x-none" sz="2400" b="1">
                <a:solidFill>
                  <a:srgbClr val="0000FF"/>
                </a:solidFill>
                <a:latin typeface="Arial" charset="0"/>
                <a:ea typeface="Arial" charset="0"/>
                <a:cs typeface="Arial" charset="0"/>
              </a:rPr>
              <a:t>opening a gap </a:t>
            </a:r>
            <a:r>
              <a:rPr lang="en-US" altLang="x-none" sz="2400" b="1">
                <a:latin typeface="Arial" charset="0"/>
                <a:ea typeface="Arial" charset="0"/>
                <a:cs typeface="Arial" charset="0"/>
              </a:rPr>
              <a:t>and for </a:t>
            </a:r>
            <a:r>
              <a:rPr lang="en-US" altLang="x-none" sz="2400" b="1">
                <a:solidFill>
                  <a:srgbClr val="0000FF"/>
                </a:solidFill>
                <a:latin typeface="Arial" charset="0"/>
                <a:ea typeface="Arial" charset="0"/>
                <a:cs typeface="Arial" charset="0"/>
              </a:rPr>
              <a:t>extending a gap</a:t>
            </a:r>
            <a:r>
              <a:rPr lang="en-US" altLang="x-none" sz="2400" b="1">
                <a:latin typeface="Arial" charset="0"/>
                <a:ea typeface="Arial" charset="0"/>
                <a:cs typeface="Arial" charset="0"/>
              </a:rPr>
              <a:t>. </a:t>
            </a:r>
          </a:p>
        </p:txBody>
      </p:sp>
      <p:sp>
        <p:nvSpPr>
          <p:cNvPr id="6" name="ZoneTexte 5"/>
          <p:cNvSpPr txBox="1"/>
          <p:nvPr/>
        </p:nvSpPr>
        <p:spPr>
          <a:xfrm>
            <a:off x="0" y="4711700"/>
            <a:ext cx="9144000" cy="1200329"/>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By default, </a:t>
            </a:r>
            <a:r>
              <a:rPr lang="en-US" altLang="x-none" sz="2400" b="1" err="1">
                <a:solidFill>
                  <a:srgbClr val="0000FF"/>
                </a:solidFill>
                <a:latin typeface="Arial" charset="0"/>
                <a:ea typeface="Arial" charset="0"/>
                <a:cs typeface="Arial" charset="0"/>
              </a:rPr>
              <a:t>blastn</a:t>
            </a:r>
            <a:r>
              <a:rPr lang="en-US" altLang="x-none" sz="2400" b="1">
                <a:latin typeface="Arial" charset="0"/>
                <a:ea typeface="Arial" charset="0"/>
                <a:cs typeface="Arial" charset="0"/>
              </a:rPr>
              <a:t> uses a gap opening penalty of </a:t>
            </a:r>
            <a:r>
              <a:rPr lang="en-US" altLang="x-none" sz="2400" b="1">
                <a:solidFill>
                  <a:srgbClr val="0000FF"/>
                </a:solidFill>
                <a:latin typeface="Arial" charset="0"/>
                <a:ea typeface="Arial" charset="0"/>
                <a:cs typeface="Arial" charset="0"/>
              </a:rPr>
              <a:t>-5</a:t>
            </a:r>
            <a:r>
              <a:rPr lang="en-US" altLang="x-none" sz="2400" b="1">
                <a:latin typeface="Arial" charset="0"/>
                <a:ea typeface="Arial" charset="0"/>
                <a:cs typeface="Arial" charset="0"/>
              </a:rPr>
              <a:t> and an extension penalty of </a:t>
            </a:r>
            <a:r>
              <a:rPr lang="en-US" altLang="x-none" sz="2400" b="1">
                <a:solidFill>
                  <a:srgbClr val="0000FF"/>
                </a:solidFill>
                <a:latin typeface="Arial" charset="0"/>
                <a:ea typeface="Arial" charset="0"/>
                <a:cs typeface="Arial" charset="0"/>
              </a:rPr>
              <a:t>-2</a:t>
            </a:r>
            <a:r>
              <a:rPr lang="en-US" altLang="x-none" sz="2400" b="1">
                <a:latin typeface="Arial" charset="0"/>
                <a:ea typeface="Arial" charset="0"/>
                <a:cs typeface="Arial" charset="0"/>
              </a:rPr>
              <a:t>; </a:t>
            </a:r>
            <a:r>
              <a:rPr lang="en-US" altLang="x-none" sz="2400" b="1" err="1">
                <a:solidFill>
                  <a:srgbClr val="0000FF"/>
                </a:solidFill>
                <a:latin typeface="Arial" charset="0"/>
                <a:ea typeface="Arial" charset="0"/>
                <a:cs typeface="Arial" charset="0"/>
              </a:rPr>
              <a:t>blastp</a:t>
            </a:r>
            <a:r>
              <a:rPr lang="en-US" altLang="x-none" sz="2400" b="1">
                <a:latin typeface="Arial" charset="0"/>
                <a:ea typeface="Arial" charset="0"/>
                <a:cs typeface="Arial" charset="0"/>
              </a:rPr>
              <a:t> has an opening penalty of </a:t>
            </a:r>
            <a:r>
              <a:rPr lang="en-US" altLang="x-none" sz="2400" b="1">
                <a:solidFill>
                  <a:srgbClr val="0000FF"/>
                </a:solidFill>
                <a:latin typeface="Arial" charset="0"/>
                <a:ea typeface="Arial" charset="0"/>
                <a:cs typeface="Arial" charset="0"/>
              </a:rPr>
              <a:t>-11 </a:t>
            </a:r>
            <a:r>
              <a:rPr lang="en-US" altLang="x-none" sz="2400" b="1">
                <a:latin typeface="Arial" charset="0"/>
                <a:ea typeface="Arial" charset="0"/>
                <a:cs typeface="Arial" charset="0"/>
              </a:rPr>
              <a:t>and an extension penalty of </a:t>
            </a:r>
            <a:r>
              <a:rPr lang="en-US" altLang="x-none" sz="2400" b="1">
                <a:solidFill>
                  <a:srgbClr val="0000FF"/>
                </a:solidFill>
                <a:latin typeface="Arial" charset="0"/>
                <a:ea typeface="Arial" charset="0"/>
                <a:cs typeface="Arial" charset="0"/>
              </a:rPr>
              <a:t>-1</a:t>
            </a:r>
            <a:r>
              <a:rPr lang="en-US" altLang="x-none" sz="2400" b="1">
                <a:latin typeface="Arial" charset="0"/>
                <a:ea typeface="Arial" charset="0"/>
                <a:cs typeface="Arial" charset="0"/>
              </a:rPr>
              <a:t>. </a:t>
            </a:r>
          </a:p>
        </p:txBody>
      </p:sp>
    </p:spTree>
    <p:extLst>
      <p:ext uri="{BB962C8B-B14F-4D97-AF65-F5344CB8AC3E}">
        <p14:creationId xmlns:p14="http://schemas.microsoft.com/office/powerpoint/2010/main" val="994681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Gap Scores</a:t>
            </a:r>
          </a:p>
        </p:txBody>
      </p:sp>
      <p:sp>
        <p:nvSpPr>
          <p:cNvPr id="6" name="ZoneTexte 5"/>
          <p:cNvSpPr txBox="1"/>
          <p:nvPr/>
        </p:nvSpPr>
        <p:spPr>
          <a:xfrm>
            <a:off x="0" y="1422400"/>
            <a:ext cx="9144000" cy="1938992"/>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Using separate opening and extension penalties is called an “</a:t>
            </a:r>
            <a:r>
              <a:rPr lang="en-US" altLang="x-none" sz="2400" b="1">
                <a:solidFill>
                  <a:srgbClr val="0000FF"/>
                </a:solidFill>
                <a:latin typeface="Arial" charset="0"/>
                <a:ea typeface="Arial" charset="0"/>
                <a:cs typeface="Arial" charset="0"/>
              </a:rPr>
              <a:t>affine</a:t>
            </a:r>
            <a:r>
              <a:rPr lang="en-US" altLang="x-none" sz="2400" b="1">
                <a:latin typeface="Arial" charset="0"/>
                <a:ea typeface="Arial" charset="0"/>
                <a:cs typeface="Arial" charset="0"/>
              </a:rPr>
              <a:t>” scoring system.</a:t>
            </a:r>
          </a:p>
          <a:p>
            <a:endParaRPr lang="en-US" altLang="x-none" sz="2400" b="1">
              <a:latin typeface="Arial" charset="0"/>
              <a:ea typeface="Arial" charset="0"/>
              <a:cs typeface="Arial" charset="0"/>
            </a:endParaRPr>
          </a:p>
          <a:p>
            <a:r>
              <a:rPr lang="en-US" altLang="x-none" sz="2400" b="1">
                <a:latin typeface="Arial" charset="0"/>
                <a:ea typeface="Arial" charset="0"/>
                <a:cs typeface="Arial" charset="0"/>
              </a:rPr>
              <a:t>For example, y = 3x is a linear function of x, while y = 3x + 5 is an affine function of x. </a:t>
            </a:r>
          </a:p>
        </p:txBody>
      </p:sp>
      <p:sp>
        <p:nvSpPr>
          <p:cNvPr id="7" name="ZoneTexte 6"/>
          <p:cNvSpPr txBox="1"/>
          <p:nvPr/>
        </p:nvSpPr>
        <p:spPr>
          <a:xfrm>
            <a:off x="0" y="3924300"/>
            <a:ext cx="9144000" cy="1938992"/>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a:r>
            <a:r>
              <a:rPr lang="en-US" altLang="x-none" sz="2400" b="1">
                <a:solidFill>
                  <a:srgbClr val="0000FF"/>
                </a:solidFill>
                <a:latin typeface="Arial" charset="0"/>
                <a:ea typeface="Arial" charset="0"/>
                <a:cs typeface="Arial" charset="0"/>
              </a:rPr>
              <a:t>Using an affine function for gaps is considerably slower than using a linear function </a:t>
            </a:r>
            <a:r>
              <a:rPr lang="en-US" altLang="x-none" sz="2400" b="1">
                <a:latin typeface="Arial" charset="0"/>
                <a:ea typeface="Arial" charset="0"/>
                <a:cs typeface="Arial" charset="0"/>
              </a:rPr>
              <a:t>(i.e. the gap opening and gap extensions are identical). </a:t>
            </a:r>
          </a:p>
          <a:p>
            <a:r>
              <a:rPr lang="en-US" altLang="x-none" sz="2400" b="1" err="1">
                <a:solidFill>
                  <a:srgbClr val="0000FF"/>
                </a:solidFill>
                <a:latin typeface="Arial" charset="0"/>
                <a:ea typeface="Arial" charset="0"/>
                <a:cs typeface="Arial" charset="0"/>
              </a:rPr>
              <a:t>Megablast</a:t>
            </a:r>
            <a:r>
              <a:rPr lang="en-US" altLang="x-none" sz="2400" b="1">
                <a:latin typeface="Arial" charset="0"/>
                <a:ea typeface="Arial" charset="0"/>
                <a:cs typeface="Arial" charset="0"/>
              </a:rPr>
              <a:t>, a related program useful for large-scale sequence comparisons, uses a linear gap function.</a:t>
            </a:r>
          </a:p>
        </p:txBody>
      </p:sp>
    </p:spTree>
    <p:extLst>
      <p:ext uri="{BB962C8B-B14F-4D97-AF65-F5344CB8AC3E}">
        <p14:creationId xmlns:p14="http://schemas.microsoft.com/office/powerpoint/2010/main" val="160159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4762"/>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Smith-Waterman Algorithm</a:t>
            </a:r>
          </a:p>
        </p:txBody>
      </p:sp>
      <p:sp>
        <p:nvSpPr>
          <p:cNvPr id="5" name="ZoneTexte 4"/>
          <p:cNvSpPr txBox="1"/>
          <p:nvPr/>
        </p:nvSpPr>
        <p:spPr>
          <a:xfrm>
            <a:off x="0" y="1333500"/>
            <a:ext cx="9144000" cy="1569660"/>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a:t>
            </a:r>
            <a:r>
              <a:rPr lang="en-US" altLang="x-none" sz="2400" b="1">
                <a:solidFill>
                  <a:srgbClr val="0000FF"/>
                </a:solidFill>
                <a:latin typeface="Arial" charset="0"/>
                <a:ea typeface="Arial" charset="0"/>
                <a:cs typeface="Arial" charset="0"/>
              </a:rPr>
              <a:t>S-W algorithm </a:t>
            </a:r>
            <a:r>
              <a:rPr lang="en-US" altLang="x-none" sz="2400" b="1">
                <a:latin typeface="Arial" charset="0"/>
                <a:ea typeface="Arial" charset="0"/>
                <a:cs typeface="Arial" charset="0"/>
              </a:rPr>
              <a:t>is an extension of the </a:t>
            </a:r>
            <a:r>
              <a:rPr lang="en-US" altLang="x-none" sz="2400" b="1" err="1">
                <a:solidFill>
                  <a:srgbClr val="0000FF"/>
                </a:solidFill>
                <a:latin typeface="Arial" charset="0"/>
                <a:ea typeface="Arial" charset="0"/>
                <a:cs typeface="Arial" charset="0"/>
              </a:rPr>
              <a:t>Needlemann-Wunsch</a:t>
            </a:r>
            <a:r>
              <a:rPr lang="en-US" altLang="x-none" sz="2400" b="1">
                <a:solidFill>
                  <a:srgbClr val="0000FF"/>
                </a:solidFill>
                <a:latin typeface="Arial" charset="0"/>
                <a:ea typeface="Arial" charset="0"/>
                <a:cs typeface="Arial" charset="0"/>
              </a:rPr>
              <a:t> algorithm</a:t>
            </a:r>
            <a:r>
              <a:rPr lang="en-US" altLang="x-none" sz="2400" b="1">
                <a:latin typeface="Arial" charset="0"/>
                <a:ea typeface="Arial" charset="0"/>
                <a:cs typeface="Arial" charset="0"/>
              </a:rPr>
              <a:t>, which produces global alignments.  Both entire sequences are aligned with N-W, but local alignments are allowed in S-W.</a:t>
            </a:r>
          </a:p>
        </p:txBody>
      </p:sp>
      <p:sp>
        <p:nvSpPr>
          <p:cNvPr id="6" name="ZoneTexte 5"/>
          <p:cNvSpPr txBox="1"/>
          <p:nvPr/>
        </p:nvSpPr>
        <p:spPr>
          <a:xfrm>
            <a:off x="0" y="31369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These algorithms use the technique called “</a:t>
            </a:r>
            <a:r>
              <a:rPr lang="en-US" altLang="x-none" sz="2400" b="1">
                <a:solidFill>
                  <a:srgbClr val="0000FF"/>
                </a:solidFill>
                <a:latin typeface="Arial" charset="0"/>
                <a:ea typeface="Arial" charset="0"/>
                <a:cs typeface="Arial" charset="0"/>
              </a:rPr>
              <a:t>dynamic programming</a:t>
            </a:r>
            <a:r>
              <a:rPr lang="en-US" altLang="x-none" sz="2400" b="1">
                <a:latin typeface="Arial" charset="0"/>
                <a:ea typeface="Arial" charset="0"/>
                <a:cs typeface="Arial" charset="0"/>
              </a:rPr>
              <a:t>” (</a:t>
            </a:r>
            <a:r>
              <a:rPr lang="en-US" altLang="x-none" b="1">
                <a:latin typeface="Arial" charset="0"/>
                <a:ea typeface="Arial" charset="0"/>
                <a:cs typeface="Arial" charset="0"/>
              </a:rPr>
              <a:t>which is not directly related to computer programming</a:t>
            </a:r>
            <a:r>
              <a:rPr lang="en-US" altLang="x-none" sz="2400" b="1">
                <a:latin typeface="Arial" charset="0"/>
                <a:ea typeface="Arial" charset="0"/>
                <a:cs typeface="Arial" charset="0"/>
              </a:rPr>
              <a:t>).</a:t>
            </a:r>
          </a:p>
        </p:txBody>
      </p:sp>
      <p:sp>
        <p:nvSpPr>
          <p:cNvPr id="7" name="ZoneTexte 6"/>
          <p:cNvSpPr txBox="1"/>
          <p:nvPr/>
        </p:nvSpPr>
        <p:spPr>
          <a:xfrm>
            <a:off x="0" y="4318000"/>
            <a:ext cx="9144000" cy="2123658"/>
          </a:xfrm>
          <a:prstGeom prst="rect">
            <a:avLst/>
          </a:prstGeom>
          <a:noFill/>
        </p:spPr>
        <p:txBody>
          <a:bodyPr wrap="square" rtlCol="0">
            <a:spAutoFit/>
          </a:bodyPr>
          <a:lstStyle/>
          <a:p>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800" b="1" dirty="0">
                <a:solidFill>
                  <a:srgbClr val="0000FF"/>
                </a:solidFill>
                <a:latin typeface="Arial" charset="0"/>
                <a:ea typeface="Arial" charset="0"/>
                <a:cs typeface="Arial" charset="0"/>
              </a:rPr>
              <a:t>Start with a 2-dimensional matrix with one sequence along the top and the other sequence down the left side.</a:t>
            </a:r>
          </a:p>
          <a:p>
            <a:r>
              <a:rPr lang="en-US" altLang="x-none" sz="2400" b="1" dirty="0">
                <a:solidFill>
                  <a:srgbClr val="0000FF"/>
                </a:solidFill>
                <a:latin typeface="Arial" charset="0"/>
                <a:ea typeface="Arial" charset="0"/>
                <a:cs typeface="Arial" charset="0"/>
              </a:rPr>
              <a:t>All possible pairs of nucleotides or amino acids are represented by the cells of the matrix.</a:t>
            </a:r>
          </a:p>
        </p:txBody>
      </p:sp>
    </p:spTree>
    <p:extLst>
      <p:ext uri="{BB962C8B-B14F-4D97-AF65-F5344CB8AC3E}">
        <p14:creationId xmlns:p14="http://schemas.microsoft.com/office/powerpoint/2010/main" val="124958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1143000"/>
          </a:xfrm>
          <a:solidFill>
            <a:srgbClr val="FFFF00"/>
          </a:solidFill>
        </p:spPr>
        <p:txBody>
          <a:bodyPr/>
          <a:lstStyle/>
          <a:p>
            <a:pPr algn="ctr"/>
            <a:r>
              <a:rPr lang="en-US" altLang="x-none" b="1">
                <a:solidFill>
                  <a:srgbClr val="0D4BFF"/>
                </a:solidFill>
                <a:latin typeface="Arial" charset="0"/>
                <a:ea typeface="Arial" charset="0"/>
                <a:cs typeface="Arial" charset="0"/>
              </a:rPr>
              <a:t>Smith-Waterman </a:t>
            </a:r>
            <a:r>
              <a:rPr lang="en-US" altLang="x-none" b="1" err="1">
                <a:solidFill>
                  <a:srgbClr val="0D4BFF"/>
                </a:solidFill>
                <a:latin typeface="Arial" charset="0"/>
                <a:ea typeface="Arial" charset="0"/>
                <a:cs typeface="Arial" charset="0"/>
              </a:rPr>
              <a:t>Algorithm</a:t>
            </a:r>
            <a:r>
              <a:rPr lang="en-US" altLang="x-none" sz="1800" b="1" err="1">
                <a:solidFill>
                  <a:srgbClr val="0D4BFF"/>
                </a:solidFill>
                <a:latin typeface="Arial" charset="0"/>
                <a:ea typeface="Arial" charset="0"/>
                <a:cs typeface="Arial" charset="0"/>
              </a:rPr>
              <a:t>cont</a:t>
            </a:r>
            <a:endParaRPr lang="en-US" altLang="x-none" sz="1800" b="1">
              <a:solidFill>
                <a:srgbClr val="0D4BFF"/>
              </a:solidFill>
              <a:latin typeface="Arial" charset="0"/>
              <a:ea typeface="Arial" charset="0"/>
              <a:cs typeface="Arial" charset="0"/>
            </a:endParaRPr>
          </a:p>
        </p:txBody>
      </p:sp>
      <p:sp>
        <p:nvSpPr>
          <p:cNvPr id="3" name="ZoneTexte 2"/>
          <p:cNvSpPr txBox="1"/>
          <p:nvPr/>
        </p:nvSpPr>
        <p:spPr>
          <a:xfrm>
            <a:off x="0" y="1727200"/>
            <a:ext cx="9144000" cy="2751522"/>
          </a:xfrm>
          <a:prstGeom prst="rect">
            <a:avLst/>
          </a:prstGeom>
          <a:noFill/>
        </p:spPr>
        <p:txBody>
          <a:bodyPr wrap="square" rtlCol="0">
            <a:spAutoFit/>
          </a:bodyPr>
          <a:lstStyle/>
          <a:p>
            <a:pPr>
              <a:lnSpc>
                <a:spcPct val="80000"/>
              </a:lnSpc>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All possible alignments are represented by the paths through the matrix.</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0D4BFF"/>
                </a:solidFill>
                <a:latin typeface="Arial" charset="0"/>
                <a:ea typeface="Arial" charset="0"/>
                <a:cs typeface="Arial" charset="0"/>
              </a:rPr>
              <a:t>-</a:t>
            </a:r>
            <a:r>
              <a:rPr lang="en-US" altLang="x-none" sz="2400" b="1">
                <a:latin typeface="Arial" charset="0"/>
                <a:ea typeface="Arial" charset="0"/>
                <a:cs typeface="Arial" charset="0"/>
              </a:rPr>
              <a:t> </a:t>
            </a:r>
            <a:r>
              <a:rPr lang="en-US" altLang="x-none" sz="2400" b="1">
                <a:solidFill>
                  <a:srgbClr val="0D4BFF"/>
                </a:solidFill>
                <a:latin typeface="Arial" charset="0"/>
                <a:ea typeface="Arial" charset="0"/>
                <a:cs typeface="Arial" charset="0"/>
              </a:rPr>
              <a:t>a diagonal step is an alignment between the query and the subject sequences at that position</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FF0000"/>
                </a:solidFill>
                <a:latin typeface="Arial" charset="0"/>
                <a:ea typeface="Arial" charset="0"/>
                <a:cs typeface="Arial" charset="0"/>
              </a:rPr>
              <a:t>- a vertical step is a gap in the query sequence</a:t>
            </a:r>
          </a:p>
          <a:p>
            <a:pPr lvl="1">
              <a:lnSpc>
                <a:spcPct val="80000"/>
              </a:lnSpc>
            </a:pPr>
            <a:endParaRPr lang="en-US" altLang="x-none" sz="2400" b="1">
              <a:latin typeface="Arial" charset="0"/>
              <a:ea typeface="Arial" charset="0"/>
              <a:cs typeface="Arial" charset="0"/>
            </a:endParaRPr>
          </a:p>
          <a:p>
            <a:pPr lvl="1">
              <a:lnSpc>
                <a:spcPct val="80000"/>
              </a:lnSpc>
            </a:pPr>
            <a:r>
              <a:rPr lang="en-US" altLang="x-none" sz="2400" b="1">
                <a:solidFill>
                  <a:srgbClr val="FF0000"/>
                </a:solidFill>
                <a:latin typeface="Arial" charset="0"/>
                <a:ea typeface="Arial" charset="0"/>
                <a:cs typeface="Arial" charset="0"/>
              </a:rPr>
              <a:t>- a horizontal step is a gap in the subject sequence.</a:t>
            </a:r>
          </a:p>
        </p:txBody>
      </p:sp>
      <p:sp>
        <p:nvSpPr>
          <p:cNvPr id="4" name="ZoneTexte 3"/>
          <p:cNvSpPr txBox="1"/>
          <p:nvPr/>
        </p:nvSpPr>
        <p:spPr>
          <a:xfrm>
            <a:off x="0" y="4914900"/>
            <a:ext cx="9144000" cy="683264"/>
          </a:xfrm>
          <a:prstGeom prst="rect">
            <a:avLst/>
          </a:prstGeom>
          <a:noFill/>
        </p:spPr>
        <p:txBody>
          <a:bodyPr wrap="square" rtlCol="0">
            <a:spAutoFit/>
          </a:bodyPr>
          <a:lstStyle/>
          <a:p>
            <a:pPr>
              <a:lnSpc>
                <a:spcPct val="80000"/>
              </a:lnSpc>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Have a </a:t>
            </a:r>
            <a:r>
              <a:rPr lang="en-US" altLang="x-none" sz="2400" b="1">
                <a:solidFill>
                  <a:srgbClr val="0D4BFF"/>
                </a:solidFill>
                <a:latin typeface="Arial" charset="0"/>
                <a:ea typeface="Arial" charset="0"/>
                <a:cs typeface="Arial" charset="0"/>
              </a:rPr>
              <a:t>match reward </a:t>
            </a:r>
            <a:r>
              <a:rPr lang="en-US" altLang="x-none" sz="2400" b="1">
                <a:latin typeface="Arial" charset="0"/>
                <a:ea typeface="Arial" charset="0"/>
                <a:cs typeface="Arial" charset="0"/>
              </a:rPr>
              <a:t>and </a:t>
            </a:r>
            <a:r>
              <a:rPr lang="en-US" altLang="x-none" sz="2400" b="1">
                <a:solidFill>
                  <a:srgbClr val="0D4BFF"/>
                </a:solidFill>
                <a:latin typeface="Arial" charset="0"/>
                <a:ea typeface="Arial" charset="0"/>
                <a:cs typeface="Arial" charset="0"/>
              </a:rPr>
              <a:t>penalties</a:t>
            </a:r>
            <a:r>
              <a:rPr lang="en-US" altLang="x-none" sz="2400" b="1">
                <a:latin typeface="Arial" charset="0"/>
                <a:ea typeface="Arial" charset="0"/>
                <a:cs typeface="Arial" charset="0"/>
              </a:rPr>
              <a:t> for </a:t>
            </a:r>
            <a:r>
              <a:rPr lang="en-US" altLang="x-none" sz="2400" b="1">
                <a:solidFill>
                  <a:srgbClr val="0D4BFF"/>
                </a:solidFill>
                <a:latin typeface="Arial" charset="0"/>
                <a:ea typeface="Arial" charset="0"/>
                <a:cs typeface="Arial" charset="0"/>
              </a:rPr>
              <a:t>mismatches</a:t>
            </a:r>
            <a:r>
              <a:rPr lang="en-US" altLang="x-none" sz="2400" b="1">
                <a:latin typeface="Arial" charset="0"/>
                <a:ea typeface="Arial" charset="0"/>
                <a:cs typeface="Arial" charset="0"/>
              </a:rPr>
              <a:t>, </a:t>
            </a:r>
            <a:r>
              <a:rPr lang="en-US" altLang="x-none" sz="2400" b="1">
                <a:solidFill>
                  <a:srgbClr val="0D4BFF"/>
                </a:solidFill>
                <a:latin typeface="Arial" charset="0"/>
                <a:ea typeface="Arial" charset="0"/>
                <a:cs typeface="Arial" charset="0"/>
              </a:rPr>
              <a:t>gap openings</a:t>
            </a:r>
            <a:r>
              <a:rPr lang="en-US" altLang="x-none" sz="2400" b="1">
                <a:latin typeface="Arial" charset="0"/>
                <a:ea typeface="Arial" charset="0"/>
                <a:cs typeface="Arial" charset="0"/>
              </a:rPr>
              <a:t>, and </a:t>
            </a:r>
            <a:r>
              <a:rPr lang="en-US" altLang="x-none" sz="2400" b="1">
                <a:solidFill>
                  <a:srgbClr val="0D4BFF"/>
                </a:solidFill>
                <a:latin typeface="Arial" charset="0"/>
                <a:ea typeface="Arial" charset="0"/>
                <a:cs typeface="Arial" charset="0"/>
              </a:rPr>
              <a:t>gap extensions</a:t>
            </a:r>
            <a:r>
              <a:rPr lang="en-US" altLang="x-none" sz="2400" b="1">
                <a:latin typeface="Arial" charset="0"/>
                <a:ea typeface="Arial" charset="0"/>
                <a:cs typeface="Arial" charset="0"/>
              </a:rPr>
              <a:t>.</a:t>
            </a:r>
          </a:p>
        </p:txBody>
      </p:sp>
    </p:spTree>
    <p:extLst>
      <p:ext uri="{BB962C8B-B14F-4D97-AF65-F5344CB8AC3E}">
        <p14:creationId xmlns:p14="http://schemas.microsoft.com/office/powerpoint/2010/main" val="205984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1143000"/>
          </a:xfrm>
          <a:solidFill>
            <a:srgbClr val="FFFF00"/>
          </a:solidFill>
        </p:spPr>
        <p:txBody>
          <a:bodyPr/>
          <a:lstStyle/>
          <a:p>
            <a:pPr algn="ctr"/>
            <a:r>
              <a:rPr lang="en-US" altLang="x-none" b="1">
                <a:solidFill>
                  <a:srgbClr val="0D4BFF"/>
                </a:solidFill>
                <a:latin typeface="Arial" charset="0"/>
                <a:ea typeface="Arial" charset="0"/>
                <a:cs typeface="Arial" charset="0"/>
              </a:rPr>
              <a:t>Smith-Waterman </a:t>
            </a:r>
            <a:r>
              <a:rPr lang="en-US" altLang="x-none" b="1" err="1">
                <a:solidFill>
                  <a:srgbClr val="0D4BFF"/>
                </a:solidFill>
                <a:latin typeface="Arial" charset="0"/>
                <a:ea typeface="Arial" charset="0"/>
                <a:cs typeface="Arial" charset="0"/>
              </a:rPr>
              <a:t>Algorithm</a:t>
            </a:r>
            <a:r>
              <a:rPr lang="en-US" altLang="x-none" sz="1800" b="1" err="1">
                <a:solidFill>
                  <a:srgbClr val="0D4BFF"/>
                </a:solidFill>
                <a:latin typeface="Arial" charset="0"/>
                <a:ea typeface="Arial" charset="0"/>
                <a:cs typeface="Arial" charset="0"/>
              </a:rPr>
              <a:t>cont</a:t>
            </a:r>
            <a:endParaRPr lang="en-US" altLang="x-none" sz="1800" b="1">
              <a:solidFill>
                <a:srgbClr val="0D4BFF"/>
              </a:solidFill>
              <a:latin typeface="Arial" charset="0"/>
              <a:ea typeface="Arial" charset="0"/>
              <a:cs typeface="Arial" charset="0"/>
            </a:endParaRPr>
          </a:p>
        </p:txBody>
      </p:sp>
      <p:sp>
        <p:nvSpPr>
          <p:cNvPr id="4" name="ZoneTexte 3"/>
          <p:cNvSpPr txBox="1"/>
          <p:nvPr/>
        </p:nvSpPr>
        <p:spPr>
          <a:xfrm>
            <a:off x="0" y="2438400"/>
            <a:ext cx="9144000" cy="2062103"/>
          </a:xfrm>
          <a:prstGeom prst="rect">
            <a:avLst/>
          </a:prstGeom>
          <a:noFill/>
        </p:spPr>
        <p:txBody>
          <a:bodyPr wrap="square" rtlCol="0">
            <a:spAutoFit/>
          </a:bodyPr>
          <a:lstStyle/>
          <a:p>
            <a:pPr>
              <a:lnSpc>
                <a:spcPct val="80000"/>
              </a:lnSpc>
            </a:pPr>
            <a:r>
              <a:rPr lang="en-US" altLang="x-none" sz="3200" b="1">
                <a:latin typeface="Arial" charset="0"/>
                <a:ea typeface="Arial" charset="0"/>
                <a:cs typeface="Arial" charset="0"/>
              </a:rPr>
              <a:t>For our example, we will use:</a:t>
            </a:r>
          </a:p>
          <a:p>
            <a:pPr lvl="1">
              <a:lnSpc>
                <a:spcPct val="80000"/>
              </a:lnSpc>
            </a:pPr>
            <a:r>
              <a:rPr lang="en-US" altLang="x-none" sz="3200" b="1">
                <a:solidFill>
                  <a:srgbClr val="0D4BFF"/>
                </a:solidFill>
                <a:latin typeface="Arial" charset="0"/>
                <a:ea typeface="Arial" charset="0"/>
                <a:cs typeface="Arial" charset="0"/>
              </a:rPr>
              <a:t>match = +3</a:t>
            </a:r>
          </a:p>
          <a:p>
            <a:pPr lvl="1">
              <a:lnSpc>
                <a:spcPct val="80000"/>
              </a:lnSpc>
            </a:pPr>
            <a:r>
              <a:rPr lang="en-US" altLang="x-none" sz="3200" b="1">
                <a:solidFill>
                  <a:srgbClr val="FF0000"/>
                </a:solidFill>
                <a:latin typeface="Arial" charset="0"/>
                <a:ea typeface="Arial" charset="0"/>
                <a:cs typeface="Arial" charset="0"/>
              </a:rPr>
              <a:t>mismatch = -1</a:t>
            </a:r>
          </a:p>
          <a:p>
            <a:pPr lvl="1">
              <a:lnSpc>
                <a:spcPct val="80000"/>
              </a:lnSpc>
            </a:pPr>
            <a:r>
              <a:rPr lang="en-US" altLang="x-none" sz="3200" b="1">
                <a:solidFill>
                  <a:srgbClr val="0D4BFF"/>
                </a:solidFill>
                <a:latin typeface="Arial" charset="0"/>
                <a:ea typeface="Arial" charset="0"/>
                <a:cs typeface="Arial" charset="0"/>
              </a:rPr>
              <a:t>gap opening = -4</a:t>
            </a:r>
          </a:p>
          <a:p>
            <a:pPr lvl="1">
              <a:lnSpc>
                <a:spcPct val="80000"/>
              </a:lnSpc>
            </a:pPr>
            <a:r>
              <a:rPr lang="en-US" altLang="x-none" sz="3200" b="1">
                <a:solidFill>
                  <a:srgbClr val="0D4BFF"/>
                </a:solidFill>
                <a:latin typeface="Arial" charset="0"/>
                <a:ea typeface="Arial" charset="0"/>
                <a:cs typeface="Arial" charset="0"/>
              </a:rPr>
              <a:t>gap extension = -4 </a:t>
            </a:r>
            <a:r>
              <a:rPr lang="en-US" altLang="x-none" sz="3200" b="1">
                <a:latin typeface="Arial" charset="0"/>
                <a:ea typeface="Arial" charset="0"/>
                <a:cs typeface="Arial" charset="0"/>
              </a:rPr>
              <a:t>(to keep things simple)</a:t>
            </a:r>
          </a:p>
        </p:txBody>
      </p:sp>
    </p:spTree>
    <p:extLst>
      <p:ext uri="{BB962C8B-B14F-4D97-AF65-F5344CB8AC3E}">
        <p14:creationId xmlns:p14="http://schemas.microsoft.com/office/powerpoint/2010/main" val="5523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690562"/>
          </a:xfrm>
          <a:solidFill>
            <a:srgbClr val="FFFF00"/>
          </a:solidFill>
        </p:spPr>
        <p:txBody>
          <a:bodyPr>
            <a:normAutofit fontScale="90000"/>
          </a:bodyPr>
          <a:lstStyle/>
          <a:p>
            <a:pPr algn="ctr"/>
            <a:r>
              <a:rPr lang="en-US" altLang="x-none" b="1">
                <a:solidFill>
                  <a:srgbClr val="0D4BFF"/>
                </a:solidFill>
                <a:latin typeface="+mn-lt"/>
              </a:rPr>
              <a:t>Introduction to BLAST</a:t>
            </a:r>
          </a:p>
        </p:txBody>
      </p:sp>
      <p:sp>
        <p:nvSpPr>
          <p:cNvPr id="2" name="ZoneTexte 1"/>
          <p:cNvSpPr txBox="1"/>
          <p:nvPr/>
        </p:nvSpPr>
        <p:spPr>
          <a:xfrm>
            <a:off x="0" y="749300"/>
            <a:ext cx="9144000" cy="1384995"/>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a:r>
            <a:r>
              <a:rPr lang="en-US" altLang="x-none" sz="2800" b="1">
                <a:solidFill>
                  <a:srgbClr val="0717FF"/>
                </a:solidFill>
                <a:ea typeface="Arial" charset="0"/>
                <a:cs typeface="Arial" charset="0"/>
              </a:rPr>
              <a:t>BLAST</a:t>
            </a:r>
            <a:r>
              <a:rPr lang="en-US" altLang="x-none" sz="2800" b="1">
                <a:ea typeface="Arial" charset="0"/>
                <a:cs typeface="Arial" charset="0"/>
              </a:rPr>
              <a:t> is </a:t>
            </a:r>
            <a:r>
              <a:rPr lang="en-US" altLang="x-none" sz="2800" b="1"/>
              <a:t>a</a:t>
            </a:r>
            <a:r>
              <a:rPr lang="en-US" sz="2800" b="1"/>
              <a:t> tool for comparing an amino acid or nucleotide sequence to an entire sequence library, identifying regions of high sequence similarity</a:t>
            </a:r>
            <a:r>
              <a:rPr lang="en-US" altLang="x-none" sz="2800" b="1">
                <a:ea typeface="Arial" charset="0"/>
                <a:cs typeface="Arial" charset="0"/>
              </a:rPr>
              <a:t>.  </a:t>
            </a:r>
          </a:p>
        </p:txBody>
      </p:sp>
      <p:sp>
        <p:nvSpPr>
          <p:cNvPr id="3" name="ZoneTexte 2"/>
          <p:cNvSpPr txBox="1"/>
          <p:nvPr/>
        </p:nvSpPr>
        <p:spPr>
          <a:xfrm>
            <a:off x="0" y="2469297"/>
            <a:ext cx="9144000" cy="461665"/>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BLAST = </a:t>
            </a:r>
            <a:r>
              <a:rPr lang="en-US" altLang="x-none" sz="2400" b="1">
                <a:solidFill>
                  <a:srgbClr val="FF0000"/>
                </a:solidFill>
                <a:latin typeface="Arial" charset="0"/>
                <a:ea typeface="Arial" charset="0"/>
                <a:cs typeface="Arial" charset="0"/>
              </a:rPr>
              <a:t>B</a:t>
            </a:r>
            <a:r>
              <a:rPr lang="en-US" altLang="x-none" sz="2400" b="1">
                <a:latin typeface="Arial" charset="0"/>
                <a:ea typeface="Arial" charset="0"/>
                <a:cs typeface="Arial" charset="0"/>
              </a:rPr>
              <a:t>asic </a:t>
            </a:r>
            <a:r>
              <a:rPr lang="en-US" altLang="x-none" sz="2400" b="1">
                <a:solidFill>
                  <a:srgbClr val="FF0000"/>
                </a:solidFill>
                <a:latin typeface="Arial" charset="0"/>
                <a:ea typeface="Arial" charset="0"/>
                <a:cs typeface="Arial" charset="0"/>
              </a:rPr>
              <a:t>L</a:t>
            </a:r>
            <a:r>
              <a:rPr lang="en-US" altLang="x-none" sz="2400" b="1">
                <a:latin typeface="Arial" charset="0"/>
                <a:ea typeface="Arial" charset="0"/>
                <a:cs typeface="Arial" charset="0"/>
              </a:rPr>
              <a:t>ocal </a:t>
            </a:r>
            <a:r>
              <a:rPr lang="en-US" altLang="x-none" sz="2400" b="1">
                <a:solidFill>
                  <a:srgbClr val="FF0000"/>
                </a:solidFill>
                <a:latin typeface="Arial" charset="0"/>
                <a:ea typeface="Arial" charset="0"/>
                <a:cs typeface="Arial" charset="0"/>
              </a:rPr>
              <a:t>A</a:t>
            </a:r>
            <a:r>
              <a:rPr lang="en-US" altLang="x-none" sz="2400" b="1">
                <a:latin typeface="Arial" charset="0"/>
                <a:ea typeface="Arial" charset="0"/>
                <a:cs typeface="Arial" charset="0"/>
              </a:rPr>
              <a:t>lignment </a:t>
            </a:r>
            <a:r>
              <a:rPr lang="en-US" altLang="x-none" sz="2400" b="1">
                <a:solidFill>
                  <a:srgbClr val="FF0000"/>
                </a:solidFill>
                <a:latin typeface="Arial" charset="0"/>
                <a:ea typeface="Arial" charset="0"/>
                <a:cs typeface="Arial" charset="0"/>
              </a:rPr>
              <a:t>S</a:t>
            </a:r>
            <a:r>
              <a:rPr lang="en-US" altLang="x-none" sz="2400" b="1">
                <a:latin typeface="Arial" charset="0"/>
                <a:ea typeface="Arial" charset="0"/>
                <a:cs typeface="Arial" charset="0"/>
              </a:rPr>
              <a:t>earch </a:t>
            </a:r>
            <a:r>
              <a:rPr lang="en-US" altLang="x-none" sz="2400" b="1">
                <a:solidFill>
                  <a:srgbClr val="FF0000"/>
                </a:solidFill>
                <a:latin typeface="Arial" charset="0"/>
                <a:ea typeface="Arial" charset="0"/>
                <a:cs typeface="Arial" charset="0"/>
              </a:rPr>
              <a:t>T</a:t>
            </a:r>
            <a:r>
              <a:rPr lang="en-US" altLang="x-none" sz="2400" b="1">
                <a:latin typeface="Arial" charset="0"/>
                <a:ea typeface="Arial" charset="0"/>
                <a:cs typeface="Arial" charset="0"/>
              </a:rPr>
              <a:t>ool </a:t>
            </a:r>
          </a:p>
        </p:txBody>
      </p:sp>
      <p:sp>
        <p:nvSpPr>
          <p:cNvPr id="8" name="ZoneTexte 7"/>
          <p:cNvSpPr txBox="1"/>
          <p:nvPr/>
        </p:nvSpPr>
        <p:spPr>
          <a:xfrm>
            <a:off x="25400" y="3327400"/>
            <a:ext cx="9144000" cy="1569660"/>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There is also a widely used web-based version at the NCBI: </a:t>
            </a:r>
            <a:r>
              <a:rPr lang="en-US" altLang="x-none" sz="2400" b="1">
                <a:latin typeface="Arial" charset="0"/>
                <a:ea typeface="Arial" charset="0"/>
                <a:cs typeface="Arial" charset="0"/>
                <a:hlinkClick r:id="rId2"/>
              </a:rPr>
              <a:t>http://www.ncbi.nih.gov/BLAST/</a:t>
            </a:r>
            <a:r>
              <a:rPr lang="en-US" altLang="x-none" sz="2400" b="1">
                <a:latin typeface="Arial" charset="0"/>
                <a:ea typeface="Arial" charset="0"/>
                <a:cs typeface="Arial" charset="0"/>
              </a:rPr>
              <a:t> , which is very useful for searches with single sequences against the entire collection of known DNA sequences in </a:t>
            </a:r>
            <a:r>
              <a:rPr lang="en-US" altLang="x-none" sz="2400" b="1" err="1">
                <a:latin typeface="Arial" charset="0"/>
                <a:ea typeface="Arial" charset="0"/>
                <a:cs typeface="Arial" charset="0"/>
              </a:rPr>
              <a:t>GenBank</a:t>
            </a:r>
            <a:r>
              <a:rPr lang="en-US" altLang="x-none" sz="2400" b="1">
                <a:latin typeface="Arial" charset="0"/>
                <a:ea typeface="Arial" charset="0"/>
                <a:cs typeface="Arial" charset="0"/>
              </a:rPr>
              <a:t>, among other things. </a:t>
            </a:r>
            <a:endParaRPr lang="en-US" altLang="x-none" b="1">
              <a:latin typeface="Arial" charset="0"/>
              <a:ea typeface="Arial" charset="0"/>
              <a:cs typeface="Arial" charset="0"/>
            </a:endParaRPr>
          </a:p>
        </p:txBody>
      </p:sp>
      <p:sp>
        <p:nvSpPr>
          <p:cNvPr id="9" name="ZoneTexte 8"/>
          <p:cNvSpPr txBox="1"/>
          <p:nvPr/>
        </p:nvSpPr>
        <p:spPr>
          <a:xfrm>
            <a:off x="0" y="5257800"/>
            <a:ext cx="9144000" cy="769441"/>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We will use first the web-based version. </a:t>
            </a:r>
            <a:r>
              <a:rPr lang="en-US" altLang="x-none" sz="2000" b="1">
                <a:latin typeface="Arial" charset="0"/>
                <a:ea typeface="Arial" charset="0"/>
                <a:cs typeface="Arial" charset="0"/>
              </a:rPr>
              <a:t>However, the web version is very difficult to use if you need to do multiple queries.</a:t>
            </a:r>
          </a:p>
        </p:txBody>
      </p:sp>
    </p:spTree>
    <p:extLst>
      <p:ext uri="{BB962C8B-B14F-4D97-AF65-F5344CB8AC3E}">
        <p14:creationId xmlns:p14="http://schemas.microsoft.com/office/powerpoint/2010/main" val="211718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0" y="0"/>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Calculating Cell Scores</a:t>
            </a:r>
          </a:p>
        </p:txBody>
      </p:sp>
      <p:graphicFrame>
        <p:nvGraphicFramePr>
          <p:cNvPr id="4" name="Group 29"/>
          <p:cNvGraphicFramePr>
            <a:graphicFrameLocks noGrp="1"/>
          </p:cNvGraphicFramePr>
          <p:nvPr>
            <p:ph sz="half" idx="4294967295"/>
            <p:extLst>
              <p:ext uri="{D42A27DB-BD31-4B8C-83A1-F6EECF244321}">
                <p14:modId xmlns:p14="http://schemas.microsoft.com/office/powerpoint/2010/main" val="739204764"/>
              </p:ext>
            </p:extLst>
          </p:nvPr>
        </p:nvGraphicFramePr>
        <p:xfrm>
          <a:off x="7518400" y="1295400"/>
          <a:ext cx="1447800" cy="1595437"/>
        </p:xfrm>
        <a:graphic>
          <a:graphicData uri="http://schemas.openxmlformats.org/drawingml/2006/table">
            <a:tbl>
              <a:tblPr/>
              <a:tblGrid>
                <a:gridCol w="4826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5891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G</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Line 40"/>
          <p:cNvSpPr>
            <a:spLocks noChangeShapeType="1"/>
          </p:cNvSpPr>
          <p:nvPr/>
        </p:nvSpPr>
        <p:spPr bwMode="auto">
          <a:xfrm>
            <a:off x="8356600" y="228600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6" name="Line 41"/>
          <p:cNvSpPr>
            <a:spLocks noChangeShapeType="1"/>
          </p:cNvSpPr>
          <p:nvPr/>
        </p:nvSpPr>
        <p:spPr bwMode="auto">
          <a:xfrm>
            <a:off x="8737600" y="2209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7" name="Line 42"/>
          <p:cNvSpPr>
            <a:spLocks noChangeShapeType="1"/>
          </p:cNvSpPr>
          <p:nvPr/>
        </p:nvSpPr>
        <p:spPr bwMode="auto">
          <a:xfrm>
            <a:off x="8356600" y="2667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8" name="Rectangle 7"/>
          <p:cNvSpPr/>
          <p:nvPr/>
        </p:nvSpPr>
        <p:spPr>
          <a:xfrm>
            <a:off x="-40692" y="1455934"/>
            <a:ext cx="5869992" cy="387798"/>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Initialize the edge rows to scores of </a:t>
            </a:r>
            <a:r>
              <a:rPr lang="en-US" altLang="x-none" sz="2400" b="1">
                <a:solidFill>
                  <a:srgbClr val="0000FF"/>
                </a:solidFill>
                <a:latin typeface="Arial" charset="0"/>
                <a:ea typeface="Arial" charset="0"/>
                <a:cs typeface="Arial" charset="0"/>
              </a:rPr>
              <a:t>0</a:t>
            </a:r>
            <a:r>
              <a:rPr lang="en-US" altLang="x-none" sz="2400" b="1">
                <a:latin typeface="Arial" charset="0"/>
                <a:ea typeface="Arial" charset="0"/>
                <a:cs typeface="Arial" charset="0"/>
              </a:rPr>
              <a:t>.</a:t>
            </a:r>
          </a:p>
        </p:txBody>
      </p:sp>
      <p:sp>
        <p:nvSpPr>
          <p:cNvPr id="9" name="Rectangle 8"/>
          <p:cNvSpPr/>
          <p:nvPr/>
        </p:nvSpPr>
        <p:spPr>
          <a:xfrm>
            <a:off x="-35422" y="2093118"/>
            <a:ext cx="7276351" cy="387798"/>
          </a:xfrm>
          <a:prstGeom prst="rect">
            <a:avLst/>
          </a:prstGeom>
        </p:spPr>
        <p:txBody>
          <a:bodyPr wrap="non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cell at row </a:t>
            </a:r>
            <a:r>
              <a:rPr lang="en-US" altLang="x-none" sz="2400" b="1" err="1">
                <a:solidFill>
                  <a:srgbClr val="0000FF"/>
                </a:solidFill>
                <a:latin typeface="Arial" charset="0"/>
                <a:ea typeface="Arial" charset="0"/>
                <a:cs typeface="Arial" charset="0"/>
              </a:rPr>
              <a:t>i</a:t>
            </a:r>
            <a:r>
              <a:rPr lang="en-US" altLang="x-none" sz="2400" b="1">
                <a:latin typeface="Arial" charset="0"/>
                <a:ea typeface="Arial" charset="0"/>
                <a:cs typeface="Arial" charset="0"/>
              </a:rPr>
              <a:t> and column </a:t>
            </a:r>
            <a:r>
              <a:rPr lang="en-US" altLang="x-none" sz="2400" b="1">
                <a:solidFill>
                  <a:srgbClr val="0000FF"/>
                </a:solidFill>
                <a:latin typeface="Arial" charset="0"/>
                <a:ea typeface="Arial" charset="0"/>
                <a:cs typeface="Arial" charset="0"/>
              </a:rPr>
              <a:t>j</a:t>
            </a:r>
            <a:r>
              <a:rPr lang="en-US" altLang="x-none" sz="2400" b="1">
                <a:latin typeface="Arial" charset="0"/>
                <a:ea typeface="Arial" charset="0"/>
                <a:cs typeface="Arial" charset="0"/>
              </a:rPr>
              <a:t> has a score </a:t>
            </a:r>
            <a:r>
              <a:rPr lang="en-US" altLang="x-none" sz="2400" b="1">
                <a:solidFill>
                  <a:srgbClr val="0000FF"/>
                </a:solidFill>
                <a:latin typeface="Arial" charset="0"/>
                <a:ea typeface="Arial" charset="0"/>
                <a:cs typeface="Arial" charset="0"/>
              </a:rPr>
              <a:t>S(</a:t>
            </a:r>
            <a:r>
              <a:rPr lang="en-US" altLang="x-none" sz="2400" b="1" err="1">
                <a:solidFill>
                  <a:srgbClr val="0000FF"/>
                </a:solidFill>
                <a:latin typeface="Arial" charset="0"/>
                <a:ea typeface="Arial" charset="0"/>
                <a:cs typeface="Arial" charset="0"/>
              </a:rPr>
              <a:t>i</a:t>
            </a:r>
            <a:r>
              <a:rPr lang="en-US" altLang="x-none" sz="2400" b="1">
                <a:solidFill>
                  <a:srgbClr val="0000FF"/>
                </a:solidFill>
                <a:latin typeface="Arial" charset="0"/>
                <a:ea typeface="Arial" charset="0"/>
                <a:cs typeface="Arial" charset="0"/>
              </a:rPr>
              <a:t>, j)</a:t>
            </a:r>
          </a:p>
        </p:txBody>
      </p:sp>
      <p:sp>
        <p:nvSpPr>
          <p:cNvPr id="11" name="Rectangle 10"/>
          <p:cNvSpPr/>
          <p:nvPr/>
        </p:nvSpPr>
        <p:spPr>
          <a:xfrm>
            <a:off x="0" y="5546636"/>
            <a:ext cx="9144000" cy="1274195"/>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a:r>
            <a:r>
              <a:rPr lang="en-US" altLang="x-none" sz="2400" b="1">
                <a:solidFill>
                  <a:srgbClr val="FF0000"/>
                </a:solidFill>
                <a:latin typeface="Arial" charset="0"/>
                <a:ea typeface="Arial" charset="0"/>
                <a:cs typeface="Arial" charset="0"/>
              </a:rPr>
              <a:t>Then, start at the highest score in the matrix and trace back the path leading through the highest previous scores to 0.  </a:t>
            </a:r>
            <a:r>
              <a:rPr lang="en-US" altLang="x-none" sz="2400" b="1">
                <a:solidFill>
                  <a:srgbClr val="0000FF"/>
                </a:solidFill>
                <a:latin typeface="Arial" charset="0"/>
                <a:ea typeface="Arial" charset="0"/>
                <a:cs typeface="Arial" charset="0"/>
              </a:rPr>
              <a:t>Go left and up only, preferring the diagonal path if a choice needs to be made.</a:t>
            </a:r>
          </a:p>
        </p:txBody>
      </p:sp>
      <p:grpSp>
        <p:nvGrpSpPr>
          <p:cNvPr id="12" name="Grouper 11"/>
          <p:cNvGrpSpPr/>
          <p:nvPr/>
        </p:nvGrpSpPr>
        <p:grpSpPr>
          <a:xfrm>
            <a:off x="-50800" y="3035150"/>
            <a:ext cx="9550400" cy="2456057"/>
            <a:chOff x="-50800" y="3035150"/>
            <a:chExt cx="9550400" cy="2456057"/>
          </a:xfrm>
        </p:grpSpPr>
        <p:sp>
          <p:nvSpPr>
            <p:cNvPr id="10" name="Rectangle 9"/>
            <p:cNvSpPr/>
            <p:nvPr/>
          </p:nvSpPr>
          <p:spPr>
            <a:xfrm>
              <a:off x="-50800" y="3035150"/>
              <a:ext cx="9550400" cy="2456057"/>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Starting at top left cell, proceed row-by-row, calculating each cell’s score S(</a:t>
              </a:r>
              <a:r>
                <a:rPr lang="en-US" altLang="x-none" sz="2400" b="1" dirty="0" err="1">
                  <a:solidFill>
                    <a:srgbClr val="FF0000"/>
                  </a:solidFill>
                  <a:latin typeface="Arial" charset="0"/>
                  <a:ea typeface="Arial" charset="0"/>
                  <a:cs typeface="Arial" charset="0"/>
                </a:rPr>
                <a:t>i</a:t>
              </a:r>
              <a:r>
                <a:rPr lang="en-US" altLang="x-none" sz="2400" b="1" dirty="0">
                  <a:solidFill>
                    <a:srgbClr val="FF0000"/>
                  </a:solidFill>
                  <a:latin typeface="Arial" charset="0"/>
                  <a:ea typeface="Arial" charset="0"/>
                  <a:cs typeface="Arial" charset="0"/>
                </a:rPr>
                <a:t>, j).</a:t>
              </a:r>
            </a:p>
            <a:p>
              <a:pPr>
                <a:lnSpc>
                  <a:spcPct val="80000"/>
                </a:lnSpc>
                <a:defRPr/>
              </a:pPr>
              <a:endParaRPr lang="en-US" altLang="x-none" sz="2400" b="1" dirty="0">
                <a:latin typeface="Arial" charset="0"/>
                <a:ea typeface="Arial" charset="0"/>
                <a:cs typeface="Arial" charset="0"/>
              </a:endParaRPr>
            </a:p>
            <a:p>
              <a:pPr>
                <a:lnSpc>
                  <a:spcPct val="80000"/>
                </a:lnSpc>
                <a:defRPr/>
              </a:pP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S(</a:t>
              </a:r>
              <a:r>
                <a:rPr lang="en-US" altLang="x-none" sz="2400" b="1" dirty="0" err="1">
                  <a:solidFill>
                    <a:srgbClr val="FF0000"/>
                  </a:solidFill>
                  <a:latin typeface="Arial" charset="0"/>
                  <a:ea typeface="Arial" charset="0"/>
                  <a:cs typeface="Arial" charset="0"/>
                </a:rPr>
                <a:t>i</a:t>
              </a:r>
              <a:r>
                <a:rPr lang="en-US" altLang="x-none" sz="2400" b="1" dirty="0">
                  <a:solidFill>
                    <a:srgbClr val="FF0000"/>
                  </a:solidFill>
                  <a:latin typeface="Arial" charset="0"/>
                  <a:ea typeface="Arial" charset="0"/>
                  <a:cs typeface="Arial" charset="0"/>
                </a:rPr>
                <a:t>, j) </a:t>
              </a:r>
              <a:r>
                <a:rPr lang="en-US" altLang="x-none" sz="2400" b="1" dirty="0">
                  <a:solidFill>
                    <a:srgbClr val="0D4BFF"/>
                  </a:solidFill>
                  <a:latin typeface="Arial" charset="0"/>
                  <a:ea typeface="Arial" charset="0"/>
                  <a:cs typeface="Arial" charset="0"/>
                </a:rPr>
                <a:t>is the maximum of:</a:t>
              </a:r>
            </a:p>
            <a:p>
              <a:pPr lvl="1">
                <a:lnSpc>
                  <a:spcPct val="80000"/>
                </a:lnSpc>
                <a:defRPr/>
              </a:pPr>
              <a:r>
                <a:rPr lang="en-US" altLang="x-none" sz="2400" b="1" dirty="0">
                  <a:solidFill>
                    <a:srgbClr val="0D4BFF"/>
                  </a:solidFill>
                  <a:latin typeface="Arial" charset="0"/>
                  <a:ea typeface="Arial" charset="0"/>
                  <a:cs typeface="Arial" charset="0"/>
                </a:rPr>
                <a:t> 0    (i.e. set to 0 if the calculated score is less than 0)</a:t>
              </a:r>
            </a:p>
            <a:p>
              <a:pPr lvl="1">
                <a:lnSpc>
                  <a:spcPct val="80000"/>
                </a:lnSpc>
                <a:defRPr/>
              </a:pPr>
              <a:r>
                <a:rPr lang="en-US" altLang="x-none" sz="2400" b="1" dirty="0">
                  <a:solidFill>
                    <a:srgbClr val="0D4BFF"/>
                  </a:solidFill>
                  <a:latin typeface="Arial" charset="0"/>
                  <a:ea typeface="Arial" charset="0"/>
                  <a:cs typeface="Arial" charset="0"/>
                </a:rPr>
                <a:t> S(i-1, j-1) + match/mismatch score for cell (</a:t>
              </a:r>
              <a:r>
                <a:rPr lang="en-US" altLang="x-none" sz="2400" b="1" dirty="0" err="1">
                  <a:solidFill>
                    <a:srgbClr val="0D4BFF"/>
                  </a:solidFill>
                  <a:latin typeface="Arial" charset="0"/>
                  <a:ea typeface="Arial" charset="0"/>
                  <a:cs typeface="Arial" charset="0"/>
                </a:rPr>
                <a:t>i</a:t>
              </a:r>
              <a:r>
                <a:rPr lang="en-US" altLang="x-none" sz="2400" b="1" dirty="0">
                  <a:solidFill>
                    <a:srgbClr val="0D4BFF"/>
                  </a:solidFill>
                  <a:latin typeface="Arial" charset="0"/>
                  <a:ea typeface="Arial" charset="0"/>
                  <a:cs typeface="Arial" charset="0"/>
                </a:rPr>
                <a:t>, j)</a:t>
              </a:r>
            </a:p>
            <a:p>
              <a:pPr lvl="1">
                <a:lnSpc>
                  <a:spcPct val="80000"/>
                </a:lnSpc>
                <a:defRPr/>
              </a:pPr>
              <a:r>
                <a:rPr lang="en-US" altLang="x-none" sz="2400" b="1" dirty="0">
                  <a:solidFill>
                    <a:srgbClr val="0D4BFF"/>
                  </a:solidFill>
                  <a:latin typeface="Arial" charset="0"/>
                  <a:ea typeface="Arial" charset="0"/>
                  <a:cs typeface="Arial" charset="0"/>
                </a:rPr>
                <a:t> S(</a:t>
              </a:r>
              <a:r>
                <a:rPr lang="en-US" altLang="x-none" sz="2400" b="1" dirty="0" err="1">
                  <a:solidFill>
                    <a:srgbClr val="0D4BFF"/>
                  </a:solidFill>
                  <a:latin typeface="Arial" charset="0"/>
                  <a:ea typeface="Arial" charset="0"/>
                  <a:cs typeface="Arial" charset="0"/>
                </a:rPr>
                <a:t>i</a:t>
              </a:r>
              <a:r>
                <a:rPr lang="en-US" altLang="x-none" sz="2400" b="1" dirty="0">
                  <a:solidFill>
                    <a:srgbClr val="0D4BFF"/>
                  </a:solidFill>
                  <a:latin typeface="Arial" charset="0"/>
                  <a:ea typeface="Arial" charset="0"/>
                  <a:cs typeface="Arial" charset="0"/>
                </a:rPr>
                <a:t>, j-1) + match/mismatch score for cell (</a:t>
              </a:r>
              <a:r>
                <a:rPr lang="en-US" altLang="x-none" sz="2400" b="1" dirty="0" err="1">
                  <a:solidFill>
                    <a:srgbClr val="0D4BFF"/>
                  </a:solidFill>
                  <a:latin typeface="Arial" charset="0"/>
                  <a:ea typeface="Arial" charset="0"/>
                  <a:cs typeface="Arial" charset="0"/>
                </a:rPr>
                <a:t>i</a:t>
              </a:r>
              <a:r>
                <a:rPr lang="en-US" altLang="x-none" sz="2400" b="1" dirty="0">
                  <a:solidFill>
                    <a:srgbClr val="0D4BFF"/>
                  </a:solidFill>
                  <a:latin typeface="Arial" charset="0"/>
                  <a:ea typeface="Arial" charset="0"/>
                  <a:cs typeface="Arial" charset="0"/>
                </a:rPr>
                <a:t>, j) + gap penalty</a:t>
              </a:r>
            </a:p>
            <a:p>
              <a:pPr lvl="1">
                <a:lnSpc>
                  <a:spcPct val="80000"/>
                </a:lnSpc>
                <a:defRPr/>
              </a:pPr>
              <a:r>
                <a:rPr lang="en-US" altLang="x-none" sz="2400" b="1" dirty="0">
                  <a:solidFill>
                    <a:srgbClr val="0D4BFF"/>
                  </a:solidFill>
                  <a:latin typeface="Arial" charset="0"/>
                  <a:ea typeface="Arial" charset="0"/>
                  <a:cs typeface="Arial" charset="0"/>
                </a:rPr>
                <a:t> S(i-1, j) + match/mismatch score for cell (</a:t>
              </a:r>
              <a:r>
                <a:rPr lang="en-US" altLang="x-none" sz="2400" b="1" dirty="0" err="1">
                  <a:solidFill>
                    <a:srgbClr val="0D4BFF"/>
                  </a:solidFill>
                  <a:latin typeface="Arial" charset="0"/>
                  <a:ea typeface="Arial" charset="0"/>
                  <a:cs typeface="Arial" charset="0"/>
                </a:rPr>
                <a:t>i</a:t>
              </a:r>
              <a:r>
                <a:rPr lang="en-US" altLang="x-none" sz="2400" b="1" dirty="0">
                  <a:solidFill>
                    <a:srgbClr val="0D4BFF"/>
                  </a:solidFill>
                  <a:latin typeface="Arial" charset="0"/>
                  <a:ea typeface="Arial" charset="0"/>
                  <a:cs typeface="Arial" charset="0"/>
                </a:rPr>
                <a:t>, j) + gap penalty</a:t>
              </a:r>
            </a:p>
          </p:txBody>
        </p:sp>
        <p:sp>
          <p:nvSpPr>
            <p:cNvPr id="3" name="Accolade ouvrante 2"/>
            <p:cNvSpPr/>
            <p:nvPr/>
          </p:nvSpPr>
          <p:spPr>
            <a:xfrm>
              <a:off x="368300" y="4267200"/>
              <a:ext cx="139700" cy="1054100"/>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0000FF"/>
                </a:solidFill>
              </a:endParaRPr>
            </a:p>
          </p:txBody>
        </p:sp>
      </p:grpSp>
    </p:spTree>
    <p:extLst>
      <p:ext uri="{BB962C8B-B14F-4D97-AF65-F5344CB8AC3E}">
        <p14:creationId xmlns:p14="http://schemas.microsoft.com/office/powerpoint/2010/main" val="1814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000" fill="hold"/>
                                        <p:tgtEl>
                                          <p:spTgt spid="11"/>
                                        </p:tgtEl>
                                        <p:attrNameLst>
                                          <p:attrName>ppt_x</p:attrName>
                                        </p:attrNameLst>
                                      </p:cBhvr>
                                      <p:tavLst>
                                        <p:tav tm="0">
                                          <p:val>
                                            <p:strVal val="#ppt_x"/>
                                          </p:val>
                                        </p:tav>
                                        <p:tav tm="100000">
                                          <p:val>
                                            <p:strVal val="#ppt_x"/>
                                          </p:val>
                                        </p:tav>
                                      </p:tavLst>
                                    </p:anim>
                                    <p:anim calcmode="lin" valueType="num">
                                      <p:cBhvr additive="base">
                                        <p:cTn id="14"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0" y="0"/>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Calculating Cell </a:t>
            </a:r>
            <a:r>
              <a:rPr lang="en-US" altLang="x-none" b="1" err="1">
                <a:solidFill>
                  <a:srgbClr val="0D4BFF"/>
                </a:solidFill>
                <a:latin typeface="Arial" charset="0"/>
                <a:ea typeface="Arial" charset="0"/>
                <a:cs typeface="Arial" charset="0"/>
              </a:rPr>
              <a:t>Scores</a:t>
            </a:r>
            <a:r>
              <a:rPr lang="en-US" altLang="x-none" sz="2000" b="1" err="1">
                <a:solidFill>
                  <a:srgbClr val="0D4BFF"/>
                </a:solidFill>
                <a:latin typeface="Arial" charset="0"/>
                <a:ea typeface="Arial" charset="0"/>
                <a:cs typeface="Arial" charset="0"/>
              </a:rPr>
              <a:t>cont</a:t>
            </a:r>
            <a:endParaRPr lang="en-US" altLang="x-none" sz="2000" b="1">
              <a:solidFill>
                <a:srgbClr val="0D4BFF"/>
              </a:solidFill>
              <a:latin typeface="Arial" charset="0"/>
              <a:ea typeface="Arial" charset="0"/>
              <a:cs typeface="Arial" charset="0"/>
            </a:endParaRPr>
          </a:p>
        </p:txBody>
      </p:sp>
      <p:graphicFrame>
        <p:nvGraphicFramePr>
          <p:cNvPr id="4" name="Group 29"/>
          <p:cNvGraphicFramePr>
            <a:graphicFrameLocks noGrp="1"/>
          </p:cNvGraphicFramePr>
          <p:nvPr>
            <p:ph sz="half" idx="4294967295"/>
            <p:extLst>
              <p:ext uri="{D42A27DB-BD31-4B8C-83A1-F6EECF244321}">
                <p14:modId xmlns:p14="http://schemas.microsoft.com/office/powerpoint/2010/main" val="1822089795"/>
              </p:ext>
            </p:extLst>
          </p:nvPr>
        </p:nvGraphicFramePr>
        <p:xfrm>
          <a:off x="7518400" y="1193800"/>
          <a:ext cx="1447800" cy="1595437"/>
        </p:xfrm>
        <a:graphic>
          <a:graphicData uri="http://schemas.openxmlformats.org/drawingml/2006/table">
            <a:tbl>
              <a:tblPr/>
              <a:tblGrid>
                <a:gridCol w="4826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5891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rgbClr val="0000FF"/>
                          </a:solidFill>
                          <a:effectLst/>
                          <a:latin typeface="Arial" charset="0"/>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rgbClr val="0000FF"/>
                          </a:solidFill>
                          <a:effectLst/>
                          <a:latin typeface="Arial" charset="0"/>
                        </a:rPr>
                        <a:t>G</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dirty="0">
                          <a:ln>
                            <a:noFill/>
                          </a:ln>
                          <a:solidFill>
                            <a:srgbClr val="0717FF"/>
                          </a:solidFill>
                          <a:effectLst/>
                          <a:latin typeface="Arial"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Line 40"/>
          <p:cNvSpPr>
            <a:spLocks noChangeShapeType="1"/>
          </p:cNvSpPr>
          <p:nvPr/>
        </p:nvSpPr>
        <p:spPr bwMode="auto">
          <a:xfrm>
            <a:off x="8356600" y="2184400"/>
            <a:ext cx="152400"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6" name="Line 41"/>
          <p:cNvSpPr>
            <a:spLocks noChangeShapeType="1"/>
          </p:cNvSpPr>
          <p:nvPr/>
        </p:nvSpPr>
        <p:spPr bwMode="auto">
          <a:xfrm>
            <a:off x="8737600" y="2108200"/>
            <a:ext cx="0" cy="304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7" name="Line 42"/>
          <p:cNvSpPr>
            <a:spLocks noChangeShapeType="1"/>
          </p:cNvSpPr>
          <p:nvPr/>
        </p:nvSpPr>
        <p:spPr bwMode="auto">
          <a:xfrm>
            <a:off x="8356600" y="2565400"/>
            <a:ext cx="228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3" name="Rectangle 2"/>
          <p:cNvSpPr/>
          <p:nvPr/>
        </p:nvSpPr>
        <p:spPr>
          <a:xfrm>
            <a:off x="0" y="5540192"/>
            <a:ext cx="7607300" cy="461665"/>
          </a:xfrm>
          <a:prstGeom prst="rect">
            <a:avLst/>
          </a:prstGeom>
        </p:spPr>
        <p:txBody>
          <a:bodyPr wrap="square">
            <a:spAutoFit/>
          </a:bodyPr>
          <a:lstStyle/>
          <a:p>
            <a:pPr>
              <a:spcBef>
                <a:spcPct val="50000"/>
              </a:spcBef>
              <a:defRPr/>
            </a:pPr>
            <a:r>
              <a:rPr lang="en-US" altLang="x-none" sz="2400" b="1">
                <a:solidFill>
                  <a:srgbClr val="0D4BFF"/>
                </a:solidFill>
                <a:latin typeface="Arial" charset="0"/>
                <a:ea typeface="Arial" charset="0"/>
                <a:cs typeface="Arial" charset="0"/>
              </a:rPr>
              <a:t>Since 4 is the maximum, the cell’s value is set to 4. </a:t>
            </a:r>
          </a:p>
        </p:txBody>
      </p:sp>
      <p:sp>
        <p:nvSpPr>
          <p:cNvPr id="8" name="ZoneTexte 7"/>
          <p:cNvSpPr txBox="1"/>
          <p:nvPr/>
        </p:nvSpPr>
        <p:spPr>
          <a:xfrm>
            <a:off x="114300" y="1206500"/>
            <a:ext cx="7175500" cy="1815882"/>
          </a:xfrm>
          <a:prstGeom prst="rect">
            <a:avLst/>
          </a:prstGeom>
          <a:noFill/>
        </p:spPr>
        <p:txBody>
          <a:bodyPr wrap="square" rtlCol="0">
            <a:spAutoFit/>
          </a:bodyPr>
          <a:lstStyle/>
          <a:p>
            <a:r>
              <a:rPr lang="en-US" altLang="x-none" sz="2800" b="1">
                <a:latin typeface="Arial" charset="0"/>
                <a:ea typeface="Arial" charset="0"/>
                <a:cs typeface="Arial" charset="0"/>
              </a:rPr>
              <a:t>For the cell in question, the bases don’t match (</a:t>
            </a:r>
            <a:r>
              <a:rPr lang="en-US" altLang="x-none" sz="2800" b="1">
                <a:solidFill>
                  <a:srgbClr val="0000FF"/>
                </a:solidFill>
                <a:latin typeface="Arial" charset="0"/>
                <a:ea typeface="Arial" charset="0"/>
                <a:cs typeface="Arial" charset="0"/>
              </a:rPr>
              <a:t>G</a:t>
            </a:r>
            <a:r>
              <a:rPr lang="en-US" altLang="x-none" sz="2800" b="1">
                <a:latin typeface="Arial" charset="0"/>
                <a:ea typeface="Arial" charset="0"/>
                <a:cs typeface="Arial" charset="0"/>
              </a:rPr>
              <a:t>/</a:t>
            </a:r>
            <a:r>
              <a:rPr lang="en-US" altLang="x-none" sz="2800" b="1">
                <a:solidFill>
                  <a:srgbClr val="0000FF"/>
                </a:solidFill>
                <a:latin typeface="Arial" charset="0"/>
                <a:ea typeface="Arial" charset="0"/>
                <a:cs typeface="Arial" charset="0"/>
              </a:rPr>
              <a:t>A</a:t>
            </a:r>
            <a:r>
              <a:rPr lang="en-US" altLang="x-none" sz="2800" b="1">
                <a:latin typeface="Arial" charset="0"/>
                <a:ea typeface="Arial" charset="0"/>
                <a:cs typeface="Arial" charset="0"/>
              </a:rPr>
              <a:t>), so it starts with a match/mismatch score of -1.  There are 3 possible alignment paths to this cell:</a:t>
            </a:r>
          </a:p>
        </p:txBody>
      </p:sp>
      <p:graphicFrame>
        <p:nvGraphicFramePr>
          <p:cNvPr id="9" name="Group 29"/>
          <p:cNvGraphicFramePr>
            <a:graphicFrameLocks noGrp="1"/>
          </p:cNvGraphicFramePr>
          <p:nvPr>
            <p:ph sz="half" idx="4294967295"/>
            <p:extLst>
              <p:ext uri="{D42A27DB-BD31-4B8C-83A1-F6EECF244321}">
                <p14:modId xmlns:p14="http://schemas.microsoft.com/office/powerpoint/2010/main" val="662070162"/>
              </p:ext>
            </p:extLst>
          </p:nvPr>
        </p:nvGraphicFramePr>
        <p:xfrm>
          <a:off x="7607300" y="5219700"/>
          <a:ext cx="1447800" cy="1595437"/>
        </p:xfrm>
        <a:graphic>
          <a:graphicData uri="http://schemas.openxmlformats.org/drawingml/2006/table">
            <a:tbl>
              <a:tblPr/>
              <a:tblGrid>
                <a:gridCol w="4826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5891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rgbClr val="0000FF"/>
                          </a:solidFill>
                          <a:effectLst/>
                          <a:latin typeface="Arial" charset="0"/>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rgbClr val="0000FF"/>
                          </a:solidFill>
                          <a:effectLst/>
                          <a:latin typeface="Arial" charset="0"/>
                        </a:rPr>
                        <a:t>G</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0" i="0" u="none" strike="noStrike" cap="none" normalizeH="0" baseline="0">
                          <a:ln>
                            <a:noFill/>
                          </a:ln>
                          <a:solidFill>
                            <a:schemeClr val="tx1"/>
                          </a:solidFill>
                          <a:effectLst/>
                          <a:latin typeface="Arial" charset="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rgbClr val="0000FF"/>
                          </a:solidFill>
                          <a:effectLst/>
                          <a:latin typeface="Arial" charset="0"/>
                        </a:rPr>
                        <a:t>4</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ZoneTexte 9"/>
          <p:cNvSpPr txBox="1"/>
          <p:nvPr/>
        </p:nvSpPr>
        <p:spPr>
          <a:xfrm>
            <a:off x="76200" y="3251200"/>
            <a:ext cx="8940800" cy="461665"/>
          </a:xfrm>
          <a:prstGeom prst="rect">
            <a:avLst/>
          </a:prstGeom>
          <a:noFill/>
        </p:spPr>
        <p:txBody>
          <a:bodyPr wrap="square" rtlCol="0">
            <a:spAutoFit/>
          </a:bodyPr>
          <a:lstStyle/>
          <a:p>
            <a:r>
              <a:rPr lang="en-US" altLang="x-none" sz="2400" b="1" dirty="0">
                <a:solidFill>
                  <a:srgbClr val="FF0000"/>
                </a:solidFill>
                <a:latin typeface="Arial" charset="0"/>
                <a:ea typeface="Arial" charset="0"/>
                <a:cs typeface="Arial" charset="0"/>
              </a:rPr>
              <a:t>1.</a:t>
            </a:r>
            <a:r>
              <a:rPr lang="en-US" altLang="x-none" sz="2400" b="1" dirty="0">
                <a:latin typeface="Arial" charset="0"/>
                <a:ea typeface="Arial" charset="0"/>
                <a:cs typeface="Arial" charset="0"/>
              </a:rPr>
              <a:t> diagonal (</a:t>
            </a:r>
            <a:r>
              <a:rPr lang="en-US" altLang="x-none" sz="2400" b="1" dirty="0">
                <a:solidFill>
                  <a:srgbClr val="0D4BFF"/>
                </a:solidFill>
                <a:latin typeface="Arial" charset="0"/>
                <a:ea typeface="Arial" charset="0"/>
                <a:cs typeface="Arial" charset="0"/>
              </a:rPr>
              <a:t>query/subject alignment</a:t>
            </a:r>
            <a:r>
              <a:rPr lang="en-US" altLang="x-none" sz="2400" b="1" dirty="0">
                <a:latin typeface="Arial" charset="0"/>
                <a:ea typeface="Arial" charset="0"/>
                <a:cs typeface="Arial" charset="0"/>
              </a:rPr>
              <a:t>). Score = 5 –1 = 4.</a:t>
            </a:r>
          </a:p>
        </p:txBody>
      </p:sp>
      <p:sp>
        <p:nvSpPr>
          <p:cNvPr id="11" name="ZoneTexte 10"/>
          <p:cNvSpPr txBox="1"/>
          <p:nvPr/>
        </p:nvSpPr>
        <p:spPr>
          <a:xfrm>
            <a:off x="114300" y="3873500"/>
            <a:ext cx="8940800" cy="461665"/>
          </a:xfrm>
          <a:prstGeom prst="rect">
            <a:avLst/>
          </a:prstGeom>
          <a:noFill/>
        </p:spPr>
        <p:txBody>
          <a:bodyPr wrap="square" rtlCol="0">
            <a:spAutoFit/>
          </a:bodyPr>
          <a:lstStyle/>
          <a:p>
            <a:r>
              <a:rPr lang="en-US" altLang="x-none" sz="2400" b="1" dirty="0">
                <a:solidFill>
                  <a:srgbClr val="FF0000"/>
                </a:solidFill>
                <a:latin typeface="Arial" charset="0"/>
                <a:ea typeface="Arial" charset="0"/>
                <a:cs typeface="Arial" charset="0"/>
              </a:rPr>
              <a:t>2.</a:t>
            </a:r>
            <a:r>
              <a:rPr lang="en-US" altLang="x-none" sz="2400" b="1" dirty="0">
                <a:latin typeface="Arial" charset="0"/>
                <a:ea typeface="Arial" charset="0"/>
                <a:cs typeface="Arial" charset="0"/>
              </a:rPr>
              <a:t> vertical (</a:t>
            </a:r>
            <a:r>
              <a:rPr lang="en-US" altLang="x-none" sz="2400" b="1" dirty="0">
                <a:solidFill>
                  <a:srgbClr val="0D4BFF"/>
                </a:solidFill>
                <a:latin typeface="Arial" charset="0"/>
                <a:ea typeface="Arial" charset="0"/>
                <a:cs typeface="Arial" charset="0"/>
              </a:rPr>
              <a:t>query gap</a:t>
            </a:r>
            <a:r>
              <a:rPr lang="en-US" altLang="x-none" sz="2400" b="1" dirty="0">
                <a:latin typeface="Arial" charset="0"/>
                <a:ea typeface="Arial" charset="0"/>
                <a:cs typeface="Arial" charset="0"/>
              </a:rPr>
              <a:t>). Score = 7 –1 -4 = 2</a:t>
            </a:r>
          </a:p>
        </p:txBody>
      </p:sp>
      <p:sp>
        <p:nvSpPr>
          <p:cNvPr id="12" name="ZoneTexte 11"/>
          <p:cNvSpPr txBox="1"/>
          <p:nvPr/>
        </p:nvSpPr>
        <p:spPr>
          <a:xfrm>
            <a:off x="114300" y="4546600"/>
            <a:ext cx="8851900" cy="461665"/>
          </a:xfrm>
          <a:prstGeom prst="rect">
            <a:avLst/>
          </a:prstGeom>
          <a:noFill/>
        </p:spPr>
        <p:txBody>
          <a:bodyPr wrap="square" rtlCol="0">
            <a:spAutoFit/>
          </a:bodyPr>
          <a:lstStyle/>
          <a:p>
            <a:r>
              <a:rPr lang="en-US" altLang="x-none" sz="2400" b="1" dirty="0">
                <a:solidFill>
                  <a:srgbClr val="FF0000"/>
                </a:solidFill>
                <a:latin typeface="Arial" charset="0"/>
                <a:ea typeface="Arial" charset="0"/>
                <a:cs typeface="Arial" charset="0"/>
              </a:rPr>
              <a:t>3.</a:t>
            </a:r>
            <a:r>
              <a:rPr lang="en-US" altLang="x-none" sz="2400" b="1" dirty="0">
                <a:latin typeface="Arial" charset="0"/>
                <a:ea typeface="Arial" charset="0"/>
                <a:cs typeface="Arial" charset="0"/>
              </a:rPr>
              <a:t> horizontal (</a:t>
            </a:r>
            <a:r>
              <a:rPr lang="en-US" altLang="x-none" sz="2400" b="1" dirty="0">
                <a:solidFill>
                  <a:srgbClr val="0D4BFF"/>
                </a:solidFill>
                <a:latin typeface="Arial" charset="0"/>
                <a:ea typeface="Arial" charset="0"/>
                <a:cs typeface="Arial" charset="0"/>
              </a:rPr>
              <a:t>subject gap</a:t>
            </a:r>
            <a:r>
              <a:rPr lang="en-US" altLang="x-none" sz="2400" b="1" dirty="0">
                <a:latin typeface="Arial" charset="0"/>
                <a:ea typeface="Arial" charset="0"/>
                <a:cs typeface="Arial" charset="0"/>
              </a:rPr>
              <a:t>). Score = 2 –1 -4 = -3 (set to 0)</a:t>
            </a:r>
          </a:p>
        </p:txBody>
      </p:sp>
    </p:spTree>
    <p:extLst>
      <p:ext uri="{BB962C8B-B14F-4D97-AF65-F5344CB8AC3E}">
        <p14:creationId xmlns:p14="http://schemas.microsoft.com/office/powerpoint/2010/main" val="68767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ppt_x"/>
                                          </p:val>
                                        </p:tav>
                                        <p:tav tm="100000">
                                          <p:val>
                                            <p:strVal val="#ppt_x"/>
                                          </p:val>
                                        </p:tav>
                                      </p:tavLst>
                                    </p:anim>
                                    <p:anim calcmode="lin" valueType="num">
                                      <p:cBhvr additive="base">
                                        <p:cTn id="2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000" fill="hold"/>
                                        <p:tgtEl>
                                          <p:spTgt spid="7"/>
                                        </p:tgtEl>
                                        <p:attrNameLst>
                                          <p:attrName>ppt_x</p:attrName>
                                        </p:attrNameLst>
                                      </p:cBhvr>
                                      <p:tavLst>
                                        <p:tav tm="0">
                                          <p:val>
                                            <p:strVal val="#ppt_x"/>
                                          </p:val>
                                        </p:tav>
                                        <p:tav tm="100000">
                                          <p:val>
                                            <p:strVal val="#ppt_x"/>
                                          </p:val>
                                        </p:tav>
                                      </p:tavLst>
                                    </p:anim>
                                    <p:anim calcmode="lin" valueType="num">
                                      <p:cBhvr additive="base">
                                        <p:cTn id="28" dur="10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000" fill="hold"/>
                                        <p:tgtEl>
                                          <p:spTgt spid="3"/>
                                        </p:tgtEl>
                                        <p:attrNameLst>
                                          <p:attrName>ppt_x</p:attrName>
                                        </p:attrNameLst>
                                      </p:cBhvr>
                                      <p:tavLst>
                                        <p:tav tm="0">
                                          <p:val>
                                            <p:strVal val="#ppt_x"/>
                                          </p:val>
                                        </p:tav>
                                        <p:tav tm="100000">
                                          <p:val>
                                            <p:strVal val="#ppt_x"/>
                                          </p:val>
                                        </p:tav>
                                      </p:tavLst>
                                    </p:anim>
                                    <p:anim calcmode="lin" valueType="num">
                                      <p:cBhvr additive="base">
                                        <p:cTn id="38" dur="10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ppt_x"/>
                                          </p:val>
                                        </p:tav>
                                        <p:tav tm="100000">
                                          <p:val>
                                            <p:strVal val="#ppt_x"/>
                                          </p:val>
                                        </p:tav>
                                      </p:tavLst>
                                    </p:anim>
                                    <p:anim calcmode="lin" valueType="num">
                                      <p:cBhvr additive="base">
                                        <p:cTn id="42"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9"/>
          <p:cNvSpPr>
            <a:spLocks noGrp="1" noChangeArrowheads="1"/>
          </p:cNvSpPr>
          <p:nvPr>
            <p:ph type="title"/>
          </p:nvPr>
        </p:nvSpPr>
        <p:spPr>
          <a:xfrm>
            <a:off x="0" y="-4762"/>
            <a:ext cx="9144000" cy="868362"/>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1</a:t>
            </a:r>
          </a:p>
        </p:txBody>
      </p:sp>
      <p:graphicFrame>
        <p:nvGraphicFramePr>
          <p:cNvPr id="3" name="Group 160"/>
          <p:cNvGraphicFramePr>
            <a:graphicFrameLocks noGrp="1"/>
          </p:cNvGraphicFramePr>
          <p:nvPr>
            <p:ph idx="1"/>
            <p:extLst>
              <p:ext uri="{D42A27DB-BD31-4B8C-83A1-F6EECF244321}">
                <p14:modId xmlns:p14="http://schemas.microsoft.com/office/powerpoint/2010/main" val="1949857370"/>
              </p:ext>
            </p:extLst>
          </p:nvPr>
        </p:nvGraphicFramePr>
        <p:xfrm>
          <a:off x="381000" y="1684338"/>
          <a:ext cx="8305800" cy="4937127"/>
        </p:xfrm>
        <a:graphic>
          <a:graphicData uri="http://schemas.openxmlformats.org/drawingml/2006/table">
            <a:tbl>
              <a:tblPr/>
              <a:tblGrid>
                <a:gridCol w="830263">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gridCol w="830263">
                  <a:extLst>
                    <a:ext uri="{9D8B030D-6E8A-4147-A177-3AD203B41FA5}">
                      <a16:colId xmlns:a16="http://schemas.microsoft.com/office/drawing/2014/main" val="20005"/>
                    </a:ext>
                  </a:extLst>
                </a:gridCol>
                <a:gridCol w="830262">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gridCol w="830263">
                  <a:extLst>
                    <a:ext uri="{9D8B030D-6E8A-4147-A177-3AD203B41FA5}">
                      <a16:colId xmlns:a16="http://schemas.microsoft.com/office/drawing/2014/main" val="20008"/>
                    </a:ext>
                  </a:extLst>
                </a:gridCol>
                <a:gridCol w="830262">
                  <a:extLst>
                    <a:ext uri="{9D8B030D-6E8A-4147-A177-3AD203B41FA5}">
                      <a16:colId xmlns:a16="http://schemas.microsoft.com/office/drawing/2014/main" val="20009"/>
                    </a:ext>
                  </a:extLst>
                </a:gridCol>
              </a:tblGrid>
              <a:tr h="55883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6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3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6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121"/>
          <p:cNvSpPr txBox="1">
            <a:spLocks noChangeArrowheads="1"/>
          </p:cNvSpPr>
          <p:nvPr/>
        </p:nvSpPr>
        <p:spPr bwMode="auto">
          <a:xfrm>
            <a:off x="330200" y="1041400"/>
            <a:ext cx="754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x-none" sz="2400" b="1">
                <a:solidFill>
                  <a:srgbClr val="0000FF"/>
                </a:solidFill>
                <a:latin typeface="Arial" charset="0"/>
                <a:ea typeface="Arial" charset="0"/>
                <a:cs typeface="Arial" charset="0"/>
              </a:rPr>
              <a:t>Initialize top and left side to 0’s. </a:t>
            </a:r>
          </a:p>
        </p:txBody>
      </p:sp>
    </p:spTree>
    <p:extLst>
      <p:ext uri="{BB962C8B-B14F-4D97-AF65-F5344CB8AC3E}">
        <p14:creationId xmlns:p14="http://schemas.microsoft.com/office/powerpoint/2010/main" val="1689365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868362"/>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2</a:t>
            </a:r>
          </a:p>
        </p:txBody>
      </p:sp>
      <p:graphicFrame>
        <p:nvGraphicFramePr>
          <p:cNvPr id="3" name="Group 134"/>
          <p:cNvGraphicFramePr>
            <a:graphicFrameLocks noGrp="1"/>
          </p:cNvGraphicFramePr>
          <p:nvPr>
            <p:ph idx="1"/>
            <p:extLst>
              <p:ext uri="{D42A27DB-BD31-4B8C-83A1-F6EECF244321}">
                <p14:modId xmlns:p14="http://schemas.microsoft.com/office/powerpoint/2010/main" val="756978694"/>
              </p:ext>
            </p:extLst>
          </p:nvPr>
        </p:nvGraphicFramePr>
        <p:xfrm>
          <a:off x="381000" y="1701799"/>
          <a:ext cx="8305800" cy="4896457"/>
        </p:xfrm>
        <a:graphic>
          <a:graphicData uri="http://schemas.openxmlformats.org/drawingml/2006/table">
            <a:tbl>
              <a:tblPr/>
              <a:tblGrid>
                <a:gridCol w="830263">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gridCol w="830263">
                  <a:extLst>
                    <a:ext uri="{9D8B030D-6E8A-4147-A177-3AD203B41FA5}">
                      <a16:colId xmlns:a16="http://schemas.microsoft.com/office/drawing/2014/main" val="20005"/>
                    </a:ext>
                  </a:extLst>
                </a:gridCol>
                <a:gridCol w="830262">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gridCol w="830263">
                  <a:extLst>
                    <a:ext uri="{9D8B030D-6E8A-4147-A177-3AD203B41FA5}">
                      <a16:colId xmlns:a16="http://schemas.microsoft.com/office/drawing/2014/main" val="20008"/>
                    </a:ext>
                  </a:extLst>
                </a:gridCol>
                <a:gridCol w="830262">
                  <a:extLst>
                    <a:ext uri="{9D8B030D-6E8A-4147-A177-3AD203B41FA5}">
                      <a16:colId xmlns:a16="http://schemas.microsoft.com/office/drawing/2014/main" val="20009"/>
                    </a:ext>
                  </a:extLst>
                </a:gridCol>
              </a:tblGrid>
              <a:tr h="4905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6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3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24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6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95"/>
          <p:cNvSpPr txBox="1">
            <a:spLocks noChangeArrowheads="1"/>
          </p:cNvSpPr>
          <p:nvPr/>
        </p:nvSpPr>
        <p:spPr bwMode="auto">
          <a:xfrm>
            <a:off x="279400" y="1079500"/>
            <a:ext cx="7505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400" b="1">
                <a:solidFill>
                  <a:srgbClr val="0000FF"/>
                </a:solidFill>
                <a:latin typeface="Arial" charset="0"/>
                <a:ea typeface="Arial" charset="0"/>
                <a:cs typeface="Arial" charset="0"/>
              </a:rPr>
              <a:t>top row matches = 3; mismatches = -1 (set to 0)</a:t>
            </a:r>
          </a:p>
        </p:txBody>
      </p:sp>
    </p:spTree>
    <p:extLst>
      <p:ext uri="{BB962C8B-B14F-4D97-AF65-F5344CB8AC3E}">
        <p14:creationId xmlns:p14="http://schemas.microsoft.com/office/powerpoint/2010/main" val="127627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20638"/>
            <a:ext cx="9144000" cy="868362"/>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3</a:t>
            </a:r>
          </a:p>
        </p:txBody>
      </p:sp>
      <p:graphicFrame>
        <p:nvGraphicFramePr>
          <p:cNvPr id="3" name="Group 135"/>
          <p:cNvGraphicFramePr>
            <a:graphicFrameLocks noGrp="1"/>
          </p:cNvGraphicFramePr>
          <p:nvPr>
            <p:ph idx="1"/>
            <p:extLst>
              <p:ext uri="{D42A27DB-BD31-4B8C-83A1-F6EECF244321}">
                <p14:modId xmlns:p14="http://schemas.microsoft.com/office/powerpoint/2010/main" val="1521251693"/>
              </p:ext>
            </p:extLst>
          </p:nvPr>
        </p:nvGraphicFramePr>
        <p:xfrm>
          <a:off x="381000" y="1676400"/>
          <a:ext cx="8305800" cy="4876804"/>
        </p:xfrm>
        <a:graphic>
          <a:graphicData uri="http://schemas.openxmlformats.org/drawingml/2006/table">
            <a:tbl>
              <a:tblPr/>
              <a:tblGrid>
                <a:gridCol w="83185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30263">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828675">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28675">
                  <a:extLst>
                    <a:ext uri="{9D8B030D-6E8A-4147-A177-3AD203B41FA5}">
                      <a16:colId xmlns:a16="http://schemas.microsoft.com/office/drawing/2014/main" val="20007"/>
                    </a:ext>
                  </a:extLst>
                </a:gridCol>
                <a:gridCol w="830262">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tblGrid>
              <a:tr h="5476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7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95"/>
          <p:cNvSpPr txBox="1">
            <a:spLocks noChangeArrowheads="1"/>
          </p:cNvSpPr>
          <p:nvPr/>
        </p:nvSpPr>
        <p:spPr bwMode="auto">
          <a:xfrm>
            <a:off x="254000" y="1092200"/>
            <a:ext cx="7454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400" b="1">
                <a:solidFill>
                  <a:srgbClr val="0000FF"/>
                </a:solidFill>
                <a:latin typeface="Arial" charset="0"/>
                <a:ea typeface="Arial" charset="0"/>
                <a:cs typeface="Arial" charset="0"/>
              </a:rPr>
              <a:t>2 T’s in a row = 6; T-C following gets 3 – 1 = 2</a:t>
            </a:r>
          </a:p>
        </p:txBody>
      </p:sp>
    </p:spTree>
    <p:extLst>
      <p:ext uri="{BB962C8B-B14F-4D97-AF65-F5344CB8AC3E}">
        <p14:creationId xmlns:p14="http://schemas.microsoft.com/office/powerpoint/2010/main" val="65236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12700"/>
            <a:ext cx="9144000" cy="868363"/>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4</a:t>
            </a:r>
          </a:p>
        </p:txBody>
      </p:sp>
      <p:graphicFrame>
        <p:nvGraphicFramePr>
          <p:cNvPr id="3" name="Group 134"/>
          <p:cNvGraphicFramePr>
            <a:graphicFrameLocks noGrp="1"/>
          </p:cNvGraphicFramePr>
          <p:nvPr>
            <p:ph idx="1"/>
            <p:extLst>
              <p:ext uri="{D42A27DB-BD31-4B8C-83A1-F6EECF244321}">
                <p14:modId xmlns:p14="http://schemas.microsoft.com/office/powerpoint/2010/main" val="961414464"/>
              </p:ext>
            </p:extLst>
          </p:nvPr>
        </p:nvGraphicFramePr>
        <p:xfrm>
          <a:off x="381000" y="1676400"/>
          <a:ext cx="8551863" cy="5003802"/>
        </p:xfrm>
        <a:graphic>
          <a:graphicData uri="http://schemas.openxmlformats.org/drawingml/2006/table">
            <a:tbl>
              <a:tblPr/>
              <a:tblGrid>
                <a:gridCol w="855663">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55662">
                  <a:extLst>
                    <a:ext uri="{9D8B030D-6E8A-4147-A177-3AD203B41FA5}">
                      <a16:colId xmlns:a16="http://schemas.microsoft.com/office/drawing/2014/main" val="20002"/>
                    </a:ext>
                  </a:extLst>
                </a:gridCol>
                <a:gridCol w="855663">
                  <a:extLst>
                    <a:ext uri="{9D8B030D-6E8A-4147-A177-3AD203B41FA5}">
                      <a16:colId xmlns:a16="http://schemas.microsoft.com/office/drawing/2014/main" val="20003"/>
                    </a:ext>
                  </a:extLst>
                </a:gridCol>
                <a:gridCol w="854075">
                  <a:extLst>
                    <a:ext uri="{9D8B030D-6E8A-4147-A177-3AD203B41FA5}">
                      <a16:colId xmlns:a16="http://schemas.microsoft.com/office/drawing/2014/main" val="20004"/>
                    </a:ext>
                  </a:extLst>
                </a:gridCol>
                <a:gridCol w="855662">
                  <a:extLst>
                    <a:ext uri="{9D8B030D-6E8A-4147-A177-3AD203B41FA5}">
                      <a16:colId xmlns:a16="http://schemas.microsoft.com/office/drawing/2014/main" val="20005"/>
                    </a:ext>
                  </a:extLst>
                </a:gridCol>
                <a:gridCol w="855663">
                  <a:extLst>
                    <a:ext uri="{9D8B030D-6E8A-4147-A177-3AD203B41FA5}">
                      <a16:colId xmlns:a16="http://schemas.microsoft.com/office/drawing/2014/main" val="20006"/>
                    </a:ext>
                  </a:extLst>
                </a:gridCol>
                <a:gridCol w="854075">
                  <a:extLst>
                    <a:ext uri="{9D8B030D-6E8A-4147-A177-3AD203B41FA5}">
                      <a16:colId xmlns:a16="http://schemas.microsoft.com/office/drawing/2014/main" val="20007"/>
                    </a:ext>
                  </a:extLst>
                </a:gridCol>
                <a:gridCol w="855662">
                  <a:extLst>
                    <a:ext uri="{9D8B030D-6E8A-4147-A177-3AD203B41FA5}">
                      <a16:colId xmlns:a16="http://schemas.microsoft.com/office/drawing/2014/main" val="20008"/>
                    </a:ext>
                  </a:extLst>
                </a:gridCol>
                <a:gridCol w="855663">
                  <a:extLst>
                    <a:ext uri="{9D8B030D-6E8A-4147-A177-3AD203B41FA5}">
                      <a16:colId xmlns:a16="http://schemas.microsoft.com/office/drawing/2014/main" val="20009"/>
                    </a:ext>
                  </a:extLst>
                </a:gridCol>
              </a:tblGrid>
              <a:tr h="57312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9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95"/>
          <p:cNvSpPr txBox="1">
            <a:spLocks noChangeArrowheads="1"/>
          </p:cNvSpPr>
          <p:nvPr/>
        </p:nvSpPr>
        <p:spPr bwMode="auto">
          <a:xfrm>
            <a:off x="88900" y="990600"/>
            <a:ext cx="9055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000" b="1">
                <a:solidFill>
                  <a:srgbClr val="0000FF"/>
                </a:solidFill>
                <a:latin typeface="Arial" charset="0"/>
                <a:ea typeface="Arial" charset="0"/>
                <a:cs typeface="Arial" charset="0"/>
              </a:rPr>
              <a:t>C-G mismatch gets 9 – 4 – 1 = 4 (subject gap), not 2 – 1 = 1 (aligned)</a:t>
            </a:r>
          </a:p>
        </p:txBody>
      </p:sp>
    </p:spTree>
    <p:extLst>
      <p:ext uri="{BB962C8B-B14F-4D97-AF65-F5344CB8AC3E}">
        <p14:creationId xmlns:p14="http://schemas.microsoft.com/office/powerpoint/2010/main" val="138394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868363"/>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5</a:t>
            </a:r>
          </a:p>
        </p:txBody>
      </p:sp>
      <p:graphicFrame>
        <p:nvGraphicFramePr>
          <p:cNvPr id="3" name="Group 134"/>
          <p:cNvGraphicFramePr>
            <a:graphicFrameLocks noGrp="1"/>
          </p:cNvGraphicFramePr>
          <p:nvPr>
            <p:ph idx="1"/>
            <p:extLst>
              <p:ext uri="{D42A27DB-BD31-4B8C-83A1-F6EECF244321}">
                <p14:modId xmlns:p14="http://schemas.microsoft.com/office/powerpoint/2010/main" val="407404977"/>
              </p:ext>
            </p:extLst>
          </p:nvPr>
        </p:nvGraphicFramePr>
        <p:xfrm>
          <a:off x="381000" y="1587500"/>
          <a:ext cx="8466138" cy="5003802"/>
        </p:xfrm>
        <a:graphic>
          <a:graphicData uri="http://schemas.openxmlformats.org/drawingml/2006/table">
            <a:tbl>
              <a:tblPr/>
              <a:tblGrid>
                <a:gridCol w="846138">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46137">
                  <a:extLst>
                    <a:ext uri="{9D8B030D-6E8A-4147-A177-3AD203B41FA5}">
                      <a16:colId xmlns:a16="http://schemas.microsoft.com/office/drawing/2014/main" val="20002"/>
                    </a:ext>
                  </a:extLst>
                </a:gridCol>
                <a:gridCol w="846138">
                  <a:extLst>
                    <a:ext uri="{9D8B030D-6E8A-4147-A177-3AD203B41FA5}">
                      <a16:colId xmlns:a16="http://schemas.microsoft.com/office/drawing/2014/main" val="20003"/>
                    </a:ext>
                  </a:extLst>
                </a:gridCol>
                <a:gridCol w="847725">
                  <a:extLst>
                    <a:ext uri="{9D8B030D-6E8A-4147-A177-3AD203B41FA5}">
                      <a16:colId xmlns:a16="http://schemas.microsoft.com/office/drawing/2014/main" val="20004"/>
                    </a:ext>
                  </a:extLst>
                </a:gridCol>
                <a:gridCol w="846137">
                  <a:extLst>
                    <a:ext uri="{9D8B030D-6E8A-4147-A177-3AD203B41FA5}">
                      <a16:colId xmlns:a16="http://schemas.microsoft.com/office/drawing/2014/main" val="20005"/>
                    </a:ext>
                  </a:extLst>
                </a:gridCol>
                <a:gridCol w="846138">
                  <a:extLst>
                    <a:ext uri="{9D8B030D-6E8A-4147-A177-3AD203B41FA5}">
                      <a16:colId xmlns:a16="http://schemas.microsoft.com/office/drawing/2014/main" val="20006"/>
                    </a:ext>
                  </a:extLst>
                </a:gridCol>
                <a:gridCol w="847725">
                  <a:extLst>
                    <a:ext uri="{9D8B030D-6E8A-4147-A177-3AD203B41FA5}">
                      <a16:colId xmlns:a16="http://schemas.microsoft.com/office/drawing/2014/main" val="20007"/>
                    </a:ext>
                  </a:extLst>
                </a:gridCol>
                <a:gridCol w="846137">
                  <a:extLst>
                    <a:ext uri="{9D8B030D-6E8A-4147-A177-3AD203B41FA5}">
                      <a16:colId xmlns:a16="http://schemas.microsoft.com/office/drawing/2014/main" val="20008"/>
                    </a:ext>
                  </a:extLst>
                </a:gridCol>
                <a:gridCol w="846138">
                  <a:extLst>
                    <a:ext uri="{9D8B030D-6E8A-4147-A177-3AD203B41FA5}">
                      <a16:colId xmlns:a16="http://schemas.microsoft.com/office/drawing/2014/main" val="20009"/>
                    </a:ext>
                  </a:extLst>
                </a:gridCol>
              </a:tblGrid>
              <a:tr h="57312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8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74">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9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95"/>
          <p:cNvSpPr txBox="1">
            <a:spLocks noChangeArrowheads="1"/>
          </p:cNvSpPr>
          <p:nvPr/>
        </p:nvSpPr>
        <p:spPr bwMode="auto">
          <a:xfrm>
            <a:off x="266700" y="990600"/>
            <a:ext cx="8877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000" b="1">
                <a:solidFill>
                  <a:srgbClr val="0000FF"/>
                </a:solidFill>
                <a:latin typeface="Arial" charset="0"/>
                <a:ea typeface="Arial" charset="0"/>
                <a:cs typeface="Arial" charset="0"/>
              </a:rPr>
              <a:t>C-C match gets 9 – 4 + 3 = 8 (query gap), not 2 + 3 = 5 (aligned)</a:t>
            </a:r>
          </a:p>
        </p:txBody>
      </p:sp>
    </p:spTree>
    <p:extLst>
      <p:ext uri="{BB962C8B-B14F-4D97-AF65-F5344CB8AC3E}">
        <p14:creationId xmlns:p14="http://schemas.microsoft.com/office/powerpoint/2010/main" val="62966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868363"/>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6</a:t>
            </a:r>
          </a:p>
        </p:txBody>
      </p:sp>
      <p:graphicFrame>
        <p:nvGraphicFramePr>
          <p:cNvPr id="3" name="Group 199"/>
          <p:cNvGraphicFramePr>
            <a:graphicFrameLocks noGrp="1"/>
          </p:cNvGraphicFramePr>
          <p:nvPr>
            <p:ph idx="1"/>
            <p:extLst>
              <p:ext uri="{D42A27DB-BD31-4B8C-83A1-F6EECF244321}">
                <p14:modId xmlns:p14="http://schemas.microsoft.com/office/powerpoint/2010/main" val="1135466650"/>
              </p:ext>
            </p:extLst>
          </p:nvPr>
        </p:nvGraphicFramePr>
        <p:xfrm>
          <a:off x="381000" y="1676400"/>
          <a:ext cx="8382000" cy="4876803"/>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87413">
                  <a:extLst>
                    <a:ext uri="{9D8B030D-6E8A-4147-A177-3AD203B41FA5}">
                      <a16:colId xmlns:a16="http://schemas.microsoft.com/office/drawing/2014/main" val="20005"/>
                    </a:ext>
                  </a:extLst>
                </a:gridCol>
                <a:gridCol w="788987">
                  <a:extLst>
                    <a:ext uri="{9D8B030D-6E8A-4147-A177-3AD203B41FA5}">
                      <a16:colId xmlns:a16="http://schemas.microsoft.com/office/drawing/2014/main" val="20006"/>
                    </a:ext>
                  </a:extLst>
                </a:gridCol>
                <a:gridCol w="836613">
                  <a:extLst>
                    <a:ext uri="{9D8B030D-6E8A-4147-A177-3AD203B41FA5}">
                      <a16:colId xmlns:a16="http://schemas.microsoft.com/office/drawing/2014/main" val="20007"/>
                    </a:ext>
                  </a:extLst>
                </a:gridCol>
                <a:gridCol w="839787">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tblGrid>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Text Box 95"/>
          <p:cNvSpPr txBox="1">
            <a:spLocks noChangeArrowheads="1"/>
          </p:cNvSpPr>
          <p:nvPr/>
        </p:nvSpPr>
        <p:spPr bwMode="auto">
          <a:xfrm>
            <a:off x="304800" y="1129506"/>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x-none" sz="2400" b="1">
                <a:solidFill>
                  <a:srgbClr val="0000FF"/>
                </a:solidFill>
                <a:latin typeface="Arial" charset="0"/>
                <a:ea typeface="Arial" charset="0"/>
                <a:cs typeface="Arial" charset="0"/>
              </a:rPr>
              <a:t>etc... </a:t>
            </a:r>
          </a:p>
        </p:txBody>
      </p:sp>
    </p:spTree>
    <p:extLst>
      <p:ext uri="{BB962C8B-B14F-4D97-AF65-F5344CB8AC3E}">
        <p14:creationId xmlns:p14="http://schemas.microsoft.com/office/powerpoint/2010/main" val="210970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24"/>
          <p:cNvSpPr>
            <a:spLocks noChangeArrowheads="1"/>
          </p:cNvSpPr>
          <p:nvPr/>
        </p:nvSpPr>
        <p:spPr bwMode="auto">
          <a:xfrm>
            <a:off x="7162800" y="5562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GB"/>
          </a:p>
        </p:txBody>
      </p:sp>
      <p:sp>
        <p:nvSpPr>
          <p:cNvPr id="3" name="Rectangle 2"/>
          <p:cNvSpPr>
            <a:spLocks noGrp="1" noChangeArrowheads="1"/>
          </p:cNvSpPr>
          <p:nvPr>
            <p:ph type="title"/>
          </p:nvPr>
        </p:nvSpPr>
        <p:spPr>
          <a:xfrm>
            <a:off x="0" y="12700"/>
            <a:ext cx="9144000" cy="868363"/>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7</a:t>
            </a:r>
          </a:p>
        </p:txBody>
      </p:sp>
      <p:graphicFrame>
        <p:nvGraphicFramePr>
          <p:cNvPr id="4" name="Group 121"/>
          <p:cNvGraphicFramePr>
            <a:graphicFrameLocks noGrp="1"/>
          </p:cNvGraphicFramePr>
          <p:nvPr>
            <p:ph idx="1"/>
            <p:extLst>
              <p:ext uri="{D42A27DB-BD31-4B8C-83A1-F6EECF244321}">
                <p14:modId xmlns:p14="http://schemas.microsoft.com/office/powerpoint/2010/main" val="1390559309"/>
              </p:ext>
            </p:extLst>
          </p:nvPr>
        </p:nvGraphicFramePr>
        <p:xfrm>
          <a:off x="381000" y="1676400"/>
          <a:ext cx="8382000" cy="4902203"/>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87413">
                  <a:extLst>
                    <a:ext uri="{9D8B030D-6E8A-4147-A177-3AD203B41FA5}">
                      <a16:colId xmlns:a16="http://schemas.microsoft.com/office/drawing/2014/main" val="20005"/>
                    </a:ext>
                  </a:extLst>
                </a:gridCol>
                <a:gridCol w="788987">
                  <a:extLst>
                    <a:ext uri="{9D8B030D-6E8A-4147-A177-3AD203B41FA5}">
                      <a16:colId xmlns:a16="http://schemas.microsoft.com/office/drawing/2014/main" val="20006"/>
                    </a:ext>
                  </a:extLst>
                </a:gridCol>
                <a:gridCol w="836613">
                  <a:extLst>
                    <a:ext uri="{9D8B030D-6E8A-4147-A177-3AD203B41FA5}">
                      <a16:colId xmlns:a16="http://schemas.microsoft.com/office/drawing/2014/main" val="20007"/>
                    </a:ext>
                  </a:extLst>
                </a:gridCol>
                <a:gridCol w="839787">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tblGrid>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x-none" altLang="x-none" sz="2800" b="1"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x-none" sz="2800" b="1"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Text Box 115"/>
          <p:cNvSpPr txBox="1">
            <a:spLocks noChangeArrowheads="1"/>
          </p:cNvSpPr>
          <p:nvPr/>
        </p:nvSpPr>
        <p:spPr bwMode="auto">
          <a:xfrm>
            <a:off x="0" y="990600"/>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000" b="1">
                <a:solidFill>
                  <a:srgbClr val="0000FF"/>
                </a:solidFill>
                <a:latin typeface="Arial" charset="0"/>
                <a:ea typeface="Arial" charset="0"/>
                <a:cs typeface="Arial" charset="0"/>
              </a:rPr>
              <a:t>starting at the highest score (10) trace back the alignment path </a:t>
            </a:r>
          </a:p>
        </p:txBody>
      </p:sp>
      <p:sp>
        <p:nvSpPr>
          <p:cNvPr id="6" name="Line 120"/>
          <p:cNvSpPr>
            <a:spLocks noChangeShapeType="1"/>
          </p:cNvSpPr>
          <p:nvPr/>
        </p:nvSpPr>
        <p:spPr bwMode="auto">
          <a:xfrm flipH="1" flipV="1">
            <a:off x="4343400" y="3124200"/>
            <a:ext cx="3810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7" name="Line 119"/>
          <p:cNvSpPr>
            <a:spLocks noChangeShapeType="1"/>
          </p:cNvSpPr>
          <p:nvPr/>
        </p:nvSpPr>
        <p:spPr bwMode="auto">
          <a:xfrm flipH="1" flipV="1">
            <a:off x="5181600" y="3657600"/>
            <a:ext cx="3810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8" name="Line 118"/>
          <p:cNvSpPr>
            <a:spLocks noChangeShapeType="1"/>
          </p:cNvSpPr>
          <p:nvPr/>
        </p:nvSpPr>
        <p:spPr bwMode="auto">
          <a:xfrm flipV="1">
            <a:off x="5943600" y="41148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9" name="Line 117"/>
          <p:cNvSpPr>
            <a:spLocks noChangeShapeType="1"/>
          </p:cNvSpPr>
          <p:nvPr/>
        </p:nvSpPr>
        <p:spPr bwMode="auto">
          <a:xfrm flipH="1" flipV="1">
            <a:off x="6019800" y="4724400"/>
            <a:ext cx="304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
        <p:nvSpPr>
          <p:cNvPr id="10" name="Line 116"/>
          <p:cNvSpPr>
            <a:spLocks noChangeShapeType="1"/>
          </p:cNvSpPr>
          <p:nvPr/>
        </p:nvSpPr>
        <p:spPr bwMode="auto">
          <a:xfrm flipH="1" flipV="1">
            <a:off x="6858000" y="5334000"/>
            <a:ext cx="3048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GB"/>
          </a:p>
        </p:txBody>
      </p:sp>
    </p:spTree>
    <p:extLst>
      <p:ext uri="{BB962C8B-B14F-4D97-AF65-F5344CB8AC3E}">
        <p14:creationId xmlns:p14="http://schemas.microsoft.com/office/powerpoint/2010/main" val="77880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30162"/>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8</a:t>
            </a:r>
          </a:p>
        </p:txBody>
      </p:sp>
      <p:sp>
        <p:nvSpPr>
          <p:cNvPr id="3" name="Text Box 4"/>
          <p:cNvSpPr txBox="1">
            <a:spLocks noChangeArrowheads="1"/>
          </p:cNvSpPr>
          <p:nvPr/>
        </p:nvSpPr>
        <p:spPr bwMode="auto">
          <a:xfrm>
            <a:off x="5689600" y="1320800"/>
            <a:ext cx="3454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en-US" altLang="x-none" sz="2800" b="1">
                <a:latin typeface="Arial" charset="0"/>
                <a:ea typeface="Arial" charset="0"/>
                <a:cs typeface="Arial" charset="0"/>
              </a:rPr>
              <a:t>A C T T -  C G C T</a:t>
            </a:r>
          </a:p>
          <a:p>
            <a:pPr eaLnBrk="1" hangingPunct="1">
              <a:spcBef>
                <a:spcPct val="50000"/>
              </a:spcBef>
              <a:defRPr/>
            </a:pPr>
            <a:r>
              <a:rPr lang="en-US" altLang="x-none" sz="2800" b="1">
                <a:latin typeface="Arial" charset="0"/>
                <a:ea typeface="Arial" charset="0"/>
                <a:cs typeface="Arial" charset="0"/>
              </a:rPr>
              <a:t>        |  |     |       |</a:t>
            </a:r>
          </a:p>
          <a:p>
            <a:pPr eaLnBrk="1" hangingPunct="1">
              <a:spcBef>
                <a:spcPct val="50000"/>
              </a:spcBef>
              <a:defRPr/>
            </a:pPr>
            <a:r>
              <a:rPr lang="en-US" altLang="x-none" sz="2800" b="1">
                <a:latin typeface="Arial" charset="0"/>
                <a:ea typeface="Arial" charset="0"/>
                <a:cs typeface="Arial" charset="0"/>
              </a:rPr>
              <a:t>       T T C C A C G </a:t>
            </a:r>
          </a:p>
        </p:txBody>
      </p:sp>
      <p:sp>
        <p:nvSpPr>
          <p:cNvPr id="5" name="Rectangle 4"/>
          <p:cNvSpPr/>
          <p:nvPr/>
        </p:nvSpPr>
        <p:spPr>
          <a:xfrm>
            <a:off x="50800" y="4044536"/>
            <a:ext cx="9004300" cy="1126462"/>
          </a:xfrm>
          <a:prstGeom prst="rect">
            <a:avLst/>
          </a:prstGeom>
        </p:spPr>
        <p:txBody>
          <a:bodyPr wrap="square">
            <a:spAutoFit/>
          </a:bodyPr>
          <a:lstStyle/>
          <a:p>
            <a:pPr>
              <a:lnSpc>
                <a:spcPct val="80000"/>
              </a:lnSpc>
              <a:defRPr/>
            </a:pPr>
            <a:r>
              <a:rPr lang="en-US" altLang="x-none" sz="2800" b="1">
                <a:solidFill>
                  <a:srgbClr val="FF0000"/>
                </a:solidFill>
                <a:latin typeface="Arial" charset="0"/>
                <a:ea typeface="Arial" charset="0"/>
                <a:cs typeface="Arial" charset="0"/>
              </a:rPr>
              <a:t>•</a:t>
            </a:r>
            <a:r>
              <a:rPr lang="en-US" altLang="x-none" sz="2800" b="1">
                <a:latin typeface="Arial" charset="0"/>
                <a:ea typeface="Arial" charset="0"/>
                <a:cs typeface="Arial" charset="0"/>
              </a:rPr>
              <a:t> Final alignment.  Note that it doesn’t cover the first two bases of the query (top row) sequence, and also doesn’t cover the last mismatched pair (T-G).</a:t>
            </a:r>
          </a:p>
        </p:txBody>
      </p:sp>
      <p:cxnSp>
        <p:nvCxnSpPr>
          <p:cNvPr id="9" name="Connecteur droit 8"/>
          <p:cNvCxnSpPr/>
          <p:nvPr/>
        </p:nvCxnSpPr>
        <p:spPr>
          <a:xfrm>
            <a:off x="6527800" y="3103344"/>
            <a:ext cx="1828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3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804862"/>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Local use of BLAST</a:t>
            </a:r>
          </a:p>
        </p:txBody>
      </p:sp>
      <p:sp>
        <p:nvSpPr>
          <p:cNvPr id="5" name="ZoneTexte 4"/>
          <p:cNvSpPr txBox="1"/>
          <p:nvPr/>
        </p:nvSpPr>
        <p:spPr>
          <a:xfrm>
            <a:off x="0" y="1282700"/>
            <a:ext cx="9144000" cy="1569660"/>
          </a:xfrm>
          <a:prstGeom prst="rect">
            <a:avLst/>
          </a:prstGeom>
          <a:noFill/>
        </p:spPr>
        <p:txBody>
          <a:bodyPr wrap="square" rtlCol="0">
            <a:spAutoFit/>
          </a:bodyPr>
          <a:lstStyle/>
          <a:p>
            <a:r>
              <a:rPr lang="en-US" altLang="en-US" sz="3200" b="1" dirty="0">
                <a:solidFill>
                  <a:srgbClr val="FF0000"/>
                </a:solidFill>
                <a:cs typeface="Gill Sans MT"/>
              </a:rPr>
              <a:t>•</a:t>
            </a:r>
            <a:r>
              <a:rPr lang="en-US" altLang="en-US" sz="3200" b="1" dirty="0">
                <a:solidFill>
                  <a:srgbClr val="000000"/>
                </a:solidFill>
                <a:cs typeface="Gill Sans MT"/>
              </a:rPr>
              <a:t> BLAST searching is fundamental to understanding the relatedness of any query sequence to other known proteins or DNA sequences.</a:t>
            </a:r>
          </a:p>
        </p:txBody>
      </p:sp>
      <p:sp>
        <p:nvSpPr>
          <p:cNvPr id="6" name="ZoneTexte 5"/>
          <p:cNvSpPr txBox="1"/>
          <p:nvPr/>
        </p:nvSpPr>
        <p:spPr>
          <a:xfrm>
            <a:off x="0" y="3594100"/>
            <a:ext cx="9144000" cy="2062103"/>
          </a:xfrm>
          <a:prstGeom prst="rect">
            <a:avLst/>
          </a:prstGeom>
          <a:noFill/>
        </p:spPr>
        <p:txBody>
          <a:bodyPr wrap="square" rtlCol="0">
            <a:spAutoFit/>
          </a:bodyPr>
          <a:lstStyle/>
          <a:p>
            <a:r>
              <a:rPr lang="en-US" altLang="en-US" sz="3200" b="1" dirty="0">
                <a:solidFill>
                  <a:srgbClr val="0000FF"/>
                </a:solidFill>
                <a:latin typeface="Gill Sans MT"/>
                <a:cs typeface="Gill Sans MT"/>
              </a:rPr>
              <a:t>Applications include</a:t>
            </a:r>
          </a:p>
          <a:p>
            <a:r>
              <a:rPr lang="en-US" altLang="en-US" sz="3200" b="1" dirty="0">
                <a:solidFill>
                  <a:srgbClr val="FF0000"/>
                </a:solidFill>
                <a:latin typeface="Gill Sans MT"/>
                <a:cs typeface="Gill Sans MT"/>
              </a:rPr>
              <a:t>•</a:t>
            </a:r>
            <a:r>
              <a:rPr lang="en-US" altLang="en-US" sz="3200" b="1" dirty="0">
                <a:solidFill>
                  <a:srgbClr val="0000FF"/>
                </a:solidFill>
                <a:latin typeface="Gill Sans MT"/>
                <a:cs typeface="Gill Sans MT"/>
              </a:rPr>
              <a:t> identifying </a:t>
            </a:r>
            <a:r>
              <a:rPr lang="en-US" altLang="en-US" sz="3200" b="1" dirty="0" err="1">
                <a:solidFill>
                  <a:srgbClr val="0000FF"/>
                </a:solidFill>
                <a:latin typeface="Gill Sans MT"/>
                <a:cs typeface="Gill Sans MT"/>
              </a:rPr>
              <a:t>orthologs</a:t>
            </a:r>
            <a:r>
              <a:rPr lang="en-US" altLang="en-US" sz="3200" b="1" dirty="0">
                <a:solidFill>
                  <a:srgbClr val="0000FF"/>
                </a:solidFill>
                <a:latin typeface="Gill Sans MT"/>
                <a:cs typeface="Gill Sans MT"/>
              </a:rPr>
              <a:t> and paralogs</a:t>
            </a:r>
          </a:p>
          <a:p>
            <a:r>
              <a:rPr lang="en-US" altLang="en-US" sz="3200" b="1" dirty="0">
                <a:solidFill>
                  <a:srgbClr val="FF0000"/>
                </a:solidFill>
                <a:latin typeface="Gill Sans MT"/>
                <a:cs typeface="Gill Sans MT"/>
              </a:rPr>
              <a:t>•</a:t>
            </a:r>
            <a:r>
              <a:rPr lang="en-US" altLang="en-US" sz="3200" b="1" dirty="0">
                <a:solidFill>
                  <a:srgbClr val="0000FF"/>
                </a:solidFill>
                <a:latin typeface="Gill Sans MT"/>
                <a:cs typeface="Gill Sans MT"/>
              </a:rPr>
              <a:t> discovering new genes or proteins</a:t>
            </a:r>
          </a:p>
          <a:p>
            <a:r>
              <a:rPr lang="en-US" altLang="en-US" sz="3200" b="1" dirty="0">
                <a:solidFill>
                  <a:srgbClr val="FF0000"/>
                </a:solidFill>
                <a:latin typeface="Gill Sans MT"/>
                <a:cs typeface="Gill Sans MT"/>
              </a:rPr>
              <a:t>•</a:t>
            </a:r>
            <a:r>
              <a:rPr lang="en-US" altLang="en-US" sz="3200" b="1" dirty="0">
                <a:solidFill>
                  <a:srgbClr val="0000FF"/>
                </a:solidFill>
                <a:latin typeface="Gill Sans MT"/>
                <a:cs typeface="Gill Sans MT"/>
              </a:rPr>
              <a:t> discovering variants of genes or proteins</a:t>
            </a:r>
          </a:p>
        </p:txBody>
      </p:sp>
    </p:spTree>
    <p:extLst>
      <p:ext uri="{BB962C8B-B14F-4D97-AF65-F5344CB8AC3E}">
        <p14:creationId xmlns:p14="http://schemas.microsoft.com/office/powerpoint/2010/main" val="1342811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30162"/>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9</a:t>
            </a:r>
          </a:p>
        </p:txBody>
      </p:sp>
      <p:sp>
        <p:nvSpPr>
          <p:cNvPr id="6" name="Rectangle 5"/>
          <p:cNvSpPr/>
          <p:nvPr/>
        </p:nvSpPr>
        <p:spPr>
          <a:xfrm>
            <a:off x="88900" y="1300439"/>
            <a:ext cx="9055100" cy="2677656"/>
          </a:xfrm>
          <a:prstGeom prst="rect">
            <a:avLst/>
          </a:prstGeom>
        </p:spPr>
        <p:txBody>
          <a:bodyPr wrap="square">
            <a:spAutoFit/>
          </a:bodyPr>
          <a:lstStyle/>
          <a:p>
            <a:pPr>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800" b="1" dirty="0">
                <a:latin typeface="Arial" charset="0"/>
                <a:ea typeface="Arial" charset="0"/>
                <a:cs typeface="Arial" charset="0"/>
              </a:rPr>
              <a:t>The statistical distribution of scores can be derived mathematically (to a close approximation).  The alignment score can then be assigned a statistical expectation, the </a:t>
            </a:r>
            <a:r>
              <a:rPr lang="en-US" altLang="x-none" sz="2800" b="1" dirty="0">
                <a:solidFill>
                  <a:srgbClr val="0D4BFF"/>
                </a:solidFill>
                <a:latin typeface="Arial" charset="0"/>
                <a:ea typeface="Arial" charset="0"/>
                <a:cs typeface="Arial" charset="0"/>
              </a:rPr>
              <a:t>e-value</a:t>
            </a:r>
            <a:r>
              <a:rPr lang="en-US" altLang="x-none" sz="2800" b="1" dirty="0">
                <a:latin typeface="Arial" charset="0"/>
                <a:ea typeface="Arial" charset="0"/>
                <a:cs typeface="Arial" charset="0"/>
              </a:rPr>
              <a:t>, based on the </a:t>
            </a:r>
            <a:r>
              <a:rPr lang="en-US" altLang="x-none" sz="2800" b="1" dirty="0">
                <a:solidFill>
                  <a:srgbClr val="0D4BFF"/>
                </a:solidFill>
                <a:latin typeface="Arial" charset="0"/>
                <a:ea typeface="Arial" charset="0"/>
                <a:cs typeface="Arial" charset="0"/>
              </a:rPr>
              <a:t>lengths of the query and subject sequences</a:t>
            </a:r>
            <a:r>
              <a:rPr lang="en-US" altLang="x-none" sz="2800" b="1" dirty="0">
                <a:latin typeface="Arial" charset="0"/>
                <a:ea typeface="Arial" charset="0"/>
                <a:cs typeface="Arial" charset="0"/>
              </a:rPr>
              <a:t> as well as on the </a:t>
            </a:r>
            <a:r>
              <a:rPr lang="en-US" altLang="x-none" sz="2800" b="1" dirty="0">
                <a:solidFill>
                  <a:srgbClr val="0D4BFF"/>
                </a:solidFill>
                <a:latin typeface="Arial" charset="0"/>
                <a:ea typeface="Arial" charset="0"/>
                <a:cs typeface="Arial" charset="0"/>
              </a:rPr>
              <a:t>match, mismatch, and gap penalties</a:t>
            </a:r>
            <a:r>
              <a:rPr lang="en-US" altLang="x-none" sz="2800" b="1" dirty="0">
                <a:latin typeface="Arial" charset="0"/>
                <a:ea typeface="Arial" charset="0"/>
                <a:cs typeface="Arial" charset="0"/>
              </a:rPr>
              <a:t>.  </a:t>
            </a:r>
          </a:p>
        </p:txBody>
      </p:sp>
      <p:sp>
        <p:nvSpPr>
          <p:cNvPr id="3" name="ZoneTexte 2"/>
          <p:cNvSpPr txBox="1"/>
          <p:nvPr/>
        </p:nvSpPr>
        <p:spPr>
          <a:xfrm>
            <a:off x="0" y="4229100"/>
            <a:ext cx="9144000" cy="1384995"/>
          </a:xfrm>
          <a:prstGeom prst="rect">
            <a:avLst/>
          </a:prstGeom>
          <a:noFill/>
        </p:spPr>
        <p:txBody>
          <a:bodyPr wrap="square" rtlCol="0">
            <a:spAutoFit/>
          </a:bodyPr>
          <a:lstStyle/>
          <a:p>
            <a:r>
              <a:rPr lang="en-US" altLang="x-none" sz="2800" b="1" dirty="0">
                <a:solidFill>
                  <a:srgbClr val="FF0000"/>
                </a:solidFill>
                <a:latin typeface="Arial" charset="0"/>
                <a:ea typeface="Arial" charset="0"/>
                <a:cs typeface="Arial" charset="0"/>
              </a:rPr>
              <a:t>•</a:t>
            </a:r>
            <a:r>
              <a:rPr lang="en-US" altLang="x-none" sz="2800" b="1" dirty="0">
                <a:latin typeface="Arial" charset="0"/>
                <a:ea typeface="Arial" charset="0"/>
                <a:cs typeface="Arial" charset="0"/>
              </a:rPr>
              <a:t> The </a:t>
            </a:r>
            <a:r>
              <a:rPr lang="en-US" altLang="x-none" sz="2800" b="1" dirty="0">
                <a:solidFill>
                  <a:srgbClr val="0000FF"/>
                </a:solidFill>
                <a:latin typeface="Arial" charset="0"/>
                <a:ea typeface="Arial" charset="0"/>
                <a:cs typeface="Arial" charset="0"/>
              </a:rPr>
              <a:t>e-value</a:t>
            </a:r>
            <a:r>
              <a:rPr lang="en-US" altLang="x-none" sz="2800" b="1" dirty="0">
                <a:latin typeface="Arial" charset="0"/>
                <a:ea typeface="Arial" charset="0"/>
                <a:cs typeface="Arial" charset="0"/>
              </a:rPr>
              <a:t> is the expected number</a:t>
            </a:r>
            <a:r>
              <a:rPr lang="en-US" altLang="en-US" sz="2800" b="1" dirty="0">
                <a:solidFill>
                  <a:srgbClr val="000000"/>
                </a:solidFill>
                <a:latin typeface="Arial" charset="0"/>
                <a:ea typeface="Arial" charset="0"/>
                <a:cs typeface="Arial" charset="0"/>
              </a:rPr>
              <a:t> of alignments</a:t>
            </a:r>
          </a:p>
          <a:p>
            <a:r>
              <a:rPr lang="en-US" altLang="en-US" sz="2800" b="1" dirty="0">
                <a:solidFill>
                  <a:srgbClr val="000000"/>
                </a:solidFill>
                <a:latin typeface="Arial" charset="0"/>
                <a:ea typeface="Arial" charset="0"/>
                <a:cs typeface="Arial" charset="0"/>
              </a:rPr>
              <a:t>with scores greater than or equal to score </a:t>
            </a:r>
            <a:r>
              <a:rPr lang="en-US" altLang="en-US" sz="2800" b="1" i="1" dirty="0">
                <a:solidFill>
                  <a:srgbClr val="000000"/>
                </a:solidFill>
                <a:latin typeface="Arial" charset="0"/>
                <a:ea typeface="Arial" charset="0"/>
                <a:cs typeface="Arial" charset="0"/>
              </a:rPr>
              <a:t>S </a:t>
            </a:r>
            <a:r>
              <a:rPr lang="en-US" altLang="en-US" sz="2800" b="1" dirty="0">
                <a:solidFill>
                  <a:srgbClr val="000000"/>
                </a:solidFill>
                <a:latin typeface="Arial" charset="0"/>
                <a:ea typeface="Arial" charset="0"/>
                <a:cs typeface="Arial" charset="0"/>
              </a:rPr>
              <a:t>that are expected to occur by chance in a  database search.</a:t>
            </a:r>
          </a:p>
        </p:txBody>
      </p:sp>
    </p:spTree>
    <p:extLst>
      <p:ext uri="{BB962C8B-B14F-4D97-AF65-F5344CB8AC3E}">
        <p14:creationId xmlns:p14="http://schemas.microsoft.com/office/powerpoint/2010/main" val="198502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30162"/>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S-W Example: 10</a:t>
            </a:r>
          </a:p>
        </p:txBody>
      </p:sp>
      <p:sp>
        <p:nvSpPr>
          <p:cNvPr id="7" name="Rectangle 6"/>
          <p:cNvSpPr/>
          <p:nvPr/>
        </p:nvSpPr>
        <p:spPr>
          <a:xfrm>
            <a:off x="0" y="1204436"/>
            <a:ext cx="9118600" cy="2246769"/>
          </a:xfrm>
          <a:prstGeom prst="rect">
            <a:avLst/>
          </a:prstGeom>
        </p:spPr>
        <p:txBody>
          <a:bodyPr wrap="square">
            <a:spAutoFit/>
          </a:bodyPr>
          <a:lstStyle/>
          <a:p>
            <a:r>
              <a:rPr lang="en-US" altLang="x-none" sz="2800" b="1">
                <a:solidFill>
                  <a:srgbClr val="FF0000"/>
                </a:solidFill>
                <a:latin typeface="Arial" charset="0"/>
                <a:ea typeface="Arial" charset="0"/>
                <a:cs typeface="Arial" charset="0"/>
              </a:rPr>
              <a:t>•</a:t>
            </a:r>
            <a:r>
              <a:rPr lang="en-US" altLang="x-none" sz="2800" b="1">
                <a:latin typeface="Arial" charset="0"/>
                <a:ea typeface="Arial" charset="0"/>
                <a:cs typeface="Arial" charset="0"/>
              </a:rPr>
              <a:t> </a:t>
            </a:r>
            <a:r>
              <a:rPr lang="en-US" altLang="x-none" sz="2800" b="1">
                <a:solidFill>
                  <a:srgbClr val="0000FF"/>
                </a:solidFill>
                <a:latin typeface="Arial" charset="0"/>
                <a:ea typeface="Arial" charset="0"/>
                <a:cs typeface="Arial" charset="0"/>
              </a:rPr>
              <a:t>e-values</a:t>
            </a:r>
            <a:r>
              <a:rPr lang="en-US" altLang="x-none" sz="2800" b="1">
                <a:latin typeface="Arial" charset="0"/>
                <a:ea typeface="Arial" charset="0"/>
                <a:cs typeface="Arial" charset="0"/>
              </a:rPr>
              <a:t> are related to the probability of finding a random sequence in the database by the Poisson distribution.</a:t>
            </a:r>
          </a:p>
          <a:p>
            <a:r>
              <a:rPr lang="en-US" altLang="x-none" sz="2800" b="1">
                <a:latin typeface="Arial" charset="0"/>
                <a:ea typeface="Arial" charset="0"/>
                <a:cs typeface="Arial" charset="0"/>
              </a:rPr>
              <a:t>However, for e-values less than 0.01, probabilities and e-values are virtually identical.</a:t>
            </a:r>
            <a:endParaRPr lang="en-GB" sz="2800" b="1">
              <a:latin typeface="Arial" charset="0"/>
              <a:ea typeface="Arial" charset="0"/>
              <a:cs typeface="Arial" charset="0"/>
            </a:endParaRPr>
          </a:p>
        </p:txBody>
      </p:sp>
      <p:sp>
        <p:nvSpPr>
          <p:cNvPr id="3" name="ZoneTexte 2"/>
          <p:cNvSpPr txBox="1"/>
          <p:nvPr/>
        </p:nvSpPr>
        <p:spPr>
          <a:xfrm>
            <a:off x="101600" y="4178300"/>
            <a:ext cx="8839200" cy="1384995"/>
          </a:xfrm>
          <a:prstGeom prst="rect">
            <a:avLst/>
          </a:prstGeom>
          <a:noFill/>
        </p:spPr>
        <p:txBody>
          <a:bodyPr wrap="square" rtlCol="0">
            <a:spAutoFit/>
          </a:bodyPr>
          <a:lstStyle/>
          <a:p>
            <a:r>
              <a:rPr lang="en-US" altLang="en-US" sz="2800" b="1" dirty="0">
                <a:solidFill>
                  <a:srgbClr val="000000"/>
                </a:solidFill>
                <a:latin typeface="Arial" charset="0"/>
                <a:ea typeface="Arial" charset="0"/>
                <a:cs typeface="Arial" charset="0"/>
              </a:rPr>
              <a:t>The key equation describing an </a:t>
            </a:r>
            <a:r>
              <a:rPr lang="en-US" altLang="en-US" sz="2800" b="1" i="1" dirty="0">
                <a:solidFill>
                  <a:srgbClr val="000000"/>
                </a:solidFill>
                <a:latin typeface="Arial" charset="0"/>
                <a:ea typeface="Arial" charset="0"/>
                <a:cs typeface="Arial" charset="0"/>
              </a:rPr>
              <a:t>E</a:t>
            </a:r>
            <a:r>
              <a:rPr lang="en-US" altLang="en-US" sz="2800" b="1" dirty="0">
                <a:solidFill>
                  <a:srgbClr val="000000"/>
                </a:solidFill>
                <a:latin typeface="Arial" charset="0"/>
                <a:ea typeface="Arial" charset="0"/>
                <a:cs typeface="Arial" charset="0"/>
              </a:rPr>
              <a:t> value is: </a:t>
            </a:r>
          </a:p>
          <a:p>
            <a:endParaRPr lang="en-US" altLang="en-US" sz="2800" b="1" dirty="0">
              <a:solidFill>
                <a:srgbClr val="000000"/>
              </a:solidFill>
              <a:latin typeface="Arial" charset="0"/>
              <a:ea typeface="Arial" charset="0"/>
              <a:cs typeface="Arial" charset="0"/>
            </a:endParaRPr>
          </a:p>
          <a:p>
            <a:r>
              <a:rPr lang="en-US" altLang="en-US" sz="2800" b="1" i="1" dirty="0">
                <a:solidFill>
                  <a:srgbClr val="000000"/>
                </a:solidFill>
                <a:latin typeface="Arial" charset="0"/>
                <a:ea typeface="Arial" charset="0"/>
                <a:cs typeface="Arial" charset="0"/>
              </a:rPr>
              <a:t>E</a:t>
            </a:r>
            <a:r>
              <a:rPr lang="en-US" altLang="en-US" sz="2800" b="1" dirty="0">
                <a:solidFill>
                  <a:srgbClr val="000000"/>
                </a:solidFill>
                <a:latin typeface="Arial" charset="0"/>
                <a:ea typeface="Arial" charset="0"/>
                <a:cs typeface="Arial" charset="0"/>
              </a:rPr>
              <a:t> = </a:t>
            </a:r>
            <a:r>
              <a:rPr lang="en-US" altLang="en-US" sz="2800" b="1" i="1" dirty="0" err="1">
                <a:solidFill>
                  <a:srgbClr val="000000"/>
                </a:solidFill>
                <a:latin typeface="Arial" charset="0"/>
                <a:ea typeface="Arial" charset="0"/>
                <a:cs typeface="Arial" charset="0"/>
              </a:rPr>
              <a:t>Kmn</a:t>
            </a:r>
            <a:r>
              <a:rPr lang="en-US" altLang="en-US" sz="2800" b="1" dirty="0">
                <a:solidFill>
                  <a:srgbClr val="000000"/>
                </a:solidFill>
                <a:latin typeface="Arial" charset="0"/>
                <a:ea typeface="Arial" charset="0"/>
                <a:cs typeface="Arial" charset="0"/>
              </a:rPr>
              <a:t> e</a:t>
            </a:r>
            <a:r>
              <a:rPr lang="en-US" altLang="en-US" sz="2800" b="1" baseline="30000" dirty="0">
                <a:solidFill>
                  <a:srgbClr val="000000"/>
                </a:solidFill>
                <a:latin typeface="Arial" charset="0"/>
                <a:ea typeface="Arial" charset="0"/>
                <a:cs typeface="Arial" charset="0"/>
              </a:rPr>
              <a:t>-</a:t>
            </a:r>
            <a:r>
              <a:rPr lang="en-US" altLang="en-US" sz="2800" b="1" baseline="30000" dirty="0" err="1">
                <a:solidFill>
                  <a:srgbClr val="000000"/>
                </a:solidFill>
                <a:latin typeface="Arial" charset="0"/>
                <a:ea typeface="Arial" charset="0"/>
                <a:cs typeface="Arial" charset="0"/>
              </a:rPr>
              <a:t>l</a:t>
            </a:r>
            <a:r>
              <a:rPr lang="en-US" altLang="en-US" sz="2800" b="1" i="1" baseline="30000" dirty="0" err="1">
                <a:solidFill>
                  <a:srgbClr val="000000"/>
                </a:solidFill>
                <a:latin typeface="Arial" charset="0"/>
                <a:ea typeface="Arial" charset="0"/>
                <a:cs typeface="Arial" charset="0"/>
              </a:rPr>
              <a:t>S</a:t>
            </a:r>
            <a:endParaRPr lang="en-US" altLang="en-US" sz="2800" b="1" i="1" baseline="30000"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65965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1651000"/>
            <a:ext cx="9118600" cy="2677656"/>
          </a:xfrm>
          <a:prstGeom prst="rect">
            <a:avLst/>
          </a:prstGeom>
          <a:noFill/>
        </p:spPr>
        <p:txBody>
          <a:bodyPr wrap="square" rtlCol="0">
            <a:spAutoFit/>
          </a:bodyPr>
          <a:lstStyle/>
          <a:p>
            <a:pPr>
              <a:spcBef>
                <a:spcPct val="50000"/>
              </a:spcBef>
              <a:buFontTx/>
              <a:buNone/>
            </a:pPr>
            <a:r>
              <a:rPr lang="en-GB" altLang="x-none" sz="2400" b="1" dirty="0">
                <a:solidFill>
                  <a:srgbClr val="FF0000"/>
                </a:solidFill>
              </a:rPr>
              <a:t>e-values:</a:t>
            </a:r>
            <a:endParaRPr lang="en-GB" altLang="x-none" sz="2400" b="1" dirty="0"/>
          </a:p>
          <a:p>
            <a:pPr>
              <a:spcBef>
                <a:spcPct val="50000"/>
              </a:spcBef>
              <a:buFontTx/>
              <a:buNone/>
            </a:pPr>
            <a:r>
              <a:rPr lang="en-GB" altLang="x-none" sz="2400" dirty="0">
                <a:solidFill>
                  <a:srgbClr val="FF0000"/>
                </a:solidFill>
              </a:rPr>
              <a:t>•</a:t>
            </a:r>
            <a:r>
              <a:rPr lang="en-GB" altLang="x-none" sz="2400" dirty="0"/>
              <a:t> Statistics of </a:t>
            </a:r>
            <a:r>
              <a:rPr lang="en-GB" altLang="x-none" sz="2400" b="1" dirty="0"/>
              <a:t>HSP</a:t>
            </a:r>
            <a:r>
              <a:rPr lang="en-GB" altLang="x-none" sz="2400" dirty="0"/>
              <a:t> scores are characterized by two parameters, </a:t>
            </a:r>
            <a:r>
              <a:rPr lang="en-GB" altLang="x-none" sz="2400" b="1" dirty="0"/>
              <a:t>K</a:t>
            </a:r>
            <a:r>
              <a:rPr lang="en-GB" altLang="x-none" sz="2400" dirty="0"/>
              <a:t> and </a:t>
            </a:r>
            <a:r>
              <a:rPr lang="en-GB" altLang="x-none" sz="2400" b="1" dirty="0">
                <a:sym typeface="Symbol" charset="2"/>
              </a:rPr>
              <a:t></a:t>
            </a:r>
            <a:r>
              <a:rPr lang="en-GB" altLang="x-none" sz="2400" dirty="0"/>
              <a:t>. </a:t>
            </a:r>
          </a:p>
          <a:p>
            <a:pPr>
              <a:spcBef>
                <a:spcPct val="50000"/>
              </a:spcBef>
              <a:buFontTx/>
              <a:buNone/>
            </a:pPr>
            <a:r>
              <a:rPr lang="en-GB" altLang="x-none" sz="2400" dirty="0">
                <a:solidFill>
                  <a:srgbClr val="FF0000"/>
                </a:solidFill>
              </a:rPr>
              <a:t>•</a:t>
            </a:r>
            <a:r>
              <a:rPr lang="en-GB" altLang="x-none" sz="2400" dirty="0"/>
              <a:t> The expected number of HSPs with score at least </a:t>
            </a:r>
            <a:r>
              <a:rPr lang="en-GB" altLang="x-none" sz="2400" b="1" dirty="0"/>
              <a:t>S</a:t>
            </a:r>
            <a:r>
              <a:rPr lang="en-GB" altLang="x-none" sz="2400" dirty="0"/>
              <a:t> is given by:</a:t>
            </a:r>
          </a:p>
          <a:p>
            <a:pPr>
              <a:spcBef>
                <a:spcPct val="50000"/>
              </a:spcBef>
              <a:buFontTx/>
              <a:buNone/>
            </a:pPr>
            <a:r>
              <a:rPr lang="en-GB" altLang="x-none" sz="2400" b="1" dirty="0"/>
              <a:t>E = </a:t>
            </a:r>
            <a:r>
              <a:rPr lang="en-GB" altLang="x-none" sz="2400" b="1" dirty="0" err="1"/>
              <a:t>Kmne</a:t>
            </a:r>
            <a:r>
              <a:rPr lang="en-GB" altLang="x-none" sz="2400" b="1" baseline="30000" dirty="0"/>
              <a:t>-</a:t>
            </a:r>
            <a:r>
              <a:rPr lang="en-GB" altLang="x-none" sz="2400" b="1" baseline="30000" dirty="0">
                <a:sym typeface="Symbol" charset="2"/>
              </a:rPr>
              <a:t></a:t>
            </a:r>
            <a:r>
              <a:rPr lang="en-GB" altLang="x-none" sz="2400" b="1" baseline="30000" dirty="0"/>
              <a:t>S</a:t>
            </a:r>
            <a:r>
              <a:rPr lang="en-GB" altLang="x-none" sz="2400" b="1" dirty="0"/>
              <a:t> </a:t>
            </a:r>
            <a:r>
              <a:rPr lang="en-GB" altLang="x-none" sz="2400" dirty="0"/>
              <a:t>(</a:t>
            </a:r>
            <a:r>
              <a:rPr lang="en-GB" altLang="x-none" sz="2400" dirty="0" err="1"/>
              <a:t>Karlin</a:t>
            </a:r>
            <a:r>
              <a:rPr lang="en-GB" altLang="x-none" sz="2400" dirty="0"/>
              <a:t> &amp; Altschul,1990). </a:t>
            </a:r>
            <a:r>
              <a:rPr lang="en-GB" altLang="x-none" sz="2400" b="1" dirty="0"/>
              <a:t>m</a:t>
            </a:r>
            <a:r>
              <a:rPr lang="en-GB" altLang="x-none" sz="2400" dirty="0"/>
              <a:t> and </a:t>
            </a:r>
            <a:r>
              <a:rPr lang="en-GB" altLang="x-none" sz="2400" b="1" dirty="0"/>
              <a:t>n</a:t>
            </a:r>
            <a:r>
              <a:rPr lang="en-GB" altLang="x-none" sz="2400" dirty="0"/>
              <a:t> </a:t>
            </a:r>
            <a:r>
              <a:rPr lang="en-GB" altLang="x-none" sz="2400" b="1" dirty="0"/>
              <a:t>are sequence lengths</a:t>
            </a:r>
            <a:r>
              <a:rPr lang="en-GB" altLang="x-none" sz="2400" dirty="0"/>
              <a:t>.</a:t>
            </a:r>
          </a:p>
          <a:p>
            <a:pPr>
              <a:spcBef>
                <a:spcPct val="50000"/>
              </a:spcBef>
              <a:buFontTx/>
              <a:buNone/>
            </a:pPr>
            <a:r>
              <a:rPr lang="en-GB" altLang="x-none" sz="2400" dirty="0">
                <a:solidFill>
                  <a:srgbClr val="FF0000"/>
                </a:solidFill>
              </a:rPr>
              <a:t>•</a:t>
            </a:r>
            <a:r>
              <a:rPr lang="en-GB" altLang="x-none" sz="2400" dirty="0"/>
              <a:t> </a:t>
            </a:r>
            <a:r>
              <a:rPr lang="en-GB" altLang="x-none" sz="2400" b="1" dirty="0">
                <a:solidFill>
                  <a:srgbClr val="0000FF"/>
                </a:solidFill>
              </a:rPr>
              <a:t>E</a:t>
            </a:r>
            <a:r>
              <a:rPr lang="en-GB" altLang="x-none" sz="2400" dirty="0">
                <a:solidFill>
                  <a:srgbClr val="0000FF"/>
                </a:solidFill>
              </a:rPr>
              <a:t> is the </a:t>
            </a:r>
            <a:r>
              <a:rPr lang="en-GB" altLang="x-none" sz="2400" b="1" dirty="0">
                <a:solidFill>
                  <a:srgbClr val="0000FF"/>
                </a:solidFill>
              </a:rPr>
              <a:t>E-value</a:t>
            </a:r>
            <a:r>
              <a:rPr lang="en-GB" altLang="x-none" sz="2400" dirty="0">
                <a:solidFill>
                  <a:srgbClr val="0000FF"/>
                </a:solidFill>
              </a:rPr>
              <a:t> for the score </a:t>
            </a:r>
            <a:r>
              <a:rPr lang="en-GB" altLang="x-none" sz="2400" b="1" dirty="0">
                <a:solidFill>
                  <a:srgbClr val="0000FF"/>
                </a:solidFill>
              </a:rPr>
              <a:t>S</a:t>
            </a:r>
            <a:r>
              <a:rPr lang="en-GB" altLang="x-none" sz="2400" dirty="0">
                <a:solidFill>
                  <a:srgbClr val="0000FF"/>
                </a:solidFill>
              </a:rPr>
              <a:t>.</a:t>
            </a:r>
          </a:p>
        </p:txBody>
      </p:sp>
      <p:sp>
        <p:nvSpPr>
          <p:cNvPr id="3" name="ZoneTexte 2"/>
          <p:cNvSpPr txBox="1"/>
          <p:nvPr/>
        </p:nvSpPr>
        <p:spPr>
          <a:xfrm>
            <a:off x="0" y="6527800"/>
            <a:ext cx="9118600" cy="307777"/>
          </a:xfrm>
          <a:prstGeom prst="rect">
            <a:avLst/>
          </a:prstGeom>
          <a:noFill/>
        </p:spPr>
        <p:txBody>
          <a:bodyPr wrap="square" rtlCol="0">
            <a:spAutoFit/>
          </a:bodyPr>
          <a:lstStyle/>
          <a:p>
            <a:r>
              <a:rPr lang="en-US" altLang="x-none" sz="1400" b="1">
                <a:solidFill>
                  <a:srgbClr val="0000FF"/>
                </a:solidFill>
                <a:latin typeface="Arial" charset="0"/>
                <a:ea typeface="Arial" charset="0"/>
                <a:cs typeface="Arial" charset="0"/>
              </a:rPr>
              <a:t>The statistics Of Sequence Similarity Scores: </a:t>
            </a:r>
            <a:r>
              <a:rPr lang="en-US" altLang="x-none" sz="1400" b="1">
                <a:solidFill>
                  <a:srgbClr val="0000FF"/>
                </a:solidFill>
                <a:latin typeface="Arial" charset="0"/>
                <a:ea typeface="Arial" charset="0"/>
                <a:cs typeface="Arial" charset="0"/>
                <a:hlinkClick r:id="rId2"/>
              </a:rPr>
              <a:t>http://</a:t>
            </a:r>
            <a:r>
              <a:rPr lang="en-US" altLang="x-none" sz="1400" b="1" dirty="0">
                <a:solidFill>
                  <a:srgbClr val="0000FF"/>
                </a:solidFill>
                <a:latin typeface="Arial" charset="0"/>
                <a:ea typeface="Arial" charset="0"/>
                <a:cs typeface="Arial" charset="0"/>
                <a:hlinkClick r:id="rId2"/>
              </a:rPr>
              <a:t>www.ncbi.nlm.nih.gov/BLAST/tutorial/Altschul-1.html</a:t>
            </a:r>
            <a:endParaRPr lang="en-GB" sz="1400" dirty="0">
              <a:solidFill>
                <a:srgbClr val="0000FF"/>
              </a:solidFill>
            </a:endParaRPr>
          </a:p>
        </p:txBody>
      </p:sp>
      <p:sp>
        <p:nvSpPr>
          <p:cNvPr id="6" name="ZoneTexte 5"/>
          <p:cNvSpPr txBox="1"/>
          <p:nvPr/>
        </p:nvSpPr>
        <p:spPr>
          <a:xfrm>
            <a:off x="0" y="4559300"/>
            <a:ext cx="9144000" cy="1200329"/>
          </a:xfrm>
          <a:prstGeom prst="rect">
            <a:avLst/>
          </a:prstGeom>
          <a:noFill/>
        </p:spPr>
        <p:txBody>
          <a:bodyPr wrap="square" rtlCol="0">
            <a:spAutoFit/>
          </a:bodyPr>
          <a:lstStyle/>
          <a:p>
            <a:r>
              <a:rPr lang="en-GB" sz="2400" b="1" dirty="0"/>
              <a:t>The value of E decreases exponentially with increasing S (Higher S values correspond to better alignments).</a:t>
            </a:r>
          </a:p>
          <a:p>
            <a:r>
              <a:rPr lang="en-GB" sz="2400" b="1" dirty="0"/>
              <a:t>Very high scores correspond to </a:t>
            </a:r>
            <a:r>
              <a:rPr lang="en-GB" sz="2400" b="1" dirty="0" err="1"/>
              <a:t>ver</a:t>
            </a:r>
            <a:r>
              <a:rPr lang="en-GB" sz="2400" b="1" dirty="0"/>
              <a:t> low E values.</a:t>
            </a:r>
          </a:p>
        </p:txBody>
      </p:sp>
      <p:sp>
        <p:nvSpPr>
          <p:cNvPr id="4" name="ZoneTexte 3"/>
          <p:cNvSpPr txBox="1"/>
          <p:nvPr/>
        </p:nvSpPr>
        <p:spPr>
          <a:xfrm>
            <a:off x="0" y="12700"/>
            <a:ext cx="9118600" cy="646331"/>
          </a:xfrm>
          <a:prstGeom prst="rect">
            <a:avLst/>
          </a:prstGeom>
          <a:solidFill>
            <a:srgbClr val="FFFF00"/>
          </a:solidFill>
        </p:spPr>
        <p:txBody>
          <a:bodyPr wrap="square" rtlCol="0">
            <a:spAutoFit/>
          </a:bodyPr>
          <a:lstStyle/>
          <a:p>
            <a:pPr algn="ctr"/>
            <a:r>
              <a:rPr lang="en-GB" sz="3600" b="1" dirty="0">
                <a:solidFill>
                  <a:srgbClr val="0000FF"/>
                </a:solidFill>
              </a:rPr>
              <a:t>e-value</a:t>
            </a:r>
          </a:p>
        </p:txBody>
      </p:sp>
    </p:spTree>
    <p:extLst>
      <p:ext uri="{BB962C8B-B14F-4D97-AF65-F5344CB8AC3E}">
        <p14:creationId xmlns:p14="http://schemas.microsoft.com/office/powerpoint/2010/main" val="1605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400" y="2753856"/>
            <a:ext cx="9144000" cy="3693319"/>
          </a:xfrm>
          <a:prstGeom prst="rect">
            <a:avLst/>
          </a:prstGeom>
          <a:noFill/>
        </p:spPr>
        <p:txBody>
          <a:bodyPr wrap="square" rtlCol="0">
            <a:spAutoFit/>
          </a:bodyPr>
          <a:lstStyle/>
          <a:p>
            <a:pPr>
              <a:spcBef>
                <a:spcPct val="50000"/>
              </a:spcBef>
              <a:buFontTx/>
              <a:buNone/>
            </a:pPr>
            <a:r>
              <a:rPr lang="en-GB" altLang="x-none" sz="2400" b="1" dirty="0">
                <a:solidFill>
                  <a:srgbClr val="FF0000"/>
                </a:solidFill>
              </a:rPr>
              <a:t>Bit scores:</a:t>
            </a:r>
            <a:endParaRPr lang="en-GB" altLang="x-none" sz="2400" b="1" dirty="0">
              <a:solidFill>
                <a:srgbClr val="0000FF"/>
              </a:solidFill>
            </a:endParaRPr>
          </a:p>
          <a:p>
            <a:pPr>
              <a:spcBef>
                <a:spcPct val="50000"/>
              </a:spcBef>
              <a:buFontTx/>
              <a:buNone/>
            </a:pPr>
            <a:r>
              <a:rPr lang="en-GB" altLang="x-none" sz="2400" dirty="0"/>
              <a:t>• </a:t>
            </a:r>
            <a:r>
              <a:rPr lang="en-GB" altLang="x-none" sz="2400" b="1" dirty="0"/>
              <a:t>S</a:t>
            </a:r>
            <a:r>
              <a:rPr lang="ja-JP" altLang="en-GB" sz="2400" b="1" baseline="30000" dirty="0"/>
              <a:t>’</a:t>
            </a:r>
            <a:r>
              <a:rPr lang="en-GB" altLang="ja-JP" sz="2400" b="1" dirty="0"/>
              <a:t> = (</a:t>
            </a:r>
            <a:r>
              <a:rPr lang="en-GB" altLang="ja-JP" sz="2400" b="1" dirty="0">
                <a:sym typeface="Symbol" charset="2"/>
              </a:rPr>
              <a:t></a:t>
            </a:r>
            <a:r>
              <a:rPr lang="en-GB" altLang="ja-JP" sz="2400" b="1" dirty="0"/>
              <a:t>S – </a:t>
            </a:r>
            <a:r>
              <a:rPr lang="en-GB" altLang="ja-JP" sz="2400" b="1" dirty="0" err="1"/>
              <a:t>lnK</a:t>
            </a:r>
            <a:r>
              <a:rPr lang="en-GB" altLang="ja-JP" sz="2400" b="1" dirty="0"/>
              <a:t>)/ln2 </a:t>
            </a:r>
          </a:p>
          <a:p>
            <a:pPr algn="just">
              <a:spcBef>
                <a:spcPct val="0"/>
              </a:spcBef>
              <a:buFontTx/>
              <a:buNone/>
            </a:pPr>
            <a:r>
              <a:rPr lang="en-GB" altLang="x-none" sz="2400" dirty="0"/>
              <a:t>• </a:t>
            </a:r>
            <a:r>
              <a:rPr lang="en-GB" altLang="x-none" sz="2400" b="1" dirty="0">
                <a:solidFill>
                  <a:srgbClr val="0000FF"/>
                </a:solidFill>
              </a:rPr>
              <a:t>The E-value corresponding to a given bit score is : E = mn2</a:t>
            </a:r>
            <a:r>
              <a:rPr lang="en-GB" altLang="x-none" sz="2400" b="1" baseline="30000" dirty="0">
                <a:solidFill>
                  <a:srgbClr val="0000FF"/>
                </a:solidFill>
              </a:rPr>
              <a:t>-S</a:t>
            </a:r>
            <a:r>
              <a:rPr lang="ja-JP" altLang="en-GB" sz="2400" b="1" baseline="30000" dirty="0">
                <a:solidFill>
                  <a:srgbClr val="0000FF"/>
                </a:solidFill>
              </a:rPr>
              <a:t>’</a:t>
            </a:r>
            <a:r>
              <a:rPr lang="en-GB" altLang="ja-JP" sz="2400" b="1" dirty="0">
                <a:solidFill>
                  <a:srgbClr val="0000FF"/>
                </a:solidFill>
              </a:rPr>
              <a:t>. </a:t>
            </a:r>
            <a:r>
              <a:rPr lang="en-GB" altLang="x-none" sz="2000" b="1" dirty="0">
                <a:solidFill>
                  <a:srgbClr val="0000FF"/>
                </a:solidFill>
              </a:rPr>
              <a:t>(note </a:t>
            </a:r>
            <a:r>
              <a:rPr lang="en-GB" altLang="x-none" sz="2000" b="1" dirty="0" err="1">
                <a:solidFill>
                  <a:srgbClr val="0000FF"/>
                </a:solidFill>
              </a:rPr>
              <a:t>mn</a:t>
            </a:r>
            <a:r>
              <a:rPr lang="en-GB" altLang="x-none" sz="2000" b="1" dirty="0">
                <a:solidFill>
                  <a:srgbClr val="0000FF"/>
                </a:solidFill>
              </a:rPr>
              <a:t>)</a:t>
            </a:r>
          </a:p>
          <a:p>
            <a:pPr algn="just">
              <a:spcBef>
                <a:spcPct val="0"/>
              </a:spcBef>
              <a:buFontTx/>
              <a:buNone/>
            </a:pPr>
            <a:endParaRPr lang="en-GB" altLang="x-none" sz="600" dirty="0"/>
          </a:p>
          <a:p>
            <a:pPr>
              <a:spcBef>
                <a:spcPct val="0"/>
              </a:spcBef>
              <a:buFontTx/>
              <a:buNone/>
            </a:pPr>
            <a:r>
              <a:rPr lang="en-GB" altLang="x-none" sz="2400" b="1" dirty="0">
                <a:solidFill>
                  <a:srgbClr val="FF0000"/>
                </a:solidFill>
              </a:rPr>
              <a:t>P-values:</a:t>
            </a:r>
            <a:endParaRPr lang="en-GB" altLang="x-none" sz="2400" b="1" dirty="0"/>
          </a:p>
          <a:p>
            <a:pPr>
              <a:spcBef>
                <a:spcPct val="0"/>
              </a:spcBef>
              <a:buFontTx/>
              <a:buNone/>
            </a:pPr>
            <a:r>
              <a:rPr lang="en-GB" altLang="x-none" sz="2400" dirty="0"/>
              <a:t>The probability of finding exactly </a:t>
            </a:r>
            <a:r>
              <a:rPr lang="en-GB" altLang="x-none" sz="2400" b="1" dirty="0"/>
              <a:t>a</a:t>
            </a:r>
            <a:r>
              <a:rPr lang="en-GB" altLang="x-none" sz="2400" dirty="0"/>
              <a:t> HSPs with score </a:t>
            </a:r>
            <a:r>
              <a:rPr lang="en-GB" altLang="x-none" sz="2400" b="1" dirty="0"/>
              <a:t>&gt;= S</a:t>
            </a:r>
            <a:r>
              <a:rPr lang="en-GB" altLang="x-none" sz="2400" dirty="0"/>
              <a:t> is given by :</a:t>
            </a:r>
          </a:p>
          <a:p>
            <a:pPr>
              <a:spcBef>
                <a:spcPct val="0"/>
              </a:spcBef>
              <a:buFontTx/>
              <a:buNone/>
            </a:pPr>
            <a:r>
              <a:rPr lang="en-GB" altLang="x-none" sz="2400" b="1" dirty="0"/>
              <a:t>P(a) = e</a:t>
            </a:r>
            <a:r>
              <a:rPr lang="en-GB" altLang="x-none" sz="2400" b="1" baseline="30000" dirty="0"/>
              <a:t>-</a:t>
            </a:r>
            <a:r>
              <a:rPr lang="en-GB" altLang="x-none" sz="2400" b="1" baseline="30000" dirty="0" err="1"/>
              <a:t>E</a:t>
            </a:r>
            <a:r>
              <a:rPr lang="en-GB" altLang="x-none" sz="2400" b="1" dirty="0" err="1"/>
              <a:t>.E</a:t>
            </a:r>
            <a:r>
              <a:rPr lang="en-GB" altLang="x-none" sz="2400" b="1" baseline="30000" dirty="0" err="1"/>
              <a:t>a</a:t>
            </a:r>
            <a:r>
              <a:rPr lang="en-GB" altLang="x-none" sz="2400" b="1" dirty="0"/>
              <a:t>/a!  </a:t>
            </a:r>
            <a:r>
              <a:rPr lang="en-GB" altLang="x-none" sz="2400" dirty="0"/>
              <a:t>(Poisson distribution), where </a:t>
            </a:r>
            <a:r>
              <a:rPr lang="en-GB" altLang="x-none" sz="2400" b="1" dirty="0"/>
              <a:t>E</a:t>
            </a:r>
            <a:r>
              <a:rPr lang="en-GB" altLang="x-none" sz="2400" dirty="0"/>
              <a:t> is the E-value of </a:t>
            </a:r>
            <a:r>
              <a:rPr lang="en-GB" altLang="x-none" sz="2400" b="1" dirty="0"/>
              <a:t>S</a:t>
            </a:r>
            <a:r>
              <a:rPr lang="en-GB" altLang="x-none" sz="2400" dirty="0"/>
              <a:t> given by the above equation. Finding zero HSP with score &gt;=S is </a:t>
            </a:r>
          </a:p>
          <a:p>
            <a:pPr>
              <a:spcBef>
                <a:spcPct val="0"/>
              </a:spcBef>
              <a:buFontTx/>
              <a:buNone/>
            </a:pPr>
            <a:r>
              <a:rPr lang="en-GB" altLang="x-none" sz="2400" b="1" dirty="0"/>
              <a:t>P(0) = e</a:t>
            </a:r>
            <a:r>
              <a:rPr lang="en-GB" altLang="x-none" sz="2400" b="1" baseline="30000" dirty="0"/>
              <a:t>-E</a:t>
            </a:r>
            <a:r>
              <a:rPr lang="en-GB" altLang="x-none" sz="2400" dirty="0"/>
              <a:t>, so the probability of finding at least one such HSP is : </a:t>
            </a:r>
          </a:p>
          <a:p>
            <a:pPr>
              <a:spcBef>
                <a:spcPct val="0"/>
              </a:spcBef>
              <a:buFontTx/>
              <a:buNone/>
            </a:pPr>
            <a:r>
              <a:rPr lang="en-GB" altLang="x-none" sz="2400" b="1" dirty="0"/>
              <a:t>P = 1 - e</a:t>
            </a:r>
            <a:r>
              <a:rPr lang="en-GB" altLang="x-none" sz="2400" b="1" baseline="30000" dirty="0"/>
              <a:t>-E</a:t>
            </a:r>
            <a:r>
              <a:rPr lang="en-GB" altLang="x-none" sz="2400" dirty="0"/>
              <a:t>. </a:t>
            </a:r>
          </a:p>
        </p:txBody>
      </p:sp>
      <p:sp>
        <p:nvSpPr>
          <p:cNvPr id="7" name="ZoneTexte 6"/>
          <p:cNvSpPr txBox="1"/>
          <p:nvPr/>
        </p:nvSpPr>
        <p:spPr>
          <a:xfrm>
            <a:off x="0" y="6527800"/>
            <a:ext cx="9118600" cy="307777"/>
          </a:xfrm>
          <a:prstGeom prst="rect">
            <a:avLst/>
          </a:prstGeom>
          <a:noFill/>
        </p:spPr>
        <p:txBody>
          <a:bodyPr wrap="square" rtlCol="0">
            <a:spAutoFit/>
          </a:bodyPr>
          <a:lstStyle/>
          <a:p>
            <a:r>
              <a:rPr lang="en-US" altLang="x-none" sz="1400" b="1">
                <a:solidFill>
                  <a:srgbClr val="0000FF"/>
                </a:solidFill>
                <a:latin typeface="Arial" charset="0"/>
                <a:ea typeface="Arial" charset="0"/>
                <a:cs typeface="Arial" charset="0"/>
              </a:rPr>
              <a:t>The statistics Of Sequence Similarity Scores: </a:t>
            </a:r>
            <a:r>
              <a:rPr lang="en-US" altLang="x-none" sz="1400" b="1">
                <a:solidFill>
                  <a:srgbClr val="0000FF"/>
                </a:solidFill>
                <a:latin typeface="Arial" charset="0"/>
                <a:ea typeface="Arial" charset="0"/>
                <a:cs typeface="Arial" charset="0"/>
                <a:hlinkClick r:id="rId2"/>
              </a:rPr>
              <a:t>http://</a:t>
            </a:r>
            <a:r>
              <a:rPr lang="en-US" altLang="x-none" sz="1400" b="1" dirty="0">
                <a:solidFill>
                  <a:srgbClr val="0000FF"/>
                </a:solidFill>
                <a:latin typeface="Arial" charset="0"/>
                <a:ea typeface="Arial" charset="0"/>
                <a:cs typeface="Arial" charset="0"/>
                <a:hlinkClick r:id="rId2"/>
              </a:rPr>
              <a:t>www.ncbi.nlm.nih.gov/BLAST/tutorial/Altschul-1.html</a:t>
            </a:r>
            <a:endParaRPr lang="en-GB" sz="1400" dirty="0">
              <a:solidFill>
                <a:srgbClr val="0000FF"/>
              </a:solidFill>
            </a:endParaRPr>
          </a:p>
        </p:txBody>
      </p:sp>
      <p:sp>
        <p:nvSpPr>
          <p:cNvPr id="8" name="ZoneTexte 7"/>
          <p:cNvSpPr txBox="1"/>
          <p:nvPr/>
        </p:nvSpPr>
        <p:spPr>
          <a:xfrm>
            <a:off x="0" y="927100"/>
            <a:ext cx="9118600" cy="461665"/>
          </a:xfrm>
          <a:prstGeom prst="rect">
            <a:avLst/>
          </a:prstGeom>
          <a:noFill/>
        </p:spPr>
        <p:txBody>
          <a:bodyPr wrap="square" rtlCol="0">
            <a:spAutoFit/>
          </a:bodyPr>
          <a:lstStyle/>
          <a:p>
            <a:r>
              <a:rPr lang="en-GB" sz="2400" b="1" dirty="0"/>
              <a:t>Blast consider 2 kinds of scores: raw scores and bit scores.</a:t>
            </a:r>
          </a:p>
        </p:txBody>
      </p:sp>
      <p:sp>
        <p:nvSpPr>
          <p:cNvPr id="9" name="ZoneTexte 8"/>
          <p:cNvSpPr txBox="1"/>
          <p:nvPr/>
        </p:nvSpPr>
        <p:spPr>
          <a:xfrm>
            <a:off x="0" y="1524000"/>
            <a:ext cx="9118600" cy="1200329"/>
          </a:xfrm>
          <a:prstGeom prst="rect">
            <a:avLst/>
          </a:prstGeom>
          <a:noFill/>
        </p:spPr>
        <p:txBody>
          <a:bodyPr wrap="square" rtlCol="0">
            <a:spAutoFit/>
          </a:bodyPr>
          <a:lstStyle/>
          <a:p>
            <a:r>
              <a:rPr lang="en-GB" sz="2400" b="1" dirty="0"/>
              <a:t>Bit scores are normalized scores (considering different scoring matrices and database sizes) and can then be compared  between different searches</a:t>
            </a:r>
          </a:p>
        </p:txBody>
      </p:sp>
      <p:sp>
        <p:nvSpPr>
          <p:cNvPr id="10" name="ZoneTexte 9"/>
          <p:cNvSpPr txBox="1"/>
          <p:nvPr/>
        </p:nvSpPr>
        <p:spPr>
          <a:xfrm>
            <a:off x="0" y="12700"/>
            <a:ext cx="9118600" cy="646331"/>
          </a:xfrm>
          <a:prstGeom prst="rect">
            <a:avLst/>
          </a:prstGeom>
          <a:solidFill>
            <a:srgbClr val="FFFF00"/>
          </a:solidFill>
        </p:spPr>
        <p:txBody>
          <a:bodyPr wrap="square" rtlCol="0">
            <a:spAutoFit/>
          </a:bodyPr>
          <a:lstStyle/>
          <a:p>
            <a:pPr algn="ctr"/>
            <a:r>
              <a:rPr lang="en-GB" sz="3600" b="1" dirty="0">
                <a:solidFill>
                  <a:srgbClr val="0000FF"/>
                </a:solidFill>
              </a:rPr>
              <a:t>bit score</a:t>
            </a:r>
          </a:p>
        </p:txBody>
      </p:sp>
    </p:spTree>
    <p:extLst>
      <p:ext uri="{BB962C8B-B14F-4D97-AF65-F5344CB8AC3E}">
        <p14:creationId xmlns:p14="http://schemas.microsoft.com/office/powerpoint/2010/main" val="266456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BLAST types</a:t>
            </a:r>
          </a:p>
        </p:txBody>
      </p:sp>
      <p:sp>
        <p:nvSpPr>
          <p:cNvPr id="5" name="Rectangle 4"/>
          <p:cNvSpPr/>
          <p:nvPr/>
        </p:nvSpPr>
        <p:spPr>
          <a:xfrm>
            <a:off x="152400" y="1656936"/>
            <a:ext cx="8991600" cy="1569660"/>
          </a:xfrm>
          <a:prstGeom prst="rect">
            <a:avLst/>
          </a:prstGeom>
        </p:spPr>
        <p:txBody>
          <a:bodyPr wrap="square">
            <a:spAutoFit/>
          </a:bodyPr>
          <a:lstStyle/>
          <a:p>
            <a:pPr>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 BLAST search involves taking </a:t>
            </a:r>
            <a:r>
              <a:rPr lang="en-US" altLang="x-none" sz="2400" b="1">
                <a:solidFill>
                  <a:srgbClr val="FF0000"/>
                </a:solidFill>
                <a:latin typeface="Arial" charset="0"/>
                <a:ea typeface="Arial" charset="0"/>
                <a:cs typeface="Arial" charset="0"/>
              </a:rPr>
              <a:t>a single sequence </a:t>
            </a:r>
            <a:r>
              <a:rPr lang="en-US" altLang="x-none" sz="2400" b="1">
                <a:latin typeface="Arial" charset="0"/>
                <a:ea typeface="Arial" charset="0"/>
                <a:cs typeface="Arial" charset="0"/>
              </a:rPr>
              <a:t>(</a:t>
            </a:r>
            <a:r>
              <a:rPr lang="en-US" altLang="x-none" sz="2400" b="1">
                <a:solidFill>
                  <a:srgbClr val="0D4BFF"/>
                </a:solidFill>
                <a:latin typeface="Arial" charset="0"/>
                <a:ea typeface="Arial" charset="0"/>
                <a:cs typeface="Arial" charset="0"/>
              </a:rPr>
              <a:t>the query sequence</a:t>
            </a:r>
            <a:r>
              <a:rPr lang="en-US" altLang="x-none" sz="2400" b="1">
                <a:latin typeface="Arial" charset="0"/>
                <a:ea typeface="Arial" charset="0"/>
                <a:cs typeface="Arial" charset="0"/>
              </a:rPr>
              <a:t>) and comparing it to a </a:t>
            </a:r>
            <a:r>
              <a:rPr lang="en-US" altLang="x-none" sz="2400" b="1">
                <a:solidFill>
                  <a:srgbClr val="FF0000"/>
                </a:solidFill>
                <a:latin typeface="Arial" charset="0"/>
                <a:ea typeface="Arial" charset="0"/>
                <a:cs typeface="Arial" charset="0"/>
              </a:rPr>
              <a:t>database of other sequences </a:t>
            </a:r>
            <a:r>
              <a:rPr lang="en-US" altLang="x-none" sz="2400" b="1">
                <a:latin typeface="Arial" charset="0"/>
                <a:ea typeface="Arial" charset="0"/>
                <a:cs typeface="Arial" charset="0"/>
              </a:rPr>
              <a:t>(</a:t>
            </a:r>
            <a:r>
              <a:rPr lang="en-US" altLang="x-none" sz="2400" b="1">
                <a:solidFill>
                  <a:srgbClr val="0D4BFF"/>
                </a:solidFill>
                <a:latin typeface="Arial" charset="0"/>
                <a:ea typeface="Arial" charset="0"/>
                <a:cs typeface="Arial" charset="0"/>
              </a:rPr>
              <a:t>subject sequences</a:t>
            </a:r>
            <a:r>
              <a:rPr lang="en-US" altLang="x-none" sz="2400" b="1">
                <a:latin typeface="Arial" charset="0"/>
                <a:ea typeface="Arial" charset="0"/>
                <a:cs typeface="Arial" charset="0"/>
              </a:rPr>
              <a:t>), then reporting the best matches.</a:t>
            </a:r>
          </a:p>
        </p:txBody>
      </p:sp>
      <p:sp>
        <p:nvSpPr>
          <p:cNvPr id="6" name="Rectangle 5"/>
          <p:cNvSpPr/>
          <p:nvPr/>
        </p:nvSpPr>
        <p:spPr>
          <a:xfrm>
            <a:off x="152400" y="3530836"/>
            <a:ext cx="8991600" cy="1569660"/>
          </a:xfrm>
          <a:prstGeom prst="rect">
            <a:avLst/>
          </a:prstGeom>
        </p:spPr>
        <p:txBody>
          <a:bodyPr wrap="square">
            <a:spAutoFit/>
          </a:bodyPr>
          <a:lstStyle/>
          <a:p>
            <a:pPr>
              <a:defRPr/>
            </a:pPr>
            <a:r>
              <a:rPr lang="en-US" altLang="x-none" sz="2400" b="1">
                <a:solidFill>
                  <a:srgbClr val="FF0000"/>
                </a:solidFill>
                <a:latin typeface="Arial" charset="0"/>
                <a:ea typeface="Arial" charset="0"/>
                <a:cs typeface="Arial" charset="0"/>
              </a:rPr>
              <a:t>• </a:t>
            </a:r>
            <a:r>
              <a:rPr lang="en-US" altLang="x-none" sz="2400" b="1">
                <a:latin typeface="Arial" charset="0"/>
                <a:ea typeface="Arial" charset="0"/>
                <a:cs typeface="Arial" charset="0"/>
              </a:rPr>
              <a:t>In general, </a:t>
            </a:r>
            <a:r>
              <a:rPr lang="en-US" altLang="x-none" sz="2400" b="1">
                <a:solidFill>
                  <a:srgbClr val="FF0000"/>
                </a:solidFill>
                <a:latin typeface="Arial" charset="0"/>
                <a:ea typeface="Arial" charset="0"/>
                <a:cs typeface="Arial" charset="0"/>
              </a:rPr>
              <a:t>protein searches are more capable of detecting more distant and imperfect matches than DNA searches</a:t>
            </a:r>
            <a:r>
              <a:rPr lang="en-US" altLang="x-none" sz="2400" b="1">
                <a:latin typeface="Arial" charset="0"/>
                <a:ea typeface="Arial" charset="0"/>
                <a:cs typeface="Arial" charset="0"/>
              </a:rPr>
              <a:t>, because synonymous and similar amino acids are more conserved evolutionarily than are nucleotide sequences.</a:t>
            </a:r>
          </a:p>
        </p:txBody>
      </p:sp>
    </p:spTree>
    <p:extLst>
      <p:ext uri="{BB962C8B-B14F-4D97-AF65-F5344CB8AC3E}">
        <p14:creationId xmlns:p14="http://schemas.microsoft.com/office/powerpoint/2010/main" val="545455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BLAST types</a:t>
            </a:r>
          </a:p>
        </p:txBody>
      </p:sp>
      <p:sp>
        <p:nvSpPr>
          <p:cNvPr id="4" name="Text Box 4"/>
          <p:cNvSpPr txBox="1">
            <a:spLocks noChangeArrowheads="1"/>
          </p:cNvSpPr>
          <p:nvPr/>
        </p:nvSpPr>
        <p:spPr bwMode="auto">
          <a:xfrm rot="16155125">
            <a:off x="-2095500" y="3609975"/>
            <a:ext cx="571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fr-FR" altLang="x-none" sz="2400">
                <a:solidFill>
                  <a:srgbClr val="021EFD"/>
                </a:solidFill>
                <a:latin typeface="Arial" charset="0"/>
              </a:rPr>
              <a:t>http://</a:t>
            </a:r>
            <a:r>
              <a:rPr lang="fr-FR" altLang="x-none" sz="2400" b="1" err="1">
                <a:solidFill>
                  <a:srgbClr val="021EFD"/>
                </a:solidFill>
                <a:latin typeface="Arial" charset="0"/>
              </a:rPr>
              <a:t>blast.ncbi.nlm.nih.gov</a:t>
            </a:r>
            <a:r>
              <a:rPr lang="fr-FR" altLang="x-none" sz="2400" b="1">
                <a:solidFill>
                  <a:srgbClr val="021EFD"/>
                </a:solidFill>
                <a:latin typeface="Arial" charset="0"/>
              </a:rPr>
              <a:t>/</a:t>
            </a:r>
            <a:r>
              <a:rPr lang="fr-FR" altLang="x-none" sz="2400" b="1" err="1">
                <a:solidFill>
                  <a:srgbClr val="021EFD"/>
                </a:solidFill>
                <a:latin typeface="Arial" charset="0"/>
              </a:rPr>
              <a:t>Blast.cgi</a:t>
            </a:r>
            <a:endParaRPr lang="fr-FR" altLang="x-none" sz="2400" b="1">
              <a:latin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366833144"/>
              </p:ext>
            </p:extLst>
          </p:nvPr>
        </p:nvGraphicFramePr>
        <p:xfrm>
          <a:off x="1978025" y="777441"/>
          <a:ext cx="6359525" cy="5921375"/>
        </p:xfrm>
        <a:graphic>
          <a:graphicData uri="http://schemas.openxmlformats.org/presentationml/2006/ole">
            <mc:AlternateContent xmlns:mc="http://schemas.openxmlformats.org/markup-compatibility/2006">
              <mc:Choice xmlns:v="urn:schemas-microsoft-com:vml" Requires="v">
                <p:oleObj spid="_x0000_s1169" name="Document" r:id="rId3" imgW="5969000" imgH="6159500" progId="Word.Document.8">
                  <p:embed/>
                </p:oleObj>
              </mc:Choice>
              <mc:Fallback>
                <p:oleObj name="Document" r:id="rId3" imgW="5969000" imgH="6159500" progId="Word.Document.8">
                  <p:embed/>
                  <p:pic>
                    <p:nvPicPr>
                      <p:cNvPr id="0" name=""/>
                      <p:cNvPicPr>
                        <a:picLocks noChangeAspect="1" noChangeArrowheads="1"/>
                      </p:cNvPicPr>
                      <p:nvPr/>
                    </p:nvPicPr>
                    <p:blipFill>
                      <a:blip r:embed="rId4"/>
                      <a:srcRect/>
                      <a:stretch>
                        <a:fillRect/>
                      </a:stretch>
                    </p:blipFill>
                    <p:spPr bwMode="auto">
                      <a:xfrm>
                        <a:off x="1978025" y="777441"/>
                        <a:ext cx="6359525"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322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Query Sequence</a:t>
            </a:r>
          </a:p>
        </p:txBody>
      </p:sp>
      <p:sp>
        <p:nvSpPr>
          <p:cNvPr id="3" name="Text Box 2"/>
          <p:cNvSpPr txBox="1">
            <a:spLocks noChangeArrowheads="1"/>
          </p:cNvSpPr>
          <p:nvPr/>
        </p:nvSpPr>
        <p:spPr bwMode="auto">
          <a:xfrm>
            <a:off x="609600" y="1790700"/>
            <a:ext cx="8051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50000"/>
              </a:spcBef>
              <a:buFontTx/>
              <a:buNone/>
            </a:pPr>
            <a:r>
              <a:rPr lang="en-GB" altLang="x-none" b="1">
                <a:solidFill>
                  <a:srgbClr val="FF0000"/>
                </a:solidFill>
                <a:latin typeface="Arial" charset="0"/>
                <a:ea typeface="Arial" charset="0"/>
                <a:cs typeface="Arial" charset="0"/>
              </a:rPr>
              <a:t>FASTA format (most used)</a:t>
            </a:r>
          </a:p>
        </p:txBody>
      </p:sp>
      <p:sp>
        <p:nvSpPr>
          <p:cNvPr id="4" name="Text Box 3"/>
          <p:cNvSpPr txBox="1">
            <a:spLocks noChangeArrowheads="1"/>
          </p:cNvSpPr>
          <p:nvPr/>
        </p:nvSpPr>
        <p:spPr bwMode="auto">
          <a:xfrm>
            <a:off x="228600" y="3984625"/>
            <a:ext cx="86106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GB" altLang="x-none" sz="4000" b="0">
                <a:solidFill>
                  <a:srgbClr val="FF0000"/>
                </a:solidFill>
                <a:latin typeface="Courier" charset="0"/>
              </a:rPr>
              <a:t>&gt;</a:t>
            </a:r>
            <a:r>
              <a:rPr lang="en-GB" altLang="x-none" sz="2400" b="0">
                <a:latin typeface="Courier" charset="0"/>
              </a:rPr>
              <a:t>Rv0006 </a:t>
            </a:r>
            <a:r>
              <a:rPr lang="en-GB" altLang="x-none" sz="2400" b="0" err="1">
                <a:latin typeface="Courier" charset="0"/>
              </a:rPr>
              <a:t>gyrA</a:t>
            </a:r>
            <a:r>
              <a:rPr lang="en-GB" altLang="x-none" sz="2400" b="0">
                <a:latin typeface="Courier" charset="0"/>
              </a:rPr>
              <a:t> DNA gyrase subunit A</a:t>
            </a:r>
          </a:p>
          <a:p>
            <a:pPr>
              <a:spcBef>
                <a:spcPct val="0"/>
              </a:spcBef>
              <a:buFontTx/>
              <a:buNone/>
            </a:pPr>
            <a:r>
              <a:rPr lang="en-GB" altLang="x-none" sz="1200">
                <a:latin typeface="Courier" charset="0"/>
              </a:rPr>
              <a:t>MTDTTLPPDDSLDRIEPVDIEQEMQRSYIDYAMSVIVGRALPEVRDGLKPVHRRVLYAMFDSGFRPDRSH</a:t>
            </a:r>
          </a:p>
          <a:p>
            <a:pPr>
              <a:spcBef>
                <a:spcPct val="0"/>
              </a:spcBef>
              <a:buFontTx/>
              <a:buNone/>
            </a:pPr>
            <a:r>
              <a:rPr lang="en-GB" altLang="x-none" sz="1200">
                <a:latin typeface="Courier" charset="0"/>
              </a:rPr>
              <a:t>AKSARSVAETMGNYHPHGDASIYDSLVRMAQPWSLRYPLVDGQGNFGSPGNDPPAAMRYTEARLTPLAME</a:t>
            </a:r>
          </a:p>
          <a:p>
            <a:pPr>
              <a:spcBef>
                <a:spcPct val="0"/>
              </a:spcBef>
              <a:buFontTx/>
              <a:buNone/>
            </a:pPr>
            <a:r>
              <a:rPr lang="en-GB" altLang="x-none" sz="1200">
                <a:latin typeface="Courier" charset="0"/>
              </a:rPr>
              <a:t>MLREIDEETVDFIPNYDGRVQEPTVLPSRFPNLLANGSGGIAVGMATNIPPHNLRELADAVFWALENHDA</a:t>
            </a:r>
          </a:p>
          <a:p>
            <a:pPr>
              <a:spcBef>
                <a:spcPct val="0"/>
              </a:spcBef>
              <a:buFontTx/>
              <a:buNone/>
            </a:pPr>
            <a:r>
              <a:rPr lang="en-GB" altLang="x-none" sz="1200">
                <a:latin typeface="Courier" charset="0"/>
              </a:rPr>
              <a:t>DEEETLAAVMGRVKGPDFPTAGLIVGSQGTADAYKTGRGSIRMRGVVEVEEDSRGRTSLVITELPYQVNH</a:t>
            </a:r>
          </a:p>
          <a:p>
            <a:pPr>
              <a:spcBef>
                <a:spcPct val="0"/>
              </a:spcBef>
              <a:buFontTx/>
              <a:buNone/>
            </a:pPr>
            <a:r>
              <a:rPr lang="en-GB" altLang="x-none" sz="1200">
                <a:latin typeface="Courier" charset="0"/>
              </a:rPr>
              <a:t>DNFITSIAEQVRDGKLAGISNIEDQSSDRVGLRIVIEIKRDAVAKVVINNLYKHTQLQTSFGANMLAIVD</a:t>
            </a:r>
          </a:p>
          <a:p>
            <a:pPr>
              <a:spcBef>
                <a:spcPct val="0"/>
              </a:spcBef>
              <a:buFontTx/>
              <a:buNone/>
            </a:pPr>
            <a:r>
              <a:rPr lang="en-GB" altLang="x-none" sz="1200">
                <a:latin typeface="Courier" charset="0"/>
              </a:rPr>
              <a:t>GVPRTLRLDQLIRYYVDHQLDVIVRRTTYRLRKANERAHILRGLVKALDALDEVIALIRASETVDIARAG</a:t>
            </a:r>
          </a:p>
          <a:p>
            <a:pPr>
              <a:spcBef>
                <a:spcPct val="0"/>
              </a:spcBef>
              <a:buFontTx/>
              <a:buNone/>
            </a:pPr>
            <a:r>
              <a:rPr lang="en-GB" altLang="x-none" sz="1200">
                <a:latin typeface="Courier" charset="0"/>
              </a:rPr>
              <a:t>LIELLDIDEIQAQAILDMQLRRLAALERQRIIDDLAKIEAEIADLEDILAKPERQRGIVRDELAEIVDRH</a:t>
            </a:r>
          </a:p>
          <a:p>
            <a:pPr>
              <a:spcBef>
                <a:spcPct val="0"/>
              </a:spcBef>
              <a:buFontTx/>
              <a:buNone/>
            </a:pPr>
            <a:r>
              <a:rPr lang="en-GB" altLang="x-none" sz="1200">
                <a:latin typeface="Courier" charset="0"/>
              </a:rPr>
              <a:t>GDDRRTRIIAADGDVSDEDLIAREDVVVTITETGYAKRTKTDLYRSQKRGGKGVQGAGLKQDDIVAHFFV</a:t>
            </a:r>
          </a:p>
          <a:p>
            <a:pPr>
              <a:spcBef>
                <a:spcPct val="0"/>
              </a:spcBef>
              <a:buFontTx/>
              <a:buNone/>
            </a:pPr>
            <a:r>
              <a:rPr lang="en-GB" altLang="x-none" sz="1200">
                <a:latin typeface="Courier" charset="0"/>
              </a:rPr>
              <a:t>CSTHDLILFFTTQGRVYRAKAYDLPEASRTARGQHVANLLAFQPEERIAQVIQIRGYTDAPYLVLATRNG</a:t>
            </a:r>
          </a:p>
          <a:p>
            <a:pPr>
              <a:spcBef>
                <a:spcPct val="0"/>
              </a:spcBef>
              <a:buFontTx/>
              <a:buNone/>
            </a:pPr>
            <a:r>
              <a:rPr lang="en-GB" altLang="x-none" sz="1200">
                <a:latin typeface="Courier" charset="0"/>
              </a:rPr>
              <a:t>LVKKSKLTDFDSNRSGGIVAVNLRDNDELVGAVLCSAGDDLLLVSANGQSIRFSATDEALRPMGRATSGV</a:t>
            </a:r>
          </a:p>
          <a:p>
            <a:pPr>
              <a:spcBef>
                <a:spcPct val="0"/>
              </a:spcBef>
              <a:buFontTx/>
              <a:buNone/>
            </a:pPr>
            <a:r>
              <a:rPr lang="en-GB" altLang="x-none" sz="1200">
                <a:latin typeface="Courier" charset="0"/>
              </a:rPr>
              <a:t>QGMRFNIDDRLLSLNVVREGTYLLVATSGGYAKRTAIEEYPVQGRGGKGVLTVMYDRRRGRLVGALIVDD</a:t>
            </a:r>
          </a:p>
          <a:p>
            <a:pPr>
              <a:spcBef>
                <a:spcPct val="0"/>
              </a:spcBef>
              <a:buFontTx/>
              <a:buNone/>
            </a:pPr>
            <a:r>
              <a:rPr lang="en-GB" altLang="x-none" sz="1200">
                <a:latin typeface="Courier" charset="0"/>
              </a:rPr>
              <a:t>DSELYAVTSGGGVIRTAARQVRKAGRQTKGVRLMNLGEGDTLLAIARNAEESGDDNAVDANGADQTGN</a:t>
            </a:r>
          </a:p>
        </p:txBody>
      </p:sp>
      <p:grpSp>
        <p:nvGrpSpPr>
          <p:cNvPr id="5" name="Group 15"/>
          <p:cNvGrpSpPr>
            <a:grpSpLocks/>
          </p:cNvGrpSpPr>
          <p:nvPr/>
        </p:nvGrpSpPr>
        <p:grpSpPr bwMode="auto">
          <a:xfrm>
            <a:off x="254000" y="3235325"/>
            <a:ext cx="8686800" cy="1447800"/>
            <a:chOff x="96" y="720"/>
            <a:chExt cx="5472" cy="912"/>
          </a:xfrm>
        </p:grpSpPr>
        <p:grpSp>
          <p:nvGrpSpPr>
            <p:cNvPr id="6" name="Group 10"/>
            <p:cNvGrpSpPr>
              <a:grpSpLocks/>
            </p:cNvGrpSpPr>
            <p:nvPr/>
          </p:nvGrpSpPr>
          <p:grpSpPr bwMode="auto">
            <a:xfrm>
              <a:off x="96" y="720"/>
              <a:ext cx="2016" cy="624"/>
              <a:chOff x="96" y="720"/>
              <a:chExt cx="2016" cy="624"/>
            </a:xfrm>
          </p:grpSpPr>
          <p:sp>
            <p:nvSpPr>
              <p:cNvPr id="15" name="Text Box 8"/>
              <p:cNvSpPr txBox="1">
                <a:spLocks noChangeArrowheads="1"/>
              </p:cNvSpPr>
              <p:nvPr/>
            </p:nvSpPr>
            <p:spPr bwMode="auto">
              <a:xfrm>
                <a:off x="96" y="720"/>
                <a:ext cx="2016" cy="29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b="0"/>
                  <a:t>Sequence Identification</a:t>
                </a:r>
              </a:p>
            </p:txBody>
          </p:sp>
          <p:sp>
            <p:nvSpPr>
              <p:cNvPr id="16" name="Line 9"/>
              <p:cNvSpPr>
                <a:spLocks noChangeShapeType="1"/>
              </p:cNvSpPr>
              <p:nvPr/>
            </p:nvSpPr>
            <p:spPr bwMode="auto">
              <a:xfrm>
                <a:off x="624" y="1008"/>
                <a:ext cx="0" cy="336"/>
              </a:xfrm>
              <a:prstGeom prst="line">
                <a:avLst/>
              </a:prstGeom>
              <a:noFill/>
              <a:ln w="38100">
                <a:solidFill>
                  <a:srgbClr val="0000FF"/>
                </a:solidFill>
                <a:round/>
                <a:headEnd/>
                <a:tailEnd type="triangle" w="med" len="med"/>
              </a:ln>
              <a:effectLst>
                <a:outerShdw blurRad="63500" dist="38099" dir="2700000" algn="ctr" rotWithShape="0">
                  <a:schemeClr val="bg2">
                    <a:alpha val="74997"/>
                  </a:schemeClr>
                </a:outerShdw>
              </a:effectLst>
              <a:extLst>
                <a:ext uri="{909E8E84-426E-40DD-AFC4-6F175D3DCCD1}">
                  <a14:hiddenFill xmlns:a14="http://schemas.microsoft.com/office/drawing/2010/main">
                    <a:noFill/>
                  </a14:hiddenFill>
                </a:ext>
              </a:extLst>
            </p:spPr>
            <p:txBody>
              <a:bodyPr wrap="none" anchor="ctr"/>
              <a:lstStyle/>
              <a:p>
                <a:endParaRPr lang="en-GB"/>
              </a:p>
            </p:txBody>
          </p:sp>
        </p:grpSp>
        <p:grpSp>
          <p:nvGrpSpPr>
            <p:cNvPr id="7" name="Group 14"/>
            <p:cNvGrpSpPr>
              <a:grpSpLocks/>
            </p:cNvGrpSpPr>
            <p:nvPr/>
          </p:nvGrpSpPr>
          <p:grpSpPr bwMode="auto">
            <a:xfrm>
              <a:off x="288" y="768"/>
              <a:ext cx="5280" cy="864"/>
              <a:chOff x="288" y="768"/>
              <a:chExt cx="5280" cy="864"/>
            </a:xfrm>
          </p:grpSpPr>
          <p:grpSp>
            <p:nvGrpSpPr>
              <p:cNvPr id="8" name="Group 7"/>
              <p:cNvGrpSpPr>
                <a:grpSpLocks/>
              </p:cNvGrpSpPr>
              <p:nvPr/>
            </p:nvGrpSpPr>
            <p:grpSpPr bwMode="auto">
              <a:xfrm>
                <a:off x="288" y="1056"/>
                <a:ext cx="3840" cy="576"/>
                <a:chOff x="288" y="1056"/>
                <a:chExt cx="3840" cy="576"/>
              </a:xfrm>
            </p:grpSpPr>
            <p:sp>
              <p:nvSpPr>
                <p:cNvPr id="12" name="Line 4"/>
                <p:cNvSpPr>
                  <a:spLocks noChangeShapeType="1"/>
                </p:cNvSpPr>
                <p:nvPr/>
              </p:nvSpPr>
              <p:spPr bwMode="auto">
                <a:xfrm flipH="1">
                  <a:off x="1104" y="1056"/>
                  <a:ext cx="0" cy="4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3" name="Oval 5"/>
                <p:cNvSpPr>
                  <a:spLocks noChangeArrowheads="1"/>
                </p:cNvSpPr>
                <p:nvPr/>
              </p:nvSpPr>
              <p:spPr bwMode="auto">
                <a:xfrm>
                  <a:off x="288" y="1344"/>
                  <a:ext cx="768" cy="24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endParaRPr lang="fr-FR" altLang="x-none" sz="2400" b="0"/>
                </a:p>
              </p:txBody>
            </p:sp>
            <p:sp>
              <p:nvSpPr>
                <p:cNvPr id="14" name="Oval 6"/>
                <p:cNvSpPr>
                  <a:spLocks noChangeArrowheads="1"/>
                </p:cNvSpPr>
                <p:nvPr/>
              </p:nvSpPr>
              <p:spPr bwMode="auto">
                <a:xfrm>
                  <a:off x="1152" y="1296"/>
                  <a:ext cx="2976" cy="336"/>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endParaRPr lang="fr-FR" altLang="x-none" sz="2400" b="0"/>
                </a:p>
              </p:txBody>
            </p:sp>
          </p:grpSp>
          <p:grpSp>
            <p:nvGrpSpPr>
              <p:cNvPr id="9" name="Group 13"/>
              <p:cNvGrpSpPr>
                <a:grpSpLocks/>
              </p:cNvGrpSpPr>
              <p:nvPr/>
            </p:nvGrpSpPr>
            <p:grpSpPr bwMode="auto">
              <a:xfrm>
                <a:off x="2592" y="768"/>
                <a:ext cx="2976" cy="576"/>
                <a:chOff x="2592" y="768"/>
                <a:chExt cx="2976" cy="576"/>
              </a:xfrm>
            </p:grpSpPr>
            <p:sp>
              <p:nvSpPr>
                <p:cNvPr id="10" name="Text Box 11"/>
                <p:cNvSpPr txBox="1">
                  <a:spLocks noChangeArrowheads="1"/>
                </p:cNvSpPr>
                <p:nvPr/>
              </p:nvSpPr>
              <p:spPr bwMode="auto">
                <a:xfrm>
                  <a:off x="2592" y="768"/>
                  <a:ext cx="2976" cy="29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b="0"/>
                    <a:t>Sequence Comments - Annotations</a:t>
                  </a:r>
                </a:p>
              </p:txBody>
            </p:sp>
            <p:sp>
              <p:nvSpPr>
                <p:cNvPr id="11" name="Line 12"/>
                <p:cNvSpPr>
                  <a:spLocks noChangeShapeType="1"/>
                </p:cNvSpPr>
                <p:nvPr/>
              </p:nvSpPr>
              <p:spPr bwMode="auto">
                <a:xfrm>
                  <a:off x="3520" y="1056"/>
                  <a:ext cx="0" cy="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grpSp>
      </p:grpSp>
      <p:grpSp>
        <p:nvGrpSpPr>
          <p:cNvPr id="17" name="Group 21"/>
          <p:cNvGrpSpPr>
            <a:grpSpLocks/>
          </p:cNvGrpSpPr>
          <p:nvPr/>
        </p:nvGrpSpPr>
        <p:grpSpPr bwMode="auto">
          <a:xfrm>
            <a:off x="304800" y="2413000"/>
            <a:ext cx="1981200" cy="1828800"/>
            <a:chOff x="192" y="960"/>
            <a:chExt cx="1248" cy="1152"/>
          </a:xfrm>
        </p:grpSpPr>
        <p:sp>
          <p:nvSpPr>
            <p:cNvPr id="18" name="Line 19"/>
            <p:cNvSpPr>
              <a:spLocks noChangeShapeType="1"/>
            </p:cNvSpPr>
            <p:nvPr/>
          </p:nvSpPr>
          <p:spPr bwMode="auto">
            <a:xfrm>
              <a:off x="192" y="1152"/>
              <a:ext cx="0" cy="96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 name="Text Box 20"/>
            <p:cNvSpPr txBox="1">
              <a:spLocks noChangeArrowheads="1"/>
            </p:cNvSpPr>
            <p:nvPr/>
          </p:nvSpPr>
          <p:spPr bwMode="auto">
            <a:xfrm>
              <a:off x="192" y="960"/>
              <a:ext cx="1248" cy="2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a:t>First position</a:t>
              </a:r>
              <a:endParaRPr lang="en-GB" altLang="x-none" sz="2400" b="0"/>
            </a:p>
          </p:txBody>
        </p:sp>
      </p:grpSp>
      <p:sp>
        <p:nvSpPr>
          <p:cNvPr id="20" name="Rectangle 19"/>
          <p:cNvSpPr/>
          <p:nvPr/>
        </p:nvSpPr>
        <p:spPr>
          <a:xfrm>
            <a:off x="0" y="1277035"/>
            <a:ext cx="9144000" cy="461665"/>
          </a:xfrm>
          <a:prstGeom prst="rect">
            <a:avLst/>
          </a:prstGeom>
        </p:spPr>
        <p:txBody>
          <a:bodyPr wrap="square">
            <a:spAutoFit/>
          </a:bodyPr>
          <a:lstStyle/>
          <a:p>
            <a:r>
              <a:rPr lang="en-US" altLang="x-none" sz="2400" b="1">
                <a:latin typeface="Arial" charset="0"/>
                <a:ea typeface="Arial" charset="0"/>
                <a:cs typeface="Arial" charset="0"/>
              </a:rPr>
              <a:t>The query sequence must be written in “FASTA” format. </a:t>
            </a:r>
            <a:endParaRPr lang="en-GB" sz="2400" b="1">
              <a:latin typeface="Arial" charset="0"/>
              <a:ea typeface="Arial" charset="0"/>
              <a:cs typeface="Arial" charset="0"/>
            </a:endParaRPr>
          </a:p>
        </p:txBody>
      </p:sp>
    </p:spTree>
    <p:extLst>
      <p:ext uri="{BB962C8B-B14F-4D97-AF65-F5344CB8AC3E}">
        <p14:creationId xmlns:p14="http://schemas.microsoft.com/office/powerpoint/2010/main" val="15168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FASTA format examples</a:t>
            </a:r>
          </a:p>
        </p:txBody>
      </p:sp>
      <p:sp>
        <p:nvSpPr>
          <p:cNvPr id="3" name="Rectangle 2"/>
          <p:cNvSpPr/>
          <p:nvPr/>
        </p:nvSpPr>
        <p:spPr>
          <a:xfrm>
            <a:off x="0" y="1610041"/>
            <a:ext cx="9144000" cy="1673792"/>
          </a:xfrm>
          <a:prstGeom prst="rect">
            <a:avLst/>
          </a:prstGeom>
        </p:spPr>
        <p:txBody>
          <a:bodyPr wrap="square">
            <a:spAutoFit/>
          </a:bodyPr>
          <a:lstStyle/>
          <a:p>
            <a:pPr>
              <a:lnSpc>
                <a:spcPct val="80000"/>
              </a:lnSpc>
              <a:defRPr/>
            </a:pPr>
            <a:r>
              <a:rPr lang="en-US" altLang="x-none" sz="1600" b="1">
                <a:solidFill>
                  <a:srgbClr val="0D4BFF"/>
                </a:solidFill>
                <a:latin typeface="Courier" charset="0"/>
                <a:ea typeface="Courier" charset="0"/>
                <a:cs typeface="Courier" charset="0"/>
              </a:rPr>
              <a:t>&gt;gi|282349|pir||A41961 </a:t>
            </a:r>
            <a:r>
              <a:rPr lang="en-US" altLang="x-none" sz="1600" err="1">
                <a:solidFill>
                  <a:srgbClr val="FF0000"/>
                </a:solidFill>
                <a:latin typeface="Courier" charset="0"/>
                <a:ea typeface="Courier" charset="0"/>
                <a:cs typeface="Courier" charset="0"/>
              </a:rPr>
              <a:t>chitinase</a:t>
            </a:r>
            <a:r>
              <a:rPr lang="en-US" altLang="x-none" sz="1600">
                <a:solidFill>
                  <a:srgbClr val="FF0000"/>
                </a:solidFill>
                <a:latin typeface="Courier" charset="0"/>
                <a:ea typeface="Courier" charset="0"/>
                <a:cs typeface="Courier" charset="0"/>
              </a:rPr>
              <a:t> (EC 3.2.1.14) D - Bacillus </a:t>
            </a:r>
            <a:r>
              <a:rPr lang="en-US" altLang="x-none" sz="1600" err="1">
                <a:solidFill>
                  <a:srgbClr val="FF0000"/>
                </a:solidFill>
                <a:latin typeface="Courier" charset="0"/>
                <a:ea typeface="Courier" charset="0"/>
                <a:cs typeface="Courier" charset="0"/>
              </a:rPr>
              <a:t>circulans</a:t>
            </a:r>
            <a:r>
              <a:rPr lang="en-US" altLang="x-none" sz="1600">
                <a:solidFill>
                  <a:srgbClr val="FF0000"/>
                </a:solidFill>
                <a:latin typeface="Courier" charset="0"/>
                <a:ea typeface="Courier" charset="0"/>
                <a:cs typeface="Courier" charset="0"/>
              </a:rPr>
              <a:t> </a:t>
            </a:r>
            <a:r>
              <a:rPr lang="en-US" altLang="x-none" sz="1600">
                <a:latin typeface="Courier" charset="0"/>
                <a:ea typeface="Courier" charset="0"/>
                <a:cs typeface="Courier" charset="0"/>
              </a:rPr>
              <a:t>LNQAVRFRPVITFALAFILIITWFAPRADAAAQWQAGTAYKQGDLVTYLNKDYECIQPHTALTGWEPSNVPALWKYVGEGTGGGTPTPDTTPPTVPAGLTSSLVTDTSVNLTWASTDNVGVTGYEVYRNGTLVANTSTTTAVVTGLTAGTTYVFTVKAKDAAGNLSAASTSLSVTTSTGSSNPGPSGSKWLIGYWHNFDNGSTNIKLRNVSTAYDVINVSFAEPISPGSGTLAFTPYNATVEEFKSDIAYLQSQGKKVLISMGGANGRIELTDATKKRQQFEDSLKSIISTYGFNGLDIDLEGSSLSLNAGDTDFRSPTTPKIVNLINGVKALKSHFGANFVLTAAPETAYVQGGYLNYGGPWGAYLPVIHALRNDLTLLHVQHYNTGSMVGLDGRSYAQGTADFHVAMAQMLLQGFNVGGSSGPFFSPLRPDQIAIGVPASQQAAGGGYTAPAELQKALNYLIKGVSYGGSYTLRQLRAMSVSRAL</a:t>
            </a:r>
          </a:p>
        </p:txBody>
      </p:sp>
      <p:sp>
        <p:nvSpPr>
          <p:cNvPr id="4" name="Rectangle 3"/>
          <p:cNvSpPr/>
          <p:nvPr/>
        </p:nvSpPr>
        <p:spPr>
          <a:xfrm>
            <a:off x="152400" y="3769938"/>
            <a:ext cx="8890000" cy="1082861"/>
          </a:xfrm>
          <a:prstGeom prst="rect">
            <a:avLst/>
          </a:prstGeom>
        </p:spPr>
        <p:txBody>
          <a:bodyPr wrap="square">
            <a:spAutoFit/>
          </a:bodyPr>
          <a:lstStyle/>
          <a:p>
            <a:pPr>
              <a:lnSpc>
                <a:spcPct val="80000"/>
              </a:lnSpc>
              <a:defRPr/>
            </a:pPr>
            <a:r>
              <a:rPr lang="en-US" altLang="x-none" sz="1600" b="1">
                <a:solidFill>
                  <a:srgbClr val="0D4BFF"/>
                </a:solidFill>
                <a:latin typeface="Courier" charset="0"/>
                <a:ea typeface="Courier" charset="0"/>
                <a:cs typeface="Courier" charset="0"/>
              </a:rPr>
              <a:t>&gt;U03518 </a:t>
            </a:r>
            <a:r>
              <a:rPr lang="en-US" altLang="x-none" sz="1600">
                <a:solidFill>
                  <a:srgbClr val="FF0000"/>
                </a:solidFill>
                <a:latin typeface="Courier" charset="0"/>
                <a:ea typeface="Courier" charset="0"/>
                <a:cs typeface="Courier" charset="0"/>
              </a:rPr>
              <a:t>Aspergillus </a:t>
            </a:r>
            <a:r>
              <a:rPr lang="en-US" altLang="x-none" sz="1600" err="1">
                <a:solidFill>
                  <a:srgbClr val="FF0000"/>
                </a:solidFill>
                <a:latin typeface="Courier" charset="0"/>
                <a:ea typeface="Courier" charset="0"/>
                <a:cs typeface="Courier" charset="0"/>
              </a:rPr>
              <a:t>awamori</a:t>
            </a:r>
            <a:r>
              <a:rPr lang="en-US" altLang="x-none" sz="1600">
                <a:solidFill>
                  <a:srgbClr val="FF0000"/>
                </a:solidFill>
                <a:latin typeface="Courier" charset="0"/>
                <a:ea typeface="Courier" charset="0"/>
                <a:cs typeface="Courier" charset="0"/>
              </a:rPr>
              <a:t> internal transcribed spacer 1 (ITS1) </a:t>
            </a:r>
            <a:r>
              <a:rPr lang="en-US" altLang="x-none" sz="1600">
                <a:latin typeface="Courier" charset="0"/>
                <a:ea typeface="Courier" charset="0"/>
                <a:cs typeface="Courier" charset="0"/>
              </a:rPr>
              <a:t>AACCTGCGGAAGGATCATTACCGAGTGCGGGTCCTTTGGGCCCAACCTCCCATCCGTGTCTATTGTACCCTGTTGCTTCGGCGGGCCCGCCGCTTGTCGGCCGCCGGGGGGGCGCCTCTGCCCCCCGGGCCCGTGCCCGCCGGAGACCCCAACACGAACACTGTCTGAAAGCGTGCAGTCTGAGTTGATTGAATGCAATCAGTTAAAACTTTCAACAATGGATCTCTTGGTTCCGGC </a:t>
            </a:r>
          </a:p>
        </p:txBody>
      </p:sp>
    </p:spTree>
    <p:extLst>
      <p:ext uri="{BB962C8B-B14F-4D97-AF65-F5344CB8AC3E}">
        <p14:creationId xmlns:p14="http://schemas.microsoft.com/office/powerpoint/2010/main" val="1088100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711200"/>
            <a:ext cx="9042400" cy="707886"/>
          </a:xfrm>
          <a:prstGeom prst="rect">
            <a:avLst/>
          </a:prstGeom>
          <a:noFill/>
        </p:spPr>
        <p:txBody>
          <a:bodyPr wrap="square" rtlCol="0">
            <a:spAutoFit/>
          </a:bodyPr>
          <a:lstStyle/>
          <a:p>
            <a:r>
              <a:rPr lang="en-GB" sz="2000" b="1" dirty="0"/>
              <a:t>&gt;YDR399w</a:t>
            </a:r>
          </a:p>
          <a:p>
            <a:r>
              <a:rPr lang="en-GB" sz="2000" b="1" dirty="0"/>
              <a:t>MS</a:t>
            </a:r>
            <a:r>
              <a:rPr lang="en-GB" sz="2000" b="1" dirty="0">
                <a:solidFill>
                  <a:srgbClr val="FF0000"/>
                </a:solidFill>
              </a:rPr>
              <a:t>AND</a:t>
            </a:r>
            <a:r>
              <a:rPr lang="en-GB" sz="2000" b="1" dirty="0"/>
              <a:t>KQYISYNNVHQLCQVSAERIKNFKPDLIIAIGGGGFIPARILRTFLKEPGVPTIR..</a:t>
            </a:r>
          </a:p>
        </p:txBody>
      </p:sp>
      <p:sp>
        <p:nvSpPr>
          <p:cNvPr id="5" name="ZoneTexte 4"/>
          <p:cNvSpPr txBox="1"/>
          <p:nvPr/>
        </p:nvSpPr>
        <p:spPr>
          <a:xfrm>
            <a:off x="0" y="1625600"/>
            <a:ext cx="9093200" cy="707886"/>
          </a:xfrm>
          <a:prstGeom prst="rect">
            <a:avLst/>
          </a:prstGeom>
          <a:noFill/>
        </p:spPr>
        <p:txBody>
          <a:bodyPr wrap="square" rtlCol="0">
            <a:spAutoFit/>
          </a:bodyPr>
          <a:lstStyle/>
          <a:p>
            <a:r>
              <a:rPr lang="en-GB" sz="2000" b="1" dirty="0"/>
              <a:t>Words (w=3):</a:t>
            </a:r>
          </a:p>
          <a:p>
            <a:r>
              <a:rPr lang="en-GB" sz="2000" b="1" dirty="0"/>
              <a:t>MSA SAN AND NDK DKQ QYI YIS ISY SYN YNN NNV NVH </a:t>
            </a:r>
            <a:r>
              <a:rPr lang="is-IS" sz="2000" b="1" dirty="0"/>
              <a:t>….</a:t>
            </a:r>
            <a:endParaRPr lang="en-GB" sz="2000" b="1" dirty="0"/>
          </a:p>
        </p:txBody>
      </p:sp>
      <p:sp>
        <p:nvSpPr>
          <p:cNvPr id="6" name="Rectangle 2"/>
          <p:cNvSpPr>
            <a:spLocks noGrp="1" noChangeArrowheads="1"/>
          </p:cNvSpPr>
          <p:nvPr>
            <p:ph type="title"/>
          </p:nvPr>
        </p:nvSpPr>
        <p:spPr>
          <a:xfrm>
            <a:off x="0" y="7938"/>
            <a:ext cx="9144000" cy="703262"/>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How BLAST works</a:t>
            </a:r>
          </a:p>
        </p:txBody>
      </p:sp>
      <p:sp>
        <p:nvSpPr>
          <p:cNvPr id="7" name="ZoneTexte 6"/>
          <p:cNvSpPr txBox="1"/>
          <p:nvPr/>
        </p:nvSpPr>
        <p:spPr>
          <a:xfrm>
            <a:off x="12700" y="3048000"/>
            <a:ext cx="2755900" cy="1477328"/>
          </a:xfrm>
          <a:prstGeom prst="rect">
            <a:avLst/>
          </a:prstGeom>
          <a:noFill/>
        </p:spPr>
        <p:txBody>
          <a:bodyPr wrap="square" rtlCol="0">
            <a:spAutoFit/>
          </a:bodyPr>
          <a:lstStyle/>
          <a:p>
            <a:r>
              <a:rPr lang="en-GB" dirty="0"/>
              <a:t>MSA	5, 4, 4 = 13</a:t>
            </a:r>
          </a:p>
          <a:p>
            <a:r>
              <a:rPr lang="en-GB" dirty="0"/>
              <a:t>SAN	4, 4, 6 = 14</a:t>
            </a:r>
          </a:p>
          <a:p>
            <a:r>
              <a:rPr lang="en-GB" dirty="0"/>
              <a:t>AND	4, 6, 6 = 16</a:t>
            </a:r>
          </a:p>
          <a:p>
            <a:r>
              <a:rPr lang="en-GB" dirty="0"/>
              <a:t>NDK	6, 6, 5 = 17</a:t>
            </a:r>
          </a:p>
          <a:p>
            <a:r>
              <a:rPr lang="is-IS" dirty="0"/>
              <a:t>…......</a:t>
            </a:r>
            <a:endParaRPr lang="en-GB" dirty="0"/>
          </a:p>
        </p:txBody>
      </p:sp>
      <p:sp>
        <p:nvSpPr>
          <p:cNvPr id="8" name="ZoneTexte 7"/>
          <p:cNvSpPr txBox="1"/>
          <p:nvPr/>
        </p:nvSpPr>
        <p:spPr>
          <a:xfrm>
            <a:off x="101600" y="2425700"/>
            <a:ext cx="6172200" cy="369332"/>
          </a:xfrm>
          <a:prstGeom prst="rect">
            <a:avLst/>
          </a:prstGeom>
          <a:noFill/>
        </p:spPr>
        <p:txBody>
          <a:bodyPr wrap="square" rtlCol="0">
            <a:spAutoFit/>
          </a:bodyPr>
          <a:lstStyle/>
          <a:p>
            <a:r>
              <a:rPr lang="en-GB" dirty="0"/>
              <a:t>Using BLOSUM62 as substitution matrix:</a:t>
            </a:r>
          </a:p>
        </p:txBody>
      </p:sp>
    </p:spTree>
    <p:extLst>
      <p:ext uri="{BB962C8B-B14F-4D97-AF65-F5344CB8AC3E}">
        <p14:creationId xmlns:p14="http://schemas.microsoft.com/office/powerpoint/2010/main" val="150134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Subject Databases</a:t>
            </a:r>
          </a:p>
        </p:txBody>
      </p:sp>
      <p:sp>
        <p:nvSpPr>
          <p:cNvPr id="3" name="Rectangle 2"/>
          <p:cNvSpPr/>
          <p:nvPr/>
        </p:nvSpPr>
        <p:spPr>
          <a:xfrm>
            <a:off x="114300" y="1205435"/>
            <a:ext cx="90297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0717FF"/>
                </a:solidFill>
                <a:latin typeface="Arial" charset="0"/>
                <a:ea typeface="Arial" charset="0"/>
                <a:cs typeface="Arial" charset="0"/>
              </a:rPr>
              <a:t>BLAST</a:t>
            </a:r>
            <a:r>
              <a:rPr lang="en-US" altLang="x-none" sz="2400" b="1" dirty="0">
                <a:latin typeface="Arial" charset="0"/>
                <a:ea typeface="Arial" charset="0"/>
                <a:cs typeface="Arial" charset="0"/>
              </a:rPr>
              <a:t> uses a </a:t>
            </a:r>
            <a:r>
              <a:rPr lang="en-US" altLang="x-none" sz="2400" b="1" dirty="0">
                <a:solidFill>
                  <a:srgbClr val="0717FF"/>
                </a:solidFill>
                <a:latin typeface="Arial" charset="0"/>
                <a:ea typeface="Arial" charset="0"/>
                <a:cs typeface="Arial" charset="0"/>
              </a:rPr>
              <a:t>special database format </a:t>
            </a:r>
            <a:r>
              <a:rPr lang="en-US" altLang="x-none" sz="2400" b="1" dirty="0">
                <a:latin typeface="Arial" charset="0"/>
                <a:ea typeface="Arial" charset="0"/>
                <a:cs typeface="Arial" charset="0"/>
              </a:rPr>
              <a:t>to speed up the search operation.  </a:t>
            </a:r>
          </a:p>
        </p:txBody>
      </p:sp>
      <p:sp>
        <p:nvSpPr>
          <p:cNvPr id="4" name="Rectangle 3"/>
          <p:cNvSpPr/>
          <p:nvPr/>
        </p:nvSpPr>
        <p:spPr>
          <a:xfrm>
            <a:off x="114300" y="2039035"/>
            <a:ext cx="9029700" cy="1877437"/>
          </a:xfrm>
          <a:prstGeom prst="rect">
            <a:avLst/>
          </a:prstGeom>
        </p:spPr>
        <p:txBody>
          <a:bodyPr wrap="square">
            <a:spAutoFit/>
          </a:bodyPr>
          <a:lstStyle/>
          <a:p>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Several pre-packaged databases exist, most notably “</a:t>
            </a:r>
            <a:r>
              <a:rPr lang="en-US" altLang="x-none" sz="2400" b="1" dirty="0" err="1">
                <a:solidFill>
                  <a:srgbClr val="0D4BFF"/>
                </a:solidFill>
                <a:latin typeface="Arial" charset="0"/>
                <a:ea typeface="Arial" charset="0"/>
                <a:cs typeface="Arial" charset="0"/>
              </a:rPr>
              <a:t>nr</a:t>
            </a:r>
            <a:r>
              <a:rPr lang="en-US" altLang="x-none" sz="2400" b="1" dirty="0">
                <a:latin typeface="Arial" charset="0"/>
                <a:ea typeface="Arial" charset="0"/>
                <a:cs typeface="Arial" charset="0"/>
              </a:rPr>
              <a:t>” which is the non-redundant database consisting of all sequences in </a:t>
            </a:r>
            <a:r>
              <a:rPr lang="en-US" altLang="x-none" sz="2400" b="1" dirty="0" err="1">
                <a:latin typeface="Arial" charset="0"/>
                <a:ea typeface="Arial" charset="0"/>
                <a:cs typeface="Arial" charset="0"/>
              </a:rPr>
              <a:t>GenBank</a:t>
            </a:r>
            <a:r>
              <a:rPr lang="en-US" altLang="x-none" sz="2400" b="1" dirty="0">
                <a:latin typeface="Arial" charset="0"/>
                <a:ea typeface="Arial" charset="0"/>
                <a:cs typeface="Arial" charset="0"/>
              </a:rPr>
              <a:t>.  See the BLAST program selection guide at:</a:t>
            </a:r>
          </a:p>
          <a:p>
            <a:r>
              <a:rPr lang="en-US" sz="2000" b="1" dirty="0">
                <a:solidFill>
                  <a:srgbClr val="0D4BFF"/>
                </a:solidFill>
                <a:latin typeface="Arial" charset="0"/>
                <a:ea typeface="Arial" charset="0"/>
                <a:cs typeface="Arial" charset="0"/>
              </a:rPr>
              <a:t>ftp://</a:t>
            </a:r>
            <a:r>
              <a:rPr lang="en-US" sz="2000" b="1" dirty="0" err="1">
                <a:solidFill>
                  <a:srgbClr val="0D4BFF"/>
                </a:solidFill>
                <a:latin typeface="Arial" charset="0"/>
                <a:ea typeface="Arial" charset="0"/>
                <a:cs typeface="Arial" charset="0"/>
              </a:rPr>
              <a:t>ftp.ncbi.nlm.nih.gov</a:t>
            </a:r>
            <a:r>
              <a:rPr lang="en-US" sz="2000" b="1" dirty="0">
                <a:solidFill>
                  <a:srgbClr val="0D4BFF"/>
                </a:solidFill>
                <a:latin typeface="Arial" charset="0"/>
                <a:ea typeface="Arial" charset="0"/>
                <a:cs typeface="Arial" charset="0"/>
              </a:rPr>
              <a:t>/pub/factsheets/</a:t>
            </a:r>
            <a:r>
              <a:rPr lang="en-US" sz="2000" b="1" dirty="0" err="1">
                <a:solidFill>
                  <a:srgbClr val="0D4BFF"/>
                </a:solidFill>
                <a:latin typeface="Arial" charset="0"/>
                <a:ea typeface="Arial" charset="0"/>
                <a:cs typeface="Arial" charset="0"/>
              </a:rPr>
              <a:t>HowTo_BLASTGuide.pdf</a:t>
            </a:r>
            <a:endParaRPr lang="en-GB" sz="2000" b="1" dirty="0">
              <a:solidFill>
                <a:srgbClr val="0D4BFF"/>
              </a:solidFill>
              <a:latin typeface="Arial" charset="0"/>
              <a:ea typeface="Arial" charset="0"/>
              <a:cs typeface="Arial" charset="0"/>
            </a:endParaRPr>
          </a:p>
        </p:txBody>
      </p:sp>
      <p:sp>
        <p:nvSpPr>
          <p:cNvPr id="5" name="Rectangle 4"/>
          <p:cNvSpPr/>
          <p:nvPr/>
        </p:nvSpPr>
        <p:spPr>
          <a:xfrm>
            <a:off x="114300" y="4412836"/>
            <a:ext cx="90297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We will make our own databases, which is done with the “</a:t>
            </a:r>
            <a:r>
              <a:rPr lang="en-US" altLang="x-none" sz="2400" b="1" dirty="0" err="1">
                <a:solidFill>
                  <a:srgbClr val="FF0000"/>
                </a:solidFill>
                <a:latin typeface="Arial" charset="0"/>
                <a:ea typeface="Arial" charset="0"/>
                <a:cs typeface="Arial" charset="0"/>
              </a:rPr>
              <a:t>makeblastdb</a:t>
            </a:r>
            <a:r>
              <a:rPr lang="en-US" altLang="x-none" sz="2400" b="1" dirty="0">
                <a:latin typeface="Arial" charset="0"/>
                <a:ea typeface="Arial" charset="0"/>
                <a:cs typeface="Arial" charset="0"/>
              </a:rPr>
              <a:t>” program. </a:t>
            </a:r>
          </a:p>
        </p:txBody>
      </p:sp>
      <p:sp>
        <p:nvSpPr>
          <p:cNvPr id="6" name="Rectangle 5"/>
          <p:cNvSpPr/>
          <p:nvPr/>
        </p:nvSpPr>
        <p:spPr>
          <a:xfrm>
            <a:off x="114300" y="5443835"/>
            <a:ext cx="9029700" cy="830997"/>
          </a:xfrm>
          <a:prstGeom prst="rect">
            <a:avLst/>
          </a:prstGeom>
        </p:spPr>
        <p:txBody>
          <a:bodyPr wrap="square">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Databases are located either in the same directory you are running BLAST from, or somewhere to be fixed!</a:t>
            </a:r>
            <a:endParaRPr lang="en-GB" sz="2400" b="1" dirty="0">
              <a:latin typeface="Arial" charset="0"/>
              <a:ea typeface="Arial" charset="0"/>
              <a:cs typeface="Arial" charset="0"/>
            </a:endParaRPr>
          </a:p>
        </p:txBody>
      </p:sp>
    </p:spTree>
    <p:extLst>
      <p:ext uri="{BB962C8B-B14F-4D97-AF65-F5344CB8AC3E}">
        <p14:creationId xmlns:p14="http://schemas.microsoft.com/office/powerpoint/2010/main" val="187768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690562"/>
          </a:xfrm>
          <a:solidFill>
            <a:srgbClr val="FFFF00"/>
          </a:solidFill>
        </p:spPr>
        <p:txBody>
          <a:bodyPr>
            <a:normAutofit fontScale="90000"/>
          </a:bodyPr>
          <a:lstStyle/>
          <a:p>
            <a:pPr algn="ctr"/>
            <a:r>
              <a:rPr lang="en-US" altLang="x-none" b="1">
                <a:solidFill>
                  <a:srgbClr val="0D4BFF"/>
                </a:solidFill>
                <a:latin typeface="+mn-lt"/>
              </a:rPr>
              <a:t>Introduction to BLAST</a:t>
            </a:r>
          </a:p>
        </p:txBody>
      </p:sp>
      <p:sp>
        <p:nvSpPr>
          <p:cNvPr id="6" name="ZoneTexte 5"/>
          <p:cNvSpPr txBox="1"/>
          <p:nvPr/>
        </p:nvSpPr>
        <p:spPr>
          <a:xfrm>
            <a:off x="0" y="1406962"/>
            <a:ext cx="9144000" cy="1200329"/>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We will then use a </a:t>
            </a:r>
            <a:r>
              <a:rPr lang="en-US" altLang="x-none" sz="2400" b="1">
                <a:solidFill>
                  <a:srgbClr val="0717FF"/>
                </a:solidFill>
                <a:latin typeface="Arial" charset="0"/>
                <a:ea typeface="Arial" charset="0"/>
                <a:cs typeface="Arial" charset="0"/>
              </a:rPr>
              <a:t>stand-alone version</a:t>
            </a:r>
            <a:r>
              <a:rPr lang="en-US" altLang="x-none" sz="2400" b="1">
                <a:latin typeface="Arial" charset="0"/>
                <a:ea typeface="Arial" charset="0"/>
                <a:cs typeface="Arial" charset="0"/>
              </a:rPr>
              <a:t>, meaning that the </a:t>
            </a:r>
            <a:r>
              <a:rPr lang="en-US" altLang="x-none" sz="2400" b="1" err="1">
                <a:latin typeface="Arial" charset="0"/>
                <a:ea typeface="Arial" charset="0"/>
                <a:cs typeface="Arial" charset="0"/>
              </a:rPr>
              <a:t>programmes</a:t>
            </a:r>
            <a:r>
              <a:rPr lang="en-US" altLang="x-none" sz="2400" b="1">
                <a:latin typeface="Arial" charset="0"/>
                <a:ea typeface="Arial" charset="0"/>
                <a:cs typeface="Arial" charset="0"/>
              </a:rPr>
              <a:t> and databases for BLAST reside on your computer.</a:t>
            </a:r>
            <a:endParaRPr lang="en-GB" sz="2400"/>
          </a:p>
        </p:txBody>
      </p:sp>
      <p:sp>
        <p:nvSpPr>
          <p:cNvPr id="7" name="ZoneTexte 6"/>
          <p:cNvSpPr txBox="1"/>
          <p:nvPr/>
        </p:nvSpPr>
        <p:spPr>
          <a:xfrm>
            <a:off x="0" y="3213100"/>
            <a:ext cx="9144000" cy="1569660"/>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Executable programs were downloaded from the NCBI:</a:t>
            </a:r>
          </a:p>
          <a:p>
            <a:r>
              <a:rPr lang="en-US" altLang="x-none" sz="2400" b="1">
                <a:latin typeface="Arial" charset="0"/>
                <a:ea typeface="Arial" charset="0"/>
                <a:cs typeface="Arial" charset="0"/>
              </a:rPr>
              <a:t> </a:t>
            </a:r>
            <a:r>
              <a:rPr lang="en-US" altLang="x-none" sz="2400" b="1">
                <a:solidFill>
                  <a:srgbClr val="0717FF"/>
                </a:solidFill>
                <a:ea typeface="Arial" charset="0"/>
                <a:cs typeface="Arial" charset="0"/>
              </a:rPr>
              <a:t>https://</a:t>
            </a:r>
            <a:r>
              <a:rPr lang="en-US" altLang="x-none" sz="2400" b="1" err="1">
                <a:solidFill>
                  <a:srgbClr val="0717FF"/>
                </a:solidFill>
                <a:ea typeface="Arial" charset="0"/>
                <a:cs typeface="Arial" charset="0"/>
              </a:rPr>
              <a:t>blast.ncbi.nlm.nih.gov</a:t>
            </a:r>
            <a:r>
              <a:rPr lang="en-US" altLang="x-none" sz="2400" b="1">
                <a:solidFill>
                  <a:srgbClr val="0717FF"/>
                </a:solidFill>
                <a:ea typeface="Arial" charset="0"/>
                <a:cs typeface="Arial" charset="0"/>
              </a:rPr>
              <a:t>/</a:t>
            </a:r>
            <a:r>
              <a:rPr lang="en-US" altLang="x-none" sz="2400" b="1" err="1">
                <a:solidFill>
                  <a:srgbClr val="0717FF"/>
                </a:solidFill>
                <a:ea typeface="Arial" charset="0"/>
                <a:cs typeface="Arial" charset="0"/>
              </a:rPr>
              <a:t>Blast.cgi?CMD</a:t>
            </a:r>
            <a:r>
              <a:rPr lang="en-US" altLang="x-none" sz="2400" b="1">
                <a:solidFill>
                  <a:srgbClr val="0717FF"/>
                </a:solidFill>
                <a:ea typeface="Arial" charset="0"/>
                <a:cs typeface="Arial" charset="0"/>
              </a:rPr>
              <a:t>=</a:t>
            </a:r>
            <a:r>
              <a:rPr lang="en-US" altLang="x-none" sz="2400" b="1" err="1">
                <a:solidFill>
                  <a:srgbClr val="0717FF"/>
                </a:solidFill>
                <a:ea typeface="Arial" charset="0"/>
                <a:cs typeface="Arial" charset="0"/>
              </a:rPr>
              <a:t>Web&amp;PAGE_TYPE</a:t>
            </a:r>
            <a:r>
              <a:rPr lang="en-US" altLang="x-none" sz="2400" b="1">
                <a:solidFill>
                  <a:srgbClr val="0717FF"/>
                </a:solidFill>
                <a:ea typeface="Arial" charset="0"/>
                <a:cs typeface="Arial" charset="0"/>
              </a:rPr>
              <a:t>=</a:t>
            </a:r>
            <a:r>
              <a:rPr lang="en-US" altLang="x-none" sz="2400" b="1" err="1">
                <a:solidFill>
                  <a:srgbClr val="0717FF"/>
                </a:solidFill>
                <a:ea typeface="Arial" charset="0"/>
                <a:cs typeface="Arial" charset="0"/>
              </a:rPr>
              <a:t>BlastDocs&amp;DOC_TYPE</a:t>
            </a:r>
            <a:r>
              <a:rPr lang="en-US" altLang="x-none" sz="2400" b="1">
                <a:solidFill>
                  <a:srgbClr val="0717FF"/>
                </a:solidFill>
                <a:ea typeface="Arial" charset="0"/>
                <a:cs typeface="Arial" charset="0"/>
              </a:rPr>
              <a:t>=Download</a:t>
            </a:r>
          </a:p>
        </p:txBody>
      </p:sp>
    </p:spTree>
    <p:extLst>
      <p:ext uri="{BB962C8B-B14F-4D97-AF65-F5344CB8AC3E}">
        <p14:creationId xmlns:p14="http://schemas.microsoft.com/office/powerpoint/2010/main" val="154817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79462"/>
          </a:xfrm>
          <a:solidFill>
            <a:srgbClr val="FFFF00"/>
          </a:solidFill>
        </p:spPr>
        <p:txBody>
          <a:bodyPr>
            <a:normAutofit fontScale="90000"/>
          </a:bodyPr>
          <a:lstStyle/>
          <a:p>
            <a:pPr algn="ctr" eaLnBrk="1" hangingPunct="1">
              <a:defRPr/>
            </a:pPr>
            <a:r>
              <a:rPr lang="en-US" altLang="x-none" b="1" dirty="0">
                <a:solidFill>
                  <a:srgbClr val="0D4BFF"/>
                </a:solidFill>
                <a:latin typeface="Arial" charset="0"/>
                <a:ea typeface="Arial" charset="0"/>
                <a:cs typeface="Arial" charset="0"/>
              </a:rPr>
              <a:t>Blast programs &amp; Databases setting</a:t>
            </a:r>
          </a:p>
        </p:txBody>
      </p:sp>
      <p:sp>
        <p:nvSpPr>
          <p:cNvPr id="2" name="ZoneTexte 1"/>
          <p:cNvSpPr txBox="1"/>
          <p:nvPr/>
        </p:nvSpPr>
        <p:spPr>
          <a:xfrm>
            <a:off x="0" y="1553686"/>
            <a:ext cx="8966200" cy="1815882"/>
          </a:xfrm>
          <a:prstGeom prst="rect">
            <a:avLst/>
          </a:prstGeom>
          <a:noFill/>
        </p:spPr>
        <p:txBody>
          <a:bodyPr wrap="square" rtlCol="0">
            <a:spAutoFit/>
          </a:bodyPr>
          <a:lstStyle/>
          <a:p>
            <a:r>
              <a:rPr lang="en-GB" sz="2800" b="1" dirty="0"/>
              <a:t>~/home0/</a:t>
            </a:r>
            <a:r>
              <a:rPr lang="en-GB" sz="2800" b="1" dirty="0" err="1"/>
              <a:t>gensoft</a:t>
            </a:r>
            <a:r>
              <a:rPr lang="en-GB" sz="2800" b="1" dirty="0"/>
              <a:t>/blast/bin</a:t>
            </a:r>
          </a:p>
          <a:p>
            <a:r>
              <a:rPr lang="en-GB" sz="2800" b="1" dirty="0"/>
              <a:t>~/home0/</a:t>
            </a:r>
            <a:r>
              <a:rPr lang="en-GB" sz="2800" b="1" dirty="0" err="1"/>
              <a:t>blastdb</a:t>
            </a:r>
            <a:endParaRPr lang="en-GB" sz="2800" b="1" dirty="0"/>
          </a:p>
          <a:p>
            <a:r>
              <a:rPr lang="en-GB" sz="2800" b="1" dirty="0"/>
              <a:t>~/home0/doc/</a:t>
            </a:r>
          </a:p>
          <a:p>
            <a:r>
              <a:rPr lang="en-GB" sz="2800" b="1" dirty="0"/>
              <a:t>~/home0/data/</a:t>
            </a:r>
          </a:p>
        </p:txBody>
      </p:sp>
      <p:sp>
        <p:nvSpPr>
          <p:cNvPr id="3" name="ZoneTexte 2"/>
          <p:cNvSpPr txBox="1"/>
          <p:nvPr/>
        </p:nvSpPr>
        <p:spPr>
          <a:xfrm>
            <a:off x="101600" y="3797300"/>
            <a:ext cx="9042400" cy="523220"/>
          </a:xfrm>
          <a:prstGeom prst="rect">
            <a:avLst/>
          </a:prstGeom>
          <a:noFill/>
        </p:spPr>
        <p:txBody>
          <a:bodyPr wrap="square" rtlCol="0">
            <a:spAutoFit/>
          </a:bodyPr>
          <a:lstStyle/>
          <a:p>
            <a:r>
              <a:rPr lang="en-GB" sz="2800" b="1" dirty="0"/>
              <a:t>~/home1/</a:t>
            </a:r>
            <a:r>
              <a:rPr lang="en-GB" sz="2800" b="1" dirty="0" err="1"/>
              <a:t>blasttests</a:t>
            </a:r>
            <a:endParaRPr lang="en-GB" sz="2800" b="1" dirty="0"/>
          </a:p>
        </p:txBody>
      </p:sp>
    </p:spTree>
    <p:extLst>
      <p:ext uri="{BB962C8B-B14F-4D97-AF65-F5344CB8AC3E}">
        <p14:creationId xmlns:p14="http://schemas.microsoft.com/office/powerpoint/2010/main" val="1973746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982662"/>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FF0000"/>
                </a:solidFill>
                <a:latin typeface="Arial" charset="0"/>
                <a:ea typeface="Arial" charset="0"/>
                <a:cs typeface="Arial" charset="0"/>
              </a:rPr>
              <a:t>makeblastdb</a:t>
            </a:r>
            <a:endParaRPr lang="en-US" altLang="x-none" b="1" dirty="0">
              <a:solidFill>
                <a:srgbClr val="FF0000"/>
              </a:solidFill>
              <a:latin typeface="Arial" charset="0"/>
              <a:ea typeface="Arial" charset="0"/>
              <a:cs typeface="Arial" charset="0"/>
            </a:endParaRPr>
          </a:p>
        </p:txBody>
      </p:sp>
      <p:sp>
        <p:nvSpPr>
          <p:cNvPr id="3" name="Rectangle 2"/>
          <p:cNvSpPr/>
          <p:nvPr/>
        </p:nvSpPr>
        <p:spPr>
          <a:xfrm>
            <a:off x="0" y="1353235"/>
            <a:ext cx="9144000" cy="830997"/>
          </a:xfrm>
          <a:prstGeom prst="rect">
            <a:avLst/>
          </a:prstGeom>
        </p:spPr>
        <p:txBody>
          <a:bodyPr wrap="square">
            <a:spAutoFit/>
          </a:bodyPr>
          <a:lstStyle/>
          <a:p>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 number of options can be found by:</a:t>
            </a:r>
          </a:p>
          <a:p>
            <a:r>
              <a:rPr lang="en-US" altLang="x-none" sz="2400" b="1" dirty="0" err="1">
                <a:solidFill>
                  <a:srgbClr val="FF0000"/>
                </a:solidFill>
                <a:latin typeface="Arial" charset="0"/>
                <a:ea typeface="Arial" charset="0"/>
                <a:cs typeface="Arial" charset="0"/>
              </a:rPr>
              <a:t>makeblastdb</a:t>
            </a:r>
            <a:r>
              <a:rPr lang="en-US" altLang="x-none" sz="2400" b="1" dirty="0">
                <a:solidFill>
                  <a:srgbClr val="FF0000"/>
                </a:solidFill>
                <a:latin typeface="Arial" charset="0"/>
                <a:ea typeface="Arial" charset="0"/>
                <a:cs typeface="Arial" charset="0"/>
              </a:rPr>
              <a:t> -    </a:t>
            </a:r>
            <a:r>
              <a:rPr lang="en-US" altLang="x-none" sz="2400" b="1" dirty="0">
                <a:latin typeface="Arial" charset="0"/>
                <a:ea typeface="Arial" charset="0"/>
                <a:cs typeface="Arial" charset="0"/>
              </a:rPr>
              <a:t>or</a:t>
            </a:r>
            <a:r>
              <a:rPr lang="en-US" altLang="x-none" sz="2400" b="1" dirty="0">
                <a:solidFill>
                  <a:srgbClr val="FF0000"/>
                </a:solidFill>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makeblastdb</a:t>
            </a:r>
            <a:r>
              <a:rPr lang="en-US" altLang="x-none" sz="2400" b="1" dirty="0">
                <a:solidFill>
                  <a:srgbClr val="FF0000"/>
                </a:solidFill>
                <a:latin typeface="Arial" charset="0"/>
                <a:ea typeface="Arial" charset="0"/>
                <a:cs typeface="Arial" charset="0"/>
              </a:rPr>
              <a:t> -help</a:t>
            </a:r>
            <a:endParaRPr lang="en-GB" sz="2400" b="1" dirty="0">
              <a:solidFill>
                <a:srgbClr val="FF0000"/>
              </a:solidFill>
              <a:latin typeface="Arial" charset="0"/>
              <a:ea typeface="Arial" charset="0"/>
              <a:cs typeface="Arial" charset="0"/>
            </a:endParaRPr>
          </a:p>
        </p:txBody>
      </p:sp>
      <p:sp>
        <p:nvSpPr>
          <p:cNvPr id="4" name="Rectangle 3"/>
          <p:cNvSpPr/>
          <p:nvPr/>
        </p:nvSpPr>
        <p:spPr>
          <a:xfrm>
            <a:off x="0" y="5169136"/>
            <a:ext cx="9144000" cy="978729"/>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Another example with a protein file:</a:t>
            </a:r>
          </a:p>
          <a:p>
            <a:pPr>
              <a:lnSpc>
                <a:spcPct val="80000"/>
              </a:lnSpc>
              <a:defRPr/>
            </a:pPr>
            <a:r>
              <a:rPr lang="en-US" altLang="x-none" sz="2400" b="1" dirty="0" err="1">
                <a:latin typeface="Arial" charset="0"/>
                <a:ea typeface="Arial" charset="0"/>
                <a:cs typeface="Arial" charset="0"/>
              </a:rPr>
              <a:t>GSACE.pep.</a:t>
            </a:r>
            <a:r>
              <a:rPr lang="en-US" altLang="x-none" sz="2400" b="1" dirty="0" err="1">
                <a:solidFill>
                  <a:srgbClr val="FF0000"/>
                </a:solidFill>
                <a:latin typeface="Arial" charset="0"/>
                <a:ea typeface="Arial" charset="0"/>
                <a:cs typeface="Arial" charset="0"/>
              </a:rPr>
              <a:t>phr</a:t>
            </a:r>
            <a:r>
              <a:rPr lang="en-US" altLang="x-none" sz="2400" b="1" dirty="0">
                <a:latin typeface="Arial" charset="0"/>
                <a:ea typeface="Arial" charset="0"/>
                <a:cs typeface="Arial" charset="0"/>
              </a:rPr>
              <a:t>, </a:t>
            </a:r>
            <a:r>
              <a:rPr lang="en-US" altLang="x-none" sz="2400" b="1" dirty="0" err="1">
                <a:latin typeface="Arial" charset="0"/>
                <a:ea typeface="Arial" charset="0"/>
                <a:cs typeface="Arial" charset="0"/>
              </a:rPr>
              <a:t>GSACE.pep.</a:t>
            </a:r>
            <a:r>
              <a:rPr lang="en-US" altLang="x-none" sz="2400" b="1" dirty="0" err="1">
                <a:solidFill>
                  <a:srgbClr val="FF0000"/>
                </a:solidFill>
                <a:latin typeface="Arial" charset="0"/>
                <a:ea typeface="Arial" charset="0"/>
                <a:cs typeface="Arial" charset="0"/>
              </a:rPr>
              <a:t>pin</a:t>
            </a:r>
            <a:r>
              <a:rPr lang="en-US" altLang="x-none" sz="2400" b="1" dirty="0">
                <a:latin typeface="Arial" charset="0"/>
                <a:ea typeface="Arial" charset="0"/>
                <a:cs typeface="Arial" charset="0"/>
              </a:rPr>
              <a:t> and </a:t>
            </a:r>
            <a:r>
              <a:rPr lang="en-US" altLang="x-none" sz="2400" b="1" dirty="0" err="1">
                <a:latin typeface="Arial" charset="0"/>
                <a:ea typeface="Arial" charset="0"/>
                <a:cs typeface="Arial" charset="0"/>
              </a:rPr>
              <a:t>GSACE.pep.</a:t>
            </a:r>
            <a:r>
              <a:rPr lang="en-US" altLang="x-none" sz="2400" b="1" dirty="0" err="1">
                <a:solidFill>
                  <a:srgbClr val="FF0000"/>
                </a:solidFill>
                <a:latin typeface="Arial" charset="0"/>
                <a:ea typeface="Arial" charset="0"/>
                <a:cs typeface="Arial" charset="0"/>
              </a:rPr>
              <a:t>psq</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p</a:t>
            </a:r>
            <a:r>
              <a:rPr lang="en-US" altLang="x-none" sz="2400" b="1" dirty="0">
                <a:latin typeface="Arial" charset="0"/>
                <a:ea typeface="Arial" charset="0"/>
                <a:cs typeface="Arial" charset="0"/>
              </a:rPr>
              <a:t> for protein files).</a:t>
            </a:r>
          </a:p>
        </p:txBody>
      </p:sp>
      <p:sp>
        <p:nvSpPr>
          <p:cNvPr id="5" name="ZoneTexte 4"/>
          <p:cNvSpPr txBox="1"/>
          <p:nvPr/>
        </p:nvSpPr>
        <p:spPr>
          <a:xfrm>
            <a:off x="0" y="2590800"/>
            <a:ext cx="9144000" cy="1938992"/>
          </a:xfrm>
          <a:prstGeom prst="rect">
            <a:avLst/>
          </a:prstGeom>
          <a:noFill/>
        </p:spPr>
        <p:txBody>
          <a:bodyPr wrap="square" rtlCol="0">
            <a:spAutoFit/>
          </a:bodyPr>
          <a:lstStyle/>
          <a:p>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By default, </a:t>
            </a:r>
            <a:r>
              <a:rPr lang="en-US" altLang="x-none" sz="2400" b="1" dirty="0" err="1">
                <a:solidFill>
                  <a:srgbClr val="FF0000"/>
                </a:solidFill>
                <a:latin typeface="Arial" charset="0"/>
                <a:ea typeface="Arial" charset="0"/>
                <a:cs typeface="Arial" charset="0"/>
              </a:rPr>
              <a:t>makeblastdb</a:t>
            </a:r>
            <a:r>
              <a:rPr lang="en-US" altLang="x-none" sz="2400" b="1" dirty="0">
                <a:latin typeface="Arial" charset="0"/>
                <a:ea typeface="Arial" charset="0"/>
                <a:cs typeface="Arial" charset="0"/>
              </a:rPr>
              <a:t> produces </a:t>
            </a:r>
            <a:r>
              <a:rPr lang="en-US" altLang="x-none" sz="2400" b="1" dirty="0">
                <a:solidFill>
                  <a:srgbClr val="FF0000"/>
                </a:solidFill>
                <a:latin typeface="Arial" charset="0"/>
                <a:ea typeface="Arial" charset="0"/>
                <a:cs typeface="Arial" charset="0"/>
              </a:rPr>
              <a:t>3 files with the same base name but different extensions</a:t>
            </a:r>
            <a:r>
              <a:rPr lang="en-US" altLang="x-none" sz="2400" b="1" dirty="0">
                <a:latin typeface="Arial" charset="0"/>
                <a:ea typeface="Arial" charset="0"/>
                <a:cs typeface="Arial" charset="0"/>
              </a:rPr>
              <a:t>.  For example with a </a:t>
            </a:r>
            <a:r>
              <a:rPr lang="en-US" altLang="x-none" sz="2400" b="1" dirty="0" err="1">
                <a:latin typeface="Arial" charset="0"/>
                <a:ea typeface="Arial" charset="0"/>
                <a:cs typeface="Arial" charset="0"/>
              </a:rPr>
              <a:t>dna</a:t>
            </a:r>
            <a:r>
              <a:rPr lang="en-US" altLang="x-none" sz="2400" b="1" dirty="0">
                <a:latin typeface="Arial" charset="0"/>
                <a:ea typeface="Arial" charset="0"/>
                <a:cs typeface="Arial" charset="0"/>
              </a:rPr>
              <a:t> file, </a:t>
            </a:r>
            <a:r>
              <a:rPr lang="en-US" altLang="x-none" sz="2400" b="1" dirty="0" err="1">
                <a:latin typeface="Arial" charset="0"/>
                <a:ea typeface="Arial" charset="0"/>
                <a:cs typeface="Arial" charset="0"/>
              </a:rPr>
              <a:t>GSACE.dna.</a:t>
            </a:r>
            <a:r>
              <a:rPr lang="en-US" altLang="x-none" sz="2400" b="1" dirty="0" err="1">
                <a:solidFill>
                  <a:srgbClr val="FF0000"/>
                </a:solidFill>
                <a:latin typeface="Arial" charset="0"/>
                <a:ea typeface="Arial" charset="0"/>
                <a:cs typeface="Arial" charset="0"/>
              </a:rPr>
              <a:t>nhr</a:t>
            </a:r>
            <a:r>
              <a:rPr lang="en-US" altLang="x-none" sz="2400" b="1" dirty="0">
                <a:latin typeface="Arial" charset="0"/>
                <a:ea typeface="Arial" charset="0"/>
                <a:cs typeface="Arial" charset="0"/>
              </a:rPr>
              <a:t>, </a:t>
            </a:r>
            <a:r>
              <a:rPr lang="en-US" altLang="x-none" sz="2400" b="1" dirty="0" err="1">
                <a:latin typeface="Arial" charset="0"/>
                <a:ea typeface="Arial" charset="0"/>
                <a:cs typeface="Arial" charset="0"/>
              </a:rPr>
              <a:t>GSACE.dna.</a:t>
            </a:r>
            <a:r>
              <a:rPr lang="en-US" altLang="x-none" sz="2400" b="1" dirty="0" err="1">
                <a:solidFill>
                  <a:srgbClr val="FF0000"/>
                </a:solidFill>
                <a:latin typeface="Arial" charset="0"/>
                <a:ea typeface="Arial" charset="0"/>
                <a:cs typeface="Arial" charset="0"/>
              </a:rPr>
              <a:t>nin</a:t>
            </a:r>
            <a:r>
              <a:rPr lang="en-US" altLang="x-none" sz="2400" b="1" dirty="0">
                <a:solidFill>
                  <a:srgbClr val="FF0000"/>
                </a:solidFill>
                <a:latin typeface="Arial" charset="0"/>
                <a:ea typeface="Arial" charset="0"/>
                <a:cs typeface="Arial" charset="0"/>
              </a:rPr>
              <a:t> </a:t>
            </a:r>
            <a:r>
              <a:rPr lang="en-US" altLang="x-none" sz="2400" b="1" dirty="0">
                <a:latin typeface="Arial" charset="0"/>
                <a:ea typeface="Arial" charset="0"/>
                <a:cs typeface="Arial" charset="0"/>
              </a:rPr>
              <a:t>and </a:t>
            </a:r>
            <a:r>
              <a:rPr lang="en-US" altLang="x-none" sz="2400" b="1" dirty="0" err="1">
                <a:latin typeface="Arial" charset="0"/>
                <a:ea typeface="Arial" charset="0"/>
                <a:cs typeface="Arial" charset="0"/>
              </a:rPr>
              <a:t>GSACE.dna.</a:t>
            </a:r>
            <a:r>
              <a:rPr lang="en-US" altLang="x-none" sz="2400" b="1" dirty="0" err="1">
                <a:solidFill>
                  <a:srgbClr val="FF0000"/>
                </a:solidFill>
                <a:latin typeface="Arial" charset="0"/>
                <a:ea typeface="Arial" charset="0"/>
                <a:cs typeface="Arial" charset="0"/>
              </a:rPr>
              <a:t>nsq</a:t>
            </a:r>
            <a:r>
              <a:rPr lang="en-US" altLang="x-none" sz="2400" b="1" dirty="0">
                <a:latin typeface="Arial" charset="0"/>
                <a:ea typeface="Arial" charset="0"/>
                <a:cs typeface="Arial" charset="0"/>
              </a:rPr>
              <a:t>.  The base name is “</a:t>
            </a:r>
            <a:r>
              <a:rPr lang="en-US" altLang="x-none" sz="2400" b="1" dirty="0" err="1">
                <a:latin typeface="Arial" charset="0"/>
                <a:ea typeface="Arial" charset="0"/>
                <a:cs typeface="Arial" charset="0"/>
              </a:rPr>
              <a:t>GSACE.dna</a:t>
            </a:r>
            <a:r>
              <a:rPr lang="en-US" altLang="x-none" sz="2400" b="1" dirty="0">
                <a:latin typeface="Arial" charset="0"/>
                <a:ea typeface="Arial" charset="0"/>
                <a:cs typeface="Arial" charset="0"/>
              </a:rPr>
              <a:t>”, and these are nucleic acid files because the first letter of the extensions is </a:t>
            </a:r>
            <a:r>
              <a:rPr lang="en-US" altLang="x-none" sz="2400" b="1" dirty="0">
                <a:solidFill>
                  <a:srgbClr val="FF0000"/>
                </a:solidFill>
                <a:latin typeface="Arial" charset="0"/>
                <a:ea typeface="Arial" charset="0"/>
                <a:cs typeface="Arial" charset="0"/>
              </a:rPr>
              <a:t>n</a:t>
            </a:r>
            <a:r>
              <a:rPr lang="en-US" altLang="x-none" sz="2400" b="1" dirty="0">
                <a:latin typeface="Arial" charset="0"/>
                <a:ea typeface="Arial" charset="0"/>
                <a:cs typeface="Arial" charset="0"/>
              </a:rPr>
              <a:t>.</a:t>
            </a:r>
          </a:p>
        </p:txBody>
      </p:sp>
    </p:spTree>
    <p:extLst>
      <p:ext uri="{BB962C8B-B14F-4D97-AF65-F5344CB8AC3E}">
        <p14:creationId xmlns:p14="http://schemas.microsoft.com/office/powerpoint/2010/main" val="915046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114300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makeblastdb</a:t>
            </a:r>
            <a:endParaRPr lang="en-US" altLang="x-none" b="1" dirty="0">
              <a:solidFill>
                <a:srgbClr val="0D4BFF"/>
              </a:solidFill>
              <a:latin typeface="Arial" charset="0"/>
              <a:ea typeface="Arial" charset="0"/>
              <a:cs typeface="Arial" charset="0"/>
            </a:endParaRPr>
          </a:p>
        </p:txBody>
      </p:sp>
      <p:sp>
        <p:nvSpPr>
          <p:cNvPr id="3" name="Rectangle 2"/>
          <p:cNvSpPr/>
          <p:nvPr/>
        </p:nvSpPr>
        <p:spPr>
          <a:xfrm>
            <a:off x="0" y="1659658"/>
            <a:ext cx="9144000" cy="1274195"/>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three necessary parameters for </a:t>
            </a:r>
            <a:r>
              <a:rPr lang="en-US" altLang="x-none" sz="2400" b="1" dirty="0" err="1">
                <a:solidFill>
                  <a:srgbClr val="FF0000"/>
                </a:solidFill>
                <a:latin typeface="Arial" charset="0"/>
                <a:ea typeface="Arial" charset="0"/>
                <a:cs typeface="Arial" charset="0"/>
              </a:rPr>
              <a:t>makeblastdb</a:t>
            </a:r>
            <a:r>
              <a:rPr lang="en-US" altLang="x-none" sz="2400" b="1" dirty="0">
                <a:latin typeface="Arial" charset="0"/>
                <a:ea typeface="Arial" charset="0"/>
                <a:cs typeface="Arial" charset="0"/>
              </a:rPr>
              <a:t> are:</a:t>
            </a:r>
          </a:p>
          <a:p>
            <a:pPr lvl="1">
              <a:lnSpc>
                <a:spcPct val="80000"/>
              </a:lnSpc>
              <a:defRPr/>
            </a:pPr>
            <a:r>
              <a:rPr lang="en-US" altLang="x-none" sz="2400" b="1" dirty="0">
                <a:solidFill>
                  <a:srgbClr val="FF0000"/>
                </a:solidFill>
                <a:latin typeface="Arial" charset="0"/>
                <a:ea typeface="Arial" charset="0"/>
                <a:cs typeface="Arial" charset="0"/>
              </a:rPr>
              <a:t>-in</a:t>
            </a:r>
            <a:r>
              <a:rPr lang="en-US" altLang="x-none" sz="2400" b="1" dirty="0">
                <a:latin typeface="Arial" charset="0"/>
                <a:ea typeface="Arial" charset="0"/>
                <a:cs typeface="Arial" charset="0"/>
              </a:rPr>
              <a:t>  input data file (</a:t>
            </a:r>
            <a:r>
              <a:rPr lang="en-US" altLang="x-none" b="1" dirty="0">
                <a:latin typeface="Arial" charset="0"/>
                <a:ea typeface="Arial" charset="0"/>
                <a:cs typeface="Arial" charset="0"/>
              </a:rPr>
              <a:t>containing one or more sequences in FASTA format</a:t>
            </a:r>
            <a:r>
              <a:rPr lang="en-US" altLang="x-none" sz="2400" b="1" dirty="0">
                <a:latin typeface="Arial" charset="0"/>
                <a:ea typeface="Arial" charset="0"/>
                <a:cs typeface="Arial" charset="0"/>
              </a:rPr>
              <a:t>)</a:t>
            </a:r>
          </a:p>
          <a:p>
            <a:pPr lvl="1">
              <a:lnSpc>
                <a:spcPct val="80000"/>
              </a:lnSpc>
              <a:defRPr/>
            </a:pPr>
            <a:r>
              <a:rPr lang="en-US" altLang="x-none" sz="2400" b="1" dirty="0">
                <a:solidFill>
                  <a:srgbClr val="FF0000"/>
                </a:solidFill>
                <a:latin typeface="Arial" charset="0"/>
                <a:ea typeface="Arial" charset="0"/>
                <a:cs typeface="Arial" charset="0"/>
              </a:rPr>
              <a:t>-title</a:t>
            </a:r>
            <a:r>
              <a:rPr lang="en-US" altLang="x-none" sz="2400" b="1" dirty="0">
                <a:latin typeface="Arial" charset="0"/>
                <a:ea typeface="Arial" charset="0"/>
                <a:cs typeface="Arial" charset="0"/>
              </a:rPr>
              <a:t>  title of the database (file)</a:t>
            </a:r>
          </a:p>
          <a:p>
            <a:pPr lvl="1">
              <a:lnSpc>
                <a:spcPct val="80000"/>
              </a:lnSpc>
              <a:defRPr/>
            </a:pP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dbtype</a:t>
            </a:r>
            <a:r>
              <a:rPr lang="en-US" altLang="x-none" sz="2400" b="1" dirty="0">
                <a:latin typeface="Arial" charset="0"/>
                <a:ea typeface="Arial" charset="0"/>
                <a:cs typeface="Arial" charset="0"/>
              </a:rPr>
              <a:t> type of file: </a:t>
            </a:r>
            <a:r>
              <a:rPr lang="en-US" altLang="x-none" sz="2400" b="1" dirty="0" err="1">
                <a:solidFill>
                  <a:srgbClr val="FF0000"/>
                </a:solidFill>
                <a:latin typeface="Arial" charset="0"/>
                <a:ea typeface="Arial" charset="0"/>
                <a:cs typeface="Arial" charset="0"/>
              </a:rPr>
              <a:t>prot</a:t>
            </a:r>
            <a:r>
              <a:rPr lang="en-US" altLang="x-none" sz="2400" b="1" dirty="0">
                <a:latin typeface="Arial" charset="0"/>
                <a:ea typeface="Arial" charset="0"/>
                <a:cs typeface="Arial" charset="0"/>
              </a:rPr>
              <a:t> for protein, </a:t>
            </a:r>
            <a:r>
              <a:rPr lang="en-US" altLang="x-none" sz="2400" b="1" dirty="0" err="1">
                <a:solidFill>
                  <a:srgbClr val="FF0000"/>
                </a:solidFill>
                <a:latin typeface="Arial" charset="0"/>
                <a:ea typeface="Arial" charset="0"/>
                <a:cs typeface="Arial" charset="0"/>
              </a:rPr>
              <a:t>nucl</a:t>
            </a:r>
            <a:r>
              <a:rPr lang="en-US" altLang="x-none" sz="2400" b="1" dirty="0">
                <a:latin typeface="Arial" charset="0"/>
                <a:ea typeface="Arial" charset="0"/>
                <a:cs typeface="Arial" charset="0"/>
              </a:rPr>
              <a:t> for nucleic acid</a:t>
            </a:r>
          </a:p>
        </p:txBody>
      </p:sp>
      <p:sp>
        <p:nvSpPr>
          <p:cNvPr id="4" name="Rectangle 3"/>
          <p:cNvSpPr/>
          <p:nvPr/>
        </p:nvSpPr>
        <p:spPr>
          <a:xfrm>
            <a:off x="0" y="3365990"/>
            <a:ext cx="9144000" cy="634020"/>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Basic syntax on the command line:</a:t>
            </a:r>
          </a:p>
          <a:p>
            <a:pPr>
              <a:lnSpc>
                <a:spcPct val="80000"/>
              </a:lnSpc>
              <a:defRPr/>
            </a:pPr>
            <a:r>
              <a:rPr lang="en-US" altLang="x-none" sz="2000" b="1" dirty="0" err="1">
                <a:latin typeface="Arial" charset="0"/>
                <a:ea typeface="Arial" charset="0"/>
                <a:cs typeface="Arial" charset="0"/>
              </a:rPr>
              <a:t>makeblastdb</a:t>
            </a:r>
            <a:r>
              <a:rPr lang="en-US" altLang="x-none" sz="2000" b="1" dirty="0">
                <a:latin typeface="Arial" charset="0"/>
                <a:ea typeface="Arial" charset="0"/>
                <a:cs typeface="Arial" charset="0"/>
              </a:rPr>
              <a:t> </a:t>
            </a:r>
            <a:r>
              <a:rPr lang="en-US" altLang="x-none" sz="2000" b="1" dirty="0">
                <a:solidFill>
                  <a:srgbClr val="FF0000"/>
                </a:solidFill>
                <a:latin typeface="Arial" charset="0"/>
                <a:ea typeface="Arial" charset="0"/>
                <a:cs typeface="Arial" charset="0"/>
              </a:rPr>
              <a:t>–in</a:t>
            </a:r>
            <a:r>
              <a:rPr lang="en-US" altLang="x-none" sz="2000" b="1" dirty="0">
                <a:latin typeface="Arial" charset="0"/>
                <a:ea typeface="Arial" charset="0"/>
                <a:cs typeface="Arial" charset="0"/>
              </a:rPr>
              <a:t> </a:t>
            </a:r>
            <a:r>
              <a:rPr lang="en-US" altLang="x-none" sz="2000" b="1" dirty="0" err="1">
                <a:latin typeface="Arial" charset="0"/>
                <a:ea typeface="Arial" charset="0"/>
                <a:cs typeface="Arial" charset="0"/>
              </a:rPr>
              <a:t>GSACE.pep</a:t>
            </a:r>
            <a:r>
              <a:rPr lang="en-US" altLang="x-none" sz="2000" b="1" dirty="0">
                <a:latin typeface="Arial" charset="0"/>
                <a:ea typeface="Arial" charset="0"/>
                <a:cs typeface="Arial" charset="0"/>
              </a:rPr>
              <a:t> </a:t>
            </a:r>
            <a:r>
              <a:rPr lang="en-US" altLang="x-none" sz="2000" b="1" dirty="0">
                <a:solidFill>
                  <a:srgbClr val="FF0000"/>
                </a:solidFill>
                <a:latin typeface="Arial" charset="0"/>
                <a:ea typeface="Arial" charset="0"/>
                <a:cs typeface="Arial" charset="0"/>
              </a:rPr>
              <a:t>–</a:t>
            </a:r>
            <a:r>
              <a:rPr lang="en-US" altLang="x-none" sz="2000" b="1" dirty="0" err="1">
                <a:solidFill>
                  <a:srgbClr val="FF0000"/>
                </a:solidFill>
                <a:latin typeface="Arial" charset="0"/>
                <a:ea typeface="Arial" charset="0"/>
                <a:cs typeface="Arial" charset="0"/>
              </a:rPr>
              <a:t>dbtype</a:t>
            </a:r>
            <a:r>
              <a:rPr lang="en-US" altLang="x-none" sz="2000" b="1" dirty="0">
                <a:latin typeface="Arial" charset="0"/>
                <a:ea typeface="Arial" charset="0"/>
                <a:cs typeface="Arial" charset="0"/>
              </a:rPr>
              <a:t> </a:t>
            </a:r>
            <a:r>
              <a:rPr lang="en-US" altLang="x-none" sz="2000" b="1" dirty="0" err="1">
                <a:latin typeface="Arial" charset="0"/>
                <a:ea typeface="Arial" charset="0"/>
                <a:cs typeface="Arial" charset="0"/>
              </a:rPr>
              <a:t>prot</a:t>
            </a:r>
            <a:r>
              <a:rPr lang="en-US" altLang="x-none" sz="2000" b="1" dirty="0">
                <a:latin typeface="Arial" charset="0"/>
                <a:ea typeface="Arial" charset="0"/>
                <a:cs typeface="Arial" charset="0"/>
              </a:rPr>
              <a:t> </a:t>
            </a:r>
            <a:r>
              <a:rPr lang="en-US" altLang="x-none" sz="2000" b="1" dirty="0">
                <a:solidFill>
                  <a:srgbClr val="FF0000"/>
                </a:solidFill>
                <a:latin typeface="Arial" charset="0"/>
                <a:ea typeface="Arial" charset="0"/>
                <a:cs typeface="Arial" charset="0"/>
              </a:rPr>
              <a:t>–title</a:t>
            </a:r>
            <a:r>
              <a:rPr lang="en-US" altLang="x-none" sz="2000" b="1" dirty="0">
                <a:latin typeface="Arial" charset="0"/>
                <a:ea typeface="Arial" charset="0"/>
                <a:cs typeface="Arial" charset="0"/>
              </a:rPr>
              <a:t> “S. Cerevisiae proteome”</a:t>
            </a:r>
          </a:p>
        </p:txBody>
      </p:sp>
      <p:sp>
        <p:nvSpPr>
          <p:cNvPr id="5" name="Rectangle 4"/>
          <p:cNvSpPr/>
          <p:nvPr/>
        </p:nvSpPr>
        <p:spPr>
          <a:xfrm>
            <a:off x="0" y="46414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This takes a FASTA file containing protein sequences (</a:t>
            </a:r>
            <a:r>
              <a:rPr lang="en-US" altLang="x-none" sz="2400" b="1" dirty="0" err="1">
                <a:latin typeface="Arial" charset="0"/>
                <a:ea typeface="Arial" charset="0"/>
                <a:cs typeface="Arial" charset="0"/>
              </a:rPr>
              <a:t>GSACE.pep</a:t>
            </a:r>
            <a:r>
              <a:rPr lang="en-US" altLang="x-none" sz="2400" b="1" dirty="0">
                <a:latin typeface="Arial" charset="0"/>
                <a:ea typeface="Arial" charset="0"/>
                <a:cs typeface="Arial" charset="0"/>
              </a:rPr>
              <a:t>) and creates the database files </a:t>
            </a:r>
            <a:r>
              <a:rPr lang="en-US" altLang="x-none" sz="2400" b="1" dirty="0" err="1">
                <a:latin typeface="Arial" charset="0"/>
                <a:ea typeface="Arial" charset="0"/>
                <a:cs typeface="Arial" charset="0"/>
              </a:rPr>
              <a:t>GSACE.pep.phr</a:t>
            </a:r>
            <a:r>
              <a:rPr lang="en-US" altLang="x-none" sz="2400" b="1" dirty="0">
                <a:latin typeface="Arial" charset="0"/>
                <a:ea typeface="Arial" charset="0"/>
                <a:cs typeface="Arial" charset="0"/>
              </a:rPr>
              <a:t>, </a:t>
            </a:r>
            <a:r>
              <a:rPr lang="en-US" altLang="x-none" sz="2400" b="1" dirty="0" err="1">
                <a:latin typeface="Arial" charset="0"/>
                <a:ea typeface="Arial" charset="0"/>
                <a:cs typeface="Arial" charset="0"/>
              </a:rPr>
              <a:t>GSACE.pep.psq</a:t>
            </a:r>
            <a:r>
              <a:rPr lang="en-US" altLang="x-none" sz="2400" b="1" dirty="0">
                <a:latin typeface="Arial" charset="0"/>
                <a:ea typeface="Arial" charset="0"/>
                <a:cs typeface="Arial" charset="0"/>
              </a:rPr>
              <a:t>, and </a:t>
            </a:r>
            <a:r>
              <a:rPr lang="en-US" altLang="x-none" sz="2400" b="1" dirty="0" err="1">
                <a:latin typeface="Arial" charset="0"/>
                <a:ea typeface="Arial" charset="0"/>
                <a:cs typeface="Arial" charset="0"/>
              </a:rPr>
              <a:t>GSACE.pep.pin</a:t>
            </a:r>
            <a:r>
              <a:rPr lang="en-US" altLang="x-none" sz="2400" b="1" dirty="0">
                <a:latin typeface="Arial" charset="0"/>
                <a:ea typeface="Arial" charset="0"/>
                <a:cs typeface="Arial" charset="0"/>
              </a:rPr>
              <a:t>.</a:t>
            </a:r>
          </a:p>
        </p:txBody>
      </p:sp>
    </p:spTree>
    <p:extLst>
      <p:ext uri="{BB962C8B-B14F-4D97-AF65-F5344CB8AC3E}">
        <p14:creationId xmlns:p14="http://schemas.microsoft.com/office/powerpoint/2010/main" val="141086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Using BLAST</a:t>
            </a:r>
          </a:p>
        </p:txBody>
      </p:sp>
      <p:sp>
        <p:nvSpPr>
          <p:cNvPr id="5" name="Rectangle 4"/>
          <p:cNvSpPr/>
          <p:nvPr/>
        </p:nvSpPr>
        <p:spPr>
          <a:xfrm>
            <a:off x="76200" y="1705926"/>
            <a:ext cx="90678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main programs to run are: </a:t>
            </a:r>
            <a:r>
              <a:rPr lang="en-US" altLang="x-none" sz="2400" b="1" dirty="0" err="1">
                <a:solidFill>
                  <a:srgbClr val="FF0000"/>
                </a:solidFill>
                <a:latin typeface="Arial" charset="0"/>
                <a:ea typeface="Arial" charset="0"/>
                <a:cs typeface="Arial" charset="0"/>
              </a:rPr>
              <a:t>blastp</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blastn</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blastx</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tblastn</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tblastx</a:t>
            </a:r>
            <a:r>
              <a:rPr lang="en-US" altLang="x-none" sz="2400" b="1" dirty="0">
                <a:latin typeface="Arial" charset="0"/>
                <a:ea typeface="Arial" charset="0"/>
                <a:cs typeface="Arial" charset="0"/>
              </a:rPr>
              <a:t>, but not only these.</a:t>
            </a:r>
          </a:p>
        </p:txBody>
      </p:sp>
      <p:sp>
        <p:nvSpPr>
          <p:cNvPr id="6" name="Rectangle 5"/>
          <p:cNvSpPr/>
          <p:nvPr/>
        </p:nvSpPr>
        <p:spPr>
          <a:xfrm>
            <a:off x="76200" y="4574824"/>
            <a:ext cx="9067800" cy="609398"/>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Basic syntax, on the command line:</a:t>
            </a:r>
          </a:p>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YAL063c.blp</a:t>
            </a:r>
          </a:p>
        </p:txBody>
      </p:sp>
      <p:sp>
        <p:nvSpPr>
          <p:cNvPr id="7" name="ZoneTexte 6"/>
          <p:cNvSpPr txBox="1"/>
          <p:nvPr/>
        </p:nvSpPr>
        <p:spPr>
          <a:xfrm>
            <a:off x="0" y="2832100"/>
            <a:ext cx="9144000" cy="1274195"/>
          </a:xfrm>
          <a:prstGeom prst="rect">
            <a:avLst/>
          </a:prstGeom>
          <a:noFill/>
        </p:spPr>
        <p:txBody>
          <a:bodyPr wrap="square" rtlCol="0">
            <a:spAutoFit/>
          </a:bodyPr>
          <a:lstStyle/>
          <a:p>
            <a:pPr>
              <a:lnSpc>
                <a:spcPct val="80000"/>
              </a:lnSpc>
              <a:defRPr/>
            </a:pPr>
            <a:r>
              <a:rPr lang="en-US" altLang="x-none" sz="2400" b="1" dirty="0">
                <a:latin typeface="Arial" charset="0"/>
                <a:ea typeface="Arial" charset="0"/>
                <a:cs typeface="Arial" charset="0"/>
              </a:rPr>
              <a:t>The essential options are:</a:t>
            </a:r>
          </a:p>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db</a:t>
            </a:r>
            <a:r>
              <a:rPr lang="en-US" altLang="x-none" sz="2400" b="1" dirty="0">
                <a:latin typeface="Arial" charset="0"/>
                <a:ea typeface="Arial" charset="0"/>
                <a:cs typeface="Arial" charset="0"/>
              </a:rPr>
              <a:t> subject database (created with </a:t>
            </a:r>
            <a:r>
              <a:rPr lang="en-US" altLang="x-none" sz="2400" b="1" dirty="0" err="1">
                <a:solidFill>
                  <a:srgbClr val="FF0000"/>
                </a:solidFill>
                <a:latin typeface="Arial" charset="0"/>
                <a:ea typeface="Arial" charset="0"/>
                <a:cs typeface="Arial" charset="0"/>
              </a:rPr>
              <a:t>makeblastdb</a:t>
            </a:r>
            <a:r>
              <a:rPr lang="en-US" altLang="x-none" sz="2400" b="1" dirty="0">
                <a:latin typeface="Arial" charset="0"/>
                <a:ea typeface="Arial" charset="0"/>
                <a:cs typeface="Arial" charset="0"/>
              </a:rPr>
              <a:t>)</a:t>
            </a:r>
          </a:p>
          <a:p>
            <a:pPr>
              <a:lnSpc>
                <a:spcPct val="80000"/>
              </a:lnSpc>
              <a:defRPr/>
            </a:pPr>
            <a:r>
              <a:rPr lang="en-US" altLang="x-none" sz="2400" b="1" dirty="0">
                <a:solidFill>
                  <a:srgbClr val="FF0000"/>
                </a:solidFill>
                <a:latin typeface="Arial" charset="0"/>
                <a:ea typeface="Arial" charset="0"/>
                <a:cs typeface="Arial" charset="0"/>
              </a:rPr>
              <a:t>-query</a:t>
            </a:r>
            <a:r>
              <a:rPr lang="en-US" altLang="x-none" sz="2400" b="1" dirty="0">
                <a:latin typeface="Arial" charset="0"/>
                <a:ea typeface="Arial" charset="0"/>
                <a:cs typeface="Arial" charset="0"/>
              </a:rPr>
              <a:t>  input sequence file (query sequence in </a:t>
            </a:r>
            <a:r>
              <a:rPr lang="en-US" altLang="x-none" sz="2400" b="1" dirty="0">
                <a:solidFill>
                  <a:srgbClr val="FF0000"/>
                </a:solidFill>
                <a:latin typeface="Arial" charset="0"/>
                <a:ea typeface="Arial" charset="0"/>
                <a:cs typeface="Arial" charset="0"/>
              </a:rPr>
              <a:t>FASTA format</a:t>
            </a:r>
            <a:r>
              <a:rPr lang="en-US" altLang="x-none" sz="2400" b="1" dirty="0">
                <a:latin typeface="Arial" charset="0"/>
                <a:ea typeface="Arial" charset="0"/>
                <a:cs typeface="Arial" charset="0"/>
              </a:rPr>
              <a:t>)</a:t>
            </a:r>
          </a:p>
          <a:p>
            <a:pPr>
              <a:lnSpc>
                <a:spcPct val="80000"/>
              </a:lnSpc>
              <a:defRPr/>
            </a:pPr>
            <a:r>
              <a:rPr lang="en-US" altLang="x-none" sz="2400" b="1" dirty="0">
                <a:solidFill>
                  <a:srgbClr val="FF0000"/>
                </a:solidFill>
                <a:latin typeface="Arial" charset="0"/>
                <a:ea typeface="Arial" charset="0"/>
                <a:cs typeface="Arial" charset="0"/>
              </a:rPr>
              <a:t>-out</a:t>
            </a:r>
            <a:r>
              <a:rPr lang="en-US" altLang="x-none" sz="2400" b="1" dirty="0">
                <a:latin typeface="Arial" charset="0"/>
                <a:ea typeface="Arial" charset="0"/>
                <a:cs typeface="Arial" charset="0"/>
              </a:rPr>
              <a:t> output file name</a:t>
            </a:r>
          </a:p>
        </p:txBody>
      </p:sp>
      <p:sp>
        <p:nvSpPr>
          <p:cNvPr id="8" name="ZoneTexte 7"/>
          <p:cNvSpPr txBox="1"/>
          <p:nvPr/>
        </p:nvSpPr>
        <p:spPr>
          <a:xfrm>
            <a:off x="76200" y="5410200"/>
            <a:ext cx="8978900" cy="369332"/>
          </a:xfrm>
          <a:prstGeom prst="rect">
            <a:avLst/>
          </a:prstGeom>
          <a:noFill/>
        </p:spPr>
        <p:txBody>
          <a:bodyPr wrap="square" rtlCol="0">
            <a:spAutoFit/>
          </a:bodyPr>
          <a:lstStyle/>
          <a:p>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fr-FR" b="1" dirty="0">
                <a:solidFill>
                  <a:srgbClr val="FF0000"/>
                </a:solidFill>
                <a:latin typeface="Arial" charset="0"/>
                <a:ea typeface="Arial" charset="0"/>
                <a:cs typeface="Arial" charset="0"/>
              </a:rPr>
              <a:t>-</a:t>
            </a:r>
            <a:r>
              <a:rPr lang="fr-FR" b="1" dirty="0" err="1">
                <a:solidFill>
                  <a:srgbClr val="FF0000"/>
                </a:solidFill>
                <a:latin typeface="Arial" charset="0"/>
                <a:ea typeface="Arial" charset="0"/>
                <a:cs typeface="Arial" charset="0"/>
              </a:rPr>
              <a:t>outfmt</a:t>
            </a:r>
            <a:r>
              <a:rPr lang="fr-FR" b="1" dirty="0">
                <a:solidFill>
                  <a:srgbClr val="FF0000"/>
                </a:solidFill>
                <a:latin typeface="Arial" charset="0"/>
                <a:ea typeface="Arial" charset="0"/>
                <a:cs typeface="Arial" charset="0"/>
              </a:rPr>
              <a:t> </a:t>
            </a:r>
            <a:r>
              <a:rPr lang="fr-FR" b="1" dirty="0">
                <a:latin typeface="Arial" charset="0"/>
                <a:ea typeface="Arial" charset="0"/>
                <a:cs typeface="Arial" charset="0"/>
              </a:rPr>
              <a:t>6</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YAL063c.blp6 </a:t>
            </a:r>
            <a:endParaRPr lang="en-GB" dirty="0">
              <a:latin typeface="Arial" charset="0"/>
              <a:ea typeface="Arial" charset="0"/>
              <a:cs typeface="Arial" charset="0"/>
            </a:endParaRPr>
          </a:p>
        </p:txBody>
      </p:sp>
      <p:sp>
        <p:nvSpPr>
          <p:cNvPr id="9" name="ZoneTexte 8"/>
          <p:cNvSpPr txBox="1"/>
          <p:nvPr/>
        </p:nvSpPr>
        <p:spPr>
          <a:xfrm>
            <a:off x="127000" y="5892800"/>
            <a:ext cx="8928100" cy="369332"/>
          </a:xfrm>
          <a:prstGeom prst="rect">
            <a:avLst/>
          </a:prstGeom>
          <a:noFill/>
        </p:spPr>
        <p:txBody>
          <a:bodyPr wrap="square" rtlCol="0">
            <a:spAutoFit/>
          </a:bodyPr>
          <a:lstStyle/>
          <a:p>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fr-FR" b="1" dirty="0">
                <a:solidFill>
                  <a:srgbClr val="FF0000"/>
                </a:solidFill>
                <a:latin typeface="Arial" charset="0"/>
                <a:ea typeface="Arial" charset="0"/>
                <a:cs typeface="Arial" charset="0"/>
              </a:rPr>
              <a:t>-html</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YAL063c_blp.html </a:t>
            </a:r>
            <a:endParaRPr lang="en-GB" dirty="0">
              <a:latin typeface="Arial" charset="0"/>
              <a:ea typeface="Arial" charset="0"/>
              <a:cs typeface="Arial" charset="0"/>
            </a:endParaRPr>
          </a:p>
        </p:txBody>
      </p:sp>
    </p:spTree>
    <p:extLst>
      <p:ext uri="{BB962C8B-B14F-4D97-AF65-F5344CB8AC3E}">
        <p14:creationId xmlns:p14="http://schemas.microsoft.com/office/powerpoint/2010/main" val="413128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779462"/>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Some other BLAST options</a:t>
            </a:r>
          </a:p>
        </p:txBody>
      </p:sp>
      <p:sp>
        <p:nvSpPr>
          <p:cNvPr id="3" name="Rectangle 2"/>
          <p:cNvSpPr/>
          <p:nvPr/>
        </p:nvSpPr>
        <p:spPr>
          <a:xfrm>
            <a:off x="0" y="961936"/>
            <a:ext cx="9144000" cy="1200329"/>
          </a:xfrm>
          <a:prstGeom prst="rect">
            <a:avLst/>
          </a:prstGeom>
        </p:spPr>
        <p:txBody>
          <a:bodyPr wrap="square">
            <a:spAutoFit/>
          </a:bodyPr>
          <a:lstStyle/>
          <a:p>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evalue</a:t>
            </a:r>
            <a:r>
              <a:rPr lang="en-US" altLang="x-none" sz="2400" b="1" dirty="0">
                <a:latin typeface="Arial" charset="0"/>
                <a:ea typeface="Arial" charset="0"/>
                <a:cs typeface="Arial" charset="0"/>
              </a:rPr>
              <a:t> cutoff value.  The default cutoff is 10.0.  No hits with a worse (higher) value than this are reported.  This number needs to be in decimal, not exponential notation. </a:t>
            </a:r>
            <a:endParaRPr lang="en-GB" sz="2400" b="1" dirty="0">
              <a:latin typeface="Arial" charset="0"/>
              <a:ea typeface="Arial" charset="0"/>
              <a:cs typeface="Arial" charset="0"/>
            </a:endParaRPr>
          </a:p>
        </p:txBody>
      </p:sp>
      <p:sp>
        <p:nvSpPr>
          <p:cNvPr id="4" name="Rectangle 3"/>
          <p:cNvSpPr/>
          <p:nvPr/>
        </p:nvSpPr>
        <p:spPr>
          <a:xfrm>
            <a:off x="0" y="2327837"/>
            <a:ext cx="9144000" cy="1274195"/>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seg</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yes/no</a:t>
            </a:r>
            <a:r>
              <a:rPr lang="en-US" altLang="x-none" sz="2400" b="1" dirty="0">
                <a:latin typeface="Arial" charset="0"/>
                <a:ea typeface="Arial" charset="0"/>
                <a:cs typeface="Arial" charset="0"/>
              </a:rPr>
              <a:t> filter query sequence with </a:t>
            </a:r>
            <a:r>
              <a:rPr lang="en-US" altLang="x-none" sz="2400" b="1" dirty="0">
                <a:solidFill>
                  <a:srgbClr val="0000FF"/>
                </a:solidFill>
                <a:latin typeface="Arial" charset="0"/>
                <a:ea typeface="Arial" charset="0"/>
                <a:cs typeface="Arial" charset="0"/>
              </a:rPr>
              <a:t>SEG</a:t>
            </a:r>
            <a:r>
              <a:rPr lang="en-US" altLang="x-none" sz="2400" b="1" dirty="0">
                <a:latin typeface="Arial" charset="0"/>
                <a:ea typeface="Arial" charset="0"/>
                <a:cs typeface="Arial" charset="0"/>
              </a:rPr>
              <a:t>.  Filter that masks out simple sequence repeats (low complexity sequences)  that will match many places in the genome that aren’t really related to the query sequence.  </a:t>
            </a:r>
          </a:p>
        </p:txBody>
      </p:sp>
      <p:sp>
        <p:nvSpPr>
          <p:cNvPr id="5" name="Rectangle 4"/>
          <p:cNvSpPr/>
          <p:nvPr/>
        </p:nvSpPr>
        <p:spPr>
          <a:xfrm>
            <a:off x="0" y="3710835"/>
            <a:ext cx="9144000" cy="978729"/>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outfmt</a:t>
            </a:r>
            <a:r>
              <a:rPr lang="en-US" altLang="x-none" sz="2400" b="1" dirty="0">
                <a:solidFill>
                  <a:srgbClr val="FF0000"/>
                </a:solidFill>
                <a:latin typeface="Arial" charset="0"/>
                <a:ea typeface="Arial" charset="0"/>
                <a:cs typeface="Arial" charset="0"/>
              </a:rPr>
              <a:t> 6 </a:t>
            </a:r>
            <a:r>
              <a:rPr lang="en-US" altLang="x-none" sz="2400" b="1" dirty="0">
                <a:latin typeface="Arial" charset="0"/>
                <a:ea typeface="Arial" charset="0"/>
                <a:cs typeface="Arial" charset="0"/>
              </a:rPr>
              <a:t>This gives a </a:t>
            </a:r>
            <a:r>
              <a:rPr lang="en-US" altLang="x-none" sz="2400" b="1" dirty="0">
                <a:solidFill>
                  <a:srgbClr val="FF0000"/>
                </a:solidFill>
                <a:latin typeface="Arial" charset="0"/>
                <a:ea typeface="Arial" charset="0"/>
                <a:cs typeface="Arial" charset="0"/>
              </a:rPr>
              <a:t>tabular output </a:t>
            </a:r>
            <a:r>
              <a:rPr lang="en-US" altLang="x-none" sz="2400" b="1" dirty="0">
                <a:latin typeface="Arial" charset="0"/>
                <a:ea typeface="Arial" charset="0"/>
                <a:cs typeface="Arial" charset="0"/>
              </a:rPr>
              <a:t>that gives summary information for each hit.  Very useful for processing many sequences.</a:t>
            </a:r>
          </a:p>
        </p:txBody>
      </p:sp>
      <p:sp>
        <p:nvSpPr>
          <p:cNvPr id="6" name="Rectangle 5"/>
          <p:cNvSpPr/>
          <p:nvPr/>
        </p:nvSpPr>
        <p:spPr>
          <a:xfrm>
            <a:off x="0" y="4771936"/>
            <a:ext cx="9144000" cy="1274195"/>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a:t>
            </a:r>
            <a:r>
              <a:rPr lang="en-US" altLang="x-none" sz="2400" b="1" dirty="0">
                <a:solidFill>
                  <a:srgbClr val="FF0000"/>
                </a:solidFill>
                <a:latin typeface="Arial" charset="0"/>
                <a:ea typeface="Arial" charset="0"/>
                <a:cs typeface="Arial" charset="0"/>
              </a:rPr>
              <a:t>-matrix</a:t>
            </a:r>
            <a:r>
              <a:rPr lang="en-US" altLang="x-none" sz="2400" b="1" dirty="0">
                <a:latin typeface="Arial" charset="0"/>
                <a:ea typeface="Arial" charset="0"/>
                <a:cs typeface="Arial" charset="0"/>
              </a:rPr>
              <a:t> protein </a:t>
            </a:r>
            <a:r>
              <a:rPr lang="en-US" altLang="x-none" sz="2400" b="1" dirty="0">
                <a:solidFill>
                  <a:srgbClr val="FF0000"/>
                </a:solidFill>
                <a:latin typeface="Arial" charset="0"/>
                <a:ea typeface="Arial" charset="0"/>
                <a:cs typeface="Arial" charset="0"/>
              </a:rPr>
              <a:t>substitution matrix</a:t>
            </a:r>
            <a:r>
              <a:rPr lang="en-US" altLang="x-none" sz="2400" b="1" dirty="0">
                <a:latin typeface="Arial" charset="0"/>
                <a:ea typeface="Arial" charset="0"/>
                <a:cs typeface="Arial" charset="0"/>
              </a:rPr>
              <a:t>.  Default is BLOSUM62. Others available are BLOSUM45, BLOSUM80, PAM30 and PAM70.  These matrices define the penalties for substituting one amino acid for another.</a:t>
            </a:r>
          </a:p>
        </p:txBody>
      </p:sp>
      <p:sp>
        <p:nvSpPr>
          <p:cNvPr id="7" name="Rectangle 6"/>
          <p:cNvSpPr/>
          <p:nvPr/>
        </p:nvSpPr>
        <p:spPr>
          <a:xfrm>
            <a:off x="0" y="6171135"/>
            <a:ext cx="91440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show all options type: “</a:t>
            </a:r>
            <a:r>
              <a:rPr lang="en-US" altLang="x-none" sz="2400" b="1" dirty="0" err="1">
                <a:solidFill>
                  <a:srgbClr val="FF0000"/>
                </a:solidFill>
                <a:latin typeface="Arial" charset="0"/>
                <a:ea typeface="Arial" charset="0"/>
                <a:cs typeface="Arial" charset="0"/>
              </a:rPr>
              <a:t>blastname</a:t>
            </a:r>
            <a:r>
              <a:rPr lang="en-US" altLang="x-none" sz="2400" b="1" dirty="0">
                <a:solidFill>
                  <a:srgbClr val="FF0000"/>
                </a:solidFill>
                <a:latin typeface="Arial" charset="0"/>
                <a:ea typeface="Arial" charset="0"/>
                <a:cs typeface="Arial" charset="0"/>
              </a:rPr>
              <a:t> -help</a:t>
            </a:r>
            <a:r>
              <a:rPr lang="en-US" altLang="x-none" sz="2400" b="1" dirty="0">
                <a:latin typeface="Arial" charset="0"/>
                <a:ea typeface="Arial" charset="0"/>
                <a:cs typeface="Arial" charset="0"/>
              </a:rPr>
              <a:t>” on the command line</a:t>
            </a:r>
          </a:p>
        </p:txBody>
      </p:sp>
    </p:spTree>
    <p:extLst>
      <p:ext uri="{BB962C8B-B14F-4D97-AF65-F5344CB8AC3E}">
        <p14:creationId xmlns:p14="http://schemas.microsoft.com/office/powerpoint/2010/main" val="6280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Tabular BLAST Output</a:t>
            </a:r>
          </a:p>
        </p:txBody>
      </p:sp>
      <p:sp>
        <p:nvSpPr>
          <p:cNvPr id="3" name="Rectangle 2"/>
          <p:cNvSpPr/>
          <p:nvPr/>
        </p:nvSpPr>
        <p:spPr>
          <a:xfrm>
            <a:off x="0" y="1815035"/>
            <a:ext cx="91440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outfmt</a:t>
            </a:r>
            <a:r>
              <a:rPr lang="en-US" altLang="x-none" sz="2400" b="1" dirty="0">
                <a:solidFill>
                  <a:srgbClr val="FF0000"/>
                </a:solidFill>
                <a:latin typeface="Arial" charset="0"/>
                <a:ea typeface="Arial" charset="0"/>
                <a:cs typeface="Arial" charset="0"/>
              </a:rPr>
              <a:t> 6 </a:t>
            </a:r>
            <a:r>
              <a:rPr lang="en-US" altLang="x-none" sz="2400" b="1" dirty="0">
                <a:latin typeface="Arial" charset="0"/>
                <a:ea typeface="Arial" charset="0"/>
                <a:cs typeface="Arial" charset="0"/>
              </a:rPr>
              <a:t>option gives a simple table as output.  With genomes often this information is all you need.</a:t>
            </a:r>
          </a:p>
        </p:txBody>
      </p:sp>
      <p:sp>
        <p:nvSpPr>
          <p:cNvPr id="4" name="Rectangle 3"/>
          <p:cNvSpPr/>
          <p:nvPr/>
        </p:nvSpPr>
        <p:spPr>
          <a:xfrm>
            <a:off x="0" y="2767535"/>
            <a:ext cx="9144000" cy="387798"/>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table is </a:t>
            </a:r>
            <a:r>
              <a:rPr lang="en-US" altLang="x-none" sz="2400" b="1">
                <a:solidFill>
                  <a:srgbClr val="FF0000"/>
                </a:solidFill>
                <a:latin typeface="Arial" charset="0"/>
                <a:ea typeface="Arial" charset="0"/>
                <a:cs typeface="Arial" charset="0"/>
              </a:rPr>
              <a:t>tab-separated</a:t>
            </a:r>
            <a:r>
              <a:rPr lang="en-US" altLang="x-none" sz="2400" b="1">
                <a:latin typeface="Arial" charset="0"/>
                <a:ea typeface="Arial" charset="0"/>
                <a:cs typeface="Arial" charset="0"/>
              </a:rPr>
              <a:t>, with each hit on a separate line.</a:t>
            </a:r>
          </a:p>
        </p:txBody>
      </p:sp>
      <p:sp>
        <p:nvSpPr>
          <p:cNvPr id="5" name="Rectangle 4"/>
          <p:cNvSpPr/>
          <p:nvPr/>
        </p:nvSpPr>
        <p:spPr>
          <a:xfrm>
            <a:off x="0" y="4278835"/>
            <a:ext cx="9144000" cy="683264"/>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You can easily parse these data by splitting each line at tabs: my @data = split /\t/; </a:t>
            </a:r>
          </a:p>
        </p:txBody>
      </p:sp>
      <p:sp>
        <p:nvSpPr>
          <p:cNvPr id="6" name="ZoneTexte 5"/>
          <p:cNvSpPr txBox="1"/>
          <p:nvPr/>
        </p:nvSpPr>
        <p:spPr>
          <a:xfrm>
            <a:off x="0" y="3352800"/>
            <a:ext cx="9144000" cy="461665"/>
          </a:xfrm>
          <a:prstGeom prst="rect">
            <a:avLst/>
          </a:prstGeom>
          <a:noFill/>
        </p:spPr>
        <p:txBody>
          <a:bodyPr wrap="square" rtlCol="0">
            <a:spAutoFit/>
          </a:bodyPr>
          <a:lstStyle/>
          <a:p>
            <a:r>
              <a:rPr lang="en-GB" sz="2400" b="1" dirty="0"/>
              <a:t>Note: see </a:t>
            </a:r>
            <a:r>
              <a:rPr lang="en-GB" sz="2400" b="1" dirty="0">
                <a:solidFill>
                  <a:srgbClr val="FF0000"/>
                </a:solidFill>
              </a:rPr>
              <a:t>–</a:t>
            </a:r>
            <a:r>
              <a:rPr lang="en-GB" sz="2400" b="1" dirty="0" err="1">
                <a:solidFill>
                  <a:srgbClr val="FF0000"/>
                </a:solidFill>
              </a:rPr>
              <a:t>outfmt</a:t>
            </a:r>
            <a:r>
              <a:rPr lang="en-GB" sz="2400" b="1" dirty="0">
                <a:solidFill>
                  <a:srgbClr val="FF0000"/>
                </a:solidFill>
              </a:rPr>
              <a:t> 7   </a:t>
            </a:r>
            <a:r>
              <a:rPr lang="en-GB" sz="2400" b="1" dirty="0"/>
              <a:t>(similar output format)</a:t>
            </a:r>
          </a:p>
        </p:txBody>
      </p:sp>
    </p:spTree>
    <p:extLst>
      <p:ext uri="{BB962C8B-B14F-4D97-AF65-F5344CB8AC3E}">
        <p14:creationId xmlns:p14="http://schemas.microsoft.com/office/powerpoint/2010/main" val="1349596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576262"/>
          </a:xfrm>
          <a:solidFill>
            <a:srgbClr val="FFFF00"/>
          </a:solidFill>
        </p:spPr>
        <p:txBody>
          <a:bodyPr>
            <a:normAutofit/>
          </a:bodyPr>
          <a:lstStyle/>
          <a:p>
            <a:pPr algn="ctr" eaLnBrk="1" hangingPunct="1">
              <a:defRPr/>
            </a:pPr>
            <a:r>
              <a:rPr lang="en-US" altLang="x-none" sz="3200" b="1" dirty="0">
                <a:solidFill>
                  <a:srgbClr val="0D4BFF"/>
                </a:solidFill>
                <a:latin typeface="Arial" charset="0"/>
                <a:ea typeface="Arial" charset="0"/>
                <a:cs typeface="Arial" charset="0"/>
              </a:rPr>
              <a:t>Tabular BLAST </a:t>
            </a:r>
            <a:r>
              <a:rPr lang="en-US" altLang="x-none" sz="3200" b="1" dirty="0" err="1">
                <a:solidFill>
                  <a:srgbClr val="0D4BFF"/>
                </a:solidFill>
                <a:latin typeface="Arial" charset="0"/>
                <a:ea typeface="Arial" charset="0"/>
                <a:cs typeface="Arial" charset="0"/>
              </a:rPr>
              <a:t>Outputcont</a:t>
            </a:r>
            <a:endParaRPr lang="en-US" altLang="x-none" sz="3200" b="1" dirty="0">
              <a:solidFill>
                <a:srgbClr val="0D4BFF"/>
              </a:solidFill>
              <a:latin typeface="Arial" charset="0"/>
              <a:ea typeface="Arial" charset="0"/>
              <a:cs typeface="Arial" charset="0"/>
            </a:endParaRPr>
          </a:p>
        </p:txBody>
      </p:sp>
      <p:sp>
        <p:nvSpPr>
          <p:cNvPr id="3" name="ZoneTexte 2"/>
          <p:cNvSpPr txBox="1"/>
          <p:nvPr/>
        </p:nvSpPr>
        <p:spPr>
          <a:xfrm>
            <a:off x="1524000" y="2628900"/>
            <a:ext cx="6159500" cy="923330"/>
          </a:xfrm>
          <a:prstGeom prst="rect">
            <a:avLst/>
          </a:prstGeom>
          <a:noFill/>
        </p:spPr>
        <p:txBody>
          <a:bodyPr wrap="square" rtlCol="0">
            <a:spAutoFit/>
          </a:bodyPr>
          <a:lstStyle/>
          <a:p>
            <a:pPr algn="ctr"/>
            <a:r>
              <a:rPr lang="en-GB" b="1" dirty="0"/>
              <a:t>See example: YAL068c.blp6</a:t>
            </a:r>
          </a:p>
          <a:p>
            <a:pPr algn="ctr"/>
            <a:endParaRPr lang="en-GB" b="1" dirty="0"/>
          </a:p>
          <a:p>
            <a:pPr algn="ctr"/>
            <a:r>
              <a:rPr lang="en-GB" b="1" dirty="0"/>
              <a:t>YAL068c.blp</a:t>
            </a:r>
          </a:p>
        </p:txBody>
      </p:sp>
    </p:spTree>
    <p:extLst>
      <p:ext uri="{BB962C8B-B14F-4D97-AF65-F5344CB8AC3E}">
        <p14:creationId xmlns:p14="http://schemas.microsoft.com/office/powerpoint/2010/main" val="940431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4762"/>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Tabular BLAST </a:t>
            </a:r>
            <a:r>
              <a:rPr lang="en-US" altLang="x-none" b="1" err="1">
                <a:solidFill>
                  <a:srgbClr val="0D4BFF"/>
                </a:solidFill>
                <a:latin typeface="Arial" charset="0"/>
                <a:ea typeface="Arial" charset="0"/>
                <a:cs typeface="Arial" charset="0"/>
              </a:rPr>
              <a:t>Output</a:t>
            </a:r>
            <a:r>
              <a:rPr lang="en-US" altLang="x-none" sz="2000" b="1" err="1">
                <a:solidFill>
                  <a:srgbClr val="0D4BFF"/>
                </a:solidFill>
                <a:latin typeface="Arial" charset="0"/>
                <a:ea typeface="Arial" charset="0"/>
                <a:cs typeface="Arial" charset="0"/>
              </a:rPr>
              <a:t>cont</a:t>
            </a:r>
            <a:endParaRPr lang="en-US" altLang="x-none" sz="2000" b="1">
              <a:solidFill>
                <a:srgbClr val="0D4BFF"/>
              </a:solidFill>
              <a:latin typeface="Arial" charset="0"/>
              <a:ea typeface="Arial" charset="0"/>
              <a:cs typeface="Arial" charset="0"/>
            </a:endParaRPr>
          </a:p>
        </p:txBody>
      </p:sp>
      <p:sp>
        <p:nvSpPr>
          <p:cNvPr id="3" name="Rectangle 2"/>
          <p:cNvSpPr/>
          <p:nvPr/>
        </p:nvSpPr>
        <p:spPr>
          <a:xfrm>
            <a:off x="0" y="1272435"/>
            <a:ext cx="9144000" cy="683264"/>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a:t>
            </a:r>
            <a:r>
              <a:rPr lang="en-US" altLang="x-none" sz="2400" b="1">
                <a:solidFill>
                  <a:srgbClr val="0D4BFF"/>
                </a:solidFill>
                <a:latin typeface="Arial" charset="0"/>
                <a:ea typeface="Arial" charset="0"/>
                <a:cs typeface="Arial" charset="0"/>
              </a:rPr>
              <a:t>query </a:t>
            </a:r>
            <a:r>
              <a:rPr lang="en-US" altLang="x-none" sz="2400" b="1">
                <a:latin typeface="Arial" charset="0"/>
                <a:ea typeface="Arial" charset="0"/>
                <a:cs typeface="Arial" charset="0"/>
              </a:rPr>
              <a:t>and</a:t>
            </a:r>
            <a:r>
              <a:rPr lang="en-US" altLang="x-none" sz="2400" b="1">
                <a:solidFill>
                  <a:srgbClr val="0D4BFF"/>
                </a:solidFill>
                <a:latin typeface="Arial" charset="0"/>
                <a:ea typeface="Arial" charset="0"/>
                <a:cs typeface="Arial" charset="0"/>
              </a:rPr>
              <a:t> subject names</a:t>
            </a:r>
            <a:r>
              <a:rPr lang="en-US" altLang="x-none" sz="2400" b="1">
                <a:latin typeface="Arial" charset="0"/>
                <a:ea typeface="Arial" charset="0"/>
                <a:cs typeface="Arial" charset="0"/>
              </a:rPr>
              <a:t> come from the FASTA comment lines: everything up to the first space character.</a:t>
            </a:r>
          </a:p>
        </p:txBody>
      </p:sp>
      <p:sp>
        <p:nvSpPr>
          <p:cNvPr id="4" name="Rectangle 3"/>
          <p:cNvSpPr/>
          <p:nvPr/>
        </p:nvSpPr>
        <p:spPr>
          <a:xfrm>
            <a:off x="0" y="2085235"/>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Aligned length </a:t>
            </a:r>
            <a:r>
              <a:rPr lang="en-US" altLang="x-none" sz="2400" b="1">
                <a:latin typeface="Arial" charset="0"/>
                <a:ea typeface="Arial" charset="0"/>
                <a:cs typeface="Arial" charset="0"/>
              </a:rPr>
              <a:t>can include gaps in both the query and the subject, so it is not necessarily the same length as either of these sequences.</a:t>
            </a:r>
          </a:p>
        </p:txBody>
      </p:sp>
      <p:sp>
        <p:nvSpPr>
          <p:cNvPr id="5" name="Rectangle 4"/>
          <p:cNvSpPr/>
          <p:nvPr/>
        </p:nvSpPr>
        <p:spPr>
          <a:xfrm>
            <a:off x="63500" y="3171736"/>
            <a:ext cx="8966200" cy="1274195"/>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Percent identities </a:t>
            </a:r>
            <a:r>
              <a:rPr lang="en-US" altLang="x-none" sz="2400" b="1">
                <a:latin typeface="Arial" charset="0"/>
                <a:ea typeface="Arial" charset="0"/>
                <a:cs typeface="Arial" charset="0"/>
              </a:rPr>
              <a:t>looks at every position in the aligned sequences and counts the number that have the same base or amino acid.  This count is then divided by the aligned length and then multiplied by 100.</a:t>
            </a:r>
          </a:p>
        </p:txBody>
      </p:sp>
      <p:sp>
        <p:nvSpPr>
          <p:cNvPr id="6" name="Rectangle 5"/>
          <p:cNvSpPr/>
          <p:nvPr/>
        </p:nvSpPr>
        <p:spPr>
          <a:xfrm>
            <a:off x="63500" y="4577936"/>
            <a:ext cx="89662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Mismatches </a:t>
            </a:r>
            <a:r>
              <a:rPr lang="en-US" altLang="x-none" sz="2400" b="1">
                <a:latin typeface="Arial" charset="0"/>
                <a:ea typeface="Arial" charset="0"/>
                <a:cs typeface="Arial" charset="0"/>
              </a:rPr>
              <a:t>are positions in the aligned sequences where both query and subject have a base or amino acid.  </a:t>
            </a:r>
            <a:r>
              <a:rPr lang="en-US" altLang="x-none" sz="2400" b="1">
                <a:solidFill>
                  <a:srgbClr val="0D4BFF"/>
                </a:solidFill>
                <a:latin typeface="Arial" charset="0"/>
                <a:ea typeface="Arial" charset="0"/>
                <a:cs typeface="Arial" charset="0"/>
              </a:rPr>
              <a:t>Gap positions are not included</a:t>
            </a:r>
            <a:r>
              <a:rPr lang="en-US" altLang="x-none" sz="2400" b="1">
                <a:latin typeface="Arial" charset="0"/>
                <a:ea typeface="Arial" charset="0"/>
                <a:cs typeface="Arial" charset="0"/>
              </a:rPr>
              <a:t>.</a:t>
            </a:r>
          </a:p>
        </p:txBody>
      </p:sp>
      <p:sp>
        <p:nvSpPr>
          <p:cNvPr id="7" name="Rectangle 6"/>
          <p:cNvSpPr/>
          <p:nvPr/>
        </p:nvSpPr>
        <p:spPr>
          <a:xfrm>
            <a:off x="63500" y="5597436"/>
            <a:ext cx="8966200" cy="1200329"/>
          </a:xfrm>
          <a:prstGeom prst="rect">
            <a:avLst/>
          </a:prstGeom>
        </p:spPr>
        <p:txBody>
          <a:bodyPr wrap="square">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number of </a:t>
            </a:r>
            <a:r>
              <a:rPr lang="en-US" altLang="x-none" sz="2400" b="1">
                <a:solidFill>
                  <a:srgbClr val="FF0000"/>
                </a:solidFill>
                <a:latin typeface="Arial" charset="0"/>
                <a:ea typeface="Arial" charset="0"/>
                <a:cs typeface="Arial" charset="0"/>
              </a:rPr>
              <a:t>gap positions </a:t>
            </a:r>
            <a:r>
              <a:rPr lang="en-US" altLang="x-none" sz="2400" b="1">
                <a:latin typeface="Arial" charset="0"/>
                <a:ea typeface="Arial" charset="0"/>
                <a:cs typeface="Arial" charset="0"/>
              </a:rPr>
              <a:t>is the number of positions in the aligned sequence with a base or amino acid in one sequence and a hyphen (gap) in the other. </a:t>
            </a:r>
            <a:endParaRPr lang="en-GB" sz="2400" b="1">
              <a:latin typeface="Arial" charset="0"/>
              <a:ea typeface="Arial" charset="0"/>
              <a:cs typeface="Arial" charset="0"/>
            </a:endParaRPr>
          </a:p>
        </p:txBody>
      </p:sp>
    </p:spTree>
    <p:extLst>
      <p:ext uri="{BB962C8B-B14F-4D97-AF65-F5344CB8AC3E}">
        <p14:creationId xmlns:p14="http://schemas.microsoft.com/office/powerpoint/2010/main" val="359755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eaLnBrk="1" hangingPunct="1">
              <a:defRPr/>
            </a:pPr>
            <a:r>
              <a:rPr lang="en-US" altLang="x-none" b="1">
                <a:solidFill>
                  <a:srgbClr val="0D4BFF"/>
                </a:solidFill>
                <a:latin typeface="Arial" charset="0"/>
                <a:ea typeface="Arial" charset="0"/>
                <a:cs typeface="Arial" charset="0"/>
              </a:rPr>
              <a:t>BLAST Output</a:t>
            </a:r>
          </a:p>
        </p:txBody>
      </p:sp>
      <p:sp>
        <p:nvSpPr>
          <p:cNvPr id="3" name="Rectangle 2"/>
          <p:cNvSpPr/>
          <p:nvPr/>
        </p:nvSpPr>
        <p:spPr>
          <a:xfrm>
            <a:off x="0" y="1167335"/>
            <a:ext cx="91440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If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outfmt</a:t>
            </a:r>
            <a:r>
              <a:rPr lang="en-US" altLang="x-none" sz="2400" b="1" dirty="0">
                <a:solidFill>
                  <a:srgbClr val="FF0000"/>
                </a:solidFill>
                <a:latin typeface="Arial" charset="0"/>
                <a:ea typeface="Arial" charset="0"/>
                <a:cs typeface="Arial" charset="0"/>
              </a:rPr>
              <a:t> 6 </a:t>
            </a:r>
            <a:r>
              <a:rPr lang="en-US" altLang="x-none" sz="2400" b="1" dirty="0">
                <a:latin typeface="Arial" charset="0"/>
                <a:ea typeface="Arial" charset="0"/>
                <a:cs typeface="Arial" charset="0"/>
              </a:rPr>
              <a:t>option is not mentioned, the output file is longer and more detailed.</a:t>
            </a:r>
          </a:p>
        </p:txBody>
      </p:sp>
      <p:sp>
        <p:nvSpPr>
          <p:cNvPr id="4" name="Rectangle 3"/>
          <p:cNvSpPr/>
          <p:nvPr/>
        </p:nvSpPr>
        <p:spPr>
          <a:xfrm>
            <a:off x="0" y="1949036"/>
            <a:ext cx="91440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output starts with basic info, identifier for query and the database listed on the command line with the </a:t>
            </a: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db</a:t>
            </a:r>
            <a:r>
              <a:rPr lang="en-US" altLang="x-none" sz="2400" b="1" dirty="0">
                <a:latin typeface="Arial" charset="0"/>
                <a:ea typeface="Arial" charset="0"/>
                <a:cs typeface="Arial" charset="0"/>
              </a:rPr>
              <a:t> option.</a:t>
            </a:r>
          </a:p>
        </p:txBody>
      </p:sp>
      <p:sp>
        <p:nvSpPr>
          <p:cNvPr id="5" name="Rectangle 4"/>
          <p:cNvSpPr/>
          <p:nvPr/>
        </p:nvSpPr>
        <p:spPr>
          <a:xfrm>
            <a:off x="0" y="2718036"/>
            <a:ext cx="9144000" cy="1569660"/>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Then a summary of each database sequence that had a significant alignment(s).  Two numbers appear: the </a:t>
            </a:r>
            <a:r>
              <a:rPr lang="en-US" altLang="x-none" sz="2400" b="1">
                <a:solidFill>
                  <a:srgbClr val="FF0000"/>
                </a:solidFill>
                <a:latin typeface="Arial" charset="0"/>
                <a:ea typeface="Arial" charset="0"/>
                <a:cs typeface="Arial" charset="0"/>
              </a:rPr>
              <a:t>bit score </a:t>
            </a:r>
            <a:r>
              <a:rPr lang="en-US" altLang="x-none" sz="2400" b="1">
                <a:latin typeface="Arial" charset="0"/>
                <a:ea typeface="Arial" charset="0"/>
                <a:cs typeface="Arial" charset="0"/>
              </a:rPr>
              <a:t>(an integer) and the </a:t>
            </a:r>
            <a:r>
              <a:rPr lang="en-US" altLang="x-none" sz="2400" b="1">
                <a:solidFill>
                  <a:srgbClr val="FF0000"/>
                </a:solidFill>
                <a:latin typeface="Arial" charset="0"/>
                <a:ea typeface="Arial" charset="0"/>
                <a:cs typeface="Arial" charset="0"/>
              </a:rPr>
              <a:t>e-value</a:t>
            </a:r>
            <a:r>
              <a:rPr lang="en-US" altLang="x-none" sz="2400" b="1">
                <a:latin typeface="Arial" charset="0"/>
                <a:ea typeface="Arial" charset="0"/>
                <a:cs typeface="Arial" charset="0"/>
              </a:rPr>
              <a:t> (a floating point number with a minimum of 0 and a maximum of whatever you set –e to be, defaulting to 10.0).</a:t>
            </a:r>
          </a:p>
        </p:txBody>
      </p:sp>
      <p:sp>
        <p:nvSpPr>
          <p:cNvPr id="6" name="Rectangle 5"/>
          <p:cNvSpPr/>
          <p:nvPr/>
        </p:nvSpPr>
        <p:spPr>
          <a:xfrm>
            <a:off x="0" y="4359837"/>
            <a:ext cx="9144000" cy="1865126"/>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summary lines add scores for all hits within each subject sequence.  This is useful and meaningful if the subject database contains discrete sequences such as individual genes or peptides.  However, if the subject database is genomic chromosomal sequences, the summary lines can be quite misleading.</a:t>
            </a:r>
          </a:p>
        </p:txBody>
      </p:sp>
      <p:sp>
        <p:nvSpPr>
          <p:cNvPr id="7" name="Rectangle 6"/>
          <p:cNvSpPr/>
          <p:nvPr/>
        </p:nvSpPr>
        <p:spPr>
          <a:xfrm>
            <a:off x="0" y="6298135"/>
            <a:ext cx="9144000" cy="387798"/>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After the summary lines are detailed views of each hit.</a:t>
            </a:r>
          </a:p>
        </p:txBody>
      </p:sp>
    </p:spTree>
    <p:extLst>
      <p:ext uri="{BB962C8B-B14F-4D97-AF65-F5344CB8AC3E}">
        <p14:creationId xmlns:p14="http://schemas.microsoft.com/office/powerpoint/2010/main" val="1118851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1143000"/>
          </a:xfrm>
          <a:solidFill>
            <a:srgbClr val="FFFF00"/>
          </a:solidFill>
        </p:spPr>
        <p:txBody>
          <a:bodyPr/>
          <a:lstStyle/>
          <a:p>
            <a:pPr algn="ctr" eaLnBrk="1" hangingPunct="1">
              <a:defRPr/>
            </a:pPr>
            <a:r>
              <a:rPr lang="en-US" altLang="x-none" sz="4000" b="1">
                <a:solidFill>
                  <a:srgbClr val="0D4BFF"/>
                </a:solidFill>
                <a:latin typeface="Arial" charset="0"/>
                <a:ea typeface="Arial" charset="0"/>
                <a:cs typeface="Arial" charset="0"/>
              </a:rPr>
              <a:t>BLAST Output: Detailed View</a:t>
            </a:r>
          </a:p>
        </p:txBody>
      </p:sp>
      <p:sp>
        <p:nvSpPr>
          <p:cNvPr id="3" name="Rectangle 2"/>
          <p:cNvSpPr/>
          <p:nvPr/>
        </p:nvSpPr>
        <p:spPr>
          <a:xfrm>
            <a:off x="0" y="1435100"/>
            <a:ext cx="9144000" cy="1274195"/>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the start of the details for each subject sequence, there is a </a:t>
            </a:r>
            <a:r>
              <a:rPr lang="en-US" altLang="x-none" sz="2400" b="1">
                <a:solidFill>
                  <a:srgbClr val="FF0000"/>
                </a:solidFill>
                <a:latin typeface="Arial" charset="0"/>
                <a:ea typeface="Arial" charset="0"/>
                <a:cs typeface="Arial" charset="0"/>
              </a:rPr>
              <a:t>&gt;</a:t>
            </a:r>
            <a:r>
              <a:rPr lang="en-US" altLang="x-none" sz="2400" b="1">
                <a:latin typeface="Arial" charset="0"/>
                <a:ea typeface="Arial" charset="0"/>
                <a:cs typeface="Arial" charset="0"/>
              </a:rPr>
              <a:t> in the first column, followed by the subject’s FASTA comment line.  The next line gives the subject sequence’s length.</a:t>
            </a:r>
          </a:p>
        </p:txBody>
      </p:sp>
      <p:sp>
        <p:nvSpPr>
          <p:cNvPr id="4" name="Rectangle 3"/>
          <p:cNvSpPr/>
          <p:nvPr/>
        </p:nvSpPr>
        <p:spPr>
          <a:xfrm>
            <a:off x="0" y="31809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Note that there can be multiple hits on each subject, and each will be listed separately  following these subject identifier and length lines.</a:t>
            </a:r>
          </a:p>
        </p:txBody>
      </p:sp>
      <p:sp>
        <p:nvSpPr>
          <p:cNvPr id="5" name="Rectangle 4"/>
          <p:cNvSpPr/>
          <p:nvPr/>
        </p:nvSpPr>
        <p:spPr>
          <a:xfrm>
            <a:off x="0" y="4385880"/>
            <a:ext cx="9144000" cy="1372683"/>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Then, some summary information about this hit.                     </a:t>
            </a:r>
            <a:r>
              <a:rPr lang="en-US" altLang="x-none" sz="2000" b="1">
                <a:latin typeface="Arial" charset="0"/>
                <a:ea typeface="Arial" charset="0"/>
                <a:cs typeface="Arial" charset="0"/>
              </a:rPr>
              <a:t>For example:</a:t>
            </a:r>
          </a:p>
          <a:p>
            <a:pPr lvl="1">
              <a:lnSpc>
                <a:spcPct val="80000"/>
              </a:lnSpc>
              <a:defRPr/>
            </a:pPr>
            <a:r>
              <a:rPr lang="en-US" altLang="x-none" sz="2000" b="1">
                <a:latin typeface="Arial" charset="0"/>
                <a:ea typeface="Arial" charset="0"/>
                <a:cs typeface="Arial" charset="0"/>
              </a:rPr>
              <a:t>	</a:t>
            </a:r>
            <a:r>
              <a:rPr lang="en-US" altLang="x-none" sz="2000" b="1">
                <a:solidFill>
                  <a:srgbClr val="FF0000"/>
                </a:solidFill>
                <a:latin typeface="Arial" charset="0"/>
                <a:ea typeface="Arial" charset="0"/>
                <a:cs typeface="Arial" charset="0"/>
              </a:rPr>
              <a:t>Score</a:t>
            </a:r>
            <a:r>
              <a:rPr lang="en-US" altLang="x-none" sz="2000" b="1">
                <a:latin typeface="Arial" charset="0"/>
                <a:ea typeface="Arial" charset="0"/>
                <a:cs typeface="Arial" charset="0"/>
              </a:rPr>
              <a:t> = 1594 bits (804), </a:t>
            </a:r>
            <a:r>
              <a:rPr lang="en-US" altLang="x-none" sz="2000" b="1">
                <a:solidFill>
                  <a:srgbClr val="FF0000"/>
                </a:solidFill>
                <a:latin typeface="Arial" charset="0"/>
                <a:ea typeface="Arial" charset="0"/>
                <a:cs typeface="Arial" charset="0"/>
              </a:rPr>
              <a:t>Expect</a:t>
            </a:r>
            <a:r>
              <a:rPr lang="en-US" altLang="x-none" sz="2000" b="1">
                <a:latin typeface="Arial" charset="0"/>
                <a:ea typeface="Arial" charset="0"/>
                <a:cs typeface="Arial" charset="0"/>
              </a:rPr>
              <a:t> = 0.0</a:t>
            </a:r>
          </a:p>
          <a:p>
            <a:pPr lvl="1">
              <a:lnSpc>
                <a:spcPct val="80000"/>
              </a:lnSpc>
              <a:defRPr/>
            </a:pPr>
            <a:r>
              <a:rPr lang="en-US" altLang="x-none" sz="2000" b="1">
                <a:latin typeface="Arial" charset="0"/>
                <a:ea typeface="Arial" charset="0"/>
                <a:cs typeface="Arial" charset="0"/>
              </a:rPr>
              <a:t>	</a:t>
            </a:r>
            <a:r>
              <a:rPr lang="en-US" altLang="x-none" sz="2000" b="1">
                <a:solidFill>
                  <a:srgbClr val="FF0000"/>
                </a:solidFill>
                <a:latin typeface="Arial" charset="0"/>
                <a:ea typeface="Arial" charset="0"/>
                <a:cs typeface="Arial" charset="0"/>
              </a:rPr>
              <a:t>Identities</a:t>
            </a:r>
            <a:r>
              <a:rPr lang="en-US" altLang="x-none" sz="2000" b="1">
                <a:latin typeface="Arial" charset="0"/>
                <a:ea typeface="Arial" charset="0"/>
                <a:cs typeface="Arial" charset="0"/>
              </a:rPr>
              <a:t> = 804/804 (100%)</a:t>
            </a:r>
          </a:p>
          <a:p>
            <a:pPr lvl="1">
              <a:lnSpc>
                <a:spcPct val="80000"/>
              </a:lnSpc>
              <a:defRPr/>
            </a:pPr>
            <a:r>
              <a:rPr lang="en-US" altLang="x-none" sz="2000" b="1">
                <a:latin typeface="Arial" charset="0"/>
                <a:ea typeface="Arial" charset="0"/>
                <a:cs typeface="Arial" charset="0"/>
              </a:rPr>
              <a:t>	</a:t>
            </a:r>
            <a:r>
              <a:rPr lang="en-US" altLang="x-none" sz="2000" b="1">
                <a:solidFill>
                  <a:srgbClr val="FF0000"/>
                </a:solidFill>
                <a:latin typeface="Arial" charset="0"/>
                <a:ea typeface="Arial" charset="0"/>
                <a:cs typeface="Arial" charset="0"/>
              </a:rPr>
              <a:t>Strand</a:t>
            </a:r>
            <a:r>
              <a:rPr lang="en-US" altLang="x-none" sz="2000" b="1">
                <a:latin typeface="Arial" charset="0"/>
                <a:ea typeface="Arial" charset="0"/>
                <a:cs typeface="Arial" charset="0"/>
              </a:rPr>
              <a:t> = Plus / Plus</a:t>
            </a:r>
          </a:p>
        </p:txBody>
      </p:sp>
    </p:spTree>
    <p:extLst>
      <p:ext uri="{BB962C8B-B14F-4D97-AF65-F5344CB8AC3E}">
        <p14:creationId xmlns:p14="http://schemas.microsoft.com/office/powerpoint/2010/main" val="117083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9144000" cy="769441"/>
          </a:xfrm>
          <a:prstGeom prst="rect">
            <a:avLst/>
          </a:prstGeom>
          <a:solidFill>
            <a:srgbClr val="FFFF00"/>
          </a:solidFill>
        </p:spPr>
        <p:txBody>
          <a:bodyPr wrap="square" rtlCol="0">
            <a:spAutoFit/>
          </a:bodyPr>
          <a:lstStyle/>
          <a:p>
            <a:pPr algn="ctr"/>
            <a:r>
              <a:rPr lang="en-GB" sz="4400" b="1">
                <a:solidFill>
                  <a:srgbClr val="0000FF"/>
                </a:solidFill>
                <a:latin typeface="Arial" charset="0"/>
                <a:ea typeface="Arial" charset="0"/>
                <a:cs typeface="Arial" charset="0"/>
              </a:rPr>
              <a:t>Documentation - References</a:t>
            </a:r>
          </a:p>
        </p:txBody>
      </p:sp>
      <p:sp>
        <p:nvSpPr>
          <p:cNvPr id="5" name="Rectangle 4"/>
          <p:cNvSpPr/>
          <p:nvPr/>
        </p:nvSpPr>
        <p:spPr>
          <a:xfrm>
            <a:off x="0" y="950317"/>
            <a:ext cx="9144000" cy="1538883"/>
          </a:xfrm>
          <a:prstGeom prst="rect">
            <a:avLst/>
          </a:prstGeom>
        </p:spPr>
        <p:txBody>
          <a:bodyPr wrap="square">
            <a:spAutoFit/>
          </a:bodyPr>
          <a:lstStyle/>
          <a:p>
            <a:r>
              <a:rPr lang="en-US" altLang="x-none" sz="2000" b="1">
                <a:solidFill>
                  <a:srgbClr val="FF0000"/>
                </a:solidFill>
                <a:latin typeface="Arial" charset="0"/>
                <a:ea typeface="Arial" charset="0"/>
                <a:cs typeface="Arial" charset="0"/>
              </a:rPr>
              <a:t>•</a:t>
            </a:r>
            <a:r>
              <a:rPr lang="en-US" altLang="x-none" sz="2000" b="1">
                <a:latin typeface="Arial" charset="0"/>
                <a:ea typeface="Arial" charset="0"/>
                <a:cs typeface="Arial" charset="0"/>
              </a:rPr>
              <a:t> The statistics Of Sequence Similarity Scores: </a:t>
            </a:r>
            <a:r>
              <a:rPr lang="en-US" altLang="x-none" b="1">
                <a:solidFill>
                  <a:srgbClr val="0D4BFF"/>
                </a:solidFill>
                <a:latin typeface="Arial" charset="0"/>
                <a:ea typeface="Arial" charset="0"/>
                <a:cs typeface="Arial" charset="0"/>
                <a:hlinkClick r:id="rId2"/>
              </a:rPr>
              <a:t>http://www.ncbi.nlm.nih.gov/BLAST/tutorial/Altschul-1.html</a:t>
            </a:r>
            <a:endParaRPr lang="en-US" altLang="x-none" b="1">
              <a:solidFill>
                <a:srgbClr val="0D4BFF"/>
              </a:solidFill>
              <a:latin typeface="Arial" charset="0"/>
              <a:ea typeface="Arial" charset="0"/>
              <a:cs typeface="Arial" charset="0"/>
            </a:endParaRPr>
          </a:p>
          <a:p>
            <a:endParaRPr lang="en-GB"/>
          </a:p>
          <a:p>
            <a:r>
              <a:rPr lang="en-GB" sz="2000" b="1">
                <a:latin typeface="Arial" charset="0"/>
                <a:ea typeface="Arial" charset="0"/>
                <a:cs typeface="Arial" charset="0"/>
              </a:rPr>
              <a:t>BLAST command Line Application User Manual</a:t>
            </a:r>
          </a:p>
          <a:p>
            <a:r>
              <a:rPr lang="en-GB" b="1">
                <a:solidFill>
                  <a:srgbClr val="0D4BFF"/>
                </a:solidFill>
                <a:latin typeface="Arial" charset="0"/>
                <a:ea typeface="Arial" charset="0"/>
                <a:cs typeface="Arial" charset="0"/>
              </a:rPr>
              <a:t>https://</a:t>
            </a:r>
            <a:r>
              <a:rPr lang="en-GB" b="1" err="1">
                <a:solidFill>
                  <a:srgbClr val="0D4BFF"/>
                </a:solidFill>
                <a:latin typeface="Arial" charset="0"/>
                <a:ea typeface="Arial" charset="0"/>
                <a:cs typeface="Arial" charset="0"/>
              </a:rPr>
              <a:t>www.ncbi.nlm.nih.gov</a:t>
            </a:r>
            <a:r>
              <a:rPr lang="en-GB" b="1">
                <a:solidFill>
                  <a:srgbClr val="0D4BFF"/>
                </a:solidFill>
                <a:latin typeface="Arial" charset="0"/>
                <a:ea typeface="Arial" charset="0"/>
                <a:cs typeface="Arial" charset="0"/>
              </a:rPr>
              <a:t>/books/NBK279690/</a:t>
            </a:r>
          </a:p>
        </p:txBody>
      </p:sp>
      <p:sp>
        <p:nvSpPr>
          <p:cNvPr id="6" name="ZoneTexte 5"/>
          <p:cNvSpPr txBox="1"/>
          <p:nvPr/>
        </p:nvSpPr>
        <p:spPr>
          <a:xfrm>
            <a:off x="0" y="3492500"/>
            <a:ext cx="9055100" cy="1292662"/>
          </a:xfrm>
          <a:prstGeom prst="rect">
            <a:avLst/>
          </a:prstGeom>
          <a:noFill/>
        </p:spPr>
        <p:txBody>
          <a:bodyPr wrap="square" rtlCol="0">
            <a:spAutoFit/>
          </a:bodyPr>
          <a:lstStyle/>
          <a:p>
            <a:r>
              <a:rPr lang="en-GB" sz="2400" b="1">
                <a:solidFill>
                  <a:srgbClr val="FF0000"/>
                </a:solidFill>
                <a:latin typeface="Arial" charset="0"/>
                <a:ea typeface="Arial" charset="0"/>
                <a:cs typeface="Arial" charset="0"/>
              </a:rPr>
              <a:t>•</a:t>
            </a:r>
            <a:r>
              <a:rPr lang="en-GB" sz="2400" b="1">
                <a:latin typeface="Arial" charset="0"/>
                <a:ea typeface="Arial" charset="0"/>
                <a:cs typeface="Arial" charset="0"/>
              </a:rPr>
              <a:t> BLAST documentation @</a:t>
            </a:r>
            <a:r>
              <a:rPr lang="en-GB" sz="2400" b="1" err="1">
                <a:latin typeface="Arial" charset="0"/>
                <a:ea typeface="Arial" charset="0"/>
                <a:cs typeface="Arial" charset="0"/>
              </a:rPr>
              <a:t>ncbi</a:t>
            </a:r>
            <a:r>
              <a:rPr lang="en-GB" sz="2400" b="1">
                <a:latin typeface="Arial" charset="0"/>
                <a:ea typeface="Arial" charset="0"/>
                <a:cs typeface="Arial" charset="0"/>
              </a:rPr>
              <a:t>:</a:t>
            </a:r>
          </a:p>
          <a:p>
            <a:r>
              <a:rPr lang="en-GB" b="1">
                <a:solidFill>
                  <a:srgbClr val="0D4BFF"/>
                </a:solidFill>
                <a:latin typeface="Arial" charset="0"/>
                <a:ea typeface="Arial" charset="0"/>
                <a:cs typeface="Arial" charset="0"/>
                <a:hlinkClick r:id="rId3"/>
              </a:rPr>
              <a:t>https://blast.ncbi.nlm.nih.gov/Blast.cgi?CMD=Web&amp;PAGE_TYPE=BlastDocs</a:t>
            </a:r>
            <a:endParaRPr lang="en-GB" b="1">
              <a:solidFill>
                <a:srgbClr val="0D4BFF"/>
              </a:solidFill>
              <a:latin typeface="Arial" charset="0"/>
              <a:ea typeface="Arial" charset="0"/>
              <a:cs typeface="Arial" charset="0"/>
            </a:endParaRPr>
          </a:p>
          <a:p>
            <a:endParaRPr lang="en-GB" b="1">
              <a:latin typeface="Arial" charset="0"/>
              <a:ea typeface="Arial" charset="0"/>
              <a:cs typeface="Arial" charset="0"/>
            </a:endParaRPr>
          </a:p>
          <a:p>
            <a:r>
              <a:rPr lang="en-GB" b="1">
                <a:latin typeface="Arial" charset="0"/>
                <a:ea typeface="Arial" charset="0"/>
                <a:cs typeface="Arial" charset="0"/>
              </a:rPr>
              <a:t>Must read for any question about all blast </a:t>
            </a:r>
            <a:r>
              <a:rPr lang="en-GB" b="1" err="1">
                <a:latin typeface="Arial" charset="0"/>
                <a:ea typeface="Arial" charset="0"/>
                <a:cs typeface="Arial" charset="0"/>
              </a:rPr>
              <a:t>programms</a:t>
            </a:r>
            <a:endParaRPr lang="en-GB" b="1">
              <a:latin typeface="Arial" charset="0"/>
              <a:ea typeface="Arial" charset="0"/>
              <a:cs typeface="Arial" charset="0"/>
            </a:endParaRPr>
          </a:p>
        </p:txBody>
      </p:sp>
    </p:spTree>
    <p:extLst>
      <p:ext uri="{BB962C8B-B14F-4D97-AF65-F5344CB8AC3E}">
        <p14:creationId xmlns:p14="http://schemas.microsoft.com/office/powerpoint/2010/main" val="1424138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2654300"/>
            <a:ext cx="9144000" cy="646331"/>
          </a:xfrm>
          <a:prstGeom prst="rect">
            <a:avLst/>
          </a:prstGeom>
          <a:solidFill>
            <a:srgbClr val="FFFF00"/>
          </a:solidFill>
        </p:spPr>
        <p:txBody>
          <a:bodyPr wrap="square" rtlCol="0">
            <a:spAutoFit/>
          </a:bodyPr>
          <a:lstStyle/>
          <a:p>
            <a:pPr algn="ctr"/>
            <a:r>
              <a:rPr lang="en-GB" sz="3600" b="1" dirty="0">
                <a:solidFill>
                  <a:srgbClr val="0000FF"/>
                </a:solidFill>
              </a:rPr>
              <a:t>To sum up</a:t>
            </a:r>
          </a:p>
        </p:txBody>
      </p:sp>
    </p:spTree>
    <p:extLst>
      <p:ext uri="{BB962C8B-B14F-4D97-AF65-F5344CB8AC3E}">
        <p14:creationId xmlns:p14="http://schemas.microsoft.com/office/powerpoint/2010/main" val="628526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79462"/>
          </a:xfrm>
          <a:solidFill>
            <a:srgbClr val="FFFF00"/>
          </a:solidFill>
        </p:spPr>
        <p:txBody>
          <a:bodyPr>
            <a:normAutofit fontScale="90000"/>
          </a:bodyPr>
          <a:lstStyle/>
          <a:p>
            <a:pPr algn="ctr" eaLnBrk="1" hangingPunct="1">
              <a:defRPr/>
            </a:pPr>
            <a:r>
              <a:rPr lang="en-US" altLang="x-none" b="1" dirty="0">
                <a:solidFill>
                  <a:srgbClr val="0D4BFF"/>
                </a:solidFill>
                <a:latin typeface="Arial" charset="0"/>
                <a:ea typeface="Arial" charset="0"/>
                <a:cs typeface="Arial" charset="0"/>
              </a:rPr>
              <a:t>Blast programs &amp; Databases setting</a:t>
            </a:r>
          </a:p>
        </p:txBody>
      </p:sp>
      <p:sp>
        <p:nvSpPr>
          <p:cNvPr id="5" name="ZoneTexte 4"/>
          <p:cNvSpPr txBox="1"/>
          <p:nvPr/>
        </p:nvSpPr>
        <p:spPr>
          <a:xfrm>
            <a:off x="0" y="1553686"/>
            <a:ext cx="8966200" cy="1815882"/>
          </a:xfrm>
          <a:prstGeom prst="rect">
            <a:avLst/>
          </a:prstGeom>
          <a:noFill/>
        </p:spPr>
        <p:txBody>
          <a:bodyPr wrap="square" rtlCol="0">
            <a:spAutoFit/>
          </a:bodyPr>
          <a:lstStyle/>
          <a:p>
            <a:r>
              <a:rPr lang="en-GB" sz="2800" b="1" dirty="0"/>
              <a:t>~/home0/</a:t>
            </a:r>
            <a:r>
              <a:rPr lang="en-GB" sz="2800" b="1" dirty="0" err="1"/>
              <a:t>gensoft</a:t>
            </a:r>
            <a:r>
              <a:rPr lang="en-GB" sz="2800" b="1" dirty="0"/>
              <a:t>/blast/bin</a:t>
            </a:r>
          </a:p>
          <a:p>
            <a:r>
              <a:rPr lang="en-GB" sz="2800" b="1" dirty="0"/>
              <a:t>~/home0/</a:t>
            </a:r>
            <a:r>
              <a:rPr lang="en-GB" sz="2800" b="1" dirty="0" err="1"/>
              <a:t>blastdb</a:t>
            </a:r>
            <a:endParaRPr lang="en-GB" sz="2800" b="1" dirty="0"/>
          </a:p>
          <a:p>
            <a:r>
              <a:rPr lang="en-GB" sz="2800" b="1" dirty="0"/>
              <a:t>~/home0/doc/</a:t>
            </a:r>
          </a:p>
          <a:p>
            <a:r>
              <a:rPr lang="en-GB" sz="2800" b="1" dirty="0"/>
              <a:t>~/home0/data/</a:t>
            </a:r>
          </a:p>
        </p:txBody>
      </p:sp>
      <p:sp>
        <p:nvSpPr>
          <p:cNvPr id="6" name="ZoneTexte 5"/>
          <p:cNvSpPr txBox="1"/>
          <p:nvPr/>
        </p:nvSpPr>
        <p:spPr>
          <a:xfrm>
            <a:off x="101600" y="3797300"/>
            <a:ext cx="9042400" cy="523220"/>
          </a:xfrm>
          <a:prstGeom prst="rect">
            <a:avLst/>
          </a:prstGeom>
          <a:noFill/>
        </p:spPr>
        <p:txBody>
          <a:bodyPr wrap="square" rtlCol="0">
            <a:spAutoFit/>
          </a:bodyPr>
          <a:lstStyle/>
          <a:p>
            <a:r>
              <a:rPr lang="en-GB" sz="2800" b="1" dirty="0"/>
              <a:t>~/home1/</a:t>
            </a:r>
            <a:r>
              <a:rPr lang="en-GB" sz="2800" b="1" dirty="0" err="1"/>
              <a:t>blasttests</a:t>
            </a:r>
            <a:endParaRPr lang="en-GB" sz="2800" b="1" dirty="0"/>
          </a:p>
        </p:txBody>
      </p:sp>
    </p:spTree>
    <p:extLst>
      <p:ext uri="{BB962C8B-B14F-4D97-AF65-F5344CB8AC3E}">
        <p14:creationId xmlns:p14="http://schemas.microsoft.com/office/powerpoint/2010/main" val="1534768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
        <p:nvSpPr>
          <p:cNvPr id="6" name="Rectangle 5"/>
          <p:cNvSpPr/>
          <p:nvPr/>
        </p:nvSpPr>
        <p:spPr>
          <a:xfrm>
            <a:off x="76200" y="1058226"/>
            <a:ext cx="9067800" cy="683264"/>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main programs to run are: </a:t>
            </a:r>
            <a:r>
              <a:rPr lang="en-US" altLang="x-none" sz="2400" b="1" dirty="0" err="1">
                <a:solidFill>
                  <a:srgbClr val="FF0000"/>
                </a:solidFill>
                <a:latin typeface="Arial" charset="0"/>
                <a:ea typeface="Arial" charset="0"/>
                <a:cs typeface="Arial" charset="0"/>
              </a:rPr>
              <a:t>blastp</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blastn</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blastx</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tblastn</a:t>
            </a:r>
            <a:r>
              <a:rPr lang="en-US" altLang="x-none" sz="2400" b="1" dirty="0">
                <a:latin typeface="Arial" charset="0"/>
                <a:ea typeface="Arial" charset="0"/>
                <a:cs typeface="Arial" charset="0"/>
              </a:rPr>
              <a:t>, </a:t>
            </a:r>
            <a:r>
              <a:rPr lang="en-US" altLang="x-none" sz="2400" b="1" dirty="0" err="1">
                <a:solidFill>
                  <a:srgbClr val="FF0000"/>
                </a:solidFill>
                <a:latin typeface="Arial" charset="0"/>
                <a:ea typeface="Arial" charset="0"/>
                <a:cs typeface="Arial" charset="0"/>
              </a:rPr>
              <a:t>tblastx</a:t>
            </a:r>
            <a:r>
              <a:rPr lang="en-US" altLang="x-none" sz="2400" b="1" dirty="0">
                <a:latin typeface="Arial" charset="0"/>
                <a:ea typeface="Arial" charset="0"/>
                <a:cs typeface="Arial" charset="0"/>
              </a:rPr>
              <a:t>, but not only these.</a:t>
            </a:r>
          </a:p>
        </p:txBody>
      </p:sp>
      <p:sp>
        <p:nvSpPr>
          <p:cNvPr id="7" name="Rectangle 6"/>
          <p:cNvSpPr/>
          <p:nvPr/>
        </p:nvSpPr>
        <p:spPr>
          <a:xfrm>
            <a:off x="76200" y="4905024"/>
            <a:ext cx="9067800" cy="609398"/>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Basic syntax, on the command line:</a:t>
            </a:r>
          </a:p>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YAL063c.blp</a:t>
            </a:r>
          </a:p>
        </p:txBody>
      </p:sp>
      <p:sp>
        <p:nvSpPr>
          <p:cNvPr id="8" name="ZoneTexte 7"/>
          <p:cNvSpPr txBox="1"/>
          <p:nvPr/>
        </p:nvSpPr>
        <p:spPr>
          <a:xfrm>
            <a:off x="0" y="3416300"/>
            <a:ext cx="9144000" cy="1274195"/>
          </a:xfrm>
          <a:prstGeom prst="rect">
            <a:avLst/>
          </a:prstGeom>
          <a:noFill/>
        </p:spPr>
        <p:txBody>
          <a:bodyPr wrap="square" rtlCol="0">
            <a:spAutoFit/>
          </a:bodyPr>
          <a:lstStyle/>
          <a:p>
            <a:pPr>
              <a:lnSpc>
                <a:spcPct val="80000"/>
              </a:lnSpc>
              <a:defRPr/>
            </a:pPr>
            <a:r>
              <a:rPr lang="en-US" altLang="x-none" sz="2400" b="1" dirty="0">
                <a:latin typeface="Arial" charset="0"/>
                <a:ea typeface="Arial" charset="0"/>
                <a:cs typeface="Arial" charset="0"/>
              </a:rPr>
              <a:t>The essential options are:</a:t>
            </a:r>
          </a:p>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err="1">
                <a:solidFill>
                  <a:srgbClr val="FF0000"/>
                </a:solidFill>
                <a:latin typeface="Arial" charset="0"/>
                <a:ea typeface="Arial" charset="0"/>
                <a:cs typeface="Arial" charset="0"/>
              </a:rPr>
              <a:t>db</a:t>
            </a:r>
            <a:r>
              <a:rPr lang="en-US" altLang="x-none" sz="2400" b="1" dirty="0">
                <a:latin typeface="Arial" charset="0"/>
                <a:ea typeface="Arial" charset="0"/>
                <a:cs typeface="Arial" charset="0"/>
              </a:rPr>
              <a:t> subject database (created with </a:t>
            </a:r>
            <a:r>
              <a:rPr lang="en-US" altLang="x-none" sz="2400" b="1" dirty="0" err="1">
                <a:solidFill>
                  <a:srgbClr val="FF0000"/>
                </a:solidFill>
                <a:latin typeface="Arial" charset="0"/>
                <a:ea typeface="Arial" charset="0"/>
                <a:cs typeface="Arial" charset="0"/>
              </a:rPr>
              <a:t>makeblastdb</a:t>
            </a:r>
            <a:r>
              <a:rPr lang="en-US" altLang="x-none" sz="2400" b="1" dirty="0">
                <a:latin typeface="Arial" charset="0"/>
                <a:ea typeface="Arial" charset="0"/>
                <a:cs typeface="Arial" charset="0"/>
              </a:rPr>
              <a:t>)</a:t>
            </a:r>
          </a:p>
          <a:p>
            <a:pPr>
              <a:lnSpc>
                <a:spcPct val="80000"/>
              </a:lnSpc>
              <a:defRPr/>
            </a:pPr>
            <a:r>
              <a:rPr lang="en-US" altLang="x-none" sz="2400" b="1" dirty="0">
                <a:solidFill>
                  <a:srgbClr val="FF0000"/>
                </a:solidFill>
                <a:latin typeface="Arial" charset="0"/>
                <a:ea typeface="Arial" charset="0"/>
                <a:cs typeface="Arial" charset="0"/>
              </a:rPr>
              <a:t>-query</a:t>
            </a:r>
            <a:r>
              <a:rPr lang="en-US" altLang="x-none" sz="2400" b="1" dirty="0">
                <a:latin typeface="Arial" charset="0"/>
                <a:ea typeface="Arial" charset="0"/>
                <a:cs typeface="Arial" charset="0"/>
              </a:rPr>
              <a:t>  input sequence file (query sequence in </a:t>
            </a:r>
            <a:r>
              <a:rPr lang="en-US" altLang="x-none" sz="2400" b="1" dirty="0">
                <a:solidFill>
                  <a:srgbClr val="FF0000"/>
                </a:solidFill>
                <a:latin typeface="Arial" charset="0"/>
                <a:ea typeface="Arial" charset="0"/>
                <a:cs typeface="Arial" charset="0"/>
              </a:rPr>
              <a:t>FASTA format</a:t>
            </a:r>
            <a:r>
              <a:rPr lang="en-US" altLang="x-none" sz="2400" b="1" dirty="0">
                <a:latin typeface="Arial" charset="0"/>
                <a:ea typeface="Arial" charset="0"/>
                <a:cs typeface="Arial" charset="0"/>
              </a:rPr>
              <a:t>)</a:t>
            </a:r>
          </a:p>
          <a:p>
            <a:pPr>
              <a:lnSpc>
                <a:spcPct val="80000"/>
              </a:lnSpc>
              <a:defRPr/>
            </a:pPr>
            <a:r>
              <a:rPr lang="en-US" altLang="x-none" sz="2400" b="1" dirty="0">
                <a:solidFill>
                  <a:srgbClr val="FF0000"/>
                </a:solidFill>
                <a:latin typeface="Arial" charset="0"/>
                <a:ea typeface="Arial" charset="0"/>
                <a:cs typeface="Arial" charset="0"/>
              </a:rPr>
              <a:t>-out</a:t>
            </a:r>
            <a:r>
              <a:rPr lang="en-US" altLang="x-none" sz="2400" b="1" dirty="0">
                <a:latin typeface="Arial" charset="0"/>
                <a:ea typeface="Arial" charset="0"/>
                <a:cs typeface="Arial" charset="0"/>
              </a:rPr>
              <a:t> output file name</a:t>
            </a:r>
          </a:p>
        </p:txBody>
      </p:sp>
      <p:sp>
        <p:nvSpPr>
          <p:cNvPr id="9" name="ZoneTexte 8"/>
          <p:cNvSpPr txBox="1"/>
          <p:nvPr/>
        </p:nvSpPr>
        <p:spPr>
          <a:xfrm>
            <a:off x="76200" y="5651500"/>
            <a:ext cx="8978900" cy="369332"/>
          </a:xfrm>
          <a:prstGeom prst="rect">
            <a:avLst/>
          </a:prstGeom>
          <a:noFill/>
        </p:spPr>
        <p:txBody>
          <a:bodyPr wrap="square" rtlCol="0">
            <a:spAutoFit/>
          </a:bodyPr>
          <a:lstStyle/>
          <a:p>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fr-FR" b="1" dirty="0">
                <a:solidFill>
                  <a:srgbClr val="FF0000"/>
                </a:solidFill>
                <a:latin typeface="Arial" charset="0"/>
                <a:ea typeface="Arial" charset="0"/>
                <a:cs typeface="Arial" charset="0"/>
              </a:rPr>
              <a:t>-</a:t>
            </a:r>
            <a:r>
              <a:rPr lang="fr-FR" b="1" dirty="0" err="1">
                <a:solidFill>
                  <a:srgbClr val="FF0000"/>
                </a:solidFill>
                <a:latin typeface="Arial" charset="0"/>
                <a:ea typeface="Arial" charset="0"/>
                <a:cs typeface="Arial" charset="0"/>
              </a:rPr>
              <a:t>outfmt</a:t>
            </a:r>
            <a:r>
              <a:rPr lang="fr-FR" b="1" dirty="0">
                <a:solidFill>
                  <a:srgbClr val="FF0000"/>
                </a:solidFill>
                <a:latin typeface="Arial" charset="0"/>
                <a:ea typeface="Arial" charset="0"/>
                <a:cs typeface="Arial" charset="0"/>
              </a:rPr>
              <a:t> </a:t>
            </a:r>
            <a:r>
              <a:rPr lang="fr-FR" b="1" dirty="0">
                <a:latin typeface="Arial" charset="0"/>
                <a:ea typeface="Arial" charset="0"/>
                <a:cs typeface="Arial" charset="0"/>
              </a:rPr>
              <a:t>6</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YAL063c.blp6 </a:t>
            </a:r>
            <a:endParaRPr lang="en-GB" dirty="0">
              <a:latin typeface="Arial" charset="0"/>
              <a:ea typeface="Arial" charset="0"/>
              <a:cs typeface="Arial" charset="0"/>
            </a:endParaRPr>
          </a:p>
        </p:txBody>
      </p:sp>
      <p:sp>
        <p:nvSpPr>
          <p:cNvPr id="10" name="ZoneTexte 9"/>
          <p:cNvSpPr txBox="1"/>
          <p:nvPr/>
        </p:nvSpPr>
        <p:spPr>
          <a:xfrm>
            <a:off x="127000" y="6057900"/>
            <a:ext cx="8928100" cy="369332"/>
          </a:xfrm>
          <a:prstGeom prst="rect">
            <a:avLst/>
          </a:prstGeom>
          <a:noFill/>
        </p:spPr>
        <p:txBody>
          <a:bodyPr wrap="square" rtlCol="0">
            <a:spAutoFit/>
          </a:bodyPr>
          <a:lstStyle/>
          <a:p>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YAL063c.prt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fr-FR" b="1" dirty="0">
                <a:solidFill>
                  <a:srgbClr val="FF0000"/>
                </a:solidFill>
                <a:latin typeface="Arial" charset="0"/>
                <a:ea typeface="Arial" charset="0"/>
                <a:cs typeface="Arial" charset="0"/>
              </a:rPr>
              <a:t>-html</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–out</a:t>
            </a:r>
            <a:r>
              <a:rPr lang="en-US" altLang="x-none" b="1" dirty="0">
                <a:latin typeface="Arial" charset="0"/>
                <a:ea typeface="Arial" charset="0"/>
                <a:cs typeface="Arial" charset="0"/>
              </a:rPr>
              <a:t> YAL063c_blp.html </a:t>
            </a:r>
            <a:endParaRPr lang="en-GB" dirty="0">
              <a:latin typeface="Arial" charset="0"/>
              <a:ea typeface="Arial" charset="0"/>
              <a:cs typeface="Arial" charset="0"/>
            </a:endParaRPr>
          </a:p>
        </p:txBody>
      </p:sp>
      <p:sp>
        <p:nvSpPr>
          <p:cNvPr id="11" name="ZoneTexte 10"/>
          <p:cNvSpPr txBox="1"/>
          <p:nvPr/>
        </p:nvSpPr>
        <p:spPr>
          <a:xfrm>
            <a:off x="0" y="1993900"/>
            <a:ext cx="9144000" cy="400110"/>
          </a:xfrm>
          <a:prstGeom prst="rect">
            <a:avLst/>
          </a:prstGeom>
          <a:noFill/>
        </p:spPr>
        <p:txBody>
          <a:bodyPr wrap="square" rtlCol="0">
            <a:spAutoFit/>
          </a:bodyPr>
          <a:lstStyle/>
          <a:p>
            <a:r>
              <a:rPr lang="en-GB" sz="2000" b="1" dirty="0">
                <a:solidFill>
                  <a:srgbClr val="FF0000"/>
                </a:solidFill>
              </a:rPr>
              <a:t>•</a:t>
            </a:r>
            <a:r>
              <a:rPr lang="en-GB" sz="2000" b="1" dirty="0"/>
              <a:t> </a:t>
            </a:r>
            <a:r>
              <a:rPr lang="en-GB" sz="2000" b="1" dirty="0" err="1">
                <a:solidFill>
                  <a:srgbClr val="FF0000"/>
                </a:solidFill>
              </a:rPr>
              <a:t>makeblastdb</a:t>
            </a:r>
            <a:r>
              <a:rPr lang="en-GB" sz="2000" b="1" dirty="0"/>
              <a:t> </a:t>
            </a:r>
            <a:r>
              <a:rPr lang="en-GB" sz="2000" b="1" dirty="0">
                <a:solidFill>
                  <a:srgbClr val="FF0000"/>
                </a:solidFill>
              </a:rPr>
              <a:t>–in </a:t>
            </a:r>
            <a:r>
              <a:rPr lang="en-GB" sz="2000" b="1" dirty="0" err="1"/>
              <a:t>GSACE.pep</a:t>
            </a:r>
            <a:r>
              <a:rPr lang="en-GB" sz="2000" b="1" dirty="0"/>
              <a:t> </a:t>
            </a:r>
            <a:r>
              <a:rPr lang="en-GB" sz="2000" b="1" dirty="0">
                <a:solidFill>
                  <a:srgbClr val="FF0000"/>
                </a:solidFill>
              </a:rPr>
              <a:t>–</a:t>
            </a:r>
            <a:r>
              <a:rPr lang="en-GB" sz="2000" b="1" dirty="0" err="1">
                <a:solidFill>
                  <a:srgbClr val="FF0000"/>
                </a:solidFill>
              </a:rPr>
              <a:t>dbtype</a:t>
            </a:r>
            <a:r>
              <a:rPr lang="en-GB" sz="2000" b="1" dirty="0">
                <a:solidFill>
                  <a:srgbClr val="FF0000"/>
                </a:solidFill>
              </a:rPr>
              <a:t> </a:t>
            </a:r>
            <a:r>
              <a:rPr lang="en-GB" sz="2000" b="1" dirty="0" err="1">
                <a:solidFill>
                  <a:srgbClr val="FF0000"/>
                </a:solidFill>
              </a:rPr>
              <a:t>prot</a:t>
            </a:r>
            <a:r>
              <a:rPr lang="en-GB" sz="2000" b="1" dirty="0"/>
              <a:t> </a:t>
            </a:r>
            <a:r>
              <a:rPr lang="en-GB" sz="2000" b="1" dirty="0">
                <a:solidFill>
                  <a:srgbClr val="FF0000"/>
                </a:solidFill>
              </a:rPr>
              <a:t>–title </a:t>
            </a:r>
            <a:r>
              <a:rPr lang="en-GB" sz="2000" b="1" dirty="0"/>
              <a:t>“S. cerevisiae proteome”</a:t>
            </a:r>
          </a:p>
        </p:txBody>
      </p:sp>
      <p:sp>
        <p:nvSpPr>
          <p:cNvPr id="12" name="ZoneTexte 11"/>
          <p:cNvSpPr txBox="1"/>
          <p:nvPr/>
        </p:nvSpPr>
        <p:spPr>
          <a:xfrm>
            <a:off x="12700" y="2628900"/>
            <a:ext cx="9144000" cy="400110"/>
          </a:xfrm>
          <a:prstGeom prst="rect">
            <a:avLst/>
          </a:prstGeom>
          <a:noFill/>
        </p:spPr>
        <p:txBody>
          <a:bodyPr wrap="square" rtlCol="0">
            <a:spAutoFit/>
          </a:bodyPr>
          <a:lstStyle/>
          <a:p>
            <a:r>
              <a:rPr lang="en-GB" sz="2000" b="1" dirty="0">
                <a:solidFill>
                  <a:srgbClr val="FF0000"/>
                </a:solidFill>
              </a:rPr>
              <a:t>•</a:t>
            </a:r>
            <a:r>
              <a:rPr lang="en-GB" sz="2000" b="1" dirty="0"/>
              <a:t> </a:t>
            </a:r>
            <a:r>
              <a:rPr lang="en-GB" sz="2000" b="1" dirty="0" err="1">
                <a:solidFill>
                  <a:srgbClr val="FF0000"/>
                </a:solidFill>
              </a:rPr>
              <a:t>makeblastdb</a:t>
            </a:r>
            <a:r>
              <a:rPr lang="en-GB" sz="2000" b="1" dirty="0"/>
              <a:t> </a:t>
            </a:r>
            <a:r>
              <a:rPr lang="en-GB" sz="2000" b="1" dirty="0">
                <a:solidFill>
                  <a:srgbClr val="FF0000"/>
                </a:solidFill>
              </a:rPr>
              <a:t>–in </a:t>
            </a:r>
            <a:r>
              <a:rPr lang="en-GB" sz="2000" b="1" dirty="0" err="1"/>
              <a:t>GSACE.dna</a:t>
            </a:r>
            <a:r>
              <a:rPr lang="en-GB" sz="2000" b="1" dirty="0"/>
              <a:t> </a:t>
            </a:r>
            <a:r>
              <a:rPr lang="en-GB" sz="2000" b="1" dirty="0">
                <a:solidFill>
                  <a:srgbClr val="FF0000"/>
                </a:solidFill>
              </a:rPr>
              <a:t>–</a:t>
            </a:r>
            <a:r>
              <a:rPr lang="en-GB" sz="2000" b="1" dirty="0" err="1">
                <a:solidFill>
                  <a:srgbClr val="FF0000"/>
                </a:solidFill>
              </a:rPr>
              <a:t>dbtype</a:t>
            </a:r>
            <a:r>
              <a:rPr lang="en-GB" sz="2000" b="1" dirty="0">
                <a:solidFill>
                  <a:srgbClr val="FF0000"/>
                </a:solidFill>
              </a:rPr>
              <a:t> </a:t>
            </a:r>
            <a:r>
              <a:rPr lang="en-GB" sz="2000" b="1" dirty="0" err="1">
                <a:solidFill>
                  <a:srgbClr val="FF0000"/>
                </a:solidFill>
              </a:rPr>
              <a:t>nucl</a:t>
            </a:r>
            <a:r>
              <a:rPr lang="en-GB" sz="2000" b="1" dirty="0"/>
              <a:t> </a:t>
            </a:r>
            <a:r>
              <a:rPr lang="en-GB" sz="2000" b="1" dirty="0">
                <a:solidFill>
                  <a:srgbClr val="FF0000"/>
                </a:solidFill>
              </a:rPr>
              <a:t>–title </a:t>
            </a:r>
            <a:r>
              <a:rPr lang="en-GB" sz="2000" b="1" dirty="0"/>
              <a:t>“S. cerevisiae genes”</a:t>
            </a:r>
          </a:p>
        </p:txBody>
      </p:sp>
    </p:spTree>
    <p:extLst>
      <p:ext uri="{BB962C8B-B14F-4D97-AF65-F5344CB8AC3E}">
        <p14:creationId xmlns:p14="http://schemas.microsoft.com/office/powerpoint/2010/main" val="1829232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96850" y="869950"/>
            <a:ext cx="8750300" cy="5930900"/>
          </a:xfrm>
          <a:prstGeom prst="rect">
            <a:avLst/>
          </a:prstGeom>
        </p:spPr>
      </p:pic>
      <p:sp>
        <p:nvSpPr>
          <p:cNvPr id="6"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
        <p:nvSpPr>
          <p:cNvPr id="7" name="Rectangle 6"/>
          <p:cNvSpPr/>
          <p:nvPr/>
        </p:nvSpPr>
        <p:spPr>
          <a:xfrm>
            <a:off x="596900" y="773635"/>
            <a:ext cx="83947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–html –out</a:t>
            </a:r>
            <a:r>
              <a:rPr lang="en-US" altLang="x-none" b="1" dirty="0">
                <a:latin typeface="Arial" charset="0"/>
                <a:ea typeface="Arial" charset="0"/>
                <a:cs typeface="Arial" charset="0"/>
              </a:rPr>
              <a:t> YAL067c.blp</a:t>
            </a:r>
          </a:p>
        </p:txBody>
      </p:sp>
    </p:spTree>
    <p:extLst>
      <p:ext uri="{BB962C8B-B14F-4D97-AF65-F5344CB8AC3E}">
        <p14:creationId xmlns:p14="http://schemas.microsoft.com/office/powerpoint/2010/main" val="2075282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pic>
        <p:nvPicPr>
          <p:cNvPr id="5" name="Image 4"/>
          <p:cNvPicPr>
            <a:picLocks noChangeAspect="1"/>
          </p:cNvPicPr>
          <p:nvPr/>
        </p:nvPicPr>
        <p:blipFill>
          <a:blip r:embed="rId2"/>
          <a:stretch>
            <a:fillRect/>
          </a:stretch>
        </p:blipFill>
        <p:spPr>
          <a:xfrm>
            <a:off x="1196251" y="806848"/>
            <a:ext cx="5938697" cy="6051152"/>
          </a:xfrm>
          <a:prstGeom prst="rect">
            <a:avLst/>
          </a:prstGeom>
        </p:spPr>
      </p:pic>
    </p:spTree>
    <p:extLst>
      <p:ext uri="{BB962C8B-B14F-4D97-AF65-F5344CB8AC3E}">
        <p14:creationId xmlns:p14="http://schemas.microsoft.com/office/powerpoint/2010/main" val="1640104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606550" y="1778000"/>
            <a:ext cx="5930900" cy="4470400"/>
          </a:xfrm>
          <a:prstGeom prst="rect">
            <a:avLst/>
          </a:prstGeom>
        </p:spPr>
      </p:pic>
      <p:sp>
        <p:nvSpPr>
          <p:cNvPr id="5"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Tree>
    <p:extLst>
      <p:ext uri="{BB962C8B-B14F-4D97-AF65-F5344CB8AC3E}">
        <p14:creationId xmlns:p14="http://schemas.microsoft.com/office/powerpoint/2010/main" val="120652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graphicFrame>
        <p:nvGraphicFramePr>
          <p:cNvPr id="5" name="Tableau 4"/>
          <p:cNvGraphicFramePr>
            <a:graphicFrameLocks noGrp="1"/>
          </p:cNvGraphicFramePr>
          <p:nvPr/>
        </p:nvGraphicFramePr>
        <p:xfrm>
          <a:off x="628650" y="2152637"/>
          <a:ext cx="7886700" cy="3697313"/>
        </p:xfrm>
        <a:graphic>
          <a:graphicData uri="http://schemas.openxmlformats.org/drawingml/2006/table">
            <a:tbl>
              <a:tblPr firstRow="1" firstCol="1" bandRow="1">
                <a:tableStyleId>{5C22544A-7EE6-4342-B048-85BDC9FD1C3A}</a:tableStyleId>
              </a:tblPr>
              <a:tblGrid>
                <a:gridCol w="656849">
                  <a:extLst>
                    <a:ext uri="{9D8B030D-6E8A-4147-A177-3AD203B41FA5}">
                      <a16:colId xmlns:a16="http://schemas.microsoft.com/office/drawing/2014/main" val="20000"/>
                    </a:ext>
                  </a:extLst>
                </a:gridCol>
                <a:gridCol w="656849">
                  <a:extLst>
                    <a:ext uri="{9D8B030D-6E8A-4147-A177-3AD203B41FA5}">
                      <a16:colId xmlns:a16="http://schemas.microsoft.com/office/drawing/2014/main" val="20001"/>
                    </a:ext>
                  </a:extLst>
                </a:gridCol>
                <a:gridCol w="656849">
                  <a:extLst>
                    <a:ext uri="{9D8B030D-6E8A-4147-A177-3AD203B41FA5}">
                      <a16:colId xmlns:a16="http://schemas.microsoft.com/office/drawing/2014/main" val="20002"/>
                    </a:ext>
                  </a:extLst>
                </a:gridCol>
                <a:gridCol w="656849">
                  <a:extLst>
                    <a:ext uri="{9D8B030D-6E8A-4147-A177-3AD203B41FA5}">
                      <a16:colId xmlns:a16="http://schemas.microsoft.com/office/drawing/2014/main" val="20003"/>
                    </a:ext>
                  </a:extLst>
                </a:gridCol>
                <a:gridCol w="657413">
                  <a:extLst>
                    <a:ext uri="{9D8B030D-6E8A-4147-A177-3AD203B41FA5}">
                      <a16:colId xmlns:a16="http://schemas.microsoft.com/office/drawing/2014/main" val="20004"/>
                    </a:ext>
                  </a:extLst>
                </a:gridCol>
                <a:gridCol w="657413">
                  <a:extLst>
                    <a:ext uri="{9D8B030D-6E8A-4147-A177-3AD203B41FA5}">
                      <a16:colId xmlns:a16="http://schemas.microsoft.com/office/drawing/2014/main" val="20005"/>
                    </a:ext>
                  </a:extLst>
                </a:gridCol>
                <a:gridCol w="657413">
                  <a:extLst>
                    <a:ext uri="{9D8B030D-6E8A-4147-A177-3AD203B41FA5}">
                      <a16:colId xmlns:a16="http://schemas.microsoft.com/office/drawing/2014/main" val="20006"/>
                    </a:ext>
                  </a:extLst>
                </a:gridCol>
                <a:gridCol w="657413">
                  <a:extLst>
                    <a:ext uri="{9D8B030D-6E8A-4147-A177-3AD203B41FA5}">
                      <a16:colId xmlns:a16="http://schemas.microsoft.com/office/drawing/2014/main" val="20007"/>
                    </a:ext>
                  </a:extLst>
                </a:gridCol>
                <a:gridCol w="657413">
                  <a:extLst>
                    <a:ext uri="{9D8B030D-6E8A-4147-A177-3AD203B41FA5}">
                      <a16:colId xmlns:a16="http://schemas.microsoft.com/office/drawing/2014/main" val="20008"/>
                    </a:ext>
                  </a:extLst>
                </a:gridCol>
                <a:gridCol w="657413">
                  <a:extLst>
                    <a:ext uri="{9D8B030D-6E8A-4147-A177-3AD203B41FA5}">
                      <a16:colId xmlns:a16="http://schemas.microsoft.com/office/drawing/2014/main" val="20009"/>
                    </a:ext>
                  </a:extLst>
                </a:gridCol>
                <a:gridCol w="657413">
                  <a:extLst>
                    <a:ext uri="{9D8B030D-6E8A-4147-A177-3AD203B41FA5}">
                      <a16:colId xmlns:a16="http://schemas.microsoft.com/office/drawing/2014/main" val="20010"/>
                    </a:ext>
                  </a:extLst>
                </a:gridCol>
                <a:gridCol w="657413">
                  <a:extLst>
                    <a:ext uri="{9D8B030D-6E8A-4147-A177-3AD203B41FA5}">
                      <a16:colId xmlns:a16="http://schemas.microsoft.com/office/drawing/2014/main" val="20011"/>
                    </a:ext>
                  </a:extLst>
                </a:gridCol>
              </a:tblGrid>
              <a:tr h="284409">
                <a:tc>
                  <a:txBody>
                    <a:bodyPr/>
                    <a:lstStyle/>
                    <a:p>
                      <a:pPr>
                        <a:spcAft>
                          <a:spcPts val="0"/>
                        </a:spcAft>
                      </a:pPr>
                      <a:r>
                        <a:rPr lang="fr-FR" sz="900">
                          <a:effectLst/>
                        </a:rPr>
                        <a:t>qaccver</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saccver</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pident</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length</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mismatch</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gapopen</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qstart</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qend</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sstart</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send</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evalue</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bitscore</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0"/>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100.000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593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593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593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1225</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1"/>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YGR065c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39.750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561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330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579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573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6.82e-148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437</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2"/>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YCR028c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30.072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419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275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532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434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3.28e-62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212</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3"/>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YLR004c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22.095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525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359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566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500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2.04e-21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95.9</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4"/>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YGR260w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21.909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461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328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579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81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518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1.55e-17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83.6</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5"/>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YJR152w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19.959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486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346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591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70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530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1.60e-17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83.6</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6"/>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YIL166c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23.265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533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355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567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516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1.11e-16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81.3</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7"/>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YLL055w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21.111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450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333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565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479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6.78e-09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56.2</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8"/>
                  </a:ext>
                </a:extLst>
              </a:tr>
              <a:tr h="284409">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YOL163w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24.051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158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102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358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152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1.46e-05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43.5</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09"/>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YCL010c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31.481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80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0.35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31.2</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0"/>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YOR378w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30.172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116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325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227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0.76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30.4</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1"/>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YOR245c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25.185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135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218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348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208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336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0.78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30.4</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2"/>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YBR092c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29.412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424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474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344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388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27.7</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3"/>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YBR229c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40.000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363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392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513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542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26.9</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4"/>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YDL102w</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22.059</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68</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65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180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247</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9.5</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26.9</a:t>
                      </a:r>
                      <a:endParaRPr lang="fr-FR" sz="90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5"/>
                  </a:ext>
                </a:extLst>
              </a:tr>
              <a:tr h="142204">
                <a:tc>
                  <a:txBody>
                    <a:bodyPr/>
                    <a:lstStyle/>
                    <a:p>
                      <a:pPr>
                        <a:spcAft>
                          <a:spcPts val="0"/>
                        </a:spcAft>
                      </a:pPr>
                      <a:r>
                        <a:rPr lang="fr-FR" sz="900">
                          <a:effectLst/>
                        </a:rPr>
                        <a:t>YAL067c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YML059c</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47.826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0</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24</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121</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143</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a:effectLst/>
                        </a:rPr>
                        <a:t>9.6</a:t>
                      </a:r>
                      <a:endParaRPr lang="fr-FR" sz="900">
                        <a:effectLst/>
                        <a:latin typeface="Courier" charset="0"/>
                        <a:ea typeface="Calibri" charset="0"/>
                        <a:cs typeface="Times New Roman" charset="0"/>
                      </a:endParaRPr>
                    </a:p>
                  </a:txBody>
                  <a:tcPr marL="60945" marR="60945" marT="0" marB="0"/>
                </a:tc>
                <a:tc>
                  <a:txBody>
                    <a:bodyPr/>
                    <a:lstStyle/>
                    <a:p>
                      <a:pPr>
                        <a:spcAft>
                          <a:spcPts val="0"/>
                        </a:spcAft>
                      </a:pPr>
                      <a:r>
                        <a:rPr lang="fr-FR" sz="900" dirty="0">
                          <a:effectLst/>
                        </a:rPr>
                        <a:t>26.9</a:t>
                      </a:r>
                      <a:endParaRPr lang="fr-FR" sz="900" dirty="0">
                        <a:effectLst/>
                        <a:latin typeface="Courier" charset="0"/>
                        <a:ea typeface="Calibri" charset="0"/>
                        <a:cs typeface="Times New Roman" charset="0"/>
                      </a:endParaRPr>
                    </a:p>
                  </a:txBody>
                  <a:tcPr marL="60945" marR="60945" marT="0" marB="0"/>
                </a:tc>
                <a:extLst>
                  <a:ext uri="{0D108BD9-81ED-4DB2-BD59-A6C34878D82A}">
                    <a16:rowId xmlns:a16="http://schemas.microsoft.com/office/drawing/2014/main" val="10016"/>
                  </a:ext>
                </a:extLst>
              </a:tr>
            </a:tbl>
          </a:graphicData>
        </a:graphic>
      </p:graphicFrame>
      <p:sp>
        <p:nvSpPr>
          <p:cNvPr id="6" name="Rectangle 5"/>
          <p:cNvSpPr/>
          <p:nvPr/>
        </p:nvSpPr>
        <p:spPr>
          <a:xfrm>
            <a:off x="304800" y="1116535"/>
            <a:ext cx="83947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outfmt</a:t>
            </a:r>
            <a:r>
              <a:rPr lang="en-US" altLang="x-none" b="1" dirty="0">
                <a:solidFill>
                  <a:srgbClr val="FF0000"/>
                </a:solidFill>
                <a:latin typeface="Arial" charset="0"/>
                <a:ea typeface="Arial" charset="0"/>
                <a:cs typeface="Arial" charset="0"/>
              </a:rPr>
              <a:t> 6  –out</a:t>
            </a:r>
            <a:r>
              <a:rPr lang="en-US" altLang="x-none" b="1" dirty="0">
                <a:latin typeface="Arial" charset="0"/>
                <a:ea typeface="Arial" charset="0"/>
                <a:cs typeface="Arial" charset="0"/>
              </a:rPr>
              <a:t> YAL067c.blp6</a:t>
            </a:r>
          </a:p>
        </p:txBody>
      </p:sp>
    </p:spTree>
    <p:extLst>
      <p:ext uri="{BB962C8B-B14F-4D97-AF65-F5344CB8AC3E}">
        <p14:creationId xmlns:p14="http://schemas.microsoft.com/office/powerpoint/2010/main" val="696420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
        <p:nvSpPr>
          <p:cNvPr id="6" name="ZoneTexte 5"/>
          <p:cNvSpPr txBox="1"/>
          <p:nvPr/>
        </p:nvSpPr>
        <p:spPr>
          <a:xfrm>
            <a:off x="139700" y="1003300"/>
            <a:ext cx="8902700" cy="369332"/>
          </a:xfrm>
          <a:prstGeom prst="rect">
            <a:avLst/>
          </a:prstGeom>
          <a:noFill/>
        </p:spPr>
        <p:txBody>
          <a:bodyPr wrap="square" rtlCol="0">
            <a:spAutoFit/>
          </a:bodyPr>
          <a:lstStyle/>
          <a:p>
            <a:r>
              <a:rPr lang="fr-FR" b="1" dirty="0" err="1">
                <a:solidFill>
                  <a:srgbClr val="FF0000"/>
                </a:solidFill>
              </a:rPr>
              <a:t>blastp</a:t>
            </a:r>
            <a:r>
              <a:rPr lang="fr-FR" b="1" dirty="0"/>
              <a:t> </a:t>
            </a:r>
            <a:r>
              <a:rPr lang="fr-FR" b="1" dirty="0">
                <a:solidFill>
                  <a:srgbClr val="FF0000"/>
                </a:solidFill>
              </a:rPr>
              <a:t>-</a:t>
            </a:r>
            <a:r>
              <a:rPr lang="fr-FR" b="1" dirty="0" err="1">
                <a:solidFill>
                  <a:srgbClr val="FF0000"/>
                </a:solidFill>
              </a:rPr>
              <a:t>query</a:t>
            </a:r>
            <a:r>
              <a:rPr lang="fr-FR" b="1" dirty="0">
                <a:solidFill>
                  <a:srgbClr val="FF0000"/>
                </a:solidFill>
              </a:rPr>
              <a:t> </a:t>
            </a:r>
            <a:r>
              <a:rPr lang="fr-FR" b="1" dirty="0"/>
              <a:t>YAL067c.prt </a:t>
            </a:r>
            <a:r>
              <a:rPr lang="fr-FR" b="1" dirty="0">
                <a:solidFill>
                  <a:srgbClr val="FF0000"/>
                </a:solidFill>
              </a:rPr>
              <a:t>-</a:t>
            </a:r>
            <a:r>
              <a:rPr lang="fr-FR" b="1" dirty="0" err="1">
                <a:solidFill>
                  <a:srgbClr val="FF0000"/>
                </a:solidFill>
              </a:rPr>
              <a:t>db</a:t>
            </a:r>
            <a:r>
              <a:rPr lang="fr-FR" b="1" dirty="0">
                <a:solidFill>
                  <a:srgbClr val="FF0000"/>
                </a:solidFill>
              </a:rPr>
              <a:t> </a:t>
            </a:r>
            <a:r>
              <a:rPr lang="fr-FR" b="1" dirty="0"/>
              <a:t>$BLASTDB/</a:t>
            </a:r>
            <a:r>
              <a:rPr lang="fr-FR" b="1" dirty="0" err="1"/>
              <a:t>GSACE.pep</a:t>
            </a:r>
            <a:r>
              <a:rPr lang="fr-FR" b="1" dirty="0"/>
              <a:t> </a:t>
            </a:r>
            <a:r>
              <a:rPr lang="fr-FR" b="1" dirty="0">
                <a:solidFill>
                  <a:srgbClr val="FF0000"/>
                </a:solidFill>
              </a:rPr>
              <a:t>-</a:t>
            </a:r>
            <a:r>
              <a:rPr lang="fr-FR" b="1" dirty="0" err="1">
                <a:solidFill>
                  <a:srgbClr val="FF0000"/>
                </a:solidFill>
              </a:rPr>
              <a:t>evalue</a:t>
            </a:r>
            <a:r>
              <a:rPr lang="fr-FR" b="1" dirty="0">
                <a:solidFill>
                  <a:srgbClr val="FF0000"/>
                </a:solidFill>
              </a:rPr>
              <a:t> 1.e-9 -out </a:t>
            </a:r>
            <a:r>
              <a:rPr lang="fr-FR" b="1" dirty="0"/>
              <a:t>YAL067c.blp-9</a:t>
            </a:r>
          </a:p>
        </p:txBody>
      </p:sp>
      <p:pic>
        <p:nvPicPr>
          <p:cNvPr id="7" name="Image 6"/>
          <p:cNvPicPr>
            <a:picLocks noChangeAspect="1"/>
          </p:cNvPicPr>
          <p:nvPr/>
        </p:nvPicPr>
        <p:blipFill>
          <a:blip r:embed="rId2"/>
          <a:stretch>
            <a:fillRect/>
          </a:stretch>
        </p:blipFill>
        <p:spPr>
          <a:xfrm>
            <a:off x="425450" y="1727200"/>
            <a:ext cx="8293100" cy="4800600"/>
          </a:xfrm>
          <a:prstGeom prst="rect">
            <a:avLst/>
          </a:prstGeom>
        </p:spPr>
      </p:pic>
    </p:spTree>
    <p:extLst>
      <p:ext uri="{BB962C8B-B14F-4D97-AF65-F5344CB8AC3E}">
        <p14:creationId xmlns:p14="http://schemas.microsoft.com/office/powerpoint/2010/main" val="1063300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
        <p:nvSpPr>
          <p:cNvPr id="5" name="Rectangle 4"/>
          <p:cNvSpPr/>
          <p:nvPr/>
        </p:nvSpPr>
        <p:spPr>
          <a:xfrm>
            <a:off x="25400" y="1141935"/>
            <a:ext cx="83947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outfmt</a:t>
            </a:r>
            <a:r>
              <a:rPr lang="en-US" altLang="x-none" b="1" dirty="0">
                <a:solidFill>
                  <a:srgbClr val="FF0000"/>
                </a:solidFill>
                <a:latin typeface="Arial" charset="0"/>
                <a:ea typeface="Arial" charset="0"/>
                <a:cs typeface="Arial" charset="0"/>
              </a:rPr>
              <a:t> 6  –out</a:t>
            </a:r>
            <a:r>
              <a:rPr lang="en-US" altLang="x-none" b="1" dirty="0">
                <a:latin typeface="Arial" charset="0"/>
                <a:ea typeface="Arial" charset="0"/>
                <a:cs typeface="Arial" charset="0"/>
              </a:rPr>
              <a:t> YAL067c.blp6</a:t>
            </a:r>
          </a:p>
        </p:txBody>
      </p:sp>
      <p:sp>
        <p:nvSpPr>
          <p:cNvPr id="6" name="Rectangle 5"/>
          <p:cNvSpPr/>
          <p:nvPr/>
        </p:nvSpPr>
        <p:spPr>
          <a:xfrm>
            <a:off x="63500" y="1929335"/>
            <a:ext cx="90805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–matrix BLOSUM80  –out</a:t>
            </a:r>
            <a:r>
              <a:rPr lang="en-US" altLang="x-none" b="1" dirty="0">
                <a:latin typeface="Arial" charset="0"/>
                <a:ea typeface="Arial" charset="0"/>
                <a:cs typeface="Arial" charset="0"/>
              </a:rPr>
              <a:t> YAL067c.blp</a:t>
            </a:r>
          </a:p>
        </p:txBody>
      </p:sp>
      <p:sp>
        <p:nvSpPr>
          <p:cNvPr id="7" name="Rectangle 6"/>
          <p:cNvSpPr/>
          <p:nvPr/>
        </p:nvSpPr>
        <p:spPr>
          <a:xfrm>
            <a:off x="114300" y="2729435"/>
            <a:ext cx="83947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seg</a:t>
            </a:r>
            <a:r>
              <a:rPr lang="en-US" altLang="x-none" b="1" dirty="0">
                <a:solidFill>
                  <a:srgbClr val="FF0000"/>
                </a:solidFill>
                <a:latin typeface="Arial" charset="0"/>
                <a:ea typeface="Arial" charset="0"/>
                <a:cs typeface="Arial" charset="0"/>
              </a:rPr>
              <a:t> yes  –out</a:t>
            </a:r>
            <a:r>
              <a:rPr lang="en-US" altLang="x-none" b="1" dirty="0">
                <a:latin typeface="Arial" charset="0"/>
                <a:ea typeface="Arial" charset="0"/>
                <a:cs typeface="Arial" charset="0"/>
              </a:rPr>
              <a:t> YAL067c.blpseg</a:t>
            </a:r>
          </a:p>
        </p:txBody>
      </p:sp>
      <p:sp>
        <p:nvSpPr>
          <p:cNvPr id="9" name="ZoneTexte 8"/>
          <p:cNvSpPr txBox="1"/>
          <p:nvPr/>
        </p:nvSpPr>
        <p:spPr>
          <a:xfrm>
            <a:off x="139700" y="3746500"/>
            <a:ext cx="8902700" cy="369332"/>
          </a:xfrm>
          <a:prstGeom prst="rect">
            <a:avLst/>
          </a:prstGeom>
          <a:noFill/>
        </p:spPr>
        <p:txBody>
          <a:bodyPr wrap="square" rtlCol="0">
            <a:spAutoFit/>
          </a:bodyPr>
          <a:lstStyle/>
          <a:p>
            <a:r>
              <a:rPr lang="fr-FR" b="1" dirty="0" err="1">
                <a:solidFill>
                  <a:srgbClr val="FF0000"/>
                </a:solidFill>
              </a:rPr>
              <a:t>blastp</a:t>
            </a:r>
            <a:r>
              <a:rPr lang="fr-FR" b="1" dirty="0"/>
              <a:t> </a:t>
            </a:r>
            <a:r>
              <a:rPr lang="fr-FR" b="1" dirty="0">
                <a:solidFill>
                  <a:srgbClr val="FF0000"/>
                </a:solidFill>
              </a:rPr>
              <a:t>-</a:t>
            </a:r>
            <a:r>
              <a:rPr lang="fr-FR" b="1" dirty="0" err="1">
                <a:solidFill>
                  <a:srgbClr val="FF0000"/>
                </a:solidFill>
              </a:rPr>
              <a:t>query</a:t>
            </a:r>
            <a:r>
              <a:rPr lang="fr-FR" b="1" dirty="0">
                <a:solidFill>
                  <a:srgbClr val="FF0000"/>
                </a:solidFill>
              </a:rPr>
              <a:t> </a:t>
            </a:r>
            <a:r>
              <a:rPr lang="fr-FR" b="1" dirty="0"/>
              <a:t>YAL067c.prt </a:t>
            </a:r>
            <a:r>
              <a:rPr lang="fr-FR" b="1" dirty="0">
                <a:solidFill>
                  <a:srgbClr val="FF0000"/>
                </a:solidFill>
              </a:rPr>
              <a:t>-</a:t>
            </a:r>
            <a:r>
              <a:rPr lang="fr-FR" b="1" dirty="0" err="1">
                <a:solidFill>
                  <a:srgbClr val="FF0000"/>
                </a:solidFill>
              </a:rPr>
              <a:t>db</a:t>
            </a:r>
            <a:r>
              <a:rPr lang="fr-FR" b="1" dirty="0">
                <a:solidFill>
                  <a:srgbClr val="FF0000"/>
                </a:solidFill>
              </a:rPr>
              <a:t> </a:t>
            </a:r>
            <a:r>
              <a:rPr lang="fr-FR" b="1" dirty="0"/>
              <a:t>$BLASTDB/</a:t>
            </a:r>
            <a:r>
              <a:rPr lang="fr-FR" b="1" dirty="0" err="1"/>
              <a:t>GSACE.pep</a:t>
            </a:r>
            <a:r>
              <a:rPr lang="fr-FR" b="1" dirty="0"/>
              <a:t> </a:t>
            </a:r>
            <a:r>
              <a:rPr lang="fr-FR" b="1" dirty="0">
                <a:solidFill>
                  <a:srgbClr val="FF0000"/>
                </a:solidFill>
              </a:rPr>
              <a:t>-</a:t>
            </a:r>
            <a:r>
              <a:rPr lang="fr-FR" b="1" dirty="0" err="1">
                <a:solidFill>
                  <a:srgbClr val="FF0000"/>
                </a:solidFill>
              </a:rPr>
              <a:t>evalue</a:t>
            </a:r>
            <a:r>
              <a:rPr lang="fr-FR" b="1" dirty="0">
                <a:solidFill>
                  <a:srgbClr val="FF0000"/>
                </a:solidFill>
              </a:rPr>
              <a:t> 1.e-9 -out </a:t>
            </a:r>
            <a:r>
              <a:rPr lang="fr-FR" b="1" dirty="0"/>
              <a:t>YAL067c.blp-9</a:t>
            </a:r>
          </a:p>
        </p:txBody>
      </p:sp>
      <p:sp>
        <p:nvSpPr>
          <p:cNvPr id="10" name="ZoneTexte 9"/>
          <p:cNvSpPr txBox="1"/>
          <p:nvPr/>
        </p:nvSpPr>
        <p:spPr>
          <a:xfrm>
            <a:off x="139700" y="4368800"/>
            <a:ext cx="8902700" cy="369332"/>
          </a:xfrm>
          <a:prstGeom prst="rect">
            <a:avLst/>
          </a:prstGeom>
          <a:noFill/>
        </p:spPr>
        <p:txBody>
          <a:bodyPr wrap="square" rtlCol="0">
            <a:spAutoFit/>
          </a:bodyPr>
          <a:lstStyle/>
          <a:p>
            <a:r>
              <a:rPr lang="fr-FR" b="1" dirty="0" err="1">
                <a:solidFill>
                  <a:srgbClr val="FF0000"/>
                </a:solidFill>
              </a:rPr>
              <a:t>blastp</a:t>
            </a:r>
            <a:r>
              <a:rPr lang="fr-FR" b="1" dirty="0"/>
              <a:t> </a:t>
            </a:r>
            <a:r>
              <a:rPr lang="fr-FR" b="1" dirty="0">
                <a:solidFill>
                  <a:srgbClr val="FF0000"/>
                </a:solidFill>
              </a:rPr>
              <a:t>-</a:t>
            </a:r>
            <a:r>
              <a:rPr lang="fr-FR" b="1" dirty="0" err="1">
                <a:solidFill>
                  <a:srgbClr val="FF0000"/>
                </a:solidFill>
              </a:rPr>
              <a:t>query</a:t>
            </a:r>
            <a:r>
              <a:rPr lang="fr-FR" b="1" dirty="0">
                <a:solidFill>
                  <a:srgbClr val="FF0000"/>
                </a:solidFill>
              </a:rPr>
              <a:t> </a:t>
            </a:r>
            <a:r>
              <a:rPr lang="fr-FR" b="1" dirty="0"/>
              <a:t>YAL067c.prt </a:t>
            </a:r>
            <a:r>
              <a:rPr lang="fr-FR" b="1" dirty="0">
                <a:solidFill>
                  <a:srgbClr val="FF0000"/>
                </a:solidFill>
              </a:rPr>
              <a:t>-</a:t>
            </a:r>
            <a:r>
              <a:rPr lang="fr-FR" b="1" dirty="0" err="1">
                <a:solidFill>
                  <a:srgbClr val="FF0000"/>
                </a:solidFill>
              </a:rPr>
              <a:t>db</a:t>
            </a:r>
            <a:r>
              <a:rPr lang="fr-FR" b="1" dirty="0">
                <a:solidFill>
                  <a:srgbClr val="FF0000"/>
                </a:solidFill>
              </a:rPr>
              <a:t> </a:t>
            </a:r>
            <a:r>
              <a:rPr lang="fr-FR" b="1" dirty="0"/>
              <a:t>$BLASTDB/</a:t>
            </a:r>
            <a:r>
              <a:rPr lang="fr-FR" b="1" dirty="0" err="1"/>
              <a:t>GSACE.pep</a:t>
            </a:r>
            <a:r>
              <a:rPr lang="fr-FR" b="1" dirty="0"/>
              <a:t> </a:t>
            </a:r>
            <a:r>
              <a:rPr lang="fr-FR" b="1" dirty="0">
                <a:solidFill>
                  <a:srgbClr val="FF0000"/>
                </a:solidFill>
              </a:rPr>
              <a:t>-html -out </a:t>
            </a:r>
            <a:r>
              <a:rPr lang="fr-FR" b="1" dirty="0"/>
              <a:t>YAL067c.blp.html</a:t>
            </a:r>
          </a:p>
        </p:txBody>
      </p:sp>
      <p:sp>
        <p:nvSpPr>
          <p:cNvPr id="2" name="ZoneTexte 1"/>
          <p:cNvSpPr txBox="1"/>
          <p:nvPr/>
        </p:nvSpPr>
        <p:spPr>
          <a:xfrm>
            <a:off x="139700" y="5054600"/>
            <a:ext cx="2387600" cy="369332"/>
          </a:xfrm>
          <a:prstGeom prst="rect">
            <a:avLst/>
          </a:prstGeom>
          <a:noFill/>
        </p:spPr>
        <p:txBody>
          <a:bodyPr wrap="square" rtlCol="0">
            <a:spAutoFit/>
          </a:bodyPr>
          <a:lstStyle/>
          <a:p>
            <a:r>
              <a:rPr lang="en-GB" b="1" dirty="0"/>
              <a:t>Blast 2 sequences:</a:t>
            </a:r>
          </a:p>
        </p:txBody>
      </p:sp>
      <p:sp>
        <p:nvSpPr>
          <p:cNvPr id="3" name="ZoneTexte 2"/>
          <p:cNvSpPr txBox="1"/>
          <p:nvPr/>
        </p:nvSpPr>
        <p:spPr>
          <a:xfrm>
            <a:off x="25400" y="5619065"/>
            <a:ext cx="9118600" cy="400110"/>
          </a:xfrm>
          <a:prstGeom prst="rect">
            <a:avLst/>
          </a:prstGeom>
          <a:noFill/>
        </p:spPr>
        <p:txBody>
          <a:bodyPr wrap="square" rtlCol="0">
            <a:spAutoFit/>
          </a:bodyPr>
          <a:lstStyle/>
          <a:p>
            <a:r>
              <a:rPr lang="en-GB" sz="2000" b="1" dirty="0" err="1">
                <a:solidFill>
                  <a:srgbClr val="FF0000"/>
                </a:solidFill>
              </a:rPr>
              <a:t>blastp</a:t>
            </a:r>
            <a:r>
              <a:rPr lang="en-GB" sz="2000" b="1" dirty="0">
                <a:solidFill>
                  <a:srgbClr val="FF0000"/>
                </a:solidFill>
              </a:rPr>
              <a:t> –query </a:t>
            </a:r>
            <a:r>
              <a:rPr lang="en-GB" sz="2000" b="1" dirty="0"/>
              <a:t>Seq1.prt </a:t>
            </a:r>
            <a:r>
              <a:rPr lang="en-GB" sz="2000" b="1" dirty="0">
                <a:solidFill>
                  <a:srgbClr val="FF0000"/>
                </a:solidFill>
              </a:rPr>
              <a:t>–subject </a:t>
            </a:r>
            <a:r>
              <a:rPr lang="en-GB" sz="2000" b="1" dirty="0"/>
              <a:t>Seq2.prt </a:t>
            </a:r>
            <a:r>
              <a:rPr lang="en-GB" sz="2000" b="1" dirty="0">
                <a:solidFill>
                  <a:srgbClr val="FF0000"/>
                </a:solidFill>
              </a:rPr>
              <a:t>–out </a:t>
            </a:r>
            <a:r>
              <a:rPr lang="en-GB" sz="2000" b="1" dirty="0"/>
              <a:t>Seq2sequences.blp</a:t>
            </a:r>
          </a:p>
        </p:txBody>
      </p:sp>
    </p:spTree>
    <p:extLst>
      <p:ext uri="{BB962C8B-B14F-4D97-AF65-F5344CB8AC3E}">
        <p14:creationId xmlns:p14="http://schemas.microsoft.com/office/powerpoint/2010/main" val="1700438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938"/>
            <a:ext cx="9144000" cy="798910"/>
          </a:xfrm>
          <a:solidFill>
            <a:srgbClr val="FFFF00"/>
          </a:solidFill>
        </p:spPr>
        <p:txBody>
          <a:bodyPr/>
          <a:lstStyle/>
          <a:p>
            <a:pPr algn="ctr" eaLnBrk="1" hangingPunct="1">
              <a:defRPr/>
            </a:pPr>
            <a:r>
              <a:rPr lang="en-US" altLang="x-none" b="1" dirty="0">
                <a:solidFill>
                  <a:srgbClr val="0D4BFF"/>
                </a:solidFill>
                <a:latin typeface="Arial" charset="0"/>
                <a:ea typeface="Arial" charset="0"/>
                <a:cs typeface="Arial" charset="0"/>
              </a:rPr>
              <a:t>Using </a:t>
            </a:r>
            <a:r>
              <a:rPr lang="en-US" altLang="x-none" b="1" dirty="0" err="1">
                <a:solidFill>
                  <a:srgbClr val="0D4BFF"/>
                </a:solidFill>
                <a:latin typeface="Arial" charset="0"/>
                <a:ea typeface="Arial" charset="0"/>
                <a:cs typeface="Arial" charset="0"/>
              </a:rPr>
              <a:t>blastp</a:t>
            </a:r>
            <a:endParaRPr lang="en-US" altLang="x-none" b="1" dirty="0">
              <a:solidFill>
                <a:srgbClr val="0D4BFF"/>
              </a:solidFill>
              <a:latin typeface="Arial" charset="0"/>
              <a:ea typeface="Arial" charset="0"/>
              <a:cs typeface="Arial" charset="0"/>
            </a:endParaRPr>
          </a:p>
        </p:txBody>
      </p:sp>
      <p:sp>
        <p:nvSpPr>
          <p:cNvPr id="5" name="Rectangle 4"/>
          <p:cNvSpPr/>
          <p:nvPr/>
        </p:nvSpPr>
        <p:spPr>
          <a:xfrm>
            <a:off x="25400" y="913335"/>
            <a:ext cx="9118600" cy="313932"/>
          </a:xfrm>
          <a:prstGeom prst="rect">
            <a:avLst/>
          </a:prstGeom>
        </p:spPr>
        <p:txBody>
          <a:bodyPr wrap="square">
            <a:spAutoFit/>
          </a:bodyPr>
          <a:lstStyle/>
          <a:p>
            <a:pPr>
              <a:lnSpc>
                <a:spcPct val="80000"/>
              </a:lnSpc>
              <a:defRPr/>
            </a:pPr>
            <a:r>
              <a:rPr lang="en-US" altLang="x-none" b="1" dirty="0" err="1">
                <a:solidFill>
                  <a:srgbClr val="FF0000"/>
                </a:solidFill>
                <a:latin typeface="Arial" charset="0"/>
                <a:ea typeface="Arial" charset="0"/>
                <a:cs typeface="Arial" charset="0"/>
              </a:rPr>
              <a:t>blastp</a:t>
            </a:r>
            <a:r>
              <a:rPr lang="en-US" altLang="x-none" b="1" dirty="0">
                <a:latin typeface="Arial" charset="0"/>
                <a:ea typeface="Arial" charset="0"/>
                <a:cs typeface="Arial" charset="0"/>
              </a:rPr>
              <a:t> </a:t>
            </a:r>
            <a:r>
              <a:rPr lang="en-US" altLang="x-none" b="1" dirty="0">
                <a:solidFill>
                  <a:srgbClr val="FF0000"/>
                </a:solidFill>
                <a:latin typeface="Arial" charset="0"/>
                <a:ea typeface="Arial" charset="0"/>
                <a:cs typeface="Arial" charset="0"/>
              </a:rPr>
              <a:t>–query</a:t>
            </a:r>
            <a:r>
              <a:rPr lang="en-US" altLang="x-none" b="1" dirty="0">
                <a:latin typeface="Arial" charset="0"/>
                <a:ea typeface="Arial" charset="0"/>
                <a:cs typeface="Arial" charset="0"/>
              </a:rPr>
              <a:t> YAL067c.prt </a:t>
            </a:r>
            <a:r>
              <a:rPr lang="en-US" altLang="x-none" b="1" dirty="0">
                <a:solidFill>
                  <a:srgbClr val="FF0000"/>
                </a:solidFill>
                <a:latin typeface="Arial" charset="0"/>
                <a:ea typeface="Arial" charset="0"/>
                <a:cs typeface="Arial" charset="0"/>
              </a:rPr>
              <a:t>–</a:t>
            </a:r>
            <a:r>
              <a:rPr lang="en-US" altLang="x-none" b="1" dirty="0" err="1">
                <a:solidFill>
                  <a:srgbClr val="FF0000"/>
                </a:solidFill>
                <a:latin typeface="Arial" charset="0"/>
                <a:ea typeface="Arial" charset="0"/>
                <a:cs typeface="Arial" charset="0"/>
              </a:rPr>
              <a:t>db</a:t>
            </a:r>
            <a:r>
              <a:rPr lang="en-US" altLang="x-none" b="1" dirty="0">
                <a:latin typeface="Arial" charset="0"/>
                <a:ea typeface="Arial" charset="0"/>
                <a:cs typeface="Arial" charset="0"/>
              </a:rPr>
              <a:t> </a:t>
            </a:r>
            <a:r>
              <a:rPr lang="en-US" altLang="x-none" b="1" dirty="0" err="1">
                <a:latin typeface="Arial" charset="0"/>
                <a:ea typeface="Arial" charset="0"/>
                <a:cs typeface="Arial" charset="0"/>
              </a:rPr>
              <a:t>GSACE.pep</a:t>
            </a:r>
            <a:r>
              <a:rPr lang="en-US" altLang="x-none" b="1" dirty="0">
                <a:solidFill>
                  <a:srgbClr val="FF0000"/>
                </a:solidFill>
                <a:latin typeface="Arial" charset="0"/>
                <a:ea typeface="Arial" charset="0"/>
                <a:cs typeface="Arial" charset="0"/>
              </a:rPr>
              <a:t>  –out</a:t>
            </a:r>
            <a:r>
              <a:rPr lang="en-US" altLang="x-none" b="1" dirty="0">
                <a:latin typeface="Arial" charset="0"/>
                <a:ea typeface="Arial" charset="0"/>
                <a:cs typeface="Arial" charset="0"/>
              </a:rPr>
              <a:t> YAL067c.blp</a:t>
            </a:r>
          </a:p>
        </p:txBody>
      </p:sp>
      <p:sp>
        <p:nvSpPr>
          <p:cNvPr id="2" name="ZoneTexte 1"/>
          <p:cNvSpPr txBox="1"/>
          <p:nvPr/>
        </p:nvSpPr>
        <p:spPr>
          <a:xfrm>
            <a:off x="25400" y="1460500"/>
            <a:ext cx="9017000" cy="4431983"/>
          </a:xfrm>
          <a:prstGeom prst="rect">
            <a:avLst/>
          </a:prstGeom>
          <a:noFill/>
        </p:spPr>
        <p:txBody>
          <a:bodyPr wrap="square" rtlCol="0">
            <a:spAutoFit/>
          </a:bodyPr>
          <a:lstStyle/>
          <a:p>
            <a:r>
              <a:rPr lang="fr-FR" sz="2400" b="1" dirty="0">
                <a:solidFill>
                  <a:srgbClr val="0000FF"/>
                </a:solidFill>
              </a:rPr>
              <a:t>-</a:t>
            </a:r>
            <a:r>
              <a:rPr lang="fr-FR" sz="2400" b="1" dirty="0" err="1">
                <a:solidFill>
                  <a:srgbClr val="0000FF"/>
                </a:solidFill>
              </a:rPr>
              <a:t>num_descriptions</a:t>
            </a:r>
            <a:r>
              <a:rPr lang="fr-FR" sz="2400" b="1" dirty="0">
                <a:solidFill>
                  <a:srgbClr val="0000FF"/>
                </a:solidFill>
              </a:rPr>
              <a:t> &lt;</a:t>
            </a:r>
            <a:r>
              <a:rPr lang="fr-FR" sz="2400" b="1" dirty="0" err="1">
                <a:solidFill>
                  <a:srgbClr val="0000FF"/>
                </a:solidFill>
              </a:rPr>
              <a:t>Integer</a:t>
            </a:r>
            <a:r>
              <a:rPr lang="fr-FR" sz="2400" b="1" dirty="0">
                <a:solidFill>
                  <a:srgbClr val="0000FF"/>
                </a:solidFill>
              </a:rPr>
              <a:t>, &gt;=0&gt;</a:t>
            </a:r>
          </a:p>
          <a:p>
            <a:r>
              <a:rPr lang="fr-FR" b="1" dirty="0"/>
              <a:t>   </a:t>
            </a:r>
            <a:r>
              <a:rPr lang="fr-FR" b="1" dirty="0" err="1"/>
              <a:t>Number</a:t>
            </a:r>
            <a:r>
              <a:rPr lang="fr-FR" b="1" dirty="0"/>
              <a:t> of </a:t>
            </a:r>
            <a:r>
              <a:rPr lang="fr-FR" b="1" dirty="0" err="1"/>
              <a:t>database</a:t>
            </a:r>
            <a:r>
              <a:rPr lang="fr-FR" b="1" dirty="0"/>
              <a:t> </a:t>
            </a:r>
            <a:r>
              <a:rPr lang="fr-FR" b="1" dirty="0" err="1"/>
              <a:t>sequences</a:t>
            </a:r>
            <a:r>
              <a:rPr lang="fr-FR" b="1" dirty="0"/>
              <a:t> to show </a:t>
            </a:r>
            <a:r>
              <a:rPr lang="fr-FR" b="1" dirty="0" err="1"/>
              <a:t>one-line</a:t>
            </a:r>
            <a:r>
              <a:rPr lang="fr-FR" b="1" dirty="0"/>
              <a:t> descriptions for</a:t>
            </a:r>
          </a:p>
          <a:p>
            <a:r>
              <a:rPr lang="fr-FR" b="1" dirty="0"/>
              <a:t>   Not applicable for </a:t>
            </a:r>
            <a:r>
              <a:rPr lang="fr-FR" b="1" dirty="0" err="1"/>
              <a:t>outfmt</a:t>
            </a:r>
            <a:r>
              <a:rPr lang="fr-FR" b="1" dirty="0"/>
              <a:t> &gt; 4</a:t>
            </a:r>
          </a:p>
          <a:p>
            <a:r>
              <a:rPr lang="fr-FR" b="1" dirty="0"/>
              <a:t>   Default = `500'</a:t>
            </a:r>
          </a:p>
          <a:p>
            <a:r>
              <a:rPr lang="fr-FR" dirty="0"/>
              <a:t>    * Incompatible </a:t>
            </a:r>
            <a:r>
              <a:rPr lang="fr-FR" dirty="0" err="1"/>
              <a:t>with</a:t>
            </a:r>
            <a:r>
              <a:rPr lang="fr-FR" dirty="0"/>
              <a:t>:  </a:t>
            </a:r>
            <a:r>
              <a:rPr lang="fr-FR" dirty="0" err="1"/>
              <a:t>max_target_seqs</a:t>
            </a:r>
            <a:endParaRPr lang="fr-FR" dirty="0"/>
          </a:p>
          <a:p>
            <a:r>
              <a:rPr lang="fr-FR" b="1" dirty="0">
                <a:solidFill>
                  <a:srgbClr val="0000FF"/>
                </a:solidFill>
              </a:rPr>
              <a:t> </a:t>
            </a:r>
            <a:r>
              <a:rPr lang="fr-FR" sz="2400" b="1" dirty="0">
                <a:solidFill>
                  <a:srgbClr val="0000FF"/>
                </a:solidFill>
              </a:rPr>
              <a:t>-</a:t>
            </a:r>
            <a:r>
              <a:rPr lang="fr-FR" sz="2400" b="1" dirty="0" err="1">
                <a:solidFill>
                  <a:srgbClr val="0000FF"/>
                </a:solidFill>
              </a:rPr>
              <a:t>num_alignments</a:t>
            </a:r>
            <a:r>
              <a:rPr lang="fr-FR" sz="2400" b="1" dirty="0">
                <a:solidFill>
                  <a:srgbClr val="0000FF"/>
                </a:solidFill>
              </a:rPr>
              <a:t> &lt;</a:t>
            </a:r>
            <a:r>
              <a:rPr lang="fr-FR" sz="2400" b="1" dirty="0" err="1">
                <a:solidFill>
                  <a:srgbClr val="0000FF"/>
                </a:solidFill>
              </a:rPr>
              <a:t>Integer</a:t>
            </a:r>
            <a:r>
              <a:rPr lang="fr-FR" sz="2400" b="1" dirty="0">
                <a:solidFill>
                  <a:srgbClr val="0000FF"/>
                </a:solidFill>
              </a:rPr>
              <a:t>, &gt;=0&gt;</a:t>
            </a:r>
          </a:p>
          <a:p>
            <a:r>
              <a:rPr lang="fr-FR" b="1" dirty="0">
                <a:solidFill>
                  <a:srgbClr val="0000FF"/>
                </a:solidFill>
              </a:rPr>
              <a:t>   </a:t>
            </a:r>
            <a:r>
              <a:rPr lang="fr-FR" b="1" dirty="0" err="1">
                <a:solidFill>
                  <a:srgbClr val="0000FF"/>
                </a:solidFill>
              </a:rPr>
              <a:t>Number</a:t>
            </a:r>
            <a:r>
              <a:rPr lang="fr-FR" b="1" dirty="0">
                <a:solidFill>
                  <a:srgbClr val="0000FF"/>
                </a:solidFill>
              </a:rPr>
              <a:t> of </a:t>
            </a:r>
            <a:r>
              <a:rPr lang="fr-FR" b="1" dirty="0" err="1">
                <a:solidFill>
                  <a:srgbClr val="0000FF"/>
                </a:solidFill>
              </a:rPr>
              <a:t>database</a:t>
            </a:r>
            <a:r>
              <a:rPr lang="fr-FR" b="1" dirty="0">
                <a:solidFill>
                  <a:srgbClr val="0000FF"/>
                </a:solidFill>
              </a:rPr>
              <a:t> </a:t>
            </a:r>
            <a:r>
              <a:rPr lang="fr-FR" b="1" dirty="0" err="1">
                <a:solidFill>
                  <a:srgbClr val="0000FF"/>
                </a:solidFill>
              </a:rPr>
              <a:t>sequences</a:t>
            </a:r>
            <a:r>
              <a:rPr lang="fr-FR" b="1" dirty="0">
                <a:solidFill>
                  <a:srgbClr val="0000FF"/>
                </a:solidFill>
              </a:rPr>
              <a:t> to show </a:t>
            </a:r>
            <a:r>
              <a:rPr lang="fr-FR" b="1" dirty="0" err="1">
                <a:solidFill>
                  <a:srgbClr val="0000FF"/>
                </a:solidFill>
              </a:rPr>
              <a:t>alignments</a:t>
            </a:r>
            <a:r>
              <a:rPr lang="fr-FR" b="1" dirty="0">
                <a:solidFill>
                  <a:srgbClr val="0000FF"/>
                </a:solidFill>
              </a:rPr>
              <a:t> for</a:t>
            </a:r>
          </a:p>
          <a:p>
            <a:r>
              <a:rPr lang="fr-FR" b="1" dirty="0">
                <a:solidFill>
                  <a:srgbClr val="0000FF"/>
                </a:solidFill>
              </a:rPr>
              <a:t>   Default = `250'</a:t>
            </a:r>
          </a:p>
          <a:p>
            <a:r>
              <a:rPr lang="fr-FR" dirty="0"/>
              <a:t>    * Incompatible </a:t>
            </a:r>
            <a:r>
              <a:rPr lang="fr-FR" dirty="0" err="1"/>
              <a:t>with</a:t>
            </a:r>
            <a:r>
              <a:rPr lang="fr-FR" dirty="0"/>
              <a:t>:  </a:t>
            </a:r>
            <a:r>
              <a:rPr lang="fr-FR" dirty="0" err="1"/>
              <a:t>max_target_seqs</a:t>
            </a:r>
            <a:endParaRPr lang="fr-FR" dirty="0"/>
          </a:p>
          <a:p>
            <a:r>
              <a:rPr lang="fr-FR" dirty="0"/>
              <a:t> -</a:t>
            </a:r>
            <a:r>
              <a:rPr lang="fr-FR" dirty="0" err="1"/>
              <a:t>line_length</a:t>
            </a:r>
            <a:r>
              <a:rPr lang="fr-FR" dirty="0"/>
              <a:t> &lt;</a:t>
            </a:r>
            <a:r>
              <a:rPr lang="fr-FR" dirty="0" err="1"/>
              <a:t>Integer</a:t>
            </a:r>
            <a:r>
              <a:rPr lang="fr-FR" dirty="0"/>
              <a:t>, &gt;=1&gt;</a:t>
            </a:r>
          </a:p>
          <a:p>
            <a:r>
              <a:rPr lang="fr-FR" dirty="0"/>
              <a:t>   Line </a:t>
            </a:r>
            <a:r>
              <a:rPr lang="fr-FR" dirty="0" err="1"/>
              <a:t>length</a:t>
            </a:r>
            <a:r>
              <a:rPr lang="fr-FR" dirty="0"/>
              <a:t> for </a:t>
            </a:r>
            <a:r>
              <a:rPr lang="fr-FR" dirty="0" err="1"/>
              <a:t>formatting</a:t>
            </a:r>
            <a:r>
              <a:rPr lang="fr-FR" dirty="0"/>
              <a:t> </a:t>
            </a:r>
            <a:r>
              <a:rPr lang="fr-FR" dirty="0" err="1"/>
              <a:t>alignments</a:t>
            </a:r>
            <a:endParaRPr lang="fr-FR" dirty="0"/>
          </a:p>
          <a:p>
            <a:r>
              <a:rPr lang="fr-FR" dirty="0"/>
              <a:t>   Not applicable for </a:t>
            </a:r>
            <a:r>
              <a:rPr lang="fr-FR" dirty="0" err="1"/>
              <a:t>outfmt</a:t>
            </a:r>
            <a:r>
              <a:rPr lang="fr-FR" dirty="0"/>
              <a:t> &gt; 4</a:t>
            </a:r>
          </a:p>
          <a:p>
            <a:r>
              <a:rPr lang="fr-FR" dirty="0"/>
              <a:t>   Default = `60'</a:t>
            </a:r>
          </a:p>
          <a:p>
            <a:r>
              <a:rPr lang="fr-FR" dirty="0"/>
              <a:t> </a:t>
            </a:r>
            <a:r>
              <a:rPr lang="fr-FR" b="1" dirty="0"/>
              <a:t>-html</a:t>
            </a:r>
          </a:p>
          <a:p>
            <a:r>
              <a:rPr lang="fr-FR" b="1" dirty="0"/>
              <a:t>   </a:t>
            </a:r>
            <a:r>
              <a:rPr lang="fr-FR" b="1" dirty="0" err="1"/>
              <a:t>Produce</a:t>
            </a:r>
            <a:r>
              <a:rPr lang="fr-FR" b="1" dirty="0"/>
              <a:t> HTML output?</a:t>
            </a:r>
          </a:p>
        </p:txBody>
      </p:sp>
      <p:sp>
        <p:nvSpPr>
          <p:cNvPr id="3" name="ZoneTexte 2"/>
          <p:cNvSpPr txBox="1"/>
          <p:nvPr/>
        </p:nvSpPr>
        <p:spPr>
          <a:xfrm>
            <a:off x="25400" y="6007100"/>
            <a:ext cx="9118600" cy="830997"/>
          </a:xfrm>
          <a:prstGeom prst="rect">
            <a:avLst/>
          </a:prstGeom>
          <a:noFill/>
        </p:spPr>
        <p:txBody>
          <a:bodyPr wrap="square" rtlCol="0">
            <a:spAutoFit/>
          </a:bodyPr>
          <a:lstStyle/>
          <a:p>
            <a:r>
              <a:rPr lang="en-GB" sz="2400" b="1" dirty="0">
                <a:solidFill>
                  <a:srgbClr val="0000FF"/>
                </a:solidFill>
              </a:rPr>
              <a:t>Note: similar options can be seen with –help option with all other blast programmes.</a:t>
            </a:r>
          </a:p>
        </p:txBody>
      </p:sp>
    </p:spTree>
    <p:extLst>
      <p:ext uri="{BB962C8B-B14F-4D97-AF65-F5344CB8AC3E}">
        <p14:creationId xmlns:p14="http://schemas.microsoft.com/office/powerpoint/2010/main" val="83116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What BLAST does</a:t>
            </a:r>
          </a:p>
        </p:txBody>
      </p:sp>
      <p:sp>
        <p:nvSpPr>
          <p:cNvPr id="3" name="ZoneTexte 2"/>
          <p:cNvSpPr txBox="1"/>
          <p:nvPr/>
        </p:nvSpPr>
        <p:spPr>
          <a:xfrm>
            <a:off x="0" y="1308100"/>
            <a:ext cx="9271000" cy="2677656"/>
          </a:xfrm>
          <a:prstGeom prst="rect">
            <a:avLst/>
          </a:prstGeom>
          <a:noFill/>
        </p:spPr>
        <p:txBody>
          <a:bodyPr wrap="square" rtlCol="0">
            <a:spAutoFit/>
          </a:bodyPr>
          <a:lstStyle/>
          <a:p>
            <a:r>
              <a:rPr lang="en-US" altLang="x-none" sz="2800" b="1">
                <a:solidFill>
                  <a:srgbClr val="FF0000"/>
                </a:solidFill>
                <a:latin typeface="Arial" charset="0"/>
                <a:ea typeface="Arial" charset="0"/>
                <a:cs typeface="Arial" charset="0"/>
              </a:rPr>
              <a:t>•</a:t>
            </a:r>
            <a:r>
              <a:rPr lang="en-US" altLang="x-none" sz="2800" b="1">
                <a:solidFill>
                  <a:srgbClr val="0717FF"/>
                </a:solidFill>
                <a:latin typeface="Arial" charset="0"/>
                <a:ea typeface="Arial" charset="0"/>
                <a:cs typeface="Arial" charset="0"/>
              </a:rPr>
              <a:t> BLAST</a:t>
            </a:r>
            <a:r>
              <a:rPr lang="en-US" altLang="x-none" sz="2800" b="1">
                <a:latin typeface="Arial" charset="0"/>
                <a:ea typeface="Arial" charset="0"/>
                <a:cs typeface="Arial" charset="0"/>
              </a:rPr>
              <a:t> is a </a:t>
            </a:r>
            <a:r>
              <a:rPr lang="en-US" altLang="x-none" sz="2800" b="1">
                <a:solidFill>
                  <a:srgbClr val="0000FF"/>
                </a:solidFill>
                <a:latin typeface="Arial" charset="0"/>
                <a:ea typeface="Arial" charset="0"/>
                <a:cs typeface="Arial" charset="0"/>
              </a:rPr>
              <a:t>heuristic search method</a:t>
            </a:r>
            <a:r>
              <a:rPr lang="en-US" altLang="x-none" sz="2800" b="1">
                <a:latin typeface="Arial" charset="0"/>
                <a:ea typeface="Arial" charset="0"/>
                <a:cs typeface="Arial" charset="0"/>
              </a:rPr>
              <a:t>, meaning that it makes assumptions about the data based on experience.  This implies that it is not guaranteed to find the best alignment in all possible circumstances.  It sacrifices some accuracy for a great increase in speed.</a:t>
            </a:r>
          </a:p>
        </p:txBody>
      </p:sp>
      <p:sp>
        <p:nvSpPr>
          <p:cNvPr id="4" name="ZoneTexte 3"/>
          <p:cNvSpPr txBox="1"/>
          <p:nvPr/>
        </p:nvSpPr>
        <p:spPr>
          <a:xfrm>
            <a:off x="0" y="4140200"/>
            <a:ext cx="9144000" cy="1384995"/>
          </a:xfrm>
          <a:prstGeom prst="rect">
            <a:avLst/>
          </a:prstGeom>
          <a:noFill/>
        </p:spPr>
        <p:txBody>
          <a:bodyPr wrap="square" rtlCol="0">
            <a:spAutoFit/>
          </a:bodyPr>
          <a:lstStyle/>
          <a:p>
            <a:r>
              <a:rPr lang="en-US" altLang="x-none" sz="2800" b="1">
                <a:solidFill>
                  <a:srgbClr val="FF0000"/>
                </a:solidFill>
                <a:latin typeface="Arial" charset="0"/>
                <a:ea typeface="Arial" charset="0"/>
                <a:cs typeface="Arial" charset="0"/>
              </a:rPr>
              <a:t>•</a:t>
            </a:r>
            <a:r>
              <a:rPr lang="en-US" altLang="x-none" sz="2800" b="1">
                <a:solidFill>
                  <a:srgbClr val="0717FF"/>
                </a:solidFill>
                <a:latin typeface="Arial" charset="0"/>
                <a:ea typeface="Arial" charset="0"/>
                <a:cs typeface="Arial" charset="0"/>
              </a:rPr>
              <a:t> BLAST</a:t>
            </a:r>
            <a:r>
              <a:rPr lang="en-US" altLang="x-none" sz="2800" b="1">
                <a:latin typeface="Arial" charset="0"/>
                <a:ea typeface="Arial" charset="0"/>
                <a:cs typeface="Arial" charset="0"/>
              </a:rPr>
              <a:t> is based on the </a:t>
            </a:r>
            <a:r>
              <a:rPr lang="en-US" altLang="x-none" sz="2800" b="1">
                <a:solidFill>
                  <a:srgbClr val="0000FF"/>
                </a:solidFill>
                <a:latin typeface="Arial" charset="0"/>
                <a:ea typeface="Arial" charset="0"/>
                <a:cs typeface="Arial" charset="0"/>
              </a:rPr>
              <a:t>Smith-Waterman algorithm</a:t>
            </a:r>
            <a:r>
              <a:rPr lang="en-US" altLang="x-none" sz="2800" b="1">
                <a:latin typeface="Arial" charset="0"/>
                <a:ea typeface="Arial" charset="0"/>
                <a:cs typeface="Arial" charset="0"/>
              </a:rPr>
              <a:t>, which is slow but guarantee to get the best possible alignment given certain input parameters. </a:t>
            </a:r>
          </a:p>
        </p:txBody>
      </p:sp>
      <p:sp>
        <p:nvSpPr>
          <p:cNvPr id="5" name="ZoneTexte 4"/>
          <p:cNvSpPr txBox="1"/>
          <p:nvPr/>
        </p:nvSpPr>
        <p:spPr>
          <a:xfrm>
            <a:off x="0" y="5905500"/>
            <a:ext cx="9144000" cy="954107"/>
          </a:xfrm>
          <a:prstGeom prst="rect">
            <a:avLst/>
          </a:prstGeom>
          <a:noFill/>
        </p:spPr>
        <p:txBody>
          <a:bodyPr wrap="square" rtlCol="0">
            <a:spAutoFit/>
          </a:bodyPr>
          <a:lstStyle/>
          <a:p>
            <a:r>
              <a:rPr lang="en-GB" sz="2800" b="1">
                <a:solidFill>
                  <a:srgbClr val="FF0000"/>
                </a:solidFill>
              </a:rPr>
              <a:t>•</a:t>
            </a:r>
            <a:r>
              <a:rPr lang="en-GB" sz="2800" b="1">
                <a:solidFill>
                  <a:srgbClr val="0717FF"/>
                </a:solidFill>
              </a:rPr>
              <a:t> BLAST is the most used programme for similarity search! Cited 28500 times in PubMed (01/10/2017)</a:t>
            </a:r>
          </a:p>
        </p:txBody>
      </p:sp>
    </p:spTree>
    <p:extLst>
      <p:ext uri="{BB962C8B-B14F-4D97-AF65-F5344CB8AC3E}">
        <p14:creationId xmlns:p14="http://schemas.microsoft.com/office/powerpoint/2010/main" val="23835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1143000"/>
          </a:xfrm>
          <a:solidFill>
            <a:srgbClr val="FFFF00"/>
          </a:solidFill>
        </p:spPr>
        <p:txBody>
          <a:bodyPr/>
          <a:lstStyle/>
          <a:p>
            <a:pPr algn="ctr" eaLnBrk="1" hangingPunct="1">
              <a:defRPr/>
            </a:pPr>
            <a:r>
              <a:rPr lang="en-US" altLang="x-none" sz="4000" b="1">
                <a:solidFill>
                  <a:srgbClr val="0D4BFF"/>
                </a:solidFill>
                <a:latin typeface="Arial" charset="0"/>
                <a:ea typeface="Arial" charset="0"/>
                <a:cs typeface="Arial" charset="0"/>
              </a:rPr>
              <a:t>BLAST Output: Detailed </a:t>
            </a:r>
            <a:r>
              <a:rPr lang="en-US" altLang="x-none" sz="4000" b="1" err="1">
                <a:solidFill>
                  <a:srgbClr val="0D4BFF"/>
                </a:solidFill>
                <a:latin typeface="Arial" charset="0"/>
                <a:ea typeface="Arial" charset="0"/>
                <a:cs typeface="Arial" charset="0"/>
              </a:rPr>
              <a:t>View</a:t>
            </a:r>
            <a:r>
              <a:rPr lang="en-US" altLang="x-none" sz="2000" b="1" err="1">
                <a:solidFill>
                  <a:srgbClr val="0D4BFF"/>
                </a:solidFill>
                <a:latin typeface="Arial" charset="0"/>
                <a:ea typeface="Arial" charset="0"/>
                <a:cs typeface="Arial" charset="0"/>
              </a:rPr>
              <a:t>cont</a:t>
            </a:r>
            <a:endParaRPr lang="en-US" altLang="x-none" sz="2000" b="1">
              <a:solidFill>
                <a:srgbClr val="0D4BFF"/>
              </a:solidFill>
              <a:latin typeface="Arial" charset="0"/>
              <a:ea typeface="Arial" charset="0"/>
              <a:cs typeface="Arial" charset="0"/>
            </a:endParaRPr>
          </a:p>
        </p:txBody>
      </p:sp>
      <p:sp>
        <p:nvSpPr>
          <p:cNvPr id="3" name="Rectangle 2"/>
          <p:cNvSpPr/>
          <p:nvPr/>
        </p:nvSpPr>
        <p:spPr>
          <a:xfrm>
            <a:off x="0" y="11616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a:t>
            </a:r>
            <a:r>
              <a:rPr lang="en-US" altLang="x-none" sz="2400" b="1">
                <a:solidFill>
                  <a:srgbClr val="FF0000"/>
                </a:solidFill>
                <a:latin typeface="Arial" charset="0"/>
                <a:ea typeface="Arial" charset="0"/>
                <a:cs typeface="Arial" charset="0"/>
              </a:rPr>
              <a:t>Score</a:t>
            </a:r>
            <a:r>
              <a:rPr lang="en-US" altLang="x-none" sz="2400" b="1">
                <a:latin typeface="Arial" charset="0"/>
                <a:ea typeface="Arial" charset="0"/>
                <a:cs typeface="Arial" charset="0"/>
              </a:rPr>
              <a:t> is the raw bit score followed by the normalized bit score in parentheses.  If you use bit scores to compare sequences, you want to use the normalized bit score.</a:t>
            </a:r>
          </a:p>
        </p:txBody>
      </p:sp>
      <p:sp>
        <p:nvSpPr>
          <p:cNvPr id="4" name="Rectangle 3"/>
          <p:cNvSpPr/>
          <p:nvPr/>
        </p:nvSpPr>
        <p:spPr>
          <a:xfrm>
            <a:off x="0" y="2230634"/>
            <a:ext cx="9144000" cy="387798"/>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Expect</a:t>
            </a:r>
            <a:r>
              <a:rPr lang="en-US" altLang="x-none" sz="2400" b="1">
                <a:latin typeface="Arial" charset="0"/>
                <a:ea typeface="Arial" charset="0"/>
                <a:cs typeface="Arial" charset="0"/>
              </a:rPr>
              <a:t> is the e-value.</a:t>
            </a:r>
          </a:p>
        </p:txBody>
      </p:sp>
      <p:sp>
        <p:nvSpPr>
          <p:cNvPr id="5" name="Rectangle 4"/>
          <p:cNvSpPr/>
          <p:nvPr/>
        </p:nvSpPr>
        <p:spPr>
          <a:xfrm>
            <a:off x="0" y="2622270"/>
            <a:ext cx="9144000" cy="2702278"/>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Identities </a:t>
            </a:r>
            <a:r>
              <a:rPr lang="en-US" altLang="x-none" sz="2400" b="1">
                <a:latin typeface="Arial" charset="0"/>
                <a:ea typeface="Arial" charset="0"/>
                <a:cs typeface="Arial" charset="0"/>
              </a:rPr>
              <a:t>is the number of matching positions between the aligned sequences, followed by the percentage of identical bases.</a:t>
            </a:r>
          </a:p>
          <a:p>
            <a:pPr lvl="1">
              <a:lnSpc>
                <a:spcPct val="80000"/>
              </a:lnSpc>
              <a:defRPr/>
            </a:pPr>
            <a:r>
              <a:rPr lang="en-US" altLang="x-none" sz="2000" b="1">
                <a:latin typeface="Arial" charset="0"/>
                <a:ea typeface="Arial" charset="0"/>
                <a:cs typeface="Arial" charset="0"/>
              </a:rPr>
              <a:t>Sometimes the Identities line will also have a “</a:t>
            </a:r>
            <a:r>
              <a:rPr lang="en-US" altLang="x-none" sz="2000" b="1">
                <a:solidFill>
                  <a:srgbClr val="FF0000"/>
                </a:solidFill>
                <a:latin typeface="Arial" charset="0"/>
                <a:ea typeface="Arial" charset="0"/>
                <a:cs typeface="Arial" charset="0"/>
              </a:rPr>
              <a:t>Gaps =</a:t>
            </a:r>
            <a:r>
              <a:rPr lang="en-US" altLang="x-none" sz="2000" b="1">
                <a:latin typeface="Arial" charset="0"/>
                <a:ea typeface="Arial" charset="0"/>
                <a:cs typeface="Arial" charset="0"/>
              </a:rPr>
              <a:t> “ section, which gives the number of gap positions.  </a:t>
            </a:r>
          </a:p>
          <a:p>
            <a:pPr lvl="1">
              <a:lnSpc>
                <a:spcPct val="80000"/>
              </a:lnSpc>
              <a:defRPr/>
            </a:pPr>
            <a:r>
              <a:rPr lang="en-US" altLang="x-none" sz="2000" b="1">
                <a:latin typeface="Arial" charset="0"/>
                <a:ea typeface="Arial" charset="0"/>
                <a:cs typeface="Arial" charset="0"/>
              </a:rPr>
              <a:t>For protein alignments, there is also a “</a:t>
            </a:r>
            <a:r>
              <a:rPr lang="en-US" altLang="x-none" sz="2000" b="1">
                <a:solidFill>
                  <a:srgbClr val="FF0000"/>
                </a:solidFill>
                <a:latin typeface="Arial" charset="0"/>
                <a:ea typeface="Arial" charset="0"/>
                <a:cs typeface="Arial" charset="0"/>
              </a:rPr>
              <a:t>Positives =</a:t>
            </a:r>
            <a:r>
              <a:rPr lang="en-US" altLang="x-none" sz="2000" b="1">
                <a:latin typeface="Arial" charset="0"/>
                <a:ea typeface="Arial" charset="0"/>
                <a:cs typeface="Arial" charset="0"/>
              </a:rPr>
              <a:t> “ section, which gives the number of amino acid matches that are not identical but which count as similar in the scoring matrix (e.g. </a:t>
            </a:r>
            <a:r>
              <a:rPr lang="en-US" altLang="x-none" sz="2000" b="1" err="1">
                <a:latin typeface="Arial" charset="0"/>
                <a:ea typeface="Arial" charset="0"/>
                <a:cs typeface="Arial" charset="0"/>
              </a:rPr>
              <a:t>isolecine</a:t>
            </a:r>
            <a:r>
              <a:rPr lang="en-US" altLang="x-none" sz="2000" b="1">
                <a:latin typeface="Arial" charset="0"/>
                <a:ea typeface="Arial" charset="0"/>
                <a:cs typeface="Arial" charset="0"/>
              </a:rPr>
              <a:t> and valine).</a:t>
            </a:r>
          </a:p>
          <a:p>
            <a:pPr lvl="1">
              <a:lnSpc>
                <a:spcPct val="80000"/>
              </a:lnSpc>
              <a:defRPr/>
            </a:pPr>
            <a:r>
              <a:rPr lang="en-US" altLang="x-none" sz="2000" b="1">
                <a:latin typeface="Arial" charset="0"/>
                <a:ea typeface="Arial" charset="0"/>
                <a:cs typeface="Arial" charset="0"/>
              </a:rPr>
              <a:t>The order on this line is </a:t>
            </a:r>
            <a:r>
              <a:rPr lang="en-US" altLang="x-none" sz="2000" b="1">
                <a:solidFill>
                  <a:srgbClr val="FF0000"/>
                </a:solidFill>
                <a:latin typeface="Arial" charset="0"/>
                <a:ea typeface="Arial" charset="0"/>
                <a:cs typeface="Arial" charset="0"/>
              </a:rPr>
              <a:t>Identities</a:t>
            </a:r>
            <a:r>
              <a:rPr lang="en-US" altLang="x-none" sz="2000" b="1">
                <a:latin typeface="Arial" charset="0"/>
                <a:ea typeface="Arial" charset="0"/>
                <a:cs typeface="Arial" charset="0"/>
              </a:rPr>
              <a:t>, </a:t>
            </a:r>
            <a:r>
              <a:rPr lang="en-US" altLang="x-none" sz="2000" b="1">
                <a:solidFill>
                  <a:srgbClr val="FF0000"/>
                </a:solidFill>
                <a:latin typeface="Arial" charset="0"/>
                <a:ea typeface="Arial" charset="0"/>
                <a:cs typeface="Arial" charset="0"/>
              </a:rPr>
              <a:t>Positives</a:t>
            </a:r>
            <a:r>
              <a:rPr lang="en-US" altLang="x-none" sz="2000" b="1">
                <a:latin typeface="Arial" charset="0"/>
                <a:ea typeface="Arial" charset="0"/>
                <a:cs typeface="Arial" charset="0"/>
              </a:rPr>
              <a:t>, </a:t>
            </a:r>
            <a:r>
              <a:rPr lang="en-US" altLang="x-none" sz="2000" b="1">
                <a:solidFill>
                  <a:srgbClr val="FF0000"/>
                </a:solidFill>
                <a:latin typeface="Arial" charset="0"/>
                <a:ea typeface="Arial" charset="0"/>
                <a:cs typeface="Arial" charset="0"/>
              </a:rPr>
              <a:t>Gaps</a:t>
            </a:r>
            <a:r>
              <a:rPr lang="en-US" altLang="x-none" sz="2000" b="1">
                <a:latin typeface="Arial" charset="0"/>
                <a:ea typeface="Arial" charset="0"/>
                <a:cs typeface="Arial" charset="0"/>
              </a:rPr>
              <a:t>.  However, Positives and/or Gaps may be absent.</a:t>
            </a:r>
          </a:p>
        </p:txBody>
      </p:sp>
      <p:sp>
        <p:nvSpPr>
          <p:cNvPr id="6" name="Rectangle 5"/>
          <p:cNvSpPr/>
          <p:nvPr/>
        </p:nvSpPr>
        <p:spPr>
          <a:xfrm>
            <a:off x="0" y="5379337"/>
            <a:ext cx="9144000" cy="1471172"/>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 Strand </a:t>
            </a:r>
            <a:r>
              <a:rPr lang="en-US" altLang="x-none" sz="2400" b="1">
                <a:latin typeface="Arial" charset="0"/>
                <a:ea typeface="Arial" charset="0"/>
                <a:cs typeface="Arial" charset="0"/>
              </a:rPr>
              <a:t>is the orientation of the query sequence, then the subject sequence.  </a:t>
            </a:r>
            <a:r>
              <a:rPr lang="en-US" altLang="x-none" sz="2400" b="1">
                <a:solidFill>
                  <a:srgbClr val="FF0000"/>
                </a:solidFill>
                <a:latin typeface="Arial" charset="0"/>
                <a:ea typeface="Arial" charset="0"/>
                <a:cs typeface="Arial" charset="0"/>
              </a:rPr>
              <a:t>Query is always “Plus”, </a:t>
            </a:r>
            <a:r>
              <a:rPr lang="en-US" altLang="x-none" sz="2400" b="1">
                <a:latin typeface="Arial" charset="0"/>
                <a:ea typeface="Arial" charset="0"/>
                <a:cs typeface="Arial" charset="0"/>
              </a:rPr>
              <a:t>but the subject will be “</a:t>
            </a:r>
            <a:r>
              <a:rPr lang="en-US" altLang="x-none" sz="2400" b="1">
                <a:solidFill>
                  <a:srgbClr val="FF0000"/>
                </a:solidFill>
                <a:latin typeface="Arial" charset="0"/>
                <a:ea typeface="Arial" charset="0"/>
                <a:cs typeface="Arial" charset="0"/>
              </a:rPr>
              <a:t>Minus</a:t>
            </a:r>
            <a:r>
              <a:rPr lang="en-US" altLang="x-none" sz="2400" b="1">
                <a:latin typeface="Arial" charset="0"/>
                <a:ea typeface="Arial" charset="0"/>
                <a:cs typeface="Arial" charset="0"/>
              </a:rPr>
              <a:t>” if the alignment is on the opposite strand from the original sequence put into the subject database.  </a:t>
            </a:r>
            <a:r>
              <a:rPr lang="en-US" altLang="x-none" sz="1600" b="1">
                <a:latin typeface="Arial" charset="0"/>
                <a:ea typeface="Arial" charset="0"/>
                <a:cs typeface="Arial" charset="0"/>
              </a:rPr>
              <a:t>This line appears in nucleic acid searches but not in protein searches (which only match).</a:t>
            </a:r>
          </a:p>
        </p:txBody>
      </p:sp>
    </p:spTree>
    <p:extLst>
      <p:ext uri="{BB962C8B-B14F-4D97-AF65-F5344CB8AC3E}">
        <p14:creationId xmlns:p14="http://schemas.microsoft.com/office/powerpoint/2010/main" val="827338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1143000"/>
          </a:xfrm>
          <a:solidFill>
            <a:srgbClr val="FFFF00"/>
          </a:solidFill>
        </p:spPr>
        <p:txBody>
          <a:bodyPr/>
          <a:lstStyle/>
          <a:p>
            <a:pPr algn="ctr" eaLnBrk="1" hangingPunct="1">
              <a:defRPr/>
            </a:pPr>
            <a:r>
              <a:rPr lang="en-US" altLang="x-none" sz="4000" b="1">
                <a:solidFill>
                  <a:srgbClr val="0D4BFF"/>
                </a:solidFill>
                <a:latin typeface="Arial" charset="0"/>
                <a:ea typeface="Arial" charset="0"/>
                <a:cs typeface="Arial" charset="0"/>
              </a:rPr>
              <a:t>BLAST Output: Detailed </a:t>
            </a:r>
            <a:r>
              <a:rPr lang="en-US" altLang="x-none" sz="4000" b="1" err="1">
                <a:solidFill>
                  <a:srgbClr val="0D4BFF"/>
                </a:solidFill>
                <a:latin typeface="Arial" charset="0"/>
                <a:ea typeface="Arial" charset="0"/>
                <a:cs typeface="Arial" charset="0"/>
              </a:rPr>
              <a:t>View</a:t>
            </a:r>
            <a:r>
              <a:rPr lang="en-US" altLang="x-none" sz="2000" b="1" err="1">
                <a:solidFill>
                  <a:srgbClr val="0D4BFF"/>
                </a:solidFill>
                <a:latin typeface="Arial" charset="0"/>
                <a:ea typeface="Arial" charset="0"/>
                <a:cs typeface="Arial" charset="0"/>
              </a:rPr>
              <a:t>cont</a:t>
            </a:r>
            <a:endParaRPr lang="en-US" altLang="x-none" sz="2000" b="1">
              <a:solidFill>
                <a:srgbClr val="0D4BFF"/>
              </a:solidFill>
              <a:latin typeface="Arial" charset="0"/>
              <a:ea typeface="Arial" charset="0"/>
              <a:cs typeface="Arial" charset="0"/>
            </a:endParaRPr>
          </a:p>
        </p:txBody>
      </p:sp>
      <p:sp>
        <p:nvSpPr>
          <p:cNvPr id="3" name="Rectangle 2"/>
          <p:cNvSpPr/>
          <p:nvPr/>
        </p:nvSpPr>
        <p:spPr>
          <a:xfrm>
            <a:off x="0" y="11397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After the summary lines, the aligned sequence appears, in groups of 3 lines.  The query sequence is on top, followed by a line indicating matches, followed by the subject line.</a:t>
            </a:r>
          </a:p>
        </p:txBody>
      </p:sp>
      <p:sp>
        <p:nvSpPr>
          <p:cNvPr id="4" name="Rectangle 3"/>
          <p:cNvSpPr/>
          <p:nvPr/>
        </p:nvSpPr>
        <p:spPr>
          <a:xfrm>
            <a:off x="0" y="2186835"/>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For </a:t>
            </a:r>
            <a:r>
              <a:rPr lang="en-US" altLang="x-none" sz="2400" b="1" err="1">
                <a:solidFill>
                  <a:srgbClr val="FF0000"/>
                </a:solidFill>
                <a:latin typeface="Arial" charset="0"/>
                <a:ea typeface="Arial" charset="0"/>
                <a:cs typeface="Arial" charset="0"/>
              </a:rPr>
              <a:t>blastn</a:t>
            </a:r>
            <a:r>
              <a:rPr lang="en-US" altLang="x-none" sz="2400" b="1">
                <a:latin typeface="Arial" charset="0"/>
                <a:ea typeface="Arial" charset="0"/>
                <a:cs typeface="Arial" charset="0"/>
              </a:rPr>
              <a:t>, the match line just consists of vertical lines where the bases are identical and a blank space where they are not identical. </a:t>
            </a:r>
          </a:p>
        </p:txBody>
      </p:sp>
      <p:sp>
        <p:nvSpPr>
          <p:cNvPr id="5" name="Rectangle 4"/>
          <p:cNvSpPr/>
          <p:nvPr/>
        </p:nvSpPr>
        <p:spPr>
          <a:xfrm>
            <a:off x="0" y="31682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t>
            </a:r>
            <a:r>
              <a:rPr lang="en-GB" altLang="x-none" sz="2400" b="1">
                <a:latin typeface="Arial" charset="0"/>
                <a:ea typeface="Arial" charset="0"/>
                <a:cs typeface="Arial" charset="0"/>
              </a:rPr>
              <a:t>For </a:t>
            </a:r>
            <a:r>
              <a:rPr lang="en-GB" altLang="x-none" sz="2400" b="1" err="1">
                <a:solidFill>
                  <a:srgbClr val="FF0000"/>
                </a:solidFill>
                <a:latin typeface="Arial" charset="0"/>
                <a:ea typeface="Arial" charset="0"/>
                <a:cs typeface="Arial" charset="0"/>
              </a:rPr>
              <a:t>blastp</a:t>
            </a:r>
            <a:r>
              <a:rPr lang="en-GB" altLang="x-none" sz="2400" b="1">
                <a:latin typeface="Arial" charset="0"/>
                <a:ea typeface="Arial" charset="0"/>
                <a:cs typeface="Arial" charset="0"/>
              </a:rPr>
              <a:t>, the match line gives the amino acid code for </a:t>
            </a:r>
            <a:r>
              <a:rPr lang="en-GB" altLang="x-none" sz="2400" b="1" err="1">
                <a:latin typeface="Arial" charset="0"/>
                <a:ea typeface="Arial" charset="0"/>
                <a:cs typeface="Arial" charset="0"/>
              </a:rPr>
              <a:t>indentical</a:t>
            </a:r>
            <a:r>
              <a:rPr lang="en-GB" altLang="x-none" sz="2400" b="1">
                <a:latin typeface="Arial" charset="0"/>
                <a:ea typeface="Arial" charset="0"/>
                <a:cs typeface="Arial" charset="0"/>
              </a:rPr>
              <a:t> amino acids, a “</a:t>
            </a:r>
            <a:r>
              <a:rPr lang="en-GB" altLang="x-none" sz="2400" b="1">
                <a:solidFill>
                  <a:srgbClr val="FF0000"/>
                </a:solidFill>
                <a:latin typeface="Arial" charset="0"/>
                <a:ea typeface="Arial" charset="0"/>
                <a:cs typeface="Arial" charset="0"/>
              </a:rPr>
              <a:t>+</a:t>
            </a:r>
            <a:r>
              <a:rPr lang="en-GB" altLang="x-none" sz="2400" b="1">
                <a:latin typeface="Arial" charset="0"/>
                <a:ea typeface="Arial" charset="0"/>
                <a:cs typeface="Arial" charset="0"/>
              </a:rPr>
              <a:t>” for similar (positives) amino acids, and a blank space otherwise. </a:t>
            </a:r>
          </a:p>
        </p:txBody>
      </p:sp>
      <p:sp>
        <p:nvSpPr>
          <p:cNvPr id="6" name="Rectangle 5"/>
          <p:cNvSpPr/>
          <p:nvPr/>
        </p:nvSpPr>
        <p:spPr>
          <a:xfrm>
            <a:off x="0" y="4438236"/>
            <a:ext cx="9144000" cy="978729"/>
          </a:xfrm>
          <a:prstGeom prst="rect">
            <a:avLst/>
          </a:prstGeom>
        </p:spPr>
        <p:txBody>
          <a:bodyPr wrap="square">
            <a:spAutoFit/>
          </a:bodyPr>
          <a:lstStyle/>
          <a:p>
            <a:pPr>
              <a:lnSpc>
                <a:spcPct val="80000"/>
              </a:lnSpc>
              <a:defRPr/>
            </a:pPr>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After all hits have been displayed, the end of the output file has some statistical information about the subject database and parameters of the blast search. </a:t>
            </a:r>
          </a:p>
        </p:txBody>
      </p:sp>
    </p:spTree>
    <p:extLst>
      <p:ext uri="{BB962C8B-B14F-4D97-AF65-F5344CB8AC3E}">
        <p14:creationId xmlns:p14="http://schemas.microsoft.com/office/powerpoint/2010/main" val="125521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0"/>
            <a:ext cx="9144000" cy="1138238"/>
          </a:xfrm>
          <a:solidFill>
            <a:srgbClr val="FFFF00"/>
          </a:solidFill>
        </p:spPr>
        <p:txBody>
          <a:bodyPr>
            <a:normAutofit/>
          </a:bodyPr>
          <a:lstStyle/>
          <a:p>
            <a:pPr algn="ctr" eaLnBrk="1" hangingPunct="1">
              <a:defRPr/>
            </a:pPr>
            <a:r>
              <a:rPr lang="en-US" altLang="x-none" sz="4000" b="1" dirty="0">
                <a:solidFill>
                  <a:srgbClr val="0D4BFF"/>
                </a:solidFill>
                <a:latin typeface="Arial" charset="0"/>
                <a:ea typeface="Arial" charset="0"/>
                <a:cs typeface="Arial" charset="0"/>
              </a:rPr>
              <a:t>Running BLAST Programs with </a:t>
            </a:r>
            <a:r>
              <a:rPr lang="en-US" altLang="x-none" sz="4000" b="1" dirty="0" err="1">
                <a:solidFill>
                  <a:srgbClr val="0D4BFF"/>
                </a:solidFill>
                <a:latin typeface="Arial" charset="0"/>
                <a:ea typeface="Arial" charset="0"/>
                <a:cs typeface="Arial" charset="0"/>
              </a:rPr>
              <a:t>perl</a:t>
            </a:r>
            <a:endParaRPr lang="en-US" altLang="x-none" sz="4000" b="1" dirty="0">
              <a:solidFill>
                <a:srgbClr val="0D4BFF"/>
              </a:solidFill>
              <a:latin typeface="Arial" charset="0"/>
              <a:ea typeface="Arial" charset="0"/>
              <a:cs typeface="Arial" charset="0"/>
            </a:endParaRPr>
          </a:p>
        </p:txBody>
      </p:sp>
      <p:sp>
        <p:nvSpPr>
          <p:cNvPr id="3" name="Rectangle 2"/>
          <p:cNvSpPr/>
          <p:nvPr/>
        </p:nvSpPr>
        <p:spPr>
          <a:xfrm>
            <a:off x="0" y="1165136"/>
            <a:ext cx="9144000" cy="1274195"/>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most commonly used Perl command for running external programs is “</a:t>
            </a:r>
            <a:r>
              <a:rPr lang="en-US" altLang="x-none" sz="2400" b="1" dirty="0">
                <a:solidFill>
                  <a:srgbClr val="FF0000"/>
                </a:solidFill>
                <a:latin typeface="Arial" charset="0"/>
                <a:ea typeface="Arial" charset="0"/>
                <a:cs typeface="Arial" charset="0"/>
              </a:rPr>
              <a:t>system</a:t>
            </a:r>
            <a:r>
              <a:rPr lang="en-US" altLang="x-none" sz="2400" b="1" dirty="0">
                <a:latin typeface="Arial" charset="0"/>
                <a:ea typeface="Arial" charset="0"/>
                <a:cs typeface="Arial" charset="0"/>
              </a:rPr>
              <a:t>”.  This command executes the program specified by its arguments, then returns control to the next line in your </a:t>
            </a:r>
            <a:r>
              <a:rPr lang="en-US" altLang="x-none" sz="2400" b="1" dirty="0" err="1">
                <a:latin typeface="Arial" charset="0"/>
                <a:ea typeface="Arial" charset="0"/>
                <a:cs typeface="Arial" charset="0"/>
              </a:rPr>
              <a:t>perl</a:t>
            </a:r>
            <a:r>
              <a:rPr lang="en-US" altLang="x-none" sz="2400" b="1" dirty="0">
                <a:latin typeface="Arial" charset="0"/>
                <a:ea typeface="Arial" charset="0"/>
                <a:cs typeface="Arial" charset="0"/>
              </a:rPr>
              <a:t> program.</a:t>
            </a:r>
          </a:p>
        </p:txBody>
      </p:sp>
      <p:sp>
        <p:nvSpPr>
          <p:cNvPr id="4" name="Rectangle 3"/>
          <p:cNvSpPr/>
          <p:nvPr/>
        </p:nvSpPr>
        <p:spPr>
          <a:xfrm>
            <a:off x="0" y="3062746"/>
            <a:ext cx="9144000" cy="1224951"/>
          </a:xfrm>
          <a:prstGeom prst="rect">
            <a:avLst/>
          </a:prstGeom>
        </p:spPr>
        <p:txBody>
          <a:bodyPr wrap="square">
            <a:spAutoFit/>
          </a:bodyPr>
          <a:lstStyle/>
          <a:p>
            <a:pPr>
              <a:lnSpc>
                <a:spcPct val="80000"/>
              </a:lnSpc>
              <a:defRPr/>
            </a:pPr>
            <a:r>
              <a:rPr lang="en-US" altLang="x-none" sz="2400" b="1" dirty="0">
                <a:solidFill>
                  <a:srgbClr val="FF0000"/>
                </a:solidFill>
                <a:latin typeface="Arial" charset="0"/>
                <a:ea typeface="Arial" charset="0"/>
                <a:cs typeface="Arial" charset="0"/>
              </a:rPr>
              <a:t>•</a:t>
            </a:r>
            <a:r>
              <a:rPr lang="en-US" altLang="x-none" sz="2400" b="1" dirty="0">
                <a:latin typeface="Arial" charset="0"/>
                <a:ea typeface="Arial" charset="0"/>
                <a:cs typeface="Arial" charset="0"/>
              </a:rPr>
              <a:t> The simplest way to use “system” is to simply enclose the command line you need in quotes:</a:t>
            </a:r>
          </a:p>
          <a:p>
            <a:pPr>
              <a:lnSpc>
                <a:spcPct val="80000"/>
              </a:lnSpc>
              <a:defRPr/>
            </a:pPr>
            <a:endParaRPr lang="en-US" altLang="x-none" sz="2400" b="1" dirty="0">
              <a:latin typeface="Arial" charset="0"/>
              <a:ea typeface="Arial" charset="0"/>
              <a:cs typeface="Arial" charset="0"/>
            </a:endParaRPr>
          </a:p>
          <a:p>
            <a:pPr marL="0" lvl="1">
              <a:lnSpc>
                <a:spcPct val="80000"/>
              </a:lnSpc>
              <a:defRPr/>
            </a:pPr>
            <a:r>
              <a:rPr lang="en-US" altLang="x-none" sz="2000" b="1" dirty="0">
                <a:solidFill>
                  <a:srgbClr val="FF0000"/>
                </a:solidFill>
                <a:latin typeface="Arial" charset="0"/>
                <a:ea typeface="Arial" charset="0"/>
                <a:cs typeface="Arial" charset="0"/>
              </a:rPr>
              <a:t>system( “</a:t>
            </a:r>
            <a:r>
              <a:rPr lang="en-US" altLang="x-none" sz="2000" b="1" dirty="0" err="1">
                <a:solidFill>
                  <a:srgbClr val="FF0000"/>
                </a:solidFill>
                <a:latin typeface="Arial" charset="0"/>
                <a:ea typeface="Arial" charset="0"/>
                <a:cs typeface="Arial" charset="0"/>
              </a:rPr>
              <a:t>blastp</a:t>
            </a:r>
            <a:r>
              <a:rPr lang="en-US" altLang="x-none" sz="2000" b="1" dirty="0">
                <a:solidFill>
                  <a:srgbClr val="FF0000"/>
                </a:solidFill>
                <a:latin typeface="Arial" charset="0"/>
                <a:ea typeface="Arial" charset="0"/>
                <a:cs typeface="Arial" charset="0"/>
              </a:rPr>
              <a:t> –query </a:t>
            </a:r>
            <a:r>
              <a:rPr lang="en-US" altLang="x-none" sz="2000" b="1" dirty="0" err="1">
                <a:solidFill>
                  <a:srgbClr val="FF0000"/>
                </a:solidFill>
                <a:latin typeface="Arial" charset="0"/>
                <a:ea typeface="Arial" charset="0"/>
                <a:cs typeface="Arial" charset="0"/>
              </a:rPr>
              <a:t>QuerySeq</a:t>
            </a:r>
            <a:r>
              <a:rPr lang="en-US" altLang="x-none" sz="2000" b="1" dirty="0">
                <a:solidFill>
                  <a:srgbClr val="FF0000"/>
                </a:solidFill>
                <a:latin typeface="Arial" charset="0"/>
                <a:ea typeface="Arial" charset="0"/>
                <a:cs typeface="Arial" charset="0"/>
              </a:rPr>
              <a:t> –</a:t>
            </a:r>
            <a:r>
              <a:rPr lang="en-US" altLang="x-none" sz="2000" b="1" dirty="0" err="1">
                <a:solidFill>
                  <a:srgbClr val="FF0000"/>
                </a:solidFill>
                <a:latin typeface="Arial" charset="0"/>
                <a:ea typeface="Arial" charset="0"/>
                <a:cs typeface="Arial" charset="0"/>
              </a:rPr>
              <a:t>db</a:t>
            </a:r>
            <a:r>
              <a:rPr lang="en-US" altLang="x-none" sz="2000" b="1" dirty="0">
                <a:solidFill>
                  <a:srgbClr val="FF0000"/>
                </a:solidFill>
                <a:latin typeface="Arial" charset="0"/>
                <a:ea typeface="Arial" charset="0"/>
                <a:cs typeface="Arial" charset="0"/>
              </a:rPr>
              <a:t> Database –out </a:t>
            </a:r>
            <a:r>
              <a:rPr lang="en-US" altLang="x-none" sz="2000" b="1" dirty="0" err="1">
                <a:solidFill>
                  <a:srgbClr val="FF0000"/>
                </a:solidFill>
                <a:latin typeface="Arial" charset="0"/>
                <a:ea typeface="Arial" charset="0"/>
                <a:cs typeface="Arial" charset="0"/>
              </a:rPr>
              <a:t>outputfile</a:t>
            </a:r>
            <a:r>
              <a:rPr lang="en-US" altLang="x-none" sz="2000" b="1" dirty="0">
                <a:solidFill>
                  <a:srgbClr val="FF0000"/>
                </a:solidFill>
                <a:latin typeface="Arial" charset="0"/>
                <a:ea typeface="Arial" charset="0"/>
                <a:cs typeface="Arial" charset="0"/>
              </a:rPr>
              <a:t>” )</a:t>
            </a:r>
          </a:p>
        </p:txBody>
      </p:sp>
    </p:spTree>
    <p:extLst>
      <p:ext uri="{BB962C8B-B14F-4D97-AF65-F5344CB8AC3E}">
        <p14:creationId xmlns:p14="http://schemas.microsoft.com/office/powerpoint/2010/main" val="3859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29FF37-9C5C-F34E-924A-4C2FDC0B860C}"/>
              </a:ext>
            </a:extLst>
          </p:cNvPr>
          <p:cNvSpPr>
            <a:spLocks noGrp="1" noChangeArrowheads="1"/>
          </p:cNvSpPr>
          <p:nvPr>
            <p:ph type="title"/>
          </p:nvPr>
        </p:nvSpPr>
        <p:spPr>
          <a:xfrm>
            <a:off x="0" y="0"/>
            <a:ext cx="9144000" cy="1138238"/>
          </a:xfrm>
          <a:solidFill>
            <a:srgbClr val="FFFF00"/>
          </a:solidFill>
        </p:spPr>
        <p:txBody>
          <a:bodyPr>
            <a:normAutofit/>
          </a:bodyPr>
          <a:lstStyle/>
          <a:p>
            <a:pPr algn="ctr" eaLnBrk="1" hangingPunct="1">
              <a:defRPr/>
            </a:pPr>
            <a:r>
              <a:rPr lang="en-US" altLang="x-none" sz="4000" b="1" dirty="0">
                <a:solidFill>
                  <a:srgbClr val="0D4BFF"/>
                </a:solidFill>
                <a:latin typeface="Arial" charset="0"/>
                <a:ea typeface="Arial" charset="0"/>
                <a:cs typeface="Arial" charset="0"/>
              </a:rPr>
              <a:t>Practical Sessions</a:t>
            </a:r>
          </a:p>
        </p:txBody>
      </p:sp>
      <p:sp>
        <p:nvSpPr>
          <p:cNvPr id="5" name="ZoneTexte 4">
            <a:extLst>
              <a:ext uri="{FF2B5EF4-FFF2-40B4-BE49-F238E27FC236}">
                <a16:creationId xmlns:a16="http://schemas.microsoft.com/office/drawing/2014/main" id="{01D4F63B-8387-0A42-94A2-00564E8367A1}"/>
              </a:ext>
            </a:extLst>
          </p:cNvPr>
          <p:cNvSpPr txBox="1"/>
          <p:nvPr/>
        </p:nvSpPr>
        <p:spPr>
          <a:xfrm>
            <a:off x="0" y="3070746"/>
            <a:ext cx="9144000" cy="707886"/>
          </a:xfrm>
          <a:prstGeom prst="rect">
            <a:avLst/>
          </a:prstGeom>
          <a:noFill/>
        </p:spPr>
        <p:txBody>
          <a:bodyPr wrap="square" rtlCol="0">
            <a:spAutoFit/>
          </a:bodyPr>
          <a:lstStyle/>
          <a:p>
            <a:pPr algn="ctr"/>
            <a:r>
              <a:rPr lang="en-GB" sz="4000" b="1" dirty="0"/>
              <a:t>See  BCGAIPT2017_BLASTusePS.pdf</a:t>
            </a:r>
          </a:p>
        </p:txBody>
      </p:sp>
    </p:spTree>
    <p:extLst>
      <p:ext uri="{BB962C8B-B14F-4D97-AF65-F5344CB8AC3E}">
        <p14:creationId xmlns:p14="http://schemas.microsoft.com/office/powerpoint/2010/main" val="4075500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2743200"/>
            <a:ext cx="9144000" cy="707886"/>
          </a:xfrm>
          <a:prstGeom prst="rect">
            <a:avLst/>
          </a:prstGeom>
          <a:solidFill>
            <a:srgbClr val="FFFF00"/>
          </a:solidFill>
        </p:spPr>
        <p:txBody>
          <a:bodyPr wrap="square" rtlCol="0">
            <a:spAutoFit/>
          </a:bodyPr>
          <a:lstStyle/>
          <a:p>
            <a:pPr algn="ctr"/>
            <a:r>
              <a:rPr lang="en-GB" sz="4000" b="1" dirty="0">
                <a:solidFill>
                  <a:srgbClr val="0000FF"/>
                </a:solidFill>
              </a:rPr>
              <a:t>Thank You</a:t>
            </a:r>
          </a:p>
        </p:txBody>
      </p:sp>
    </p:spTree>
    <p:extLst>
      <p:ext uri="{BB962C8B-B14F-4D97-AF65-F5344CB8AC3E}">
        <p14:creationId xmlns:p14="http://schemas.microsoft.com/office/powerpoint/2010/main" val="22240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0" y="7938"/>
            <a:ext cx="9144000" cy="1143000"/>
          </a:xfrm>
          <a:solidFill>
            <a:srgbClr val="FFFF00"/>
          </a:solidFill>
        </p:spPr>
        <p:txBody>
          <a:bodyPr/>
          <a:lstStyle/>
          <a:p>
            <a:pPr algn="ctr"/>
            <a:r>
              <a:rPr lang="en-US" altLang="x-none" b="1">
                <a:solidFill>
                  <a:srgbClr val="0000FF"/>
                </a:solidFill>
                <a:latin typeface="Arial" charset="0"/>
                <a:ea typeface="Arial" charset="0"/>
                <a:cs typeface="Arial" charset="0"/>
              </a:rPr>
              <a:t>BLAST Algorithm</a:t>
            </a:r>
          </a:p>
        </p:txBody>
      </p:sp>
      <p:sp>
        <p:nvSpPr>
          <p:cNvPr id="3" name="ZoneTexte 2"/>
          <p:cNvSpPr txBox="1"/>
          <p:nvPr/>
        </p:nvSpPr>
        <p:spPr>
          <a:xfrm>
            <a:off x="0" y="18161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BLAST is a </a:t>
            </a:r>
            <a:r>
              <a:rPr lang="en-US" altLang="x-none" sz="2400" b="1">
                <a:solidFill>
                  <a:srgbClr val="0000FF"/>
                </a:solidFill>
                <a:latin typeface="Arial" charset="0"/>
                <a:ea typeface="Arial" charset="0"/>
                <a:cs typeface="Arial" charset="0"/>
              </a:rPr>
              <a:t>local</a:t>
            </a:r>
            <a:r>
              <a:rPr lang="en-US" altLang="x-none" sz="2400" b="1">
                <a:latin typeface="Arial" charset="0"/>
                <a:ea typeface="Arial" charset="0"/>
                <a:cs typeface="Arial" charset="0"/>
              </a:rPr>
              <a:t> search algorithm: it starts with small perfect matches and tries to extend them. </a:t>
            </a:r>
          </a:p>
        </p:txBody>
      </p:sp>
      <p:sp>
        <p:nvSpPr>
          <p:cNvPr id="4" name="ZoneTexte 3"/>
          <p:cNvSpPr txBox="1"/>
          <p:nvPr/>
        </p:nvSpPr>
        <p:spPr>
          <a:xfrm>
            <a:off x="0" y="3200400"/>
            <a:ext cx="9144000" cy="1569660"/>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First, the </a:t>
            </a:r>
            <a:r>
              <a:rPr lang="en-US" altLang="x-none" sz="2400" b="1">
                <a:solidFill>
                  <a:srgbClr val="0000FF"/>
                </a:solidFill>
                <a:latin typeface="Arial" charset="0"/>
                <a:ea typeface="Arial" charset="0"/>
                <a:cs typeface="Arial" charset="0"/>
              </a:rPr>
              <a:t>query sequence </a:t>
            </a:r>
            <a:r>
              <a:rPr lang="en-US" altLang="x-none" sz="2400" b="1">
                <a:latin typeface="Arial" charset="0"/>
                <a:ea typeface="Arial" charset="0"/>
                <a:cs typeface="Arial" charset="0"/>
              </a:rPr>
              <a:t>is </a:t>
            </a:r>
            <a:r>
              <a:rPr lang="en-US" altLang="x-none" sz="2400" b="1">
                <a:solidFill>
                  <a:srgbClr val="0000FF"/>
                </a:solidFill>
                <a:latin typeface="Arial" charset="0"/>
                <a:ea typeface="Arial" charset="0"/>
                <a:cs typeface="Arial" charset="0"/>
              </a:rPr>
              <a:t>broken down </a:t>
            </a:r>
            <a:r>
              <a:rPr lang="en-US" altLang="x-none" sz="2400" b="1">
                <a:latin typeface="Arial" charset="0"/>
                <a:ea typeface="Arial" charset="0"/>
                <a:cs typeface="Arial" charset="0"/>
              </a:rPr>
              <a:t>into a dictionary of “</a:t>
            </a:r>
            <a:r>
              <a:rPr lang="en-US" altLang="x-none" sz="2400" b="1">
                <a:solidFill>
                  <a:srgbClr val="0000FF"/>
                </a:solidFill>
                <a:latin typeface="Arial" charset="0"/>
                <a:ea typeface="Arial" charset="0"/>
                <a:cs typeface="Arial" charset="0"/>
              </a:rPr>
              <a:t>words</a:t>
            </a:r>
            <a:r>
              <a:rPr lang="en-US" altLang="x-none" sz="2400" b="1">
                <a:latin typeface="Arial" charset="0"/>
                <a:ea typeface="Arial" charset="0"/>
                <a:cs typeface="Arial" charset="0"/>
              </a:rPr>
              <a:t>”, all possible sequences of a certain size. </a:t>
            </a:r>
          </a:p>
          <a:p>
            <a:r>
              <a:rPr lang="en-US" altLang="x-none" sz="2400" b="1">
                <a:latin typeface="Arial" charset="0"/>
                <a:ea typeface="Arial" charset="0"/>
                <a:cs typeface="Arial" charset="0"/>
              </a:rPr>
              <a:t>For proteins, the default word size is </a:t>
            </a:r>
            <a:r>
              <a:rPr lang="en-US" altLang="x-none" sz="2400" b="1">
                <a:solidFill>
                  <a:srgbClr val="0000FF"/>
                </a:solidFill>
                <a:latin typeface="Arial" charset="0"/>
                <a:ea typeface="Arial" charset="0"/>
                <a:cs typeface="Arial" charset="0"/>
              </a:rPr>
              <a:t>3</a:t>
            </a:r>
            <a:r>
              <a:rPr lang="en-US" altLang="x-none" sz="2400" b="1">
                <a:latin typeface="Arial" charset="0"/>
                <a:ea typeface="Arial" charset="0"/>
                <a:cs typeface="Arial" charset="0"/>
              </a:rPr>
              <a:t> amino acids. For DNA, the default word size is </a:t>
            </a:r>
            <a:r>
              <a:rPr lang="en-US" altLang="x-none" sz="2400" b="1">
                <a:solidFill>
                  <a:srgbClr val="0000FF"/>
                </a:solidFill>
                <a:latin typeface="Arial" charset="0"/>
                <a:ea typeface="Arial" charset="0"/>
                <a:cs typeface="Arial" charset="0"/>
              </a:rPr>
              <a:t>11</a:t>
            </a:r>
            <a:r>
              <a:rPr lang="en-US" altLang="x-none" sz="2400" b="1">
                <a:latin typeface="Arial" charset="0"/>
                <a:ea typeface="Arial" charset="0"/>
                <a:cs typeface="Arial" charset="0"/>
              </a:rPr>
              <a:t> nucleotides.</a:t>
            </a:r>
          </a:p>
        </p:txBody>
      </p:sp>
      <p:sp>
        <p:nvSpPr>
          <p:cNvPr id="5" name="ZoneTexte 4"/>
          <p:cNvSpPr txBox="1"/>
          <p:nvPr/>
        </p:nvSpPr>
        <p:spPr>
          <a:xfrm>
            <a:off x="0" y="5232400"/>
            <a:ext cx="9144000" cy="830997"/>
          </a:xfrm>
          <a:prstGeom prst="rect">
            <a:avLst/>
          </a:prstGeom>
          <a:noFill/>
        </p:spPr>
        <p:txBody>
          <a:bodyPr wrap="square" rtlCol="0">
            <a:spAutoFit/>
          </a:bodyPr>
          <a:lstStyle/>
          <a:p>
            <a:r>
              <a:rPr lang="en-US" altLang="x-none" sz="2400" b="1">
                <a:solidFill>
                  <a:srgbClr val="FF0000"/>
                </a:solidFill>
                <a:latin typeface="Arial" charset="0"/>
                <a:ea typeface="Arial" charset="0"/>
                <a:cs typeface="Arial" charset="0"/>
              </a:rPr>
              <a:t>•</a:t>
            </a:r>
            <a:r>
              <a:rPr lang="en-US" altLang="x-none" sz="2400" b="1">
                <a:latin typeface="Arial" charset="0"/>
                <a:ea typeface="Arial" charset="0"/>
                <a:cs typeface="Arial" charset="0"/>
              </a:rPr>
              <a:t> The query words are then matched with a similar dictionary for the database.</a:t>
            </a:r>
          </a:p>
        </p:txBody>
      </p:sp>
    </p:spTree>
    <p:extLst>
      <p:ext uri="{BB962C8B-B14F-4D97-AF65-F5344CB8AC3E}">
        <p14:creationId xmlns:p14="http://schemas.microsoft.com/office/powerpoint/2010/main" val="96541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4"/>
          <p:cNvGrpSpPr>
            <a:grpSpLocks/>
          </p:cNvGrpSpPr>
          <p:nvPr/>
        </p:nvGrpSpPr>
        <p:grpSpPr bwMode="auto">
          <a:xfrm>
            <a:off x="50800" y="139700"/>
            <a:ext cx="9191625" cy="6553200"/>
            <a:chOff x="0" y="96"/>
            <a:chExt cx="5790" cy="4128"/>
          </a:xfrm>
        </p:grpSpPr>
        <p:sp>
          <p:nvSpPr>
            <p:cNvPr id="5" name="Line 2"/>
            <p:cNvSpPr>
              <a:spLocks noChangeShapeType="1"/>
            </p:cNvSpPr>
            <p:nvPr/>
          </p:nvSpPr>
          <p:spPr bwMode="auto">
            <a:xfrm>
              <a:off x="1920" y="1920"/>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 name="AutoShape 3"/>
            <p:cNvSpPr>
              <a:spLocks/>
            </p:cNvSpPr>
            <p:nvPr/>
          </p:nvSpPr>
          <p:spPr bwMode="auto">
            <a:xfrm>
              <a:off x="2352" y="153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endParaRPr lang="fr-FR" altLang="x-none" sz="2400"/>
            </a:p>
          </p:txBody>
        </p:sp>
        <p:sp>
          <p:nvSpPr>
            <p:cNvPr id="7" name="Text Box 4"/>
            <p:cNvSpPr txBox="1">
              <a:spLocks noChangeArrowheads="1"/>
            </p:cNvSpPr>
            <p:nvPr/>
          </p:nvSpPr>
          <p:spPr bwMode="auto">
            <a:xfrm>
              <a:off x="0" y="2208"/>
              <a:ext cx="57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GB" altLang="x-none" sz="2400">
                  <a:solidFill>
                    <a:srgbClr val="FF0000"/>
                  </a:solidFill>
                </a:rPr>
                <a:t>(2) Compare the word list to the database and identify exact matches.</a:t>
              </a:r>
            </a:p>
          </p:txBody>
        </p:sp>
        <p:sp>
          <p:nvSpPr>
            <p:cNvPr id="8" name="Line 5"/>
            <p:cNvSpPr>
              <a:spLocks noChangeShapeType="1"/>
            </p:cNvSpPr>
            <p:nvPr/>
          </p:nvSpPr>
          <p:spPr bwMode="auto">
            <a:xfrm>
              <a:off x="192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Line 6"/>
            <p:cNvSpPr>
              <a:spLocks noChangeShapeType="1"/>
            </p:cNvSpPr>
            <p:nvPr/>
          </p:nvSpPr>
          <p:spPr bwMode="auto">
            <a:xfrm>
              <a:off x="220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 name="Text Box 8"/>
            <p:cNvSpPr txBox="1">
              <a:spLocks noChangeArrowheads="1"/>
            </p:cNvSpPr>
            <p:nvPr/>
          </p:nvSpPr>
          <p:spPr bwMode="auto">
            <a:xfrm>
              <a:off x="144" y="9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b="1">
                  <a:solidFill>
                    <a:srgbClr val="0000FF"/>
                  </a:solidFill>
                  <a:latin typeface="Helvetica" charset="0"/>
                </a:rPr>
                <a:t>Blast algorithm:</a:t>
              </a:r>
            </a:p>
          </p:txBody>
        </p:sp>
        <p:sp>
          <p:nvSpPr>
            <p:cNvPr id="11" name="Text Box 9"/>
            <p:cNvSpPr txBox="1">
              <a:spLocks noChangeArrowheads="1"/>
            </p:cNvSpPr>
            <p:nvPr/>
          </p:nvSpPr>
          <p:spPr bwMode="auto">
            <a:xfrm>
              <a:off x="0" y="3408"/>
              <a:ext cx="5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Times" charset="0"/>
                  <a:ea typeface="ＭＳ Ｐゴシック" charset="-128"/>
                </a:defRPr>
              </a:lvl1pPr>
              <a:lvl2pPr marL="914400" indent="-457200">
                <a:defRPr sz="2400" b="1">
                  <a:solidFill>
                    <a:schemeClr val="tx1"/>
                  </a:solidFill>
                  <a:latin typeface="Times" charset="0"/>
                  <a:ea typeface="ＭＳ Ｐゴシック" charset="-128"/>
                </a:defRPr>
              </a:lvl2pPr>
              <a:lvl3pPr marL="1371600" indent="-457200">
                <a:defRPr sz="2400" b="1">
                  <a:solidFill>
                    <a:schemeClr val="tx1"/>
                  </a:solidFill>
                  <a:latin typeface="Times" charset="0"/>
                  <a:ea typeface="ＭＳ Ｐゴシック" charset="-128"/>
                </a:defRPr>
              </a:lvl3pPr>
              <a:lvl4pPr marL="1828800" indent="-457200">
                <a:defRPr sz="2400" b="1">
                  <a:solidFill>
                    <a:schemeClr val="tx1"/>
                  </a:solidFill>
                  <a:latin typeface="Times" charset="0"/>
                  <a:ea typeface="ＭＳ Ｐゴシック" charset="-128"/>
                </a:defRPr>
              </a:lvl4pPr>
              <a:lvl5pPr marL="2286000" indent="-457200">
                <a:defRPr sz="2400" b="1">
                  <a:solidFill>
                    <a:schemeClr val="tx1"/>
                  </a:solidFill>
                  <a:latin typeface="Times" charset="0"/>
                  <a:ea typeface="ＭＳ Ｐゴシック" charset="-128"/>
                </a:defRPr>
              </a:lvl5pPr>
              <a:lvl6pPr marL="2743200" indent="-457200" eaLnBrk="0" fontAlgn="base" hangingPunct="0">
                <a:spcBef>
                  <a:spcPct val="0"/>
                </a:spcBef>
                <a:spcAft>
                  <a:spcPct val="0"/>
                </a:spcAft>
                <a:defRPr sz="2400" b="1">
                  <a:solidFill>
                    <a:schemeClr val="tx1"/>
                  </a:solidFill>
                  <a:latin typeface="Times" charset="0"/>
                  <a:ea typeface="ＭＳ Ｐゴシック" charset="-128"/>
                </a:defRPr>
              </a:lvl6pPr>
              <a:lvl7pPr marL="3200400" indent="-457200" eaLnBrk="0" fontAlgn="base" hangingPunct="0">
                <a:spcBef>
                  <a:spcPct val="0"/>
                </a:spcBef>
                <a:spcAft>
                  <a:spcPct val="0"/>
                </a:spcAft>
                <a:defRPr sz="2400" b="1">
                  <a:solidFill>
                    <a:schemeClr val="tx1"/>
                  </a:solidFill>
                  <a:latin typeface="Times" charset="0"/>
                  <a:ea typeface="ＭＳ Ｐゴシック" charset="-128"/>
                </a:defRPr>
              </a:lvl7pPr>
              <a:lvl8pPr marL="3657600" indent="-457200" eaLnBrk="0" fontAlgn="base" hangingPunct="0">
                <a:spcBef>
                  <a:spcPct val="0"/>
                </a:spcBef>
                <a:spcAft>
                  <a:spcPct val="0"/>
                </a:spcAft>
                <a:defRPr sz="2400" b="1">
                  <a:solidFill>
                    <a:schemeClr val="tx1"/>
                  </a:solidFill>
                  <a:latin typeface="Times" charset="0"/>
                  <a:ea typeface="ＭＳ Ｐゴシック" charset="-128"/>
                </a:defRPr>
              </a:lvl8pPr>
              <a:lvl9pPr marL="4114800" indent="-457200" eaLnBrk="0" fontAlgn="base" hangingPunct="0">
                <a:spcBef>
                  <a:spcPct val="0"/>
                </a:spcBef>
                <a:spcAft>
                  <a:spcPct val="0"/>
                </a:spcAft>
                <a:defRPr sz="2400" b="1">
                  <a:solidFill>
                    <a:schemeClr val="tx1"/>
                  </a:solidFill>
                  <a:latin typeface="Times" charset="0"/>
                  <a:ea typeface="ＭＳ Ｐゴシック" charset="-128"/>
                </a:defRPr>
              </a:lvl9pPr>
            </a:lstStyle>
            <a:p>
              <a:pPr>
                <a:spcBef>
                  <a:spcPct val="50000"/>
                </a:spcBef>
                <a:buFont typeface="Times" charset="0"/>
                <a:buNone/>
              </a:pPr>
              <a:r>
                <a:rPr lang="en-GB" altLang="x-none">
                  <a:solidFill>
                    <a:srgbClr val="FF0000"/>
                  </a:solidFill>
                </a:rPr>
                <a:t>(3)For each word match, extend alignment in both directions to</a:t>
              </a:r>
              <a:endParaRPr lang="en-GB" altLang="x-none" b="0"/>
            </a:p>
          </p:txBody>
        </p:sp>
        <p:sp>
          <p:nvSpPr>
            <p:cNvPr id="12" name="Line 10"/>
            <p:cNvSpPr>
              <a:spLocks noChangeShapeType="1"/>
            </p:cNvSpPr>
            <p:nvPr/>
          </p:nvSpPr>
          <p:spPr bwMode="auto">
            <a:xfrm>
              <a:off x="432" y="816"/>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 name="Text Box 11"/>
            <p:cNvSpPr txBox="1">
              <a:spLocks noChangeArrowheads="1"/>
            </p:cNvSpPr>
            <p:nvPr/>
          </p:nvSpPr>
          <p:spPr bwMode="auto">
            <a:xfrm>
              <a:off x="0" y="384"/>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Times" charset="0"/>
                  <a:ea typeface="ＭＳ Ｐゴシック" charset="-128"/>
                </a:defRPr>
              </a:lvl1pPr>
              <a:lvl2pPr marL="914400" indent="-457200">
                <a:defRPr sz="2400" b="1">
                  <a:solidFill>
                    <a:schemeClr val="tx1"/>
                  </a:solidFill>
                  <a:latin typeface="Times" charset="0"/>
                  <a:ea typeface="ＭＳ Ｐゴシック" charset="-128"/>
                </a:defRPr>
              </a:lvl2pPr>
              <a:lvl3pPr marL="1371600" indent="-457200">
                <a:defRPr sz="2400" b="1">
                  <a:solidFill>
                    <a:schemeClr val="tx1"/>
                  </a:solidFill>
                  <a:latin typeface="Times" charset="0"/>
                  <a:ea typeface="ＭＳ Ｐゴシック" charset="-128"/>
                </a:defRPr>
              </a:lvl3pPr>
              <a:lvl4pPr marL="1828800" indent="-457200">
                <a:defRPr sz="2400" b="1">
                  <a:solidFill>
                    <a:schemeClr val="tx1"/>
                  </a:solidFill>
                  <a:latin typeface="Times" charset="0"/>
                  <a:ea typeface="ＭＳ Ｐゴシック" charset="-128"/>
                </a:defRPr>
              </a:lvl4pPr>
              <a:lvl5pPr marL="2286000" indent="-457200">
                <a:defRPr sz="2400" b="1">
                  <a:solidFill>
                    <a:schemeClr val="tx1"/>
                  </a:solidFill>
                  <a:latin typeface="Times" charset="0"/>
                  <a:ea typeface="ＭＳ Ｐゴシック" charset="-128"/>
                </a:defRPr>
              </a:lvl5pPr>
              <a:lvl6pPr marL="2743200" indent="-457200" eaLnBrk="0" fontAlgn="base" hangingPunct="0">
                <a:spcBef>
                  <a:spcPct val="0"/>
                </a:spcBef>
                <a:spcAft>
                  <a:spcPct val="0"/>
                </a:spcAft>
                <a:defRPr sz="2400" b="1">
                  <a:solidFill>
                    <a:schemeClr val="tx1"/>
                  </a:solidFill>
                  <a:latin typeface="Times" charset="0"/>
                  <a:ea typeface="ＭＳ Ｐゴシック" charset="-128"/>
                </a:defRPr>
              </a:lvl6pPr>
              <a:lvl7pPr marL="3200400" indent="-457200" eaLnBrk="0" fontAlgn="base" hangingPunct="0">
                <a:spcBef>
                  <a:spcPct val="0"/>
                </a:spcBef>
                <a:spcAft>
                  <a:spcPct val="0"/>
                </a:spcAft>
                <a:defRPr sz="2400" b="1">
                  <a:solidFill>
                    <a:schemeClr val="tx1"/>
                  </a:solidFill>
                  <a:latin typeface="Times" charset="0"/>
                  <a:ea typeface="ＭＳ Ｐゴシック" charset="-128"/>
                </a:defRPr>
              </a:lvl7pPr>
              <a:lvl8pPr marL="3657600" indent="-457200" eaLnBrk="0" fontAlgn="base" hangingPunct="0">
                <a:spcBef>
                  <a:spcPct val="0"/>
                </a:spcBef>
                <a:spcAft>
                  <a:spcPct val="0"/>
                </a:spcAft>
                <a:defRPr sz="2400" b="1">
                  <a:solidFill>
                    <a:schemeClr val="tx1"/>
                  </a:solidFill>
                  <a:latin typeface="Times" charset="0"/>
                  <a:ea typeface="ＭＳ Ｐゴシック" charset="-128"/>
                </a:defRPr>
              </a:lvl8pPr>
              <a:lvl9pPr marL="4114800" indent="-457200" eaLnBrk="0" fontAlgn="base" hangingPunct="0">
                <a:spcBef>
                  <a:spcPct val="0"/>
                </a:spcBef>
                <a:spcAft>
                  <a:spcPct val="0"/>
                </a:spcAft>
                <a:defRPr sz="2400" b="1">
                  <a:solidFill>
                    <a:schemeClr val="tx1"/>
                  </a:solidFill>
                  <a:latin typeface="Times" charset="0"/>
                  <a:ea typeface="ＭＳ Ｐゴシック" charset="-128"/>
                </a:defRPr>
              </a:lvl9pPr>
            </a:lstStyle>
            <a:p>
              <a:pPr>
                <a:spcBef>
                  <a:spcPct val="50000"/>
                </a:spcBef>
                <a:buFont typeface="Times" charset="0"/>
                <a:buNone/>
              </a:pPr>
              <a:r>
                <a:rPr lang="en-GB" altLang="x-none">
                  <a:solidFill>
                    <a:srgbClr val="FF0000"/>
                  </a:solidFill>
                </a:rPr>
                <a:t>(1) Query sequence: list of high scoring words of length w.</a:t>
              </a:r>
              <a:endParaRPr lang="en-GB" altLang="x-none" b="0"/>
            </a:p>
          </p:txBody>
        </p:sp>
        <p:sp>
          <p:nvSpPr>
            <p:cNvPr id="14" name="Text Box 12"/>
            <p:cNvSpPr txBox="1">
              <a:spLocks noChangeArrowheads="1"/>
            </p:cNvSpPr>
            <p:nvPr/>
          </p:nvSpPr>
          <p:spPr bwMode="auto">
            <a:xfrm>
              <a:off x="2832" y="67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b="0"/>
                <a:t>Query Sequence of length L</a:t>
              </a:r>
            </a:p>
          </p:txBody>
        </p:sp>
        <p:sp>
          <p:nvSpPr>
            <p:cNvPr id="15" name="Line 13"/>
            <p:cNvSpPr>
              <a:spLocks noChangeShapeType="1"/>
            </p:cNvSpPr>
            <p:nvPr/>
          </p:nvSpPr>
          <p:spPr bwMode="auto">
            <a:xfrm>
              <a:off x="432" y="1008"/>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4"/>
            <p:cNvSpPr>
              <a:spLocks noChangeShapeType="1"/>
            </p:cNvSpPr>
            <p:nvPr/>
          </p:nvSpPr>
          <p:spPr bwMode="auto">
            <a:xfrm>
              <a:off x="576" y="1104"/>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7" name="Line 15"/>
            <p:cNvSpPr>
              <a:spLocks noChangeShapeType="1"/>
            </p:cNvSpPr>
            <p:nvPr/>
          </p:nvSpPr>
          <p:spPr bwMode="auto">
            <a:xfrm>
              <a:off x="768" y="1200"/>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8" name="Line 16"/>
            <p:cNvSpPr>
              <a:spLocks noChangeShapeType="1"/>
            </p:cNvSpPr>
            <p:nvPr/>
          </p:nvSpPr>
          <p:spPr bwMode="auto">
            <a:xfrm>
              <a:off x="1008" y="1344"/>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9" name="Line 17"/>
            <p:cNvSpPr>
              <a:spLocks noChangeShapeType="1"/>
            </p:cNvSpPr>
            <p:nvPr/>
          </p:nvSpPr>
          <p:spPr bwMode="auto">
            <a:xfrm>
              <a:off x="1200" y="13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0" name="Line 18"/>
            <p:cNvSpPr>
              <a:spLocks noChangeShapeType="1"/>
            </p:cNvSpPr>
            <p:nvPr/>
          </p:nvSpPr>
          <p:spPr bwMode="auto">
            <a:xfrm>
              <a:off x="1200" y="1200"/>
              <a:ext cx="129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21" name="Text Box 19"/>
            <p:cNvSpPr txBox="1">
              <a:spLocks noChangeArrowheads="1"/>
            </p:cNvSpPr>
            <p:nvPr/>
          </p:nvSpPr>
          <p:spPr bwMode="auto">
            <a:xfrm>
              <a:off x="2640" y="1008"/>
              <a:ext cx="2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1800"/>
                <a:t>Maximum of L-w+1 words; w=3,11</a:t>
              </a:r>
              <a:endParaRPr lang="en-GB" altLang="x-none" sz="2400" b="0"/>
            </a:p>
          </p:txBody>
        </p:sp>
        <p:sp>
          <p:nvSpPr>
            <p:cNvPr id="22" name="Line 20"/>
            <p:cNvSpPr>
              <a:spLocks noChangeShapeType="1"/>
            </p:cNvSpPr>
            <p:nvPr/>
          </p:nvSpPr>
          <p:spPr bwMode="auto">
            <a:xfrm>
              <a:off x="1920" y="153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1"/>
            <p:cNvSpPr>
              <a:spLocks noChangeShapeType="1"/>
            </p:cNvSpPr>
            <p:nvPr/>
          </p:nvSpPr>
          <p:spPr bwMode="auto">
            <a:xfrm>
              <a:off x="1920" y="1680"/>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2"/>
            <p:cNvSpPr>
              <a:spLocks noChangeShapeType="1"/>
            </p:cNvSpPr>
            <p:nvPr/>
          </p:nvSpPr>
          <p:spPr bwMode="auto">
            <a:xfrm>
              <a:off x="1920" y="1872"/>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5" name="Line 23"/>
            <p:cNvSpPr>
              <a:spLocks noChangeShapeType="1"/>
            </p:cNvSpPr>
            <p:nvPr/>
          </p:nvSpPr>
          <p:spPr bwMode="auto">
            <a:xfrm>
              <a:off x="1920" y="1632"/>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 name="Line 24"/>
            <p:cNvSpPr>
              <a:spLocks noChangeShapeType="1"/>
            </p:cNvSpPr>
            <p:nvPr/>
          </p:nvSpPr>
          <p:spPr bwMode="auto">
            <a:xfrm>
              <a:off x="1920" y="177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 name="Text Box 25"/>
            <p:cNvSpPr txBox="1">
              <a:spLocks noChangeArrowheads="1"/>
            </p:cNvSpPr>
            <p:nvPr/>
          </p:nvSpPr>
          <p:spPr bwMode="auto">
            <a:xfrm>
              <a:off x="1872" y="192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a:t>.....</a:t>
              </a:r>
              <a:endParaRPr lang="en-GB" altLang="x-none" sz="2400" b="0"/>
            </a:p>
          </p:txBody>
        </p:sp>
        <p:sp>
          <p:nvSpPr>
            <p:cNvPr id="28" name="Text Box 26"/>
            <p:cNvSpPr txBox="1">
              <a:spLocks noChangeArrowheads="1"/>
            </p:cNvSpPr>
            <p:nvPr/>
          </p:nvSpPr>
          <p:spPr bwMode="auto">
            <a:xfrm>
              <a:off x="2640" y="1440"/>
              <a:ext cx="27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000"/>
                <a:t>List the words that score at least T using a substitution matrix (Bosum62 or PAM250,...)</a:t>
              </a:r>
            </a:p>
          </p:txBody>
        </p:sp>
        <p:sp>
          <p:nvSpPr>
            <p:cNvPr id="29" name="Line 27"/>
            <p:cNvSpPr>
              <a:spLocks noChangeShapeType="1"/>
            </p:cNvSpPr>
            <p:nvPr/>
          </p:nvSpPr>
          <p:spPr bwMode="auto">
            <a:xfrm>
              <a:off x="432" y="100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0" name="Line 28"/>
            <p:cNvSpPr>
              <a:spLocks noChangeShapeType="1"/>
            </p:cNvSpPr>
            <p:nvPr/>
          </p:nvSpPr>
          <p:spPr bwMode="auto">
            <a:xfrm>
              <a:off x="432" y="1536"/>
              <a:ext cx="13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 name="Line 29"/>
            <p:cNvSpPr>
              <a:spLocks noChangeShapeType="1"/>
            </p:cNvSpPr>
            <p:nvPr/>
          </p:nvSpPr>
          <p:spPr bwMode="auto">
            <a:xfrm>
              <a:off x="576" y="1104"/>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 name="Line 30"/>
            <p:cNvSpPr>
              <a:spLocks noChangeShapeType="1"/>
            </p:cNvSpPr>
            <p:nvPr/>
          </p:nvSpPr>
          <p:spPr bwMode="auto">
            <a:xfrm>
              <a:off x="576" y="1632"/>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3" name="Line 31"/>
            <p:cNvSpPr>
              <a:spLocks noChangeShapeType="1"/>
            </p:cNvSpPr>
            <p:nvPr/>
          </p:nvSpPr>
          <p:spPr bwMode="auto">
            <a:xfrm>
              <a:off x="768" y="120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 name="Line 32"/>
            <p:cNvSpPr>
              <a:spLocks noChangeShapeType="1"/>
            </p:cNvSpPr>
            <p:nvPr/>
          </p:nvSpPr>
          <p:spPr bwMode="auto">
            <a:xfrm>
              <a:off x="768" y="1680"/>
              <a:ext cx="10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 name="Line 33"/>
            <p:cNvSpPr>
              <a:spLocks noChangeShapeType="1"/>
            </p:cNvSpPr>
            <p:nvPr/>
          </p:nvSpPr>
          <p:spPr bwMode="auto">
            <a:xfrm>
              <a:off x="480" y="2592"/>
              <a:ext cx="2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6" name="Line 34"/>
            <p:cNvSpPr>
              <a:spLocks noChangeShapeType="1"/>
            </p:cNvSpPr>
            <p:nvPr/>
          </p:nvSpPr>
          <p:spPr bwMode="auto">
            <a:xfrm>
              <a:off x="480" y="273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7" name="Line 35"/>
            <p:cNvSpPr>
              <a:spLocks noChangeShapeType="1"/>
            </p:cNvSpPr>
            <p:nvPr/>
          </p:nvSpPr>
          <p:spPr bwMode="auto">
            <a:xfrm>
              <a:off x="480" y="292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8" name="Line 36"/>
            <p:cNvSpPr>
              <a:spLocks noChangeShapeType="1"/>
            </p:cNvSpPr>
            <p:nvPr/>
          </p:nvSpPr>
          <p:spPr bwMode="auto">
            <a:xfrm>
              <a:off x="480" y="2688"/>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9" name="Line 37"/>
            <p:cNvSpPr>
              <a:spLocks noChangeShapeType="1"/>
            </p:cNvSpPr>
            <p:nvPr/>
          </p:nvSpPr>
          <p:spPr bwMode="auto">
            <a:xfrm>
              <a:off x="480" y="2832"/>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0" name="Text Box 38"/>
            <p:cNvSpPr txBox="1">
              <a:spLocks noChangeArrowheads="1"/>
            </p:cNvSpPr>
            <p:nvPr/>
          </p:nvSpPr>
          <p:spPr bwMode="auto">
            <a:xfrm>
              <a:off x="432" y="29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a:t>.....</a:t>
              </a:r>
              <a:endParaRPr lang="en-GB" altLang="x-none" sz="2400" b="0"/>
            </a:p>
          </p:txBody>
        </p:sp>
        <p:sp>
          <p:nvSpPr>
            <p:cNvPr id="41" name="Line 39"/>
            <p:cNvSpPr>
              <a:spLocks noChangeShapeType="1"/>
            </p:cNvSpPr>
            <p:nvPr/>
          </p:nvSpPr>
          <p:spPr bwMode="auto">
            <a:xfrm>
              <a:off x="1440" y="2592"/>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2" name="Line 40"/>
            <p:cNvSpPr>
              <a:spLocks noChangeShapeType="1"/>
            </p:cNvSpPr>
            <p:nvPr/>
          </p:nvSpPr>
          <p:spPr bwMode="auto">
            <a:xfrm>
              <a:off x="1728" y="2736"/>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3" name="Line 41"/>
            <p:cNvSpPr>
              <a:spLocks noChangeShapeType="1"/>
            </p:cNvSpPr>
            <p:nvPr/>
          </p:nvSpPr>
          <p:spPr bwMode="auto">
            <a:xfrm>
              <a:off x="1968" y="2880"/>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4" name="Line 42"/>
            <p:cNvSpPr>
              <a:spLocks noChangeShapeType="1"/>
            </p:cNvSpPr>
            <p:nvPr/>
          </p:nvSpPr>
          <p:spPr bwMode="auto">
            <a:xfrm>
              <a:off x="1920" y="2544"/>
              <a:ext cx="28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45" name="Group 43"/>
            <p:cNvGrpSpPr>
              <a:grpSpLocks/>
            </p:cNvGrpSpPr>
            <p:nvPr/>
          </p:nvGrpSpPr>
          <p:grpSpPr bwMode="auto">
            <a:xfrm>
              <a:off x="2112" y="2976"/>
              <a:ext cx="2016" cy="144"/>
              <a:chOff x="2112" y="3072"/>
              <a:chExt cx="2016" cy="144"/>
            </a:xfrm>
          </p:grpSpPr>
          <p:sp>
            <p:nvSpPr>
              <p:cNvPr id="79" name="Line 44"/>
              <p:cNvSpPr>
                <a:spLocks noChangeShapeType="1"/>
              </p:cNvSpPr>
              <p:nvPr/>
            </p:nvSpPr>
            <p:spPr bwMode="auto">
              <a:xfrm>
                <a:off x="2112" y="3120"/>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0" name="Line 45"/>
              <p:cNvSpPr>
                <a:spLocks noChangeShapeType="1"/>
              </p:cNvSpPr>
              <p:nvPr/>
            </p:nvSpPr>
            <p:spPr bwMode="auto">
              <a:xfrm>
                <a:off x="2544"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1" name="Line 46"/>
              <p:cNvSpPr>
                <a:spLocks noChangeShapeType="1"/>
              </p:cNvSpPr>
              <p:nvPr/>
            </p:nvSpPr>
            <p:spPr bwMode="auto">
              <a:xfrm>
                <a:off x="3360"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2" name="Line 47"/>
              <p:cNvSpPr>
                <a:spLocks noChangeShapeType="1"/>
              </p:cNvSpPr>
              <p:nvPr/>
            </p:nvSpPr>
            <p:spPr bwMode="auto">
              <a:xfrm>
                <a:off x="254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3" name="Line 48"/>
              <p:cNvSpPr>
                <a:spLocks noChangeShapeType="1"/>
              </p:cNvSpPr>
              <p:nvPr/>
            </p:nvSpPr>
            <p:spPr bwMode="auto">
              <a:xfrm>
                <a:off x="283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4" name="Line 49"/>
              <p:cNvSpPr>
                <a:spLocks noChangeShapeType="1"/>
              </p:cNvSpPr>
              <p:nvPr/>
            </p:nvSpPr>
            <p:spPr bwMode="auto">
              <a:xfrm>
                <a:off x="33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5" name="Line 50"/>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46" name="Line 51"/>
            <p:cNvSpPr>
              <a:spLocks noChangeShapeType="1"/>
            </p:cNvSpPr>
            <p:nvPr/>
          </p:nvSpPr>
          <p:spPr bwMode="auto">
            <a:xfrm flipV="1">
              <a:off x="816" y="2496"/>
              <a:ext cx="100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7" name="Line 52"/>
            <p:cNvSpPr>
              <a:spLocks noChangeShapeType="1"/>
            </p:cNvSpPr>
            <p:nvPr/>
          </p:nvSpPr>
          <p:spPr bwMode="auto">
            <a:xfrm>
              <a:off x="816" y="2832"/>
              <a:ext cx="25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8" name="Line 53"/>
            <p:cNvSpPr>
              <a:spLocks noChangeShapeType="1"/>
            </p:cNvSpPr>
            <p:nvPr/>
          </p:nvSpPr>
          <p:spPr bwMode="auto">
            <a:xfrm>
              <a:off x="816" y="2928"/>
              <a:ext cx="168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 name="Text Box 54"/>
            <p:cNvSpPr txBox="1">
              <a:spLocks noChangeArrowheads="1"/>
            </p:cNvSpPr>
            <p:nvPr/>
          </p:nvSpPr>
          <p:spPr bwMode="auto">
            <a:xfrm>
              <a:off x="4320" y="254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000"/>
                <a:t>DB sequences</a:t>
              </a:r>
              <a:endParaRPr lang="en-GB" altLang="x-none" sz="2400" b="0"/>
            </a:p>
          </p:txBody>
        </p:sp>
        <p:sp>
          <p:nvSpPr>
            <p:cNvPr id="50" name="Text Box 55"/>
            <p:cNvSpPr txBox="1">
              <a:spLocks noChangeArrowheads="1"/>
            </p:cNvSpPr>
            <p:nvPr/>
          </p:nvSpPr>
          <p:spPr bwMode="auto">
            <a:xfrm>
              <a:off x="1728" y="3168"/>
              <a:ext cx="26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1800"/>
                <a:t>Extract matches of words from word list.</a:t>
              </a:r>
              <a:endParaRPr lang="en-GB" altLang="x-none" sz="2400" b="0"/>
            </a:p>
          </p:txBody>
        </p:sp>
        <p:grpSp>
          <p:nvGrpSpPr>
            <p:cNvPr id="51" name="Group 56"/>
            <p:cNvGrpSpPr>
              <a:grpSpLocks/>
            </p:cNvGrpSpPr>
            <p:nvPr/>
          </p:nvGrpSpPr>
          <p:grpSpPr bwMode="auto">
            <a:xfrm>
              <a:off x="288" y="3696"/>
              <a:ext cx="2016" cy="432"/>
              <a:chOff x="960" y="3792"/>
              <a:chExt cx="2016" cy="432"/>
            </a:xfrm>
          </p:grpSpPr>
          <p:grpSp>
            <p:nvGrpSpPr>
              <p:cNvPr id="54" name="Group 57"/>
              <p:cNvGrpSpPr>
                <a:grpSpLocks/>
              </p:cNvGrpSpPr>
              <p:nvPr/>
            </p:nvGrpSpPr>
            <p:grpSpPr bwMode="auto">
              <a:xfrm>
                <a:off x="960" y="3792"/>
                <a:ext cx="2016" cy="432"/>
                <a:chOff x="960" y="3792"/>
                <a:chExt cx="2016" cy="432"/>
              </a:xfrm>
            </p:grpSpPr>
            <p:grpSp>
              <p:nvGrpSpPr>
                <p:cNvPr id="63" name="Group 58"/>
                <p:cNvGrpSpPr>
                  <a:grpSpLocks/>
                </p:cNvGrpSpPr>
                <p:nvPr/>
              </p:nvGrpSpPr>
              <p:grpSpPr bwMode="auto">
                <a:xfrm>
                  <a:off x="960" y="3792"/>
                  <a:ext cx="2016" cy="144"/>
                  <a:chOff x="2112" y="3072"/>
                  <a:chExt cx="2016" cy="144"/>
                </a:xfrm>
              </p:grpSpPr>
              <p:sp>
                <p:nvSpPr>
                  <p:cNvPr id="72" name="Line 59"/>
                  <p:cNvSpPr>
                    <a:spLocks noChangeShapeType="1"/>
                  </p:cNvSpPr>
                  <p:nvPr/>
                </p:nvSpPr>
                <p:spPr bwMode="auto">
                  <a:xfrm>
                    <a:off x="2112" y="3120"/>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3" name="Line 60"/>
                  <p:cNvSpPr>
                    <a:spLocks noChangeShapeType="1"/>
                  </p:cNvSpPr>
                  <p:nvPr/>
                </p:nvSpPr>
                <p:spPr bwMode="auto">
                  <a:xfrm>
                    <a:off x="2544"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4" name="Line 61"/>
                  <p:cNvSpPr>
                    <a:spLocks noChangeShapeType="1"/>
                  </p:cNvSpPr>
                  <p:nvPr/>
                </p:nvSpPr>
                <p:spPr bwMode="auto">
                  <a:xfrm>
                    <a:off x="3360"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5" name="Line 62"/>
                  <p:cNvSpPr>
                    <a:spLocks noChangeShapeType="1"/>
                  </p:cNvSpPr>
                  <p:nvPr/>
                </p:nvSpPr>
                <p:spPr bwMode="auto">
                  <a:xfrm>
                    <a:off x="254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6" name="Line 63"/>
                  <p:cNvSpPr>
                    <a:spLocks noChangeShapeType="1"/>
                  </p:cNvSpPr>
                  <p:nvPr/>
                </p:nvSpPr>
                <p:spPr bwMode="auto">
                  <a:xfrm>
                    <a:off x="283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7" name="Line 64"/>
                  <p:cNvSpPr>
                    <a:spLocks noChangeShapeType="1"/>
                  </p:cNvSpPr>
                  <p:nvPr/>
                </p:nvSpPr>
                <p:spPr bwMode="auto">
                  <a:xfrm>
                    <a:off x="33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8" name="Line 65"/>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64" name="Group 66"/>
                <p:cNvGrpSpPr>
                  <a:grpSpLocks/>
                </p:cNvGrpSpPr>
                <p:nvPr/>
              </p:nvGrpSpPr>
              <p:grpSpPr bwMode="auto">
                <a:xfrm>
                  <a:off x="960" y="4080"/>
                  <a:ext cx="2016" cy="144"/>
                  <a:chOff x="2112" y="3072"/>
                  <a:chExt cx="2016" cy="144"/>
                </a:xfrm>
              </p:grpSpPr>
              <p:sp>
                <p:nvSpPr>
                  <p:cNvPr id="65" name="Line 67"/>
                  <p:cNvSpPr>
                    <a:spLocks noChangeShapeType="1"/>
                  </p:cNvSpPr>
                  <p:nvPr/>
                </p:nvSpPr>
                <p:spPr bwMode="auto">
                  <a:xfrm>
                    <a:off x="2112" y="3120"/>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6" name="Line 68"/>
                  <p:cNvSpPr>
                    <a:spLocks noChangeShapeType="1"/>
                  </p:cNvSpPr>
                  <p:nvPr/>
                </p:nvSpPr>
                <p:spPr bwMode="auto">
                  <a:xfrm>
                    <a:off x="2544"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7" name="Line 69"/>
                  <p:cNvSpPr>
                    <a:spLocks noChangeShapeType="1"/>
                  </p:cNvSpPr>
                  <p:nvPr/>
                </p:nvSpPr>
                <p:spPr bwMode="auto">
                  <a:xfrm>
                    <a:off x="3360" y="3168"/>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8" name="Line 70"/>
                  <p:cNvSpPr>
                    <a:spLocks noChangeShapeType="1"/>
                  </p:cNvSpPr>
                  <p:nvPr/>
                </p:nvSpPr>
                <p:spPr bwMode="auto">
                  <a:xfrm>
                    <a:off x="2544"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9" name="Line 71"/>
                  <p:cNvSpPr>
                    <a:spLocks noChangeShapeType="1"/>
                  </p:cNvSpPr>
                  <p:nvPr/>
                </p:nvSpPr>
                <p:spPr bwMode="auto">
                  <a:xfrm>
                    <a:off x="283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0" name="Line 72"/>
                  <p:cNvSpPr>
                    <a:spLocks noChangeShapeType="1"/>
                  </p:cNvSpPr>
                  <p:nvPr/>
                </p:nvSpPr>
                <p:spPr bwMode="auto">
                  <a:xfrm>
                    <a:off x="33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 name="Line 73"/>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55" name="Line 74"/>
              <p:cNvSpPr>
                <a:spLocks noChangeShapeType="1"/>
              </p:cNvSpPr>
              <p:nvPr/>
            </p:nvSpPr>
            <p:spPr bwMode="auto">
              <a:xfrm>
                <a:off x="2496" y="38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6" name="Line 75"/>
              <p:cNvSpPr>
                <a:spLocks noChangeShapeType="1"/>
              </p:cNvSpPr>
              <p:nvPr/>
            </p:nvSpPr>
            <p:spPr bwMode="auto">
              <a:xfrm>
                <a:off x="1680" y="388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7" name="Line 76"/>
              <p:cNvSpPr>
                <a:spLocks noChangeShapeType="1"/>
              </p:cNvSpPr>
              <p:nvPr/>
            </p:nvSpPr>
            <p:spPr bwMode="auto">
              <a:xfrm flipH="1">
                <a:off x="1248" y="388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8" name="Line 77"/>
              <p:cNvSpPr>
                <a:spLocks noChangeShapeType="1"/>
              </p:cNvSpPr>
              <p:nvPr/>
            </p:nvSpPr>
            <p:spPr bwMode="auto">
              <a:xfrm flipH="1">
                <a:off x="2064" y="388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59" name="Line 78"/>
              <p:cNvSpPr>
                <a:spLocks noChangeShapeType="1"/>
              </p:cNvSpPr>
              <p:nvPr/>
            </p:nvSpPr>
            <p:spPr bwMode="auto">
              <a:xfrm>
                <a:off x="1104" y="4176"/>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0" name="Line 79"/>
              <p:cNvSpPr>
                <a:spLocks noChangeShapeType="1"/>
              </p:cNvSpPr>
              <p:nvPr/>
            </p:nvSpPr>
            <p:spPr bwMode="auto">
              <a:xfrm>
                <a:off x="1680" y="4176"/>
                <a:ext cx="19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1" name="Line 80"/>
              <p:cNvSpPr>
                <a:spLocks noChangeShapeType="1"/>
              </p:cNvSpPr>
              <p:nvPr/>
            </p:nvSpPr>
            <p:spPr bwMode="auto">
              <a:xfrm>
                <a:off x="2496" y="4176"/>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2" name="Line 81"/>
              <p:cNvSpPr>
                <a:spLocks noChangeShapeType="1"/>
              </p:cNvSpPr>
              <p:nvPr/>
            </p:nvSpPr>
            <p:spPr bwMode="auto">
              <a:xfrm>
                <a:off x="2016" y="4176"/>
                <a:ext cx="19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52" name="Text Box 82"/>
            <p:cNvSpPr txBox="1">
              <a:spLocks noChangeArrowheads="1"/>
            </p:cNvSpPr>
            <p:nvPr/>
          </p:nvSpPr>
          <p:spPr bwMode="auto">
            <a:xfrm>
              <a:off x="2496" y="3974"/>
              <a:ext cx="28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000"/>
                <a:t>Maximal Segment Pairs (MSPs): HSPs</a:t>
              </a:r>
            </a:p>
          </p:txBody>
        </p:sp>
        <p:sp>
          <p:nvSpPr>
            <p:cNvPr id="53" name="Text Box 83"/>
            <p:cNvSpPr txBox="1">
              <a:spLocks noChangeArrowheads="1"/>
            </p:cNvSpPr>
            <p:nvPr/>
          </p:nvSpPr>
          <p:spPr bwMode="auto">
            <a:xfrm>
              <a:off x="2928" y="3600"/>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50000"/>
                </a:spcBef>
                <a:buFontTx/>
                <a:buNone/>
              </a:pPr>
              <a:r>
                <a:rPr lang="en-GB" altLang="x-none" sz="2400">
                  <a:solidFill>
                    <a:srgbClr val="FF0000"/>
                  </a:solidFill>
                </a:rPr>
                <a:t>find alignments with scores &gt; S</a:t>
              </a:r>
            </a:p>
          </p:txBody>
        </p:sp>
      </p:grpSp>
    </p:spTree>
    <p:extLst>
      <p:ext uri="{BB962C8B-B14F-4D97-AF65-F5344CB8AC3E}">
        <p14:creationId xmlns:p14="http://schemas.microsoft.com/office/powerpoint/2010/main" val="22066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9144000" cy="584775"/>
          </a:xfrm>
          <a:prstGeom prst="rect">
            <a:avLst/>
          </a:prstGeom>
          <a:solidFill>
            <a:srgbClr val="FFFF00"/>
          </a:solidFill>
        </p:spPr>
        <p:txBody>
          <a:bodyPr wrap="square" rtlCol="0">
            <a:spAutoFit/>
          </a:bodyPr>
          <a:lstStyle/>
          <a:p>
            <a:pPr algn="ctr"/>
            <a:r>
              <a:rPr lang="en-GB" sz="3200" b="1">
                <a:solidFill>
                  <a:srgbClr val="0717FF"/>
                </a:solidFill>
                <a:latin typeface="Arial" charset="0"/>
                <a:ea typeface="Arial" charset="0"/>
                <a:cs typeface="Arial" charset="0"/>
              </a:rPr>
              <a:t>Substitution scores</a:t>
            </a:r>
          </a:p>
        </p:txBody>
      </p:sp>
      <p:sp>
        <p:nvSpPr>
          <p:cNvPr id="5" name="ZoneTexte 4"/>
          <p:cNvSpPr txBox="1"/>
          <p:nvPr/>
        </p:nvSpPr>
        <p:spPr>
          <a:xfrm>
            <a:off x="0" y="889000"/>
            <a:ext cx="9144000" cy="1569660"/>
          </a:xfrm>
          <a:prstGeom prst="rect">
            <a:avLst/>
          </a:prstGeom>
          <a:noFill/>
        </p:spPr>
        <p:txBody>
          <a:bodyPr wrap="square" rtlCol="0">
            <a:spAutoFit/>
          </a:bodyPr>
          <a:lstStyle/>
          <a:p>
            <a:r>
              <a:rPr lang="en-GB" altLang="x-none" sz="2400" b="1" dirty="0">
                <a:solidFill>
                  <a:srgbClr val="FF0000"/>
                </a:solidFill>
              </a:rPr>
              <a:t>•</a:t>
            </a:r>
            <a:r>
              <a:rPr lang="en-GB" altLang="x-none" sz="2400" b="1" dirty="0">
                <a:solidFill>
                  <a:srgbClr val="0000FF"/>
                </a:solidFill>
              </a:rPr>
              <a:t> Sequence similarity takes approximate matches into account, and is meaningful only when such substitutions are scored according to some measure of «difference» with </a:t>
            </a:r>
            <a:r>
              <a:rPr lang="en-GB" altLang="x-none" sz="2400" b="1" dirty="0">
                <a:solidFill>
                  <a:srgbClr val="FF0000"/>
                </a:solidFill>
              </a:rPr>
              <a:t>conservative substitutions assigned more favourable scores than </a:t>
            </a:r>
            <a:r>
              <a:rPr lang="en-GB" altLang="x-none" sz="2400" b="1">
                <a:solidFill>
                  <a:srgbClr val="FF0000"/>
                </a:solidFill>
              </a:rPr>
              <a:t>non-conservative ones. </a:t>
            </a:r>
            <a:endParaRPr lang="en-GB" altLang="x-none" sz="2400" b="1" dirty="0">
              <a:solidFill>
                <a:srgbClr val="FF0000"/>
              </a:solidFill>
            </a:endParaRPr>
          </a:p>
        </p:txBody>
      </p:sp>
      <p:sp>
        <p:nvSpPr>
          <p:cNvPr id="6" name="ZoneTexte 5"/>
          <p:cNvSpPr txBox="1"/>
          <p:nvPr/>
        </p:nvSpPr>
        <p:spPr>
          <a:xfrm>
            <a:off x="0" y="2654300"/>
            <a:ext cx="9144000" cy="830997"/>
          </a:xfrm>
          <a:prstGeom prst="rect">
            <a:avLst/>
          </a:prstGeom>
          <a:noFill/>
        </p:spPr>
        <p:txBody>
          <a:bodyPr wrap="square" rtlCol="0">
            <a:spAutoFit/>
          </a:bodyPr>
          <a:lstStyle/>
          <a:p>
            <a:r>
              <a:rPr lang="en-GB" sz="2400" b="1" dirty="0">
                <a:solidFill>
                  <a:srgbClr val="FF0000"/>
                </a:solidFill>
              </a:rPr>
              <a:t>•</a:t>
            </a:r>
            <a:r>
              <a:rPr lang="en-GB" sz="2400" b="1" dirty="0"/>
              <a:t> </a:t>
            </a:r>
            <a:r>
              <a:rPr lang="en-GB" sz="2400" b="1" dirty="0">
                <a:solidFill>
                  <a:srgbClr val="0717FF"/>
                </a:solidFill>
              </a:rPr>
              <a:t>The results a local alignment program depend strongly upon the scores it uses.</a:t>
            </a:r>
          </a:p>
        </p:txBody>
      </p:sp>
      <p:sp>
        <p:nvSpPr>
          <p:cNvPr id="7" name="ZoneTexte 6"/>
          <p:cNvSpPr txBox="1"/>
          <p:nvPr/>
        </p:nvSpPr>
        <p:spPr>
          <a:xfrm>
            <a:off x="0" y="3695700"/>
            <a:ext cx="9144000" cy="1200329"/>
          </a:xfrm>
          <a:prstGeom prst="rect">
            <a:avLst/>
          </a:prstGeom>
          <a:noFill/>
        </p:spPr>
        <p:txBody>
          <a:bodyPr wrap="square" rtlCol="0">
            <a:spAutoFit/>
          </a:bodyPr>
          <a:lstStyle/>
          <a:p>
            <a:r>
              <a:rPr lang="en-GB" sz="2400" b="1" dirty="0">
                <a:solidFill>
                  <a:srgbClr val="FF0000"/>
                </a:solidFill>
              </a:rPr>
              <a:t>•</a:t>
            </a:r>
            <a:r>
              <a:rPr lang="en-GB" sz="2400" b="1" dirty="0"/>
              <a:t> No single scoring scheme is best for all purposes, and an understanding of the basic theory of local alignment scores can improve the sensitivity of one's sequence analyses.</a:t>
            </a:r>
          </a:p>
        </p:txBody>
      </p:sp>
      <p:sp>
        <p:nvSpPr>
          <p:cNvPr id="8" name="ZoneTexte 7"/>
          <p:cNvSpPr txBox="1"/>
          <p:nvPr/>
        </p:nvSpPr>
        <p:spPr>
          <a:xfrm flipH="1">
            <a:off x="45718" y="5270500"/>
            <a:ext cx="9098281" cy="830997"/>
          </a:xfrm>
          <a:prstGeom prst="rect">
            <a:avLst/>
          </a:prstGeom>
          <a:noFill/>
        </p:spPr>
        <p:txBody>
          <a:bodyPr wrap="square" rtlCol="0">
            <a:spAutoFit/>
          </a:bodyPr>
          <a:lstStyle/>
          <a:p>
            <a:r>
              <a:rPr lang="en-GB" sz="2400" b="1" dirty="0">
                <a:solidFill>
                  <a:srgbClr val="FF0000"/>
                </a:solidFill>
              </a:rPr>
              <a:t>•</a:t>
            </a:r>
            <a:r>
              <a:rPr lang="en-GB" sz="2400" b="1" dirty="0"/>
              <a:t> A large number of different amino acid substitution scores, based upon a variety of rationales, have been described.</a:t>
            </a:r>
          </a:p>
        </p:txBody>
      </p:sp>
    </p:spTree>
    <p:extLst>
      <p:ext uri="{BB962C8B-B14F-4D97-AF65-F5344CB8AC3E}">
        <p14:creationId xmlns:p14="http://schemas.microsoft.com/office/powerpoint/2010/main" val="44689534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2490</TotalTime>
  <Words>5233</Words>
  <Application>Microsoft Macintosh PowerPoint</Application>
  <PresentationFormat>Affichage à l'écran (4:3)</PresentationFormat>
  <Paragraphs>1012</Paragraphs>
  <Slides>64</Slides>
  <Notes>1</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64</vt:i4>
      </vt:variant>
    </vt:vector>
  </HeadingPairs>
  <TitlesOfParts>
    <vt:vector size="77" baseType="lpstr">
      <vt:lpstr>ＭＳ Ｐゴシック</vt:lpstr>
      <vt:lpstr>游ゴシック</vt:lpstr>
      <vt:lpstr>Arial</vt:lpstr>
      <vt:lpstr>Calibri</vt:lpstr>
      <vt:lpstr>Calibri Light</vt:lpstr>
      <vt:lpstr>Courier</vt:lpstr>
      <vt:lpstr>Gill Sans MT</vt:lpstr>
      <vt:lpstr>Helvetica</vt:lpstr>
      <vt:lpstr>Symbol</vt:lpstr>
      <vt:lpstr>Times</vt:lpstr>
      <vt:lpstr>Times New Roman</vt:lpstr>
      <vt:lpstr>Thème Office</vt:lpstr>
      <vt:lpstr>Document</vt:lpstr>
      <vt:lpstr>Présentation PowerPoint</vt:lpstr>
      <vt:lpstr>Introduction to BLAST</vt:lpstr>
      <vt:lpstr>Local use of BLAST</vt:lpstr>
      <vt:lpstr>Introduction to BLAST</vt:lpstr>
      <vt:lpstr>Présentation PowerPoint</vt:lpstr>
      <vt:lpstr>What BLAST does</vt:lpstr>
      <vt:lpstr>BLAST Algorithm</vt:lpstr>
      <vt:lpstr>Présentation PowerPoint</vt:lpstr>
      <vt:lpstr>Présentation PowerPoint</vt:lpstr>
      <vt:lpstr>Substitution Matrices</vt:lpstr>
      <vt:lpstr>Présentation PowerPoint</vt:lpstr>
      <vt:lpstr>Substitution Matrices</vt:lpstr>
      <vt:lpstr>Substitution Matricescont</vt:lpstr>
      <vt:lpstr>Substitution Matricescont</vt:lpstr>
      <vt:lpstr>Gap Scores</vt:lpstr>
      <vt:lpstr>Gap Scores</vt:lpstr>
      <vt:lpstr>Smith-Waterman Algorithm</vt:lpstr>
      <vt:lpstr>Smith-Waterman Algorithmcont</vt:lpstr>
      <vt:lpstr>Smith-Waterman Algorithmcont</vt:lpstr>
      <vt:lpstr>Calculating Cell Scores</vt:lpstr>
      <vt:lpstr>Calculating Cell Scorescont</vt:lpstr>
      <vt:lpstr>S-W Example: 1</vt:lpstr>
      <vt:lpstr>S-W Example: 2</vt:lpstr>
      <vt:lpstr>S-W Example: 3</vt:lpstr>
      <vt:lpstr>S-W Example: 4</vt:lpstr>
      <vt:lpstr>S-W Example: 5</vt:lpstr>
      <vt:lpstr>S-W Example: 6</vt:lpstr>
      <vt:lpstr>S-W Example: 7</vt:lpstr>
      <vt:lpstr>S-W Example: 8</vt:lpstr>
      <vt:lpstr>S-W Example: 9</vt:lpstr>
      <vt:lpstr>S-W Example: 10</vt:lpstr>
      <vt:lpstr>Présentation PowerPoint</vt:lpstr>
      <vt:lpstr>Présentation PowerPoint</vt:lpstr>
      <vt:lpstr>BLAST types</vt:lpstr>
      <vt:lpstr>BLAST types</vt:lpstr>
      <vt:lpstr>Query Sequence</vt:lpstr>
      <vt:lpstr>FASTA format examples</vt:lpstr>
      <vt:lpstr>How BLAST works</vt:lpstr>
      <vt:lpstr>Subject Databases</vt:lpstr>
      <vt:lpstr>Blast programs &amp; Databases setting</vt:lpstr>
      <vt:lpstr>Using makeblastdb</vt:lpstr>
      <vt:lpstr>Using makeblastdb</vt:lpstr>
      <vt:lpstr>Using BLAST</vt:lpstr>
      <vt:lpstr>Some other BLAST options</vt:lpstr>
      <vt:lpstr>Tabular BLAST Output</vt:lpstr>
      <vt:lpstr>Tabular BLAST Outputcont</vt:lpstr>
      <vt:lpstr>Tabular BLAST Outputcont</vt:lpstr>
      <vt:lpstr>BLAST Output</vt:lpstr>
      <vt:lpstr>BLAST Output: Detailed View</vt:lpstr>
      <vt:lpstr>Présentation PowerPoint</vt:lpstr>
      <vt:lpstr>Blast programs &amp; Databases setting</vt:lpstr>
      <vt:lpstr>Using blastp</vt:lpstr>
      <vt:lpstr>Using blastp</vt:lpstr>
      <vt:lpstr>Using blastp</vt:lpstr>
      <vt:lpstr>Using blastp</vt:lpstr>
      <vt:lpstr>Using blastp</vt:lpstr>
      <vt:lpstr>Using blastp</vt:lpstr>
      <vt:lpstr>Using blastp</vt:lpstr>
      <vt:lpstr>Using blastp</vt:lpstr>
      <vt:lpstr>BLAST Output: Detailed Viewcont</vt:lpstr>
      <vt:lpstr>BLAST Output: Detailed Viewcont</vt:lpstr>
      <vt:lpstr>Running BLAST Programs with perl</vt:lpstr>
      <vt:lpstr>Practical Sessions</vt:lpstr>
      <vt:lpstr>Présentation PowerPoint</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Utilisateur de Microsoft Office</cp:lastModifiedBy>
  <cp:revision>162</cp:revision>
  <cp:lastPrinted>2017-10-05T20:53:14Z</cp:lastPrinted>
  <dcterms:created xsi:type="dcterms:W3CDTF">2017-08-01T20:01:47Z</dcterms:created>
  <dcterms:modified xsi:type="dcterms:W3CDTF">2018-05-01T12:06:54Z</dcterms:modified>
</cp:coreProperties>
</file>