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64"/>
  </p:notesMasterIdLst>
  <p:handoutMasterIdLst>
    <p:handoutMasterId r:id="rId65"/>
  </p:handoutMasterIdLst>
  <p:sldIdLst>
    <p:sldId id="256" r:id="rId2"/>
    <p:sldId id="457" r:id="rId3"/>
    <p:sldId id="455" r:id="rId4"/>
    <p:sldId id="445" r:id="rId5"/>
    <p:sldId id="446" r:id="rId6"/>
    <p:sldId id="442" r:id="rId7"/>
    <p:sldId id="269" r:id="rId8"/>
    <p:sldId id="459" r:id="rId9"/>
    <p:sldId id="395" r:id="rId10"/>
    <p:sldId id="396" r:id="rId11"/>
    <p:sldId id="397" r:id="rId12"/>
    <p:sldId id="443" r:id="rId13"/>
    <p:sldId id="398" r:id="rId14"/>
    <p:sldId id="444" r:id="rId15"/>
    <p:sldId id="271" r:id="rId16"/>
    <p:sldId id="372" r:id="rId17"/>
    <p:sldId id="427" r:id="rId18"/>
    <p:sldId id="428" r:id="rId19"/>
    <p:sldId id="429" r:id="rId20"/>
    <p:sldId id="454" r:id="rId21"/>
    <p:sldId id="452" r:id="rId22"/>
    <p:sldId id="430" r:id="rId23"/>
    <p:sldId id="272" r:id="rId24"/>
    <p:sldId id="458" r:id="rId25"/>
    <p:sldId id="449" r:id="rId26"/>
    <p:sldId id="400" r:id="rId27"/>
    <p:sldId id="273" r:id="rId28"/>
    <p:sldId id="274" r:id="rId29"/>
    <p:sldId id="435" r:id="rId30"/>
    <p:sldId id="463" r:id="rId31"/>
    <p:sldId id="375" r:id="rId32"/>
    <p:sldId id="401" r:id="rId33"/>
    <p:sldId id="447" r:id="rId34"/>
    <p:sldId id="276" r:id="rId35"/>
    <p:sldId id="373" r:id="rId36"/>
    <p:sldId id="450" r:id="rId37"/>
    <p:sldId id="451" r:id="rId38"/>
    <p:sldId id="432" r:id="rId39"/>
    <p:sldId id="436" r:id="rId40"/>
    <p:sldId id="456" r:id="rId41"/>
    <p:sldId id="461" r:id="rId42"/>
    <p:sldId id="464" r:id="rId43"/>
    <p:sldId id="462" r:id="rId44"/>
    <p:sldId id="431" r:id="rId45"/>
    <p:sldId id="453" r:id="rId46"/>
    <p:sldId id="471" r:id="rId47"/>
    <p:sldId id="468" r:id="rId48"/>
    <p:sldId id="469" r:id="rId49"/>
    <p:sldId id="470" r:id="rId50"/>
    <p:sldId id="439" r:id="rId51"/>
    <p:sldId id="437" r:id="rId52"/>
    <p:sldId id="440" r:id="rId53"/>
    <p:sldId id="438" r:id="rId54"/>
    <p:sldId id="441" r:id="rId55"/>
    <p:sldId id="466" r:id="rId56"/>
    <p:sldId id="474" r:id="rId57"/>
    <p:sldId id="472" r:id="rId58"/>
    <p:sldId id="473" r:id="rId59"/>
    <p:sldId id="290" r:id="rId60"/>
    <p:sldId id="368" r:id="rId61"/>
    <p:sldId id="467" r:id="rId62"/>
    <p:sldId id="465" r:id="rId63"/>
  </p:sldIdLst>
  <p:sldSz cx="9144000" cy="6858000" type="screen4x3"/>
  <p:notesSz cx="6858000" cy="91440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imes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imes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imes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imes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717FF"/>
    <a:srgbClr val="0E39F9"/>
    <a:srgbClr val="FF38B7"/>
    <a:srgbClr val="FF0066"/>
    <a:srgbClr val="FF4EFF"/>
    <a:srgbClr val="8C1A12"/>
    <a:srgbClr val="FF0000"/>
    <a:srgbClr val="00FFFF"/>
    <a:srgbClr val="99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141"/>
    <p:restoredTop sz="95009"/>
  </p:normalViewPr>
  <p:slideViewPr>
    <p:cSldViewPr>
      <p:cViewPr varScale="1">
        <p:scale>
          <a:sx n="94" d="100"/>
          <a:sy n="94" d="100"/>
        </p:scale>
        <p:origin x="1800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008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37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37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CDE02D78-C651-654A-9113-C9FBDAC6DB82}" type="slidenum">
              <a:rPr lang="en-GB" altLang="x-none"/>
              <a:pPr>
                <a:defRPr/>
              </a:pPr>
              <a:t>‹N°›</a:t>
            </a:fld>
            <a:endParaRPr lang="en-GB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45411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3316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45413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x-none" noProof="0"/>
              <a:t>Cliquez pour modifier les styles du texte du masque</a:t>
            </a:r>
          </a:p>
          <a:p>
            <a:pPr lvl="1"/>
            <a:r>
              <a:rPr lang="fr-FR" altLang="x-none" noProof="0"/>
              <a:t>Deuxième niveau</a:t>
            </a:r>
          </a:p>
          <a:p>
            <a:pPr lvl="2"/>
            <a:r>
              <a:rPr lang="fr-FR" altLang="x-none" noProof="0"/>
              <a:t>Troisième niveau</a:t>
            </a:r>
          </a:p>
          <a:p>
            <a:pPr lvl="3"/>
            <a:r>
              <a:rPr lang="fr-FR" altLang="x-none" noProof="0"/>
              <a:t>Quatrième niveau</a:t>
            </a:r>
          </a:p>
          <a:p>
            <a:pPr lvl="4"/>
            <a:r>
              <a:rPr lang="fr-FR" altLang="x-none" noProof="0"/>
              <a:t>Cinquième niveau</a:t>
            </a:r>
          </a:p>
        </p:txBody>
      </p:sp>
      <p:sp>
        <p:nvSpPr>
          <p:cNvPr id="145414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45415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5A213307-DBE9-FC4C-8D79-EB6570C87210}" type="slidenum">
              <a:rPr lang="fr-FR" altLang="x-none"/>
              <a:pPr>
                <a:defRPr/>
              </a:pPr>
              <a:t>‹N°›</a:t>
            </a:fld>
            <a:endParaRPr lang="fr-FR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fld id="{9A1BD7C7-C605-A045-BAF8-77FDA721A951}" type="slidenum">
              <a:rPr lang="fr-FR" altLang="x-none" sz="1200" b="0"/>
              <a:pPr/>
              <a:t>1</a:t>
            </a:fld>
            <a:endParaRPr lang="fr-FR" altLang="x-none" sz="1200" b="0"/>
          </a:p>
        </p:txBody>
      </p:sp>
      <p:sp>
        <p:nvSpPr>
          <p:cNvPr id="1638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fr-FR"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fld id="{8E741C77-9163-AA41-ACC7-CD22EB3CB06F}" type="slidenum">
              <a:rPr lang="fr-FR" altLang="x-none" sz="1200" b="0"/>
              <a:pPr/>
              <a:t>10</a:t>
            </a:fld>
            <a:endParaRPr lang="fr-FR" altLang="x-none" sz="1200" b="0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fr-FR"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fld id="{972B069B-4823-3041-A7BA-1AF237BBBED7}" type="slidenum">
              <a:rPr lang="fr-FR" altLang="x-none" sz="1200" b="0"/>
              <a:pPr/>
              <a:t>11</a:t>
            </a:fld>
            <a:endParaRPr lang="fr-FR" altLang="x-none" sz="1200" b="0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8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fr-FR"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fld id="{57112F0F-CD59-414B-AB4C-35A1467D5131}" type="slidenum">
              <a:rPr lang="fr-FR" altLang="x-none" sz="1200" b="0"/>
              <a:pPr/>
              <a:t>12</a:t>
            </a:fld>
            <a:endParaRPr lang="fr-FR" altLang="x-none" sz="1200" b="0"/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2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fr-FR"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fld id="{3B8AB462-3AE8-8B4A-BD37-9164654DD00F}" type="slidenum">
              <a:rPr lang="fr-FR" altLang="x-none" sz="1200" b="0"/>
              <a:pPr/>
              <a:t>13</a:t>
            </a:fld>
            <a:endParaRPr lang="fr-FR" altLang="x-none" sz="1200" b="0"/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9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fr-FR">
              <a:cs typeface="+mn-c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fld id="{CB5D5CD8-BF77-6043-A082-E0FFAFA5AAED}" type="slidenum">
              <a:rPr lang="fr-FR" altLang="x-none" sz="1200" b="0"/>
              <a:pPr/>
              <a:t>14</a:t>
            </a:fld>
            <a:endParaRPr lang="fr-FR" altLang="x-none" sz="1200" b="0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4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fr-FR">
              <a:cs typeface="+mn-c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fld id="{D7B13F30-1873-7C4A-99F1-D0157362F160}" type="slidenum">
              <a:rPr lang="fr-FR" altLang="x-none" sz="1200" b="0"/>
              <a:pPr/>
              <a:t>15</a:t>
            </a:fld>
            <a:endParaRPr lang="fr-FR" altLang="x-none" sz="1200" b="0"/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fr-FR">
              <a:cs typeface="+mn-cs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fld id="{6E41F539-309F-244D-9CA6-EEE71D1CA89D}" type="slidenum">
              <a:rPr lang="fr-FR" altLang="x-none" sz="1200" b="0"/>
              <a:pPr/>
              <a:t>16</a:t>
            </a:fld>
            <a:endParaRPr lang="fr-FR" altLang="x-none" sz="1200" b="0"/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fr-FR">
              <a:cs typeface="+mn-cs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fld id="{3301AA4F-E355-EE41-B489-A2BC14C272BD}" type="slidenum">
              <a:rPr lang="fr-FR" altLang="x-none" sz="1200" b="0"/>
              <a:pPr/>
              <a:t>17</a:t>
            </a:fld>
            <a:endParaRPr lang="fr-FR" altLang="x-none" sz="1200" b="0"/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7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fr-FR">
              <a:cs typeface="+mn-cs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fld id="{C70662B9-E06F-1741-BE8B-0CD42B5EB251}" type="slidenum">
              <a:rPr lang="fr-FR" altLang="x-none" sz="1200" b="0"/>
              <a:pPr/>
              <a:t>18</a:t>
            </a:fld>
            <a:endParaRPr lang="fr-FR" altLang="x-none" sz="1200" b="0"/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fr-FR">
              <a:cs typeface="+mn-cs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fld id="{D622AA6A-592F-B54E-BAD8-EE9A6C78D224}" type="slidenum">
              <a:rPr lang="fr-FR" altLang="x-none" sz="1200" b="0"/>
              <a:pPr/>
              <a:t>19</a:t>
            </a:fld>
            <a:endParaRPr lang="fr-FR" altLang="x-none" sz="1200" b="0"/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fr-FR"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x-none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fld id="{BC7D537E-1478-CA4F-A6F1-07D4B909BDBB}" type="slidenum">
              <a:rPr lang="fr-FR" altLang="x-none" sz="1200" b="0"/>
              <a:pPr/>
              <a:t>20</a:t>
            </a:fld>
            <a:endParaRPr lang="fr-FR" altLang="x-none" sz="1200" b="0"/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6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fr-FR">
              <a:cs typeface="+mn-cs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fld id="{52FBB59D-1DD3-0644-A5AD-F03307200BF2}" type="slidenum">
              <a:rPr lang="fr-FR" altLang="x-none" sz="1200" b="0"/>
              <a:pPr/>
              <a:t>21</a:t>
            </a:fld>
            <a:endParaRPr lang="fr-FR" altLang="x-none" sz="1200" b="0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fr-FR">
              <a:cs typeface="+mn-cs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fld id="{862769F9-141A-C64D-9DE8-AAEA762C5062}" type="slidenum">
              <a:rPr lang="fr-FR" altLang="x-none" sz="1200" b="0"/>
              <a:pPr/>
              <a:t>22</a:t>
            </a:fld>
            <a:endParaRPr lang="fr-FR" altLang="x-none" sz="1200" b="0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1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fr-FR">
              <a:cs typeface="+mn-cs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fld id="{3B522F51-E156-BA4B-B27A-2433EA17D34D}" type="slidenum">
              <a:rPr lang="fr-FR" altLang="x-none" sz="1200" b="0"/>
              <a:pPr/>
              <a:t>23</a:t>
            </a:fld>
            <a:endParaRPr lang="fr-FR" altLang="x-none" sz="1200" b="0"/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fr-FR">
                <a:cs typeface="+mn-cs"/>
              </a:rPr>
              <a:t> Progression arithmetique de raison 1: n(n+1)/2  avec n=20 ce qui donne: 20(20 + 1)/2 = 210.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1031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algn="r"/>
            <a:fld id="{AD812016-7F82-B44D-8703-4504873640DF}" type="slidenum">
              <a:rPr lang="fr-FR" altLang="x-none" sz="1200" b="0"/>
              <a:pPr algn="r"/>
              <a:t>24</a:t>
            </a:fld>
            <a:endParaRPr lang="fr-FR" altLang="x-none" sz="1200" b="0"/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fr-FR">
                <a:cs typeface="+mn-cs"/>
              </a:rPr>
              <a:t> Progression arithmetique de raison 1: n(n+1)/2  avec n=20 ce qui donne: 20(20 + 1)/2 = 210.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fld id="{3440A781-7A33-8940-B6F0-0849BEAEFA01}" type="slidenum">
              <a:rPr lang="fr-FR" altLang="x-none" sz="1200" b="0"/>
              <a:pPr/>
              <a:t>25</a:t>
            </a:fld>
            <a:endParaRPr lang="fr-FR" altLang="x-none" sz="1200" b="0"/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5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fr-FR">
              <a:cs typeface="+mn-cs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fld id="{F962206A-75B5-4845-903D-3F7E0F263874}" type="slidenum">
              <a:rPr lang="fr-FR" altLang="x-none" sz="1200" b="0"/>
              <a:pPr/>
              <a:t>26</a:t>
            </a:fld>
            <a:endParaRPr lang="fr-FR" altLang="x-none" sz="1200" b="0"/>
          </a:p>
        </p:txBody>
      </p:sp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fr-FR" altLang="x-none">
                <a:ea typeface="ＭＳ Ｐゴシック" charset="-128"/>
              </a:rPr>
              <a:t>Note the 2 schemas to not give identical weights to identity and substitution…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fld id="{979AC5B3-FA2B-A44D-85CA-33D46AF561C9}" type="slidenum">
              <a:rPr lang="fr-FR" altLang="x-none" sz="1200" b="0"/>
              <a:pPr/>
              <a:t>27</a:t>
            </a:fld>
            <a:endParaRPr lang="fr-FR" altLang="x-none" sz="1200" b="0"/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fr-FR">
              <a:cs typeface="+mn-cs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fld id="{2EB475D3-2D35-6E4A-9A8D-BA4A5060620F}" type="slidenum">
              <a:rPr lang="fr-FR" altLang="x-none" sz="1200" b="0"/>
              <a:pPr/>
              <a:t>28</a:t>
            </a:fld>
            <a:endParaRPr lang="fr-FR" altLang="x-none" sz="1200" b="0"/>
          </a:p>
        </p:txBody>
      </p:sp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fr-FR">
              <a:cs typeface="+mn-cs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fld id="{4A6584CE-F04D-E845-BF9C-B5BF470B3869}" type="slidenum">
              <a:rPr lang="fr-FR" altLang="x-none" sz="1200" b="0"/>
              <a:pPr/>
              <a:t>29</a:t>
            </a:fld>
            <a:endParaRPr lang="fr-FR" altLang="x-none" sz="1200" b="0"/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1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fr-FR"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fld id="{B26AED0C-306F-6F4E-A239-868E665E18B7}" type="slidenum">
              <a:rPr lang="fr-FR" altLang="x-none" sz="1200" b="0"/>
              <a:pPr/>
              <a:t>3</a:t>
            </a:fld>
            <a:endParaRPr lang="fr-FR" altLang="x-none" sz="1200" b="0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5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fr-FR">
              <a:cs typeface="+mn-cs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x-none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fld id="{803F2F78-6EDF-0642-B768-1A75F2D8CBC1}" type="slidenum">
              <a:rPr lang="fr-FR" altLang="x-none" sz="1200" b="0"/>
              <a:pPr/>
              <a:t>31</a:t>
            </a:fld>
            <a:endParaRPr lang="fr-FR" altLang="x-none" sz="1200" b="0"/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fr-FR">
              <a:cs typeface="+mn-cs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fld id="{27FD5E19-9B42-CB4F-AC2A-BA8A8A40C7AF}" type="slidenum">
              <a:rPr lang="fr-FR" altLang="x-none" sz="1200" b="0"/>
              <a:pPr/>
              <a:t>32</a:t>
            </a:fld>
            <a:endParaRPr lang="fr-FR" altLang="x-none" sz="1200" b="0"/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fr-FR">
              <a:cs typeface="+mn-cs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fld id="{412A550A-CE18-A348-B9AB-7F3CC4F586B1}" type="slidenum">
              <a:rPr lang="fr-FR" altLang="x-none" sz="1200" b="0"/>
              <a:pPr/>
              <a:t>33</a:t>
            </a:fld>
            <a:endParaRPr lang="fr-FR" altLang="x-none" sz="1200" b="0"/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fr-FR">
              <a:cs typeface="+mn-cs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fld id="{2A7BE93C-66B0-5E47-912A-3067661B50B5}" type="slidenum">
              <a:rPr lang="fr-FR" altLang="x-none" sz="1200" b="0"/>
              <a:pPr/>
              <a:t>34</a:t>
            </a:fld>
            <a:endParaRPr lang="fr-FR" altLang="x-none" sz="1200" b="0"/>
          </a:p>
        </p:txBody>
      </p:sp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fr-FR">
              <a:cs typeface="+mn-cs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fld id="{BD93213D-EDC6-0A45-8C97-6445A14D3CF3}" type="slidenum">
              <a:rPr lang="fr-FR" altLang="x-none" sz="1200" b="0"/>
              <a:pPr/>
              <a:t>35</a:t>
            </a:fld>
            <a:endParaRPr lang="fr-FR" altLang="x-none" sz="1200" b="0"/>
          </a:p>
        </p:txBody>
      </p:sp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fr-FR">
              <a:cs typeface="+mn-cs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fld id="{A30AB3B2-CBF9-704A-85C1-12B007A17637}" type="slidenum">
              <a:rPr lang="fr-FR" altLang="x-none" sz="1200" b="0"/>
              <a:pPr/>
              <a:t>36</a:t>
            </a:fld>
            <a:endParaRPr lang="fr-FR" altLang="x-none" sz="1200" b="0"/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7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fr-FR">
              <a:cs typeface="+mn-cs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fld id="{845BFD46-1F34-D743-AEDA-F70DFE3DEE41}" type="slidenum">
              <a:rPr lang="fr-FR" altLang="x-none" sz="1200" b="0"/>
              <a:pPr/>
              <a:t>37</a:t>
            </a:fld>
            <a:endParaRPr lang="fr-FR" altLang="x-none" sz="1200" b="0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9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fr-FR">
              <a:cs typeface="+mn-cs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fld id="{ABE31634-54C2-4F4B-A469-A650990F6559}" type="slidenum">
              <a:rPr lang="fr-FR" altLang="x-none" sz="1200" b="0"/>
              <a:pPr/>
              <a:t>38</a:t>
            </a:fld>
            <a:endParaRPr lang="fr-FR" altLang="x-none" sz="1200" b="0"/>
          </a:p>
        </p:txBody>
      </p:sp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4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fr-FR">
              <a:cs typeface="+mn-cs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fld id="{927C5EC6-36DE-3048-B298-E32F70A29C95}" type="slidenum">
              <a:rPr lang="fr-FR" altLang="x-none" sz="1200" b="0"/>
              <a:pPr/>
              <a:t>39</a:t>
            </a:fld>
            <a:endParaRPr lang="fr-FR" altLang="x-none" sz="1200" b="0"/>
          </a:p>
        </p:txBody>
      </p:sp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3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fr-FR"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fld id="{541D4B6C-6925-CC4E-9B12-EE284817AE55}" type="slidenum">
              <a:rPr lang="fr-FR" altLang="x-none" sz="1200" b="0"/>
              <a:pPr/>
              <a:t>4</a:t>
            </a:fld>
            <a:endParaRPr lang="fr-FR" altLang="x-none" sz="1200" b="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6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fr-FR">
              <a:cs typeface="+mn-cs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x-none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x-none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x-none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x-none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fld id="{01FB4E18-F81E-AB41-A7EC-71AAB77AE981}" type="slidenum">
              <a:rPr lang="fr-FR" altLang="x-none" sz="1200" b="0"/>
              <a:pPr/>
              <a:t>44</a:t>
            </a:fld>
            <a:endParaRPr lang="fr-FR" altLang="x-none" sz="1200" b="0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5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fr-FR">
              <a:cs typeface="+mn-cs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fld id="{09625961-212D-A64C-A2CA-5671849594B3}" type="slidenum">
              <a:rPr lang="fr-FR" altLang="x-none" sz="1200" b="0"/>
              <a:pPr/>
              <a:t>45</a:t>
            </a:fld>
            <a:endParaRPr lang="fr-FR" altLang="x-none" sz="1200" b="0"/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fr-FR">
              <a:cs typeface="+mn-cs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fld id="{FD980599-08DC-0442-9888-25C23BD4271A}" type="slidenum">
              <a:rPr lang="fr-FR" altLang="x-none" sz="1200" b="0"/>
              <a:pPr/>
              <a:t>50</a:t>
            </a:fld>
            <a:endParaRPr lang="fr-FR" altLang="x-none" sz="1200" b="0"/>
          </a:p>
        </p:txBody>
      </p:sp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3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fr-FR">
              <a:cs typeface="+mn-cs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fld id="{31585840-9029-0247-BFC9-5D28F1B426D6}" type="slidenum">
              <a:rPr lang="fr-FR" altLang="x-none" sz="1200" b="0"/>
              <a:pPr/>
              <a:t>51</a:t>
            </a:fld>
            <a:endParaRPr lang="fr-FR" altLang="x-none" sz="1200" b="0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8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fr-FR">
              <a:cs typeface="+mn-cs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fld id="{C12F24B6-9B65-1E4F-A452-ABA3B0A129E7}" type="slidenum">
              <a:rPr lang="fr-FR" altLang="x-none" sz="1200" b="0"/>
              <a:pPr/>
              <a:t>52</a:t>
            </a:fld>
            <a:endParaRPr lang="fr-FR" altLang="x-none" sz="1200" b="0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4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fr-FR">
              <a:cs typeface="+mn-cs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fld id="{B058950F-8149-F242-82F5-0845FF13EE1E}" type="slidenum">
              <a:rPr lang="fr-FR" altLang="x-none" sz="1200" b="0"/>
              <a:pPr/>
              <a:t>53</a:t>
            </a:fld>
            <a:endParaRPr lang="fr-FR" altLang="x-none" sz="1200" b="0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9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fr-FR"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fld id="{6C1120E3-AE9E-7A46-A545-601F92656C58}" type="slidenum">
              <a:rPr lang="fr-FR" altLang="x-none" sz="1200" b="0"/>
              <a:pPr/>
              <a:t>5</a:t>
            </a:fld>
            <a:endParaRPr lang="fr-FR" altLang="x-none" sz="1200" b="0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8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fr-FR">
              <a:cs typeface="+mn-cs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fld id="{5F536A2B-24F8-0C4F-875D-55123840D0BA}" type="slidenum">
              <a:rPr lang="fr-FR" altLang="x-none" sz="1200" b="0"/>
              <a:pPr/>
              <a:t>54</a:t>
            </a:fld>
            <a:endParaRPr lang="fr-FR" altLang="x-none" sz="1200" b="0"/>
          </a:p>
        </p:txBody>
      </p:sp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8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fr-FR">
              <a:cs typeface="+mn-cs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fld id="{3BFA7E8D-3F01-BC40-8983-9AA5C4ACED16}" type="slidenum">
              <a:rPr lang="fr-FR" altLang="x-none" sz="1200" b="0"/>
              <a:pPr/>
              <a:t>59</a:t>
            </a:fld>
            <a:endParaRPr lang="fr-FR" altLang="x-none" sz="1200" b="0"/>
          </a:p>
        </p:txBody>
      </p:sp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fr-FR">
              <a:cs typeface="+mn-cs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fld id="{D7380333-22E8-384C-A720-AAB6B95A658C}" type="slidenum">
              <a:rPr lang="fr-FR" altLang="x-none" sz="1200" b="0"/>
              <a:pPr/>
              <a:t>60</a:t>
            </a:fld>
            <a:endParaRPr lang="fr-FR" altLang="x-none" sz="1200" b="0"/>
          </a:p>
        </p:txBody>
      </p:sp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fr-FR"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fld id="{DAB0324B-B4C5-F543-9523-CE609C635998}" type="slidenum">
              <a:rPr lang="fr-FR" altLang="x-none" sz="1200" b="0"/>
              <a:pPr/>
              <a:t>6</a:t>
            </a:fld>
            <a:endParaRPr lang="fr-FR" altLang="x-none" sz="1200" b="0"/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fr-FR"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fld id="{16E2C093-AB98-E444-94F0-D0858629D459}" type="slidenum">
              <a:rPr lang="fr-FR" altLang="x-none" sz="1200" b="0"/>
              <a:pPr/>
              <a:t>7</a:t>
            </a:fld>
            <a:endParaRPr lang="fr-FR" altLang="x-none" sz="1200" b="0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fr-FR"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x-none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fld id="{CBE09D3D-A18D-4841-B0CA-234C6430B6AF}" type="slidenum">
              <a:rPr lang="fr-FR" altLang="x-none" sz="1200" b="0"/>
              <a:pPr/>
              <a:t>9</a:t>
            </a:fld>
            <a:endParaRPr lang="fr-FR" altLang="x-none" sz="1200" b="0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3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fr-FR"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59DA9E-A702-9C4B-8897-49D16793F5B5}" type="slidenum">
              <a:rPr lang="en-GB" altLang="x-none"/>
              <a:pPr>
                <a:defRPr/>
              </a:pPr>
              <a:t>‹N°›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409697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FD7757-535E-0C4C-A692-4CCB34FE8EE0}" type="slidenum">
              <a:rPr lang="en-GB" altLang="x-none"/>
              <a:pPr>
                <a:defRPr/>
              </a:pPr>
              <a:t>‹N°›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1177335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ABF918-339F-9748-B0CB-BA3F989CF137}" type="slidenum">
              <a:rPr lang="en-GB" altLang="x-none"/>
              <a:pPr>
                <a:defRPr/>
              </a:pPr>
              <a:t>‹N°›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561139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324753-EB32-FA41-B314-150CF2CEBE0C}" type="slidenum">
              <a:rPr lang="en-GB" altLang="x-none"/>
              <a:pPr>
                <a:defRPr/>
              </a:pPr>
              <a:t>‹N°›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952402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B662E9-5463-1342-9C98-7FDE8C6E8BDB}" type="slidenum">
              <a:rPr lang="en-GB" altLang="x-none"/>
              <a:pPr>
                <a:defRPr/>
              </a:pPr>
              <a:t>‹N°›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1835549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B372B3-DFA7-DF4F-8C77-F97E93479D4D}" type="slidenum">
              <a:rPr lang="en-GB" altLang="x-none"/>
              <a:pPr>
                <a:defRPr/>
              </a:pPr>
              <a:t>‹N°›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1475991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2CE2DC-88D9-8946-9125-CC62774068DA}" type="slidenum">
              <a:rPr lang="en-GB" altLang="x-none"/>
              <a:pPr>
                <a:defRPr/>
              </a:pPr>
              <a:t>‹N°›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1410038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365006-D91B-6745-AA6E-9DC0F7929840}" type="slidenum">
              <a:rPr lang="en-GB" altLang="x-none"/>
              <a:pPr>
                <a:defRPr/>
              </a:pPr>
              <a:t>‹N°›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1031310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7C749B-AC76-C641-B1B7-E82941A550EE}" type="slidenum">
              <a:rPr lang="en-GB" altLang="x-none"/>
              <a:pPr>
                <a:defRPr/>
              </a:pPr>
              <a:t>‹N°›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895193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B0B096-AEB9-CA44-A365-D24B26360683}" type="slidenum">
              <a:rPr lang="en-GB" altLang="x-none"/>
              <a:pPr>
                <a:defRPr/>
              </a:pPr>
              <a:t>‹N°›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238639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17C707-9534-BD4F-867B-57911F083811}" type="slidenum">
              <a:rPr lang="en-GB" altLang="x-none"/>
              <a:pPr>
                <a:defRPr/>
              </a:pPr>
              <a:t>‹N°›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1461284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x-none"/>
              <a:t>Cliquez et modifiez le titre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x-none"/>
              <a:t>Cliquez pour modifier les styles du texte du masque</a:t>
            </a:r>
          </a:p>
          <a:p>
            <a:pPr lvl="1"/>
            <a:r>
              <a:rPr lang="en-GB" altLang="x-none"/>
              <a:t>Deuxième niveau</a:t>
            </a:r>
          </a:p>
          <a:p>
            <a:pPr lvl="2"/>
            <a:r>
              <a:rPr lang="en-GB" altLang="x-none"/>
              <a:t>Troisième niveau</a:t>
            </a:r>
          </a:p>
          <a:p>
            <a:pPr lvl="3"/>
            <a:r>
              <a:rPr lang="en-GB" altLang="x-none"/>
              <a:t>Quatrième niveau</a:t>
            </a:r>
          </a:p>
          <a:p>
            <a:pPr lvl="4"/>
            <a:r>
              <a:rPr lang="en-GB" altLang="x-none"/>
              <a:t>Cinquième niveau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pPr>
              <a:defRPr/>
            </a:pPr>
            <a:fld id="{CC64FC51-94A9-2542-A330-E979186C6301}" type="slidenum">
              <a:rPr lang="en-GB" altLang="x-none"/>
              <a:pPr>
                <a:defRPr/>
              </a:pPr>
              <a:t>‹N°›</a:t>
            </a:fld>
            <a:endParaRPr lang="en-GB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  <a:ea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  <a:ea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  <a:ea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tekaia@pasteur.f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4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3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7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6.emf"/><Relationship Id="rId4" Type="http://schemas.openxmlformats.org/officeDocument/2006/relationships/oleObject" Target="../embeddings/oleObject4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Protein_sequencing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en.wikipedia.org/wiki/X-ray_crystallography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6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9.emf"/><Relationship Id="rId4" Type="http://schemas.openxmlformats.org/officeDocument/2006/relationships/oleObject" Target="../embeddings/oleObject6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8.bin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7" Type="http://schemas.openxmlformats.org/officeDocument/2006/relationships/image" Target="../media/image12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11.emf"/><Relationship Id="rId4" Type="http://schemas.openxmlformats.org/officeDocument/2006/relationships/oleObject" Target="../embeddings/oleObject9.bin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cbi.nlm.nih.gov/Structure/cdd/wrpsb.cgi" TargetMode="External"/><Relationship Id="rId7" Type="http://schemas.openxmlformats.org/officeDocument/2006/relationships/hyperlink" Target="http://blast.ncbi.nlm.nih.gov/Blast.cgi?PAGE_TYPE=BlastSearch&amp;PROG_DEF=blastn&amp;BLAST_PROG_DEF=blastn&amp;BLAST_SPEC=GlobalAln&amp;LINK_LOC=BlastHomeLink" TargetMode="Externa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ncbi.nlm.nih.gov/tools/cobalt/cobalt.cgi?link_loc=BlastHomeLink" TargetMode="External"/><Relationship Id="rId5" Type="http://schemas.openxmlformats.org/officeDocument/2006/relationships/hyperlink" Target="http://blast.ncbi.nlm.nih.gov/Blast.cgi?PAGE_TYPE=BlastSearch&amp;BLAST_SPEC=blast2seq&amp;LINK_LOC=align2seq" TargetMode="External"/><Relationship Id="rId4" Type="http://schemas.openxmlformats.org/officeDocument/2006/relationships/hyperlink" Target="http://www.ncbi.nlm.nih.gov/Structure/lexington/lexington.cgi?cmd=rps" TargetMode="Externa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fasta.bioch.virginia.edu/fasta_www2/fasta_www.cgi?rm=lalign&amp;pgm=pal" TargetMode="External"/><Relationship Id="rId2" Type="http://schemas.openxmlformats.org/officeDocument/2006/relationships/hyperlink" Target="https://fasta.bioch.virginia.edu/fasta_www2/fasta_www.cgi?rm=lalign&amp;pgm=lal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fasta.bioch.virginia.edu/fasta_www2/fasta_www.cgi?rm=lalign&amp;pgm=pald" TargetMode="External"/><Relationship Id="rId4" Type="http://schemas.openxmlformats.org/officeDocument/2006/relationships/hyperlink" Target="https://fasta.bioch.virginia.edu/fasta_www2/fasta_www.cgi?rm=lalign&amp;pgm=lald" TargetMode="Externa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hyperlink" Target="https://fasta.bioch.virginia.edu/fasta_www2/fasta_www.cgi?rm=select&amp;pgm=fad" TargetMode="External"/><Relationship Id="rId3" Type="http://schemas.openxmlformats.org/officeDocument/2006/relationships/hyperlink" Target="https://fasta.bioch.virginia.edu/fasta_www2/fasta_www.cgi?rm=select&amp;pgm=sw" TargetMode="External"/><Relationship Id="rId7" Type="http://schemas.openxmlformats.org/officeDocument/2006/relationships/hyperlink" Target="https://fasta.bioch.virginia.edu/fasta_www2/fasta_www.cgi?rm=select&amp;pgm=ff" TargetMode="External"/><Relationship Id="rId2" Type="http://schemas.openxmlformats.org/officeDocument/2006/relationships/hyperlink" Target="https://fasta.bioch.virginia.edu/fasta_www2/fasta_www.cgi?rm=select&amp;pgm=fap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fasta.bioch.virginia.edu/fasta_www2/fasta_www.cgi?rm=select&amp;pgm=fs" TargetMode="External"/><Relationship Id="rId5" Type="http://schemas.openxmlformats.org/officeDocument/2006/relationships/hyperlink" Target="https://fasta.bioch.virginia.edu/fasta_www2/fasta_www.cgi?rm=select&amp;pgm=lnw" TargetMode="External"/><Relationship Id="rId4" Type="http://schemas.openxmlformats.org/officeDocument/2006/relationships/hyperlink" Target="https://fasta.bioch.virginia.edu/fasta_www2/fasta_www.cgi?rm=select&amp;pgm=gnw" TargetMode="Externa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fasta.bioch.virginia.edu/fasta_www2/fasta_www.cgi?rm=select&amp;pgm=gnw" TargetMode="External"/><Relationship Id="rId2" Type="http://schemas.openxmlformats.org/officeDocument/2006/relationships/hyperlink" Target="https://fasta.bioch.virginia.edu/fasta_www2/fasta_www.cgi?rm=select&amp;pgm=sw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cbi.nlm.nih.gov/books/NBK20261/" TargetMode="Externa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2"/>
          <p:cNvSpPr txBox="1">
            <a:spLocks noChangeArrowheads="1"/>
          </p:cNvSpPr>
          <p:nvPr/>
        </p:nvSpPr>
        <p:spPr bwMode="auto">
          <a:xfrm>
            <a:off x="0" y="1498922"/>
            <a:ext cx="9144000" cy="1570038"/>
          </a:xfrm>
          <a:prstGeom prst="rec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GB" altLang="x-none" sz="4800" dirty="0">
                <a:solidFill>
                  <a:srgbClr val="FF0000"/>
                </a:solidFill>
                <a:latin typeface="Arial" charset="0"/>
              </a:rPr>
              <a:t>Sequence Comparisons: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GB" altLang="x-none" sz="4800" dirty="0">
                <a:solidFill>
                  <a:srgbClr val="FF0000"/>
                </a:solidFill>
                <a:latin typeface="Arial" charset="0"/>
              </a:rPr>
              <a:t>Search For Similarity</a:t>
            </a:r>
            <a:r>
              <a:rPr lang="fr-FR" altLang="x-none" sz="2400" b="0" dirty="0"/>
              <a:t>	</a:t>
            </a:r>
          </a:p>
        </p:txBody>
      </p:sp>
      <p:sp>
        <p:nvSpPr>
          <p:cNvPr id="15363" name="Text Box 5"/>
          <p:cNvSpPr txBox="1">
            <a:spLocks noChangeArrowheads="1"/>
          </p:cNvSpPr>
          <p:nvPr/>
        </p:nvSpPr>
        <p:spPr bwMode="auto">
          <a:xfrm>
            <a:off x="2514600" y="3825726"/>
            <a:ext cx="4495800" cy="830997"/>
          </a:xfrm>
          <a:prstGeom prst="rec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GB" altLang="x-none" sz="2400" dirty="0" err="1">
                <a:latin typeface="Helvetica" charset="0"/>
              </a:rPr>
              <a:t>Fredj</a:t>
            </a:r>
            <a:r>
              <a:rPr lang="en-GB" altLang="x-none" sz="2400" dirty="0">
                <a:latin typeface="Helvetica" charset="0"/>
              </a:rPr>
              <a:t> </a:t>
            </a:r>
            <a:r>
              <a:rPr lang="en-GB" altLang="x-none" sz="2400" dirty="0" err="1">
                <a:latin typeface="Helvetica" charset="0"/>
              </a:rPr>
              <a:t>Tekaia</a:t>
            </a:r>
            <a:endParaRPr lang="en-GB" altLang="x-none" sz="2400" dirty="0">
              <a:latin typeface="Helvetica" charset="0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en-GB" altLang="x-none" sz="2400" dirty="0">
                <a:solidFill>
                  <a:srgbClr val="0E39F9"/>
                </a:solidFill>
                <a:latin typeface="Helvetica" charset="0"/>
                <a:hlinkClick r:id="rId3"/>
              </a:rPr>
              <a:t>tekaia@pasteur.fr</a:t>
            </a:r>
            <a:endParaRPr lang="en-GB" altLang="x-none" sz="2400" dirty="0">
              <a:solidFill>
                <a:srgbClr val="0E39F9"/>
              </a:solidFill>
              <a:latin typeface="Helvetica" charset="0"/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6008688"/>
            <a:ext cx="9036050" cy="962086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miter lim="800000"/>
            <a:headEnd/>
            <a:tailEnd/>
          </a:ln>
          <a:effectLst>
            <a:outerShdw blurRad="63500" dist="107763" dir="2700000" algn="ctr" rotWithShape="0">
              <a:srgbClr val="B3B3B3"/>
            </a:outerShdw>
          </a:effectLst>
        </p:spPr>
        <p:txBody>
          <a:bodyPr/>
          <a:lstStyle>
            <a:lvl1pPr marL="342900" indent="-34290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20000"/>
              </a:spcBef>
              <a:defRPr/>
            </a:pPr>
            <a:r>
              <a:rPr lang="en-GB" altLang="x-none" sz="2000" dirty="0">
                <a:solidFill>
                  <a:srgbClr val="001AFB"/>
                </a:solidFill>
              </a:rPr>
              <a:t>Bioinformatics and Genome Analyses</a:t>
            </a:r>
          </a:p>
          <a:p>
            <a:pPr algn="ctr">
              <a:spcBef>
                <a:spcPct val="20000"/>
              </a:spcBef>
              <a:defRPr/>
            </a:pPr>
            <a:r>
              <a:rPr lang="en-GB" altLang="x-none" sz="2000" dirty="0" err="1">
                <a:solidFill>
                  <a:srgbClr val="001AFB"/>
                </a:solidFill>
              </a:rPr>
              <a:t>Institut</a:t>
            </a:r>
            <a:r>
              <a:rPr lang="en-GB" altLang="x-none" sz="2000" dirty="0">
                <a:solidFill>
                  <a:srgbClr val="001AFB"/>
                </a:solidFill>
              </a:rPr>
              <a:t> Pasteur Tunis, Tunisia. September 18 – December 15, 2017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Text Box 2"/>
          <p:cNvSpPr txBox="1">
            <a:spLocks noChangeArrowheads="1"/>
          </p:cNvSpPr>
          <p:nvPr/>
        </p:nvSpPr>
        <p:spPr bwMode="auto">
          <a:xfrm>
            <a:off x="0" y="0"/>
            <a:ext cx="8991600" cy="446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  <a:spcAft>
                <a:spcPts val="300"/>
              </a:spcAft>
              <a:buFontTx/>
              <a:buNone/>
            </a:pPr>
            <a:r>
              <a:rPr lang="fr-FR" altLang="x-none" sz="3600" dirty="0" err="1">
                <a:solidFill>
                  <a:srgbClr val="FF0000"/>
                </a:solidFill>
              </a:rPr>
              <a:t>Identity</a:t>
            </a:r>
            <a:endParaRPr lang="fr-FR" altLang="x-none" sz="2400" dirty="0">
              <a:solidFill>
                <a:srgbClr val="0000FF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endParaRPr lang="fr-FR" altLang="x-none" sz="2400" dirty="0">
              <a:solidFill>
                <a:srgbClr val="FF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fr-FR" altLang="x-none" sz="2800" dirty="0">
                <a:solidFill>
                  <a:srgbClr val="FF0000"/>
                </a:solidFill>
              </a:rPr>
              <a:t>•</a:t>
            </a:r>
            <a:r>
              <a:rPr lang="fr-FR" altLang="x-none" sz="2800" dirty="0">
                <a:solidFill>
                  <a:srgbClr val="0000FF"/>
                </a:solidFill>
              </a:rPr>
              <a:t> </a:t>
            </a:r>
            <a:r>
              <a:rPr lang="fr-FR" altLang="x-none" sz="2800" dirty="0" err="1">
                <a:solidFill>
                  <a:srgbClr val="0000FF"/>
                </a:solidFill>
              </a:rPr>
              <a:t>Refers</a:t>
            </a:r>
            <a:r>
              <a:rPr lang="fr-FR" altLang="x-none" sz="2800" dirty="0">
                <a:solidFill>
                  <a:srgbClr val="0000FF"/>
                </a:solidFill>
              </a:rPr>
              <a:t> to the </a:t>
            </a:r>
            <a:r>
              <a:rPr lang="fr-FR" altLang="x-none" sz="2800" dirty="0" err="1">
                <a:solidFill>
                  <a:srgbClr val="0000FF"/>
                </a:solidFill>
              </a:rPr>
              <a:t>occurence</a:t>
            </a:r>
            <a:r>
              <a:rPr lang="fr-FR" altLang="x-none" sz="2800" dirty="0">
                <a:solidFill>
                  <a:srgbClr val="0000FF"/>
                </a:solidFill>
              </a:rPr>
              <a:t> of </a:t>
            </a:r>
            <a:r>
              <a:rPr lang="fr-FR" altLang="x-none" sz="2800" dirty="0" err="1">
                <a:solidFill>
                  <a:srgbClr val="0000FF"/>
                </a:solidFill>
              </a:rPr>
              <a:t>identical</a:t>
            </a:r>
            <a:r>
              <a:rPr lang="fr-FR" altLang="x-none" sz="2800" dirty="0">
                <a:solidFill>
                  <a:srgbClr val="0000FF"/>
                </a:solidFill>
              </a:rPr>
              <a:t> </a:t>
            </a:r>
            <a:r>
              <a:rPr lang="fr-FR" altLang="x-none" sz="2800" dirty="0" err="1">
                <a:solidFill>
                  <a:srgbClr val="0000FF"/>
                </a:solidFill>
              </a:rPr>
              <a:t>nucleotides</a:t>
            </a:r>
            <a:r>
              <a:rPr lang="fr-FR" altLang="x-none" sz="2800" dirty="0">
                <a:solidFill>
                  <a:srgbClr val="0000FF"/>
                </a:solidFill>
              </a:rPr>
              <a:t> or </a:t>
            </a:r>
            <a:r>
              <a:rPr lang="fr-FR" altLang="x-none" sz="2800" dirty="0" err="1">
                <a:solidFill>
                  <a:srgbClr val="0000FF"/>
                </a:solidFill>
              </a:rPr>
              <a:t>amino</a:t>
            </a:r>
            <a:r>
              <a:rPr lang="fr-FR" altLang="x-none" sz="2800" dirty="0">
                <a:solidFill>
                  <a:srgbClr val="0000FF"/>
                </a:solidFill>
              </a:rPr>
              <a:t> </a:t>
            </a:r>
            <a:r>
              <a:rPr lang="fr-FR" altLang="x-none" sz="2800" dirty="0" err="1">
                <a:solidFill>
                  <a:srgbClr val="0000FF"/>
                </a:solidFill>
              </a:rPr>
              <a:t>acids</a:t>
            </a:r>
            <a:r>
              <a:rPr lang="fr-FR" altLang="x-none" sz="2800" dirty="0">
                <a:solidFill>
                  <a:srgbClr val="0000FF"/>
                </a:solidFill>
              </a:rPr>
              <a:t> in the </a:t>
            </a:r>
            <a:r>
              <a:rPr lang="fr-FR" altLang="x-none" sz="2800" dirty="0" err="1">
                <a:solidFill>
                  <a:srgbClr val="0000FF"/>
                </a:solidFill>
              </a:rPr>
              <a:t>same</a:t>
            </a:r>
            <a:r>
              <a:rPr lang="fr-FR" altLang="x-none" sz="2800" dirty="0">
                <a:solidFill>
                  <a:srgbClr val="0000FF"/>
                </a:solidFill>
              </a:rPr>
              <a:t> position in </a:t>
            </a:r>
            <a:r>
              <a:rPr lang="fr-FR" altLang="x-none" sz="2800" dirty="0" err="1">
                <a:solidFill>
                  <a:srgbClr val="0000FF"/>
                </a:solidFill>
              </a:rPr>
              <a:t>aligned</a:t>
            </a:r>
            <a:r>
              <a:rPr lang="fr-FR" altLang="x-none" sz="2800" dirty="0">
                <a:solidFill>
                  <a:srgbClr val="0000FF"/>
                </a:solidFill>
              </a:rPr>
              <a:t> </a:t>
            </a:r>
            <a:r>
              <a:rPr lang="fr-FR" altLang="x-none" sz="2800" dirty="0" err="1">
                <a:solidFill>
                  <a:srgbClr val="0000FF"/>
                </a:solidFill>
              </a:rPr>
              <a:t>sequences</a:t>
            </a:r>
            <a:r>
              <a:rPr lang="fr-FR" altLang="x-none" sz="2800" dirty="0">
                <a:solidFill>
                  <a:srgbClr val="0000FF"/>
                </a:solidFill>
              </a:rPr>
              <a:t> ;</a:t>
            </a:r>
          </a:p>
          <a:p>
            <a:pPr>
              <a:spcBef>
                <a:spcPct val="0"/>
              </a:spcBef>
              <a:buFontTx/>
              <a:buNone/>
            </a:pPr>
            <a:endParaRPr lang="fr-FR" altLang="x-none" sz="2800" dirty="0">
              <a:solidFill>
                <a:srgbClr val="0000FF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fr-FR" altLang="x-none" sz="2800" dirty="0">
                <a:solidFill>
                  <a:srgbClr val="FF0000"/>
                </a:solidFill>
              </a:rPr>
              <a:t>•</a:t>
            </a:r>
            <a:r>
              <a:rPr lang="fr-FR" altLang="x-none" sz="2800" dirty="0">
                <a:solidFill>
                  <a:srgbClr val="0000FF"/>
                </a:solidFill>
              </a:rPr>
              <a:t> </a:t>
            </a:r>
            <a:r>
              <a:rPr lang="fr-FR" altLang="x-none" sz="2800" dirty="0" err="1">
                <a:solidFill>
                  <a:srgbClr val="0000FF"/>
                </a:solidFill>
              </a:rPr>
              <a:t>Identity</a:t>
            </a:r>
            <a:r>
              <a:rPr lang="fr-FR" altLang="x-none" sz="2800" dirty="0">
                <a:solidFill>
                  <a:srgbClr val="0000FF"/>
                </a:solidFill>
              </a:rPr>
              <a:t> </a:t>
            </a:r>
            <a:r>
              <a:rPr lang="fr-FR" altLang="x-none" sz="2800" dirty="0" err="1">
                <a:solidFill>
                  <a:srgbClr val="0000FF"/>
                </a:solidFill>
              </a:rPr>
              <a:t>is</a:t>
            </a:r>
            <a:r>
              <a:rPr lang="fr-FR" altLang="x-none" sz="2800" dirty="0">
                <a:solidFill>
                  <a:srgbClr val="0000FF"/>
                </a:solidFill>
              </a:rPr>
              <a:t> objective and </a:t>
            </a:r>
            <a:r>
              <a:rPr lang="fr-FR" altLang="x-none" sz="2800" dirty="0" err="1">
                <a:solidFill>
                  <a:srgbClr val="0000FF"/>
                </a:solidFill>
              </a:rPr>
              <a:t>well</a:t>
            </a:r>
            <a:r>
              <a:rPr lang="fr-FR" altLang="x-none" sz="2800" dirty="0">
                <a:solidFill>
                  <a:srgbClr val="0000FF"/>
                </a:solidFill>
              </a:rPr>
              <a:t> </a:t>
            </a:r>
            <a:r>
              <a:rPr lang="fr-FR" altLang="x-none" sz="2800" dirty="0" err="1">
                <a:solidFill>
                  <a:srgbClr val="0000FF"/>
                </a:solidFill>
              </a:rPr>
              <a:t>defined</a:t>
            </a:r>
            <a:r>
              <a:rPr lang="fr-FR" altLang="x-none" sz="2800" dirty="0">
                <a:solidFill>
                  <a:srgbClr val="0000FF"/>
                </a:solidFill>
              </a:rPr>
              <a:t>;</a:t>
            </a:r>
          </a:p>
          <a:p>
            <a:pPr>
              <a:spcBef>
                <a:spcPct val="0"/>
              </a:spcBef>
              <a:buFontTx/>
              <a:buNone/>
            </a:pPr>
            <a:endParaRPr lang="fr-FR" altLang="x-none" sz="2800" dirty="0">
              <a:solidFill>
                <a:srgbClr val="0000FF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fr-FR" altLang="x-none" sz="2800" dirty="0">
                <a:solidFill>
                  <a:srgbClr val="FF0000"/>
                </a:solidFill>
              </a:rPr>
              <a:t>•</a:t>
            </a:r>
            <a:r>
              <a:rPr lang="fr-FR" altLang="x-none" sz="2800" dirty="0">
                <a:solidFill>
                  <a:srgbClr val="0000FF"/>
                </a:solidFill>
              </a:rPr>
              <a:t> </a:t>
            </a:r>
            <a:r>
              <a:rPr lang="fr-FR" altLang="x-none" sz="2800" dirty="0" err="1">
                <a:solidFill>
                  <a:srgbClr val="0000FF"/>
                </a:solidFill>
              </a:rPr>
              <a:t>Identity</a:t>
            </a:r>
            <a:r>
              <a:rPr lang="fr-FR" altLang="x-none" sz="2800" dirty="0">
                <a:solidFill>
                  <a:srgbClr val="0000FF"/>
                </a:solidFill>
              </a:rPr>
              <a:t> </a:t>
            </a:r>
            <a:r>
              <a:rPr lang="fr-FR" altLang="x-none" sz="2800" dirty="0" err="1">
                <a:solidFill>
                  <a:srgbClr val="0000FF"/>
                </a:solidFill>
              </a:rPr>
              <a:t>can</a:t>
            </a:r>
            <a:r>
              <a:rPr lang="fr-FR" altLang="x-none" sz="2800" dirty="0">
                <a:solidFill>
                  <a:srgbClr val="0000FF"/>
                </a:solidFill>
              </a:rPr>
              <a:t> </a:t>
            </a:r>
            <a:r>
              <a:rPr lang="fr-FR" altLang="x-none" sz="2800" dirty="0" err="1">
                <a:solidFill>
                  <a:srgbClr val="0000FF"/>
                </a:solidFill>
              </a:rPr>
              <a:t>be</a:t>
            </a:r>
            <a:r>
              <a:rPr lang="fr-FR" altLang="x-none" sz="2800" dirty="0">
                <a:solidFill>
                  <a:srgbClr val="0000FF"/>
                </a:solidFill>
              </a:rPr>
              <a:t> </a:t>
            </a:r>
            <a:r>
              <a:rPr lang="fr-FR" altLang="x-none" sz="2800" dirty="0" err="1">
                <a:solidFill>
                  <a:srgbClr val="0000FF"/>
                </a:solidFill>
              </a:rPr>
              <a:t>quantified</a:t>
            </a:r>
            <a:r>
              <a:rPr lang="fr-FR" altLang="x-none" sz="2800" dirty="0">
                <a:solidFill>
                  <a:srgbClr val="0000FF"/>
                </a:solidFill>
              </a:rPr>
              <a:t>: Percent </a:t>
            </a:r>
            <a:r>
              <a:rPr lang="fr-FR" altLang="x-none" sz="2800" dirty="0" err="1">
                <a:solidFill>
                  <a:srgbClr val="0000FF"/>
                </a:solidFill>
              </a:rPr>
              <a:t>i.e</a:t>
            </a:r>
            <a:r>
              <a:rPr lang="fr-FR" altLang="x-none" sz="2800" dirty="0">
                <a:solidFill>
                  <a:srgbClr val="0000FF"/>
                </a:solidFill>
              </a:rPr>
              <a:t> the </a:t>
            </a:r>
            <a:r>
              <a:rPr lang="fr-FR" altLang="x-none" sz="2800" dirty="0" err="1">
                <a:solidFill>
                  <a:srgbClr val="0000FF"/>
                </a:solidFill>
              </a:rPr>
              <a:t>number</a:t>
            </a:r>
            <a:r>
              <a:rPr lang="fr-FR" altLang="x-none" sz="2800" dirty="0">
                <a:solidFill>
                  <a:srgbClr val="0000FF"/>
                </a:solidFill>
              </a:rPr>
              <a:t> of </a:t>
            </a:r>
            <a:r>
              <a:rPr lang="fr-FR" altLang="x-none" sz="2800" dirty="0" err="1">
                <a:solidFill>
                  <a:srgbClr val="0000FF"/>
                </a:solidFill>
              </a:rPr>
              <a:t>identical</a:t>
            </a:r>
            <a:r>
              <a:rPr lang="fr-FR" altLang="x-none" sz="2800" dirty="0">
                <a:solidFill>
                  <a:srgbClr val="0000FF"/>
                </a:solidFill>
              </a:rPr>
              <a:t> matches </a:t>
            </a:r>
            <a:r>
              <a:rPr lang="fr-FR" altLang="x-none" sz="2800" dirty="0" err="1">
                <a:solidFill>
                  <a:srgbClr val="0000FF"/>
                </a:solidFill>
              </a:rPr>
              <a:t>divided</a:t>
            </a:r>
            <a:r>
              <a:rPr lang="fr-FR" altLang="x-none" sz="2800" dirty="0">
                <a:solidFill>
                  <a:srgbClr val="0000FF"/>
                </a:solidFill>
              </a:rPr>
              <a:t> by the </a:t>
            </a:r>
            <a:r>
              <a:rPr lang="fr-FR" altLang="x-none" sz="2800" dirty="0" err="1">
                <a:solidFill>
                  <a:srgbClr val="0000FF"/>
                </a:solidFill>
              </a:rPr>
              <a:t>length</a:t>
            </a:r>
            <a:r>
              <a:rPr lang="fr-FR" altLang="x-none" sz="2800" dirty="0">
                <a:solidFill>
                  <a:srgbClr val="0000FF"/>
                </a:solidFill>
              </a:rPr>
              <a:t> of the </a:t>
            </a:r>
            <a:r>
              <a:rPr lang="fr-FR" altLang="x-none" sz="2800" dirty="0" err="1">
                <a:solidFill>
                  <a:srgbClr val="0000FF"/>
                </a:solidFill>
              </a:rPr>
              <a:t>aligned</a:t>
            </a:r>
            <a:r>
              <a:rPr lang="fr-FR" altLang="x-none" sz="2800" dirty="0">
                <a:solidFill>
                  <a:srgbClr val="0000FF"/>
                </a:solidFill>
              </a:rPr>
              <a:t> </a:t>
            </a:r>
            <a:r>
              <a:rPr lang="fr-FR" altLang="x-none" sz="2800" dirty="0" err="1">
                <a:solidFill>
                  <a:srgbClr val="0000FF"/>
                </a:solidFill>
              </a:rPr>
              <a:t>region</a:t>
            </a:r>
            <a:r>
              <a:rPr lang="fr-FR" altLang="x-none" sz="2800" dirty="0">
                <a:solidFill>
                  <a:srgbClr val="0000FF"/>
                </a:solidFill>
              </a:rPr>
              <a:t>.</a:t>
            </a:r>
            <a:endParaRPr lang="en-GB" altLang="x-none" sz="2800" dirty="0">
              <a:solidFill>
                <a:srgbClr val="0000FF"/>
              </a:solidFill>
            </a:endParaRPr>
          </a:p>
        </p:txBody>
      </p:sp>
      <p:sp>
        <p:nvSpPr>
          <p:cNvPr id="33794" name="Text Box 4"/>
          <p:cNvSpPr txBox="1">
            <a:spLocks noChangeArrowheads="1"/>
          </p:cNvSpPr>
          <p:nvPr/>
        </p:nvSpPr>
        <p:spPr bwMode="auto">
          <a:xfrm>
            <a:off x="152400" y="4572000"/>
            <a:ext cx="876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endParaRPr lang="fr-FR" altLang="x-none" sz="2400" b="0"/>
          </a:p>
        </p:txBody>
      </p:sp>
      <p:grpSp>
        <p:nvGrpSpPr>
          <p:cNvPr id="284679" name="Group 7"/>
          <p:cNvGrpSpPr>
            <a:grpSpLocks/>
          </p:cNvGrpSpPr>
          <p:nvPr/>
        </p:nvGrpSpPr>
        <p:grpSpPr bwMode="auto">
          <a:xfrm>
            <a:off x="0" y="4419600"/>
            <a:ext cx="9144000" cy="2419350"/>
            <a:chOff x="0" y="2784"/>
            <a:chExt cx="5760" cy="1524"/>
          </a:xfrm>
        </p:grpSpPr>
        <p:sp>
          <p:nvSpPr>
            <p:cNvPr id="33796" name="Text Box 5"/>
            <p:cNvSpPr txBox="1">
              <a:spLocks noChangeArrowheads="1"/>
            </p:cNvSpPr>
            <p:nvPr/>
          </p:nvSpPr>
          <p:spPr bwMode="auto">
            <a:xfrm>
              <a:off x="144" y="3312"/>
              <a:ext cx="5568" cy="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x-none" sz="1400">
                  <a:solidFill>
                    <a:srgbClr val="0000FF"/>
                  </a:solidFill>
                  <a:latin typeface="Courier" charset="0"/>
                </a:rPr>
                <a:t>Query  4    FEPLLIKSKAPRVLNISSGLGSSTEALVNKWGNNEKFLFSYNASKAALNILSINIRNLWN  63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x-none" sz="1400">
                  <a:latin typeface="Courier" charset="0"/>
                </a:rPr>
                <a:t>            F PL+ +SK+ R++N+SSGLGS T+     W         YN SKA LN+++I +   + 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x-none" sz="1400">
                  <a:solidFill>
                    <a:srgbClr val="FF0000"/>
                  </a:solidFill>
                  <a:latin typeface="Courier" charset="0"/>
                </a:rPr>
                <a:t>Sbjct  128  FLPLVRESKSGRIVNVSSGLGSLTQNADPNWPFAAYKPIGYNGSKAILNMMTIQLA--YE  185</a:t>
              </a:r>
              <a:endParaRPr lang="en-GB" altLang="x-none" sz="1400">
                <a:latin typeface="Courier" charset="0"/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endParaRPr lang="en-GB" altLang="x-none" sz="1400">
                <a:latin typeface="Courier" charset="0"/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x-none" sz="1400">
                  <a:solidFill>
                    <a:srgbClr val="0000FF"/>
                  </a:solidFill>
                  <a:latin typeface="Courier" charset="0"/>
                </a:rPr>
                <a:t>Query  64   SKNYGIKVVAVDPGYCATNLNGNSGPKEASKGA  96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x-none" sz="1400">
                  <a:latin typeface="Courier" charset="0"/>
                </a:rPr>
                <a:t>             K+  IKV  VDPGY AT++NGNSG +   +GA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x-none" sz="1400">
                  <a:solidFill>
                    <a:srgbClr val="FF0000"/>
                  </a:solidFill>
                  <a:latin typeface="Courier" charset="0"/>
                </a:rPr>
                <a:t>Sbjct  186  LKDTSIKVNTVDPGYTATDINGNSGHQTVEEGA  218</a:t>
              </a:r>
              <a:endParaRPr lang="en-GB" altLang="x-none" sz="1400" b="0">
                <a:solidFill>
                  <a:srgbClr val="FF0000"/>
                </a:solidFill>
                <a:latin typeface="Courier" charset="0"/>
              </a:endParaRPr>
            </a:p>
          </p:txBody>
        </p:sp>
        <p:sp>
          <p:nvSpPr>
            <p:cNvPr id="33797" name="Text Box 6"/>
            <p:cNvSpPr txBox="1">
              <a:spLocks noChangeArrowheads="1"/>
            </p:cNvSpPr>
            <p:nvPr/>
          </p:nvSpPr>
          <p:spPr bwMode="auto">
            <a:xfrm>
              <a:off x="0" y="2784"/>
              <a:ext cx="5760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x-none" sz="1200">
                <a:latin typeface="Courier" charset="0"/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x-none" sz="1200">
                  <a:latin typeface="Courier" charset="0"/>
                </a:rPr>
                <a:t>  </a:t>
              </a:r>
              <a:r>
                <a:rPr lang="en-GB" altLang="x-none" sz="1400" b="0">
                  <a:latin typeface="Courier" charset="0"/>
                </a:rPr>
                <a:t>Score = 73.2 bits (178),  Expect = 9e-14, Method: Compositional matrix adjust.</a:t>
              </a:r>
              <a:endParaRPr lang="en-GB" altLang="x-none" sz="1400">
                <a:latin typeface="Courier" charset="0"/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x-none" sz="1400">
                  <a:latin typeface="Courier" charset="0"/>
                </a:rPr>
                <a:t> </a:t>
              </a:r>
              <a:r>
                <a:rPr lang="en-GB" altLang="x-none" sz="1800">
                  <a:latin typeface="Courier" charset="0"/>
                </a:rPr>
                <a:t>Identities = 41/93 (44%),</a:t>
              </a:r>
              <a:r>
                <a:rPr lang="en-GB" altLang="x-none" sz="1400">
                  <a:latin typeface="Courier" charset="0"/>
                </a:rPr>
                <a:t> </a:t>
              </a:r>
              <a:r>
                <a:rPr lang="en-GB" altLang="x-none" sz="1400" b="0">
                  <a:latin typeface="Courier" charset="0"/>
                </a:rPr>
                <a:t>Positives = 58/93 (62%), Gaps = 2/93 (2%)</a:t>
              </a:r>
              <a:endParaRPr lang="en-GB" altLang="x-none" sz="1400">
                <a:latin typeface="Courier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46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46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4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46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846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467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ext Box 3"/>
          <p:cNvSpPr txBox="1">
            <a:spLocks noChangeArrowheads="1"/>
          </p:cNvSpPr>
          <p:nvPr/>
        </p:nvSpPr>
        <p:spPr bwMode="auto">
          <a:xfrm>
            <a:off x="0" y="228600"/>
            <a:ext cx="9144000" cy="298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x-none" sz="3600" dirty="0">
                <a:solidFill>
                  <a:srgbClr val="FF0000"/>
                </a:solidFill>
              </a:rPr>
              <a:t>Similarity</a:t>
            </a:r>
            <a:endParaRPr lang="en-GB" altLang="x-none" sz="2400" dirty="0"/>
          </a:p>
          <a:p>
            <a:pPr>
              <a:spcBef>
                <a:spcPct val="0"/>
              </a:spcBef>
              <a:buFontTx/>
              <a:buNone/>
            </a:pPr>
            <a:endParaRPr lang="en-GB" altLang="x-none" sz="2400" b="0" dirty="0">
              <a:solidFill>
                <a:srgbClr val="0000FF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GB" altLang="x-none" b="0" dirty="0">
                <a:solidFill>
                  <a:srgbClr val="FF0000"/>
                </a:solidFill>
              </a:rPr>
              <a:t>•</a:t>
            </a:r>
            <a:r>
              <a:rPr lang="en-GB" altLang="x-none" sz="2400" b="0" dirty="0">
                <a:solidFill>
                  <a:srgbClr val="0000FF"/>
                </a:solidFill>
              </a:rPr>
              <a:t> </a:t>
            </a:r>
            <a:r>
              <a:rPr lang="en-GB" altLang="x-none" sz="2400" dirty="0">
                <a:solidFill>
                  <a:srgbClr val="0000FF"/>
                </a:solidFill>
              </a:rPr>
              <a:t>Sequence similarity takes approximate matches into account, and is meaningful only when such substitutions are scored according to some measure of «difference» with </a:t>
            </a:r>
            <a:r>
              <a:rPr lang="en-GB" altLang="x-none" sz="2400" dirty="0">
                <a:solidFill>
                  <a:srgbClr val="FF0000"/>
                </a:solidFill>
              </a:rPr>
              <a:t>conservative substitutions assigned </a:t>
            </a:r>
            <a:r>
              <a:rPr lang="en-GB" altLang="x-none" sz="2400">
                <a:solidFill>
                  <a:srgbClr val="FF0000"/>
                </a:solidFill>
              </a:rPr>
              <a:t>more favourable </a:t>
            </a:r>
            <a:r>
              <a:rPr lang="en-GB" altLang="x-none" sz="2400" dirty="0">
                <a:solidFill>
                  <a:srgbClr val="FF0000"/>
                </a:solidFill>
              </a:rPr>
              <a:t>scores than non-conservative ones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x-none" sz="2400" dirty="0">
                <a:solidFill>
                  <a:srgbClr val="0000FF"/>
                </a:solidFill>
              </a:rPr>
              <a:t>(substitution matrices)</a:t>
            </a:r>
            <a:r>
              <a:rPr lang="en-GB" altLang="x-none" sz="2400" b="0" dirty="0">
                <a:solidFill>
                  <a:srgbClr val="0000FF"/>
                </a:solidFill>
              </a:rPr>
              <a:t>.         </a:t>
            </a:r>
            <a:endParaRPr lang="en-GB" altLang="x-none" sz="2400" b="0" dirty="0"/>
          </a:p>
        </p:txBody>
      </p:sp>
      <p:sp>
        <p:nvSpPr>
          <p:cNvPr id="285700" name="Text Box 4"/>
          <p:cNvSpPr txBox="1">
            <a:spLocks noChangeArrowheads="1"/>
          </p:cNvSpPr>
          <p:nvPr/>
        </p:nvSpPr>
        <p:spPr bwMode="auto">
          <a:xfrm>
            <a:off x="34925" y="3200400"/>
            <a:ext cx="9067800" cy="317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fr-FR" altLang="x-none" sz="2400" b="0">
              <a:solidFill>
                <a:srgbClr val="0000FF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fr-FR" altLang="x-none" b="0">
                <a:solidFill>
                  <a:srgbClr val="FF0000"/>
                </a:solidFill>
              </a:rPr>
              <a:t>•</a:t>
            </a:r>
            <a:r>
              <a:rPr lang="fr-FR" altLang="x-none" sz="2400" b="0">
                <a:solidFill>
                  <a:srgbClr val="0000FF"/>
                </a:solidFill>
              </a:rPr>
              <a:t> </a:t>
            </a:r>
            <a:r>
              <a:rPr lang="fr-FR" altLang="x-none" sz="2400">
                <a:solidFill>
                  <a:srgbClr val="0000FF"/>
                </a:solidFill>
              </a:rPr>
              <a:t>Given a number of parameters (alphabet, scoring matrix, filtering procedure, etc...), the similarity of an aligned region is defined by a score calculated on that region;</a:t>
            </a:r>
          </a:p>
          <a:p>
            <a:pPr>
              <a:spcBef>
                <a:spcPct val="0"/>
              </a:spcBef>
              <a:buFontTx/>
              <a:buNone/>
            </a:pPr>
            <a:endParaRPr lang="fr-FR" altLang="x-none" sz="2400" b="0">
              <a:solidFill>
                <a:srgbClr val="0000FF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fr-FR" altLang="x-none">
                <a:solidFill>
                  <a:srgbClr val="FF0000"/>
                </a:solidFill>
              </a:rPr>
              <a:t>•</a:t>
            </a:r>
            <a:r>
              <a:rPr lang="fr-FR" altLang="x-none">
                <a:solidFill>
                  <a:srgbClr val="0000FF"/>
                </a:solidFill>
              </a:rPr>
              <a:t> The score depends on the chosen parameters;</a:t>
            </a:r>
          </a:p>
          <a:p>
            <a:pPr>
              <a:spcBef>
                <a:spcPct val="0"/>
              </a:spcBef>
              <a:buFontTx/>
              <a:buNone/>
            </a:pPr>
            <a:endParaRPr lang="fr-FR" altLang="x-none" sz="800">
              <a:solidFill>
                <a:srgbClr val="0000FF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fr-FR" altLang="x-none" b="0">
                <a:solidFill>
                  <a:srgbClr val="FF0000"/>
                </a:solidFill>
              </a:rPr>
              <a:t>•</a:t>
            </a:r>
            <a:r>
              <a:rPr lang="fr-FR" altLang="x-none" sz="2400" b="0">
                <a:solidFill>
                  <a:srgbClr val="0000FF"/>
                </a:solidFill>
              </a:rPr>
              <a:t> </a:t>
            </a:r>
            <a:r>
              <a:rPr lang="fr-FR" altLang="x-none" sz="2400">
                <a:solidFill>
                  <a:srgbClr val="FF0000"/>
                </a:solidFill>
              </a:rPr>
              <a:t>Note: expression like significant or weak similarity are often used.</a:t>
            </a:r>
            <a:endParaRPr lang="en-GB" altLang="x-none" sz="24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2857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2857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70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ext Box 2"/>
          <p:cNvSpPr txBox="1">
            <a:spLocks noChangeArrowheads="1"/>
          </p:cNvSpPr>
          <p:nvPr/>
        </p:nvSpPr>
        <p:spPr bwMode="auto">
          <a:xfrm>
            <a:off x="457200" y="457200"/>
            <a:ext cx="6858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fr-FR" altLang="x-none">
                <a:solidFill>
                  <a:srgbClr val="FF0000"/>
                </a:solidFill>
              </a:rPr>
              <a:t>Example:</a:t>
            </a:r>
          </a:p>
        </p:txBody>
      </p:sp>
      <p:sp>
        <p:nvSpPr>
          <p:cNvPr id="37890" name="Text Box 4"/>
          <p:cNvSpPr txBox="1">
            <a:spLocks noChangeArrowheads="1"/>
          </p:cNvSpPr>
          <p:nvPr/>
        </p:nvSpPr>
        <p:spPr bwMode="auto">
          <a:xfrm>
            <a:off x="152400" y="2819400"/>
            <a:ext cx="8839200" cy="158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x-none" sz="1400">
                <a:solidFill>
                  <a:srgbClr val="0000FF"/>
                </a:solidFill>
                <a:latin typeface="Courier" charset="0"/>
              </a:rPr>
              <a:t>Query  4    FEPLLIKSKAPRVLNISSGLGSSTEALVNKWGNNEKFLFSYNASKAALNILSINIRNLWN  63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x-none" sz="1400">
                <a:latin typeface="Courier" charset="0"/>
              </a:rPr>
              <a:t>            F PL+ +SK+ R++N+SSGLGS T+     W         YN SKA LN+++I +   +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x-none" sz="1400">
                <a:solidFill>
                  <a:srgbClr val="FF0000"/>
                </a:solidFill>
                <a:latin typeface="Courier" charset="0"/>
              </a:rPr>
              <a:t>Sbjct  128  FLPLVRESKSGRIVNVSSGLGSLTQNADPNWPFAAYKPIGYNGSKAILNMMTIQLA--YE  185</a:t>
            </a:r>
            <a:endParaRPr lang="en-GB" altLang="x-none" sz="1400">
              <a:latin typeface="Courier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GB" altLang="x-none" sz="1400">
              <a:latin typeface="Courier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GB" altLang="x-none" sz="1400">
                <a:solidFill>
                  <a:srgbClr val="0000FF"/>
                </a:solidFill>
                <a:latin typeface="Courier" charset="0"/>
              </a:rPr>
              <a:t>Query  64   SKNYGIKVVAVDPGYCATNLNGNSGPKEASKGA  96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x-none" sz="1400">
                <a:latin typeface="Courier" charset="0"/>
              </a:rPr>
              <a:t>             K+  IKV  VDPGY AT++NGNSG +   +GA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x-none" sz="1400">
                <a:solidFill>
                  <a:srgbClr val="FF0000"/>
                </a:solidFill>
                <a:latin typeface="Courier" charset="0"/>
              </a:rPr>
              <a:t>Sbjct  186  LKDTSIKVNTVDPGYTATDINGNSGHQTVEEGA  218</a:t>
            </a:r>
            <a:endParaRPr lang="en-GB" altLang="x-none" sz="1400" b="0">
              <a:solidFill>
                <a:srgbClr val="FF0000"/>
              </a:solidFill>
              <a:latin typeface="Courier" charset="0"/>
            </a:endParaRPr>
          </a:p>
        </p:txBody>
      </p:sp>
      <p:sp>
        <p:nvSpPr>
          <p:cNvPr id="37891" name="Text Box 5"/>
          <p:cNvSpPr txBox="1">
            <a:spLocks noChangeArrowheads="1"/>
          </p:cNvSpPr>
          <p:nvPr/>
        </p:nvSpPr>
        <p:spPr bwMode="auto">
          <a:xfrm>
            <a:off x="-76200" y="1981200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x-none" sz="1200">
              <a:latin typeface="Courier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GB" altLang="x-none" sz="1200">
                <a:latin typeface="Courier" charset="0"/>
              </a:rPr>
              <a:t>  </a:t>
            </a:r>
            <a:r>
              <a:rPr lang="en-GB" altLang="x-none" sz="1400" b="0">
                <a:latin typeface="Courier" charset="0"/>
              </a:rPr>
              <a:t>Score = 73.2 bits (178),  Expect = 9e-14, Method: Compositional matrix adjust.</a:t>
            </a:r>
            <a:endParaRPr lang="en-GB" altLang="x-none" sz="1400">
              <a:latin typeface="Courier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GB" altLang="x-none" sz="1400">
                <a:latin typeface="Courier" charset="0"/>
              </a:rPr>
              <a:t> </a:t>
            </a:r>
            <a:r>
              <a:rPr lang="en-GB" altLang="x-none" sz="1800">
                <a:latin typeface="Courier" charset="0"/>
              </a:rPr>
              <a:t>Identities = 41/93 (44%),</a:t>
            </a:r>
            <a:r>
              <a:rPr lang="en-GB" altLang="x-none" sz="1400">
                <a:latin typeface="Courier" charset="0"/>
              </a:rPr>
              <a:t> </a:t>
            </a:r>
            <a:r>
              <a:rPr lang="en-GB" altLang="x-none" sz="1800">
                <a:latin typeface="Courier" charset="0"/>
              </a:rPr>
              <a:t>Positives = 58/93 (62%),</a:t>
            </a:r>
            <a:r>
              <a:rPr lang="en-GB" altLang="x-none" sz="1400">
                <a:latin typeface="Courier" charset="0"/>
              </a:rPr>
              <a:t> Gaps = 2/93 (2%)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ext Box 2"/>
          <p:cNvSpPr txBox="1">
            <a:spLocks noChangeArrowheads="1"/>
          </p:cNvSpPr>
          <p:nvPr/>
        </p:nvSpPr>
        <p:spPr bwMode="auto">
          <a:xfrm>
            <a:off x="0" y="955451"/>
            <a:ext cx="9144000" cy="433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x-none" sz="2400" b="0" dirty="0">
              <a:solidFill>
                <a:srgbClr val="0000FF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GB" altLang="x-none" sz="2800" b="0" dirty="0">
                <a:solidFill>
                  <a:srgbClr val="FF0000"/>
                </a:solidFill>
              </a:rPr>
              <a:t>•</a:t>
            </a:r>
            <a:r>
              <a:rPr lang="en-GB" altLang="x-none" sz="2800" b="0" dirty="0">
                <a:solidFill>
                  <a:srgbClr val="0000FF"/>
                </a:solidFill>
              </a:rPr>
              <a:t> </a:t>
            </a:r>
            <a:r>
              <a:rPr lang="en-GB" altLang="x-none" sz="2800" dirty="0">
                <a:solidFill>
                  <a:srgbClr val="0000FF"/>
                </a:solidFill>
              </a:rPr>
              <a:t>Sequence homology underlies</a:t>
            </a:r>
            <a:r>
              <a:rPr lang="en-GB" altLang="x-none" sz="2800" b="0" dirty="0">
                <a:solidFill>
                  <a:srgbClr val="0000FF"/>
                </a:solidFill>
              </a:rPr>
              <a:t>  </a:t>
            </a:r>
            <a:r>
              <a:rPr lang="en-GB" altLang="x-none" sz="2800" dirty="0">
                <a:solidFill>
                  <a:srgbClr val="FF0000"/>
                </a:solidFill>
              </a:rPr>
              <a:t>common ancestry</a:t>
            </a:r>
            <a:r>
              <a:rPr lang="en-GB" altLang="x-none" sz="2800" b="0" dirty="0">
                <a:solidFill>
                  <a:srgbClr val="0000FF"/>
                </a:solidFill>
              </a:rPr>
              <a:t>  </a:t>
            </a:r>
            <a:r>
              <a:rPr lang="en-GB" altLang="x-none" sz="2800" dirty="0">
                <a:solidFill>
                  <a:srgbClr val="0000FF"/>
                </a:solidFill>
              </a:rPr>
              <a:t>and</a:t>
            </a:r>
            <a:r>
              <a:rPr lang="en-GB" altLang="x-none" sz="2800" b="0" dirty="0">
                <a:solidFill>
                  <a:srgbClr val="0000FF"/>
                </a:solidFill>
              </a:rPr>
              <a:t> </a:t>
            </a:r>
            <a:r>
              <a:rPr lang="en-GB" altLang="x-none" sz="2800" dirty="0">
                <a:solidFill>
                  <a:srgbClr val="FF0000"/>
                </a:solidFill>
              </a:rPr>
              <a:t>sequence conservation</a:t>
            </a:r>
            <a:r>
              <a:rPr lang="en-GB" altLang="x-none" sz="2800" b="0" dirty="0">
                <a:solidFill>
                  <a:srgbClr val="0000FF"/>
                </a:solidFill>
              </a:rPr>
              <a:t>;</a:t>
            </a:r>
          </a:p>
          <a:p>
            <a:pPr>
              <a:spcBef>
                <a:spcPct val="0"/>
              </a:spcBef>
              <a:buFontTx/>
              <a:buNone/>
            </a:pPr>
            <a:endParaRPr lang="en-GB" altLang="x-none" sz="2800" b="0" dirty="0">
              <a:solidFill>
                <a:srgbClr val="0000FF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GB" altLang="x-none" sz="2800" dirty="0">
                <a:solidFill>
                  <a:srgbClr val="FF0000"/>
                </a:solidFill>
              </a:rPr>
              <a:t>=&gt;</a:t>
            </a:r>
            <a:r>
              <a:rPr lang="en-GB" altLang="x-none" sz="2800" dirty="0">
                <a:solidFill>
                  <a:srgbClr val="0000FF"/>
                </a:solidFill>
              </a:rPr>
              <a:t> 2 gene (protein) sequences are </a:t>
            </a:r>
            <a:r>
              <a:rPr lang="en-GB" altLang="x-none" sz="2800" dirty="0">
                <a:solidFill>
                  <a:srgbClr val="FF0000"/>
                </a:solidFill>
              </a:rPr>
              <a:t>homologs</a:t>
            </a:r>
            <a:r>
              <a:rPr lang="en-GB" altLang="x-none" sz="2800" dirty="0">
                <a:solidFill>
                  <a:srgbClr val="0000FF"/>
                </a:solidFill>
              </a:rPr>
              <a:t> if they derive from a </a:t>
            </a:r>
            <a:r>
              <a:rPr lang="en-GB" altLang="x-none" sz="2800" dirty="0">
                <a:solidFill>
                  <a:srgbClr val="FF0000"/>
                </a:solidFill>
              </a:rPr>
              <a:t>common ancestor</a:t>
            </a:r>
            <a:r>
              <a:rPr lang="en-GB" altLang="x-none" sz="2800" dirty="0">
                <a:solidFill>
                  <a:srgbClr val="0000FF"/>
                </a:solidFill>
              </a:rPr>
              <a:t>;</a:t>
            </a:r>
            <a:endParaRPr lang="en-GB" altLang="x-none" sz="2800" b="0" dirty="0">
              <a:solidFill>
                <a:srgbClr val="0000FF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GB" altLang="x-none" sz="2800" b="0" dirty="0">
              <a:solidFill>
                <a:srgbClr val="0000FF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GB" altLang="x-none" sz="2800" b="0" dirty="0">
              <a:solidFill>
                <a:srgbClr val="0000FF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GB" altLang="x-none" sz="2800" b="0" dirty="0">
                <a:solidFill>
                  <a:srgbClr val="FF0000"/>
                </a:solidFill>
              </a:rPr>
              <a:t>•</a:t>
            </a:r>
            <a:r>
              <a:rPr lang="en-GB" altLang="x-none" sz="2800" b="0" dirty="0">
                <a:solidFill>
                  <a:srgbClr val="0000FF"/>
                </a:solidFill>
              </a:rPr>
              <a:t> </a:t>
            </a:r>
            <a:r>
              <a:rPr lang="en-GB" altLang="x-none" sz="2800" dirty="0">
                <a:solidFill>
                  <a:srgbClr val="0000FF"/>
                </a:solidFill>
              </a:rPr>
              <a:t>Homology can be </a:t>
            </a:r>
            <a:r>
              <a:rPr lang="en-GB" altLang="x-none" sz="2800" dirty="0">
                <a:solidFill>
                  <a:srgbClr val="FF0000"/>
                </a:solidFill>
              </a:rPr>
              <a:t>inferred</a:t>
            </a:r>
            <a:r>
              <a:rPr lang="en-GB" altLang="x-none" sz="2800" dirty="0">
                <a:solidFill>
                  <a:srgbClr val="0000FF"/>
                </a:solidFill>
              </a:rPr>
              <a:t>, under suitable conditions from sequence similarity ;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altLang="x-none" sz="4000" dirty="0">
                <a:solidFill>
                  <a:srgbClr val="FF0000"/>
                </a:solidFill>
              </a:rPr>
              <a:t>Homology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ext Box 3"/>
          <p:cNvSpPr txBox="1">
            <a:spLocks noChangeArrowheads="1"/>
          </p:cNvSpPr>
          <p:nvPr/>
        </p:nvSpPr>
        <p:spPr bwMode="auto">
          <a:xfrm>
            <a:off x="76200" y="898674"/>
            <a:ext cx="90678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x-none" sz="2800" dirty="0">
                <a:solidFill>
                  <a:srgbClr val="FF0000"/>
                </a:solidFill>
              </a:rPr>
              <a:t>•</a:t>
            </a:r>
            <a:r>
              <a:rPr lang="en-GB" altLang="x-none" sz="2800" dirty="0">
                <a:solidFill>
                  <a:srgbClr val="0000FF"/>
                </a:solidFill>
              </a:rPr>
              <a:t> The main objective of sequence similarity searching  studies is </a:t>
            </a:r>
            <a:r>
              <a:rPr lang="en-GB" altLang="x-none" sz="2800" dirty="0">
                <a:solidFill>
                  <a:srgbClr val="FF0000"/>
                </a:solidFill>
              </a:rPr>
              <a:t>inferring homology </a:t>
            </a:r>
            <a:r>
              <a:rPr lang="en-GB" altLang="x-none" sz="2800" dirty="0">
                <a:solidFill>
                  <a:srgbClr val="0000FF"/>
                </a:solidFill>
              </a:rPr>
              <a:t>between sequences;</a:t>
            </a:r>
            <a:endParaRPr lang="en-GB" altLang="x-none" sz="2400" b="0" dirty="0">
              <a:solidFill>
                <a:srgbClr val="0000FF"/>
              </a:solidFill>
            </a:endParaRPr>
          </a:p>
        </p:txBody>
      </p:sp>
      <p:sp>
        <p:nvSpPr>
          <p:cNvPr id="443396" name="Text Box 4"/>
          <p:cNvSpPr txBox="1">
            <a:spLocks noChangeArrowheads="1"/>
          </p:cNvSpPr>
          <p:nvPr/>
        </p:nvSpPr>
        <p:spPr bwMode="auto">
          <a:xfrm>
            <a:off x="152400" y="5105400"/>
            <a:ext cx="891540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x-none" sz="2800" dirty="0">
                <a:solidFill>
                  <a:srgbClr val="0000FF"/>
                </a:solidFill>
              </a:rPr>
              <a:t>Sequence similarity is a measure of the </a:t>
            </a:r>
            <a:r>
              <a:rPr lang="en-GB" altLang="x-none" sz="2800" dirty="0">
                <a:solidFill>
                  <a:srgbClr val="FF0000"/>
                </a:solidFill>
              </a:rPr>
              <a:t>matching characters </a:t>
            </a:r>
            <a:r>
              <a:rPr lang="en-GB" altLang="x-none" sz="2800" dirty="0">
                <a:solidFill>
                  <a:srgbClr val="0000FF"/>
                </a:solidFill>
              </a:rPr>
              <a:t>in an alignment, whereas </a:t>
            </a:r>
            <a:r>
              <a:rPr lang="en-GB" altLang="x-none" sz="2800" dirty="0">
                <a:solidFill>
                  <a:srgbClr val="FF0000"/>
                </a:solidFill>
              </a:rPr>
              <a:t>homology is a statement of common evolutionary origin</a:t>
            </a:r>
            <a:r>
              <a:rPr lang="en-GB" altLang="x-none" sz="2800" dirty="0">
                <a:solidFill>
                  <a:srgbClr val="0000FF"/>
                </a:solidFill>
              </a:rPr>
              <a:t>.</a:t>
            </a:r>
            <a:endParaRPr lang="fr-FR" altLang="x-none" sz="2400" b="0" dirty="0">
              <a:solidFill>
                <a:srgbClr val="0000FF"/>
              </a:solidFill>
            </a:endParaRPr>
          </a:p>
        </p:txBody>
      </p:sp>
      <p:sp>
        <p:nvSpPr>
          <p:cNvPr id="443397" name="Text Box 5"/>
          <p:cNvSpPr txBox="1">
            <a:spLocks noChangeArrowheads="1"/>
          </p:cNvSpPr>
          <p:nvPr/>
        </p:nvSpPr>
        <p:spPr bwMode="auto">
          <a:xfrm>
            <a:off x="0" y="3962400"/>
            <a:ext cx="9144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x-none" sz="2800" dirty="0">
                <a:solidFill>
                  <a:srgbClr val="FF0000"/>
                </a:solidFill>
              </a:rPr>
              <a:t>Beware : significant  or weak homology  are meaningless!</a:t>
            </a:r>
            <a:endParaRPr lang="fr-FR" altLang="x-none" sz="2800" b="0" dirty="0">
              <a:solidFill>
                <a:srgbClr val="FF0000"/>
              </a:solidFill>
            </a:endParaRPr>
          </a:p>
        </p:txBody>
      </p:sp>
      <p:sp>
        <p:nvSpPr>
          <p:cNvPr id="41988" name="Text Box 6"/>
          <p:cNvSpPr txBox="1">
            <a:spLocks noChangeArrowheads="1"/>
          </p:cNvSpPr>
          <p:nvPr/>
        </p:nvSpPr>
        <p:spPr bwMode="auto">
          <a:xfrm>
            <a:off x="76200" y="2133600"/>
            <a:ext cx="899160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x-none" sz="2800" dirty="0">
                <a:solidFill>
                  <a:srgbClr val="FF0000"/>
                </a:solidFill>
              </a:rPr>
              <a:t>•</a:t>
            </a:r>
            <a:r>
              <a:rPr lang="en-GB" altLang="x-none" sz="2800" dirty="0">
                <a:solidFill>
                  <a:srgbClr val="0000FF"/>
                </a:solidFill>
              </a:rPr>
              <a:t> Homology is not a measure.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x-none" sz="2800" dirty="0">
                <a:solidFill>
                  <a:srgbClr val="0000FF"/>
                </a:solidFill>
              </a:rPr>
              <a:t>It is </a:t>
            </a:r>
            <a:r>
              <a:rPr lang="en-GB" altLang="x-none" sz="2800" dirty="0">
                <a:solidFill>
                  <a:srgbClr val="FF0000"/>
                </a:solidFill>
              </a:rPr>
              <a:t>an all or none </a:t>
            </a:r>
            <a:r>
              <a:rPr lang="en-GB" altLang="x-none" sz="2800" dirty="0" err="1">
                <a:solidFill>
                  <a:srgbClr val="FF0000"/>
                </a:solidFill>
              </a:rPr>
              <a:t>relashionship</a:t>
            </a:r>
            <a:r>
              <a:rPr lang="en-GB" altLang="x-none" sz="2800" dirty="0">
                <a:solidFill>
                  <a:srgbClr val="0000FF"/>
                </a:solidFill>
              </a:rPr>
              <a:t> (i.e. homology exits or does not exist).</a:t>
            </a:r>
            <a:endParaRPr lang="fr-FR" altLang="x-none" sz="2400" b="0" dirty="0"/>
          </a:p>
        </p:txBody>
      </p:sp>
      <p:sp>
        <p:nvSpPr>
          <p:cNvPr id="6" name="ZoneTexte 5"/>
          <p:cNvSpPr txBox="1"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altLang="x-none" sz="4000" dirty="0">
                <a:solidFill>
                  <a:srgbClr val="FF0000"/>
                </a:solidFill>
              </a:rPr>
              <a:t>Homology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43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43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43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4339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4339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4339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4339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4339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4339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4339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4339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433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433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433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43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3396" grpId="0"/>
      <p:bldP spid="44339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033" name="Object 2"/>
          <p:cNvGraphicFramePr>
            <a:graphicFrameLocks noChangeAspect="1"/>
          </p:cNvGraphicFramePr>
          <p:nvPr/>
        </p:nvGraphicFramePr>
        <p:xfrm>
          <a:off x="4800600" y="1524000"/>
          <a:ext cx="3454400" cy="1420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20" name="Document" r:id="rId4" imgW="3441700" imgH="1409700" progId="Word.Document.8">
                  <p:embed/>
                </p:oleObj>
              </mc:Choice>
              <mc:Fallback>
                <p:oleObj name="Document" r:id="rId4" imgW="3441700" imgH="140970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1524000"/>
                        <a:ext cx="3454400" cy="1420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4" name="Object 3"/>
          <p:cNvGraphicFramePr>
            <a:graphicFrameLocks noChangeAspect="1"/>
          </p:cNvGraphicFramePr>
          <p:nvPr/>
        </p:nvGraphicFramePr>
        <p:xfrm>
          <a:off x="4800600" y="4114800"/>
          <a:ext cx="3481388" cy="1392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21" name="Document" r:id="rId6" imgW="3467100" imgH="1384300" progId="Word.Document.8">
                  <p:embed/>
                </p:oleObj>
              </mc:Choice>
              <mc:Fallback>
                <p:oleObj name="Document" r:id="rId6" imgW="3467100" imgH="1384300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4114800"/>
                        <a:ext cx="3481388" cy="1392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5" name="Text Box 4"/>
          <p:cNvSpPr txBox="1">
            <a:spLocks noChangeArrowheads="1"/>
          </p:cNvSpPr>
          <p:nvPr/>
        </p:nvSpPr>
        <p:spPr bwMode="auto">
          <a:xfrm>
            <a:off x="685800" y="1752600"/>
            <a:ext cx="2514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GB" altLang="x-none" sz="2400" dirty="0">
                <a:solidFill>
                  <a:srgbClr val="0E39F9"/>
                </a:solidFill>
              </a:rPr>
              <a:t>Local Alignment</a:t>
            </a:r>
          </a:p>
        </p:txBody>
      </p:sp>
      <p:sp>
        <p:nvSpPr>
          <p:cNvPr id="44036" name="Text Box 5"/>
          <p:cNvSpPr txBox="1">
            <a:spLocks noChangeArrowheads="1"/>
          </p:cNvSpPr>
          <p:nvPr/>
        </p:nvSpPr>
        <p:spPr bwMode="auto">
          <a:xfrm>
            <a:off x="762000" y="42672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GB" altLang="x-none" sz="2400" dirty="0">
                <a:solidFill>
                  <a:srgbClr val="0E39F9"/>
                </a:solidFill>
              </a:rPr>
              <a:t>Global Alignment</a:t>
            </a:r>
          </a:p>
        </p:txBody>
      </p:sp>
      <p:sp>
        <p:nvSpPr>
          <p:cNvPr id="44037" name="Text Box 6"/>
          <p:cNvSpPr txBox="1">
            <a:spLocks noChangeArrowheads="1"/>
          </p:cNvSpPr>
          <p:nvPr/>
        </p:nvSpPr>
        <p:spPr bwMode="auto">
          <a:xfrm>
            <a:off x="0" y="-27384"/>
            <a:ext cx="9144000" cy="641350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fr-FR" altLang="x-none" sz="3600" dirty="0" err="1">
                <a:solidFill>
                  <a:srgbClr val="0000FF"/>
                </a:solidFill>
              </a:rPr>
              <a:t>Alignments</a:t>
            </a:r>
            <a:endParaRPr lang="fr-FR" altLang="x-none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ext Box 2"/>
          <p:cNvSpPr txBox="1">
            <a:spLocks noChangeArrowheads="1"/>
          </p:cNvSpPr>
          <p:nvPr/>
        </p:nvSpPr>
        <p:spPr bwMode="auto">
          <a:xfrm>
            <a:off x="152400" y="2743200"/>
            <a:ext cx="88392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GB" altLang="x-none" sz="3600">
                <a:solidFill>
                  <a:srgbClr val="0000FF"/>
                </a:solidFill>
              </a:rPr>
              <a:t>Compare one query sequence to a BLAST formatted database</a:t>
            </a:r>
            <a:endParaRPr lang="en-GB" altLang="x-none" sz="2400" b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ChangeArrowheads="1"/>
          </p:cNvSpPr>
          <p:nvPr/>
        </p:nvSpPr>
        <p:spPr bwMode="auto">
          <a:xfrm>
            <a:off x="1187450" y="2636838"/>
            <a:ext cx="6510338" cy="6413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x-none" sz="3600">
                <a:solidFill>
                  <a:srgbClr val="FF0000"/>
                </a:solidFill>
                <a:latin typeface="Helvetica" charset="0"/>
              </a:rPr>
              <a:t>Amino acid scoring schemes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ext Box 3"/>
          <p:cNvSpPr txBox="1">
            <a:spLocks noChangeArrowheads="1"/>
          </p:cNvSpPr>
          <p:nvPr/>
        </p:nvSpPr>
        <p:spPr bwMode="auto">
          <a:xfrm>
            <a:off x="0" y="5318125"/>
            <a:ext cx="91440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GB" altLang="x-none" sz="2000">
                <a:solidFill>
                  <a:srgbClr val="0000FF"/>
                </a:solidFill>
                <a:latin typeface="Times-Roman" charset="0"/>
              </a:rPr>
              <a:t>Ala: Alanine</a:t>
            </a:r>
            <a:r>
              <a:rPr lang="en-GB" altLang="x-none" sz="2000">
                <a:latin typeface="Times-Roman" charset="0"/>
              </a:rPr>
              <a:t>; </a:t>
            </a:r>
            <a:r>
              <a:rPr lang="en-GB" altLang="x-none" sz="2000">
                <a:solidFill>
                  <a:srgbClr val="0D9924"/>
                </a:solidFill>
                <a:latin typeface="Times-Roman" charset="0"/>
              </a:rPr>
              <a:t>Cys: Cysteine</a:t>
            </a:r>
            <a:r>
              <a:rPr lang="en-GB" altLang="x-none" sz="2000">
                <a:latin typeface="Times-Roman" charset="0"/>
              </a:rPr>
              <a:t>; </a:t>
            </a:r>
            <a:r>
              <a:rPr lang="en-GB" altLang="x-none" sz="2000">
                <a:solidFill>
                  <a:srgbClr val="0070C0"/>
                </a:solidFill>
                <a:latin typeface="Times-Roman" charset="0"/>
              </a:rPr>
              <a:t>Asp: Aspartic acid</a:t>
            </a:r>
            <a:r>
              <a:rPr lang="en-GB" altLang="x-none" sz="2000">
                <a:latin typeface="Times-Roman" charset="0"/>
              </a:rPr>
              <a:t>; </a:t>
            </a:r>
            <a:r>
              <a:rPr lang="en-GB" altLang="x-none" sz="2000">
                <a:solidFill>
                  <a:srgbClr val="D000CF"/>
                </a:solidFill>
                <a:latin typeface="Times-Roman" charset="0"/>
              </a:rPr>
              <a:t>Glu: Glutamic acid</a:t>
            </a:r>
            <a:endParaRPr lang="en-GB" altLang="x-none" sz="2000">
              <a:latin typeface="Times-Roman" charset="0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en-GB" altLang="x-none" sz="2000">
                <a:solidFill>
                  <a:srgbClr val="FFF620"/>
                </a:solidFill>
                <a:latin typeface="Times-Roman" charset="0"/>
              </a:rPr>
              <a:t>Phe: Phenylalanine</a:t>
            </a:r>
            <a:r>
              <a:rPr lang="en-GB" altLang="x-none" sz="2000">
                <a:latin typeface="Times-Roman" charset="0"/>
              </a:rPr>
              <a:t>; </a:t>
            </a:r>
            <a:r>
              <a:rPr lang="en-GB" altLang="x-none" sz="2000">
                <a:solidFill>
                  <a:schemeClr val="bg2"/>
                </a:solidFill>
                <a:latin typeface="Times-Roman" charset="0"/>
              </a:rPr>
              <a:t>Gly: Glycine</a:t>
            </a:r>
            <a:r>
              <a:rPr lang="en-GB" altLang="x-none" sz="2000">
                <a:latin typeface="Times-Roman" charset="0"/>
              </a:rPr>
              <a:t>; </a:t>
            </a:r>
            <a:r>
              <a:rPr lang="en-GB" altLang="x-none" sz="2000">
                <a:solidFill>
                  <a:srgbClr val="00B0F0"/>
                </a:solidFill>
                <a:latin typeface="Times-Roman" charset="0"/>
              </a:rPr>
              <a:t>His: Histidine</a:t>
            </a:r>
            <a:r>
              <a:rPr lang="en-GB" altLang="x-none" sz="2000">
                <a:latin typeface="Times-Roman" charset="0"/>
              </a:rPr>
              <a:t>; </a:t>
            </a:r>
            <a:r>
              <a:rPr lang="en-GB" altLang="x-none" sz="2000">
                <a:solidFill>
                  <a:srgbClr val="8C1A12"/>
                </a:solidFill>
                <a:latin typeface="Times-Roman" charset="0"/>
              </a:rPr>
              <a:t>Ile: Isoleucine</a:t>
            </a:r>
            <a:r>
              <a:rPr lang="en-GB" altLang="x-none" sz="2000">
                <a:latin typeface="Times-Roman" charset="0"/>
              </a:rPr>
              <a:t>; </a:t>
            </a:r>
            <a:r>
              <a:rPr lang="en-GB" altLang="x-none" sz="2000">
                <a:solidFill>
                  <a:srgbClr val="FFC000"/>
                </a:solidFill>
                <a:latin typeface="Times-Roman" charset="0"/>
              </a:rPr>
              <a:t>Lys: Lysine</a:t>
            </a:r>
            <a:r>
              <a:rPr lang="en-GB" altLang="x-none" sz="2000">
                <a:latin typeface="Times-Roman" charset="0"/>
              </a:rPr>
              <a:t>; </a:t>
            </a:r>
            <a:r>
              <a:rPr lang="en-GB" altLang="x-none" sz="2000">
                <a:solidFill>
                  <a:srgbClr val="054A10"/>
                </a:solidFill>
                <a:latin typeface="Times-Roman" charset="0"/>
              </a:rPr>
              <a:t>Leu: Leucine</a:t>
            </a:r>
            <a:r>
              <a:rPr lang="en-GB" altLang="x-none" sz="2000">
                <a:latin typeface="Times-Roman" charset="0"/>
              </a:rPr>
              <a:t>; </a:t>
            </a:r>
            <a:r>
              <a:rPr lang="en-GB" altLang="x-none" sz="2000">
                <a:solidFill>
                  <a:srgbClr val="FFC000"/>
                </a:solidFill>
                <a:latin typeface="Times-Roman" charset="0"/>
              </a:rPr>
              <a:t>Met: Methionine</a:t>
            </a:r>
            <a:r>
              <a:rPr lang="en-GB" altLang="x-none" sz="2000">
                <a:latin typeface="Times-Roman" charset="0"/>
              </a:rPr>
              <a:t>; </a:t>
            </a:r>
            <a:r>
              <a:rPr lang="en-GB" altLang="x-none" sz="2000">
                <a:solidFill>
                  <a:srgbClr val="00FFFF"/>
                </a:solidFill>
                <a:latin typeface="Times-Roman" charset="0"/>
              </a:rPr>
              <a:t>Asn: Asparagine</a:t>
            </a:r>
            <a:r>
              <a:rPr lang="en-GB" altLang="x-none" sz="2000">
                <a:latin typeface="Times-Roman" charset="0"/>
              </a:rPr>
              <a:t>; </a:t>
            </a:r>
            <a:r>
              <a:rPr lang="en-GB" altLang="x-none" sz="2000">
                <a:solidFill>
                  <a:srgbClr val="E63020"/>
                </a:solidFill>
                <a:latin typeface="Times-Roman" charset="0"/>
              </a:rPr>
              <a:t>Pro: Proline</a:t>
            </a:r>
            <a:r>
              <a:rPr lang="en-GB" altLang="x-none" sz="2000">
                <a:latin typeface="Times-Roman" charset="0"/>
              </a:rPr>
              <a:t>; </a:t>
            </a:r>
            <a:r>
              <a:rPr lang="en-GB" altLang="x-none" sz="2000">
                <a:solidFill>
                  <a:srgbClr val="6E9300"/>
                </a:solidFill>
                <a:latin typeface="Times-Roman" charset="0"/>
              </a:rPr>
              <a:t>Gln: Glutamine</a:t>
            </a:r>
            <a:r>
              <a:rPr lang="en-GB" altLang="x-none" sz="2000">
                <a:latin typeface="Times-Roman" charset="0"/>
              </a:rPr>
              <a:t>; Arg: Arginine; </a:t>
            </a:r>
            <a:r>
              <a:rPr lang="en-GB" altLang="x-none" sz="2000">
                <a:solidFill>
                  <a:srgbClr val="FF0000"/>
                </a:solidFill>
                <a:latin typeface="Times-Roman" charset="0"/>
              </a:rPr>
              <a:t>Ser: Serine</a:t>
            </a:r>
            <a:r>
              <a:rPr lang="en-GB" altLang="x-none" sz="2000">
                <a:latin typeface="Times-Roman" charset="0"/>
              </a:rPr>
              <a:t>; </a:t>
            </a:r>
            <a:r>
              <a:rPr lang="en-GB" altLang="x-none" sz="2000">
                <a:solidFill>
                  <a:srgbClr val="171746"/>
                </a:solidFill>
                <a:latin typeface="Times-Roman" charset="0"/>
              </a:rPr>
              <a:t>Thr: Threonine</a:t>
            </a:r>
            <a:r>
              <a:rPr lang="en-GB" altLang="x-none" sz="2000">
                <a:latin typeface="Times-Roman" charset="0"/>
              </a:rPr>
              <a:t>; </a:t>
            </a:r>
            <a:r>
              <a:rPr lang="en-GB" altLang="x-none" sz="2000">
                <a:solidFill>
                  <a:srgbClr val="FF8000"/>
                </a:solidFill>
                <a:latin typeface="Times-Roman" charset="0"/>
              </a:rPr>
              <a:t>Val: Valine</a:t>
            </a:r>
            <a:r>
              <a:rPr lang="en-GB" altLang="x-none" sz="2000">
                <a:latin typeface="Times-Roman" charset="0"/>
              </a:rPr>
              <a:t>; </a:t>
            </a:r>
            <a:r>
              <a:rPr lang="en-GB" altLang="x-none" sz="2000">
                <a:solidFill>
                  <a:srgbClr val="FF4EFF"/>
                </a:solidFill>
                <a:latin typeface="Times-Roman" charset="0"/>
              </a:rPr>
              <a:t>Trp: Tryptophane</a:t>
            </a:r>
            <a:r>
              <a:rPr lang="en-GB" altLang="x-none" sz="2000">
                <a:latin typeface="Times-Roman" charset="0"/>
              </a:rPr>
              <a:t>; </a:t>
            </a:r>
            <a:r>
              <a:rPr lang="en-GB" altLang="x-none" sz="2000">
                <a:solidFill>
                  <a:srgbClr val="92D050"/>
                </a:solidFill>
                <a:latin typeface="Times-Roman" charset="0"/>
              </a:rPr>
              <a:t>Tyr: Tyrosine</a:t>
            </a:r>
            <a:endParaRPr lang="en-GB" altLang="x-none" sz="2400" b="0">
              <a:solidFill>
                <a:srgbClr val="92D050"/>
              </a:solidFill>
              <a:latin typeface="Times-Roman" charset="0"/>
            </a:endParaRPr>
          </a:p>
        </p:txBody>
      </p:sp>
      <p:sp>
        <p:nvSpPr>
          <p:cNvPr id="50178" name="Line 4"/>
          <p:cNvSpPr>
            <a:spLocks noChangeShapeType="1"/>
          </p:cNvSpPr>
          <p:nvPr/>
        </p:nvSpPr>
        <p:spPr bwMode="auto">
          <a:xfrm>
            <a:off x="0" y="5257800"/>
            <a:ext cx="91440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graphicFrame>
        <p:nvGraphicFramePr>
          <p:cNvPr id="50179" name="Object 5"/>
          <p:cNvGraphicFramePr>
            <a:graphicFrameLocks noChangeAspect="1"/>
          </p:cNvGraphicFramePr>
          <p:nvPr/>
        </p:nvGraphicFramePr>
        <p:xfrm>
          <a:off x="34925" y="549275"/>
          <a:ext cx="9109075" cy="464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29" name="Document" r:id="rId4" imgW="10769600" imgH="5384800" progId="Word.Document.8">
                  <p:embed/>
                </p:oleObj>
              </mc:Choice>
              <mc:Fallback>
                <p:oleObj name="Document" r:id="rId4" imgW="10769600" imgH="5384800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" y="549275"/>
                        <a:ext cx="9109075" cy="464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0" name="Text Box 3"/>
          <p:cNvSpPr txBox="1">
            <a:spLocks noChangeArrowheads="1"/>
          </p:cNvSpPr>
          <p:nvPr/>
        </p:nvSpPr>
        <p:spPr bwMode="auto">
          <a:xfrm>
            <a:off x="2087563" y="76200"/>
            <a:ext cx="4800600" cy="57943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GB" altLang="x-none">
                <a:solidFill>
                  <a:srgbClr val="FF0000"/>
                </a:solidFill>
                <a:latin typeface="Helvetica" charset="0"/>
              </a:rPr>
              <a:t>Standard genetic code</a:t>
            </a:r>
            <a:endParaRPr lang="en-GB" altLang="x-none" sz="2400">
              <a:solidFill>
                <a:srgbClr val="FF0000"/>
              </a:solidFill>
              <a:latin typeface="Helvetica" charset="0"/>
            </a:endParaRPr>
          </a:p>
        </p:txBody>
      </p:sp>
      <p:sp>
        <p:nvSpPr>
          <p:cNvPr id="50181" name="ZoneTexte 8"/>
          <p:cNvSpPr txBox="1">
            <a:spLocks noChangeArrowheads="1"/>
          </p:cNvSpPr>
          <p:nvPr/>
        </p:nvSpPr>
        <p:spPr bwMode="auto">
          <a:xfrm>
            <a:off x="7596188" y="1166813"/>
            <a:ext cx="1547812" cy="206216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x-none" sz="2000">
                <a:solidFill>
                  <a:srgbClr val="0000FF"/>
                </a:solidFill>
              </a:rPr>
              <a:t>Start codon: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x-none" sz="2000">
                <a:solidFill>
                  <a:srgbClr val="0000FF"/>
                </a:solidFill>
              </a:rPr>
              <a:t>ATG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x-none" sz="1600">
                <a:solidFill>
                  <a:srgbClr val="0000FF"/>
                </a:solidFill>
              </a:rPr>
              <a:t>But in a minority of genes: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x-none" sz="2000">
                <a:solidFill>
                  <a:srgbClr val="0000FF"/>
                </a:solidFill>
              </a:rPr>
              <a:t>GTG, TTG or CTG</a:t>
            </a:r>
          </a:p>
        </p:txBody>
      </p:sp>
      <p:sp>
        <p:nvSpPr>
          <p:cNvPr id="50182" name="ZoneTexte 10"/>
          <p:cNvSpPr txBox="1">
            <a:spLocks noChangeArrowheads="1"/>
          </p:cNvSpPr>
          <p:nvPr/>
        </p:nvSpPr>
        <p:spPr bwMode="auto">
          <a:xfrm>
            <a:off x="7596188" y="3500438"/>
            <a:ext cx="1547812" cy="923925"/>
          </a:xfrm>
          <a:prstGeom prst="rect">
            <a:avLst/>
          </a:prstGeom>
          <a:solidFill>
            <a:srgbClr val="FF38B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x-none" sz="1800"/>
              <a:t>Stop codons: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x-none" sz="1800"/>
              <a:t>TAA, TGA or TAG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ext Box 3"/>
          <p:cNvSpPr txBox="1">
            <a:spLocks noChangeArrowheads="1"/>
          </p:cNvSpPr>
          <p:nvPr/>
        </p:nvSpPr>
        <p:spPr bwMode="auto">
          <a:xfrm>
            <a:off x="2133600" y="76200"/>
            <a:ext cx="4800600" cy="57943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GB" altLang="x-none">
                <a:solidFill>
                  <a:srgbClr val="FF0000"/>
                </a:solidFill>
                <a:latin typeface="Helvetica" charset="0"/>
              </a:rPr>
              <a:t>Standard genetic code</a:t>
            </a:r>
            <a:endParaRPr lang="en-GB" altLang="x-none" sz="2400">
              <a:solidFill>
                <a:srgbClr val="FF0000"/>
              </a:solidFill>
              <a:latin typeface="Helvetica" charset="0"/>
            </a:endParaRPr>
          </a:p>
        </p:txBody>
      </p:sp>
      <p:sp>
        <p:nvSpPr>
          <p:cNvPr id="52226" name="Text Box 12"/>
          <p:cNvSpPr txBox="1">
            <a:spLocks noChangeArrowheads="1"/>
          </p:cNvSpPr>
          <p:nvPr/>
        </p:nvSpPr>
        <p:spPr bwMode="auto">
          <a:xfrm>
            <a:off x="76200" y="5441950"/>
            <a:ext cx="91440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GB" altLang="x-none" sz="2400">
                <a:solidFill>
                  <a:srgbClr val="FF0000"/>
                </a:solidFill>
              </a:rPr>
              <a:t>•</a:t>
            </a:r>
            <a:r>
              <a:rPr lang="en-GB" altLang="x-none" sz="2400"/>
              <a:t> Because there are only 20 amino acids, but 64 possible codons, the same amino acid is often encoded by a number of different codons, </a:t>
            </a:r>
            <a:r>
              <a:rPr lang="en-GB" altLang="x-none" sz="2400">
                <a:solidFill>
                  <a:srgbClr val="FF0000"/>
                </a:solidFill>
              </a:rPr>
              <a:t>which usually differ in the third base of the triplet</a:t>
            </a:r>
            <a:r>
              <a:rPr lang="en-GB" altLang="x-none" sz="2400"/>
              <a:t>.</a:t>
            </a:r>
          </a:p>
        </p:txBody>
      </p:sp>
      <p:sp>
        <p:nvSpPr>
          <p:cNvPr id="52227" name="Text Box 13"/>
          <p:cNvSpPr txBox="1">
            <a:spLocks noChangeArrowheads="1"/>
          </p:cNvSpPr>
          <p:nvPr/>
        </p:nvSpPr>
        <p:spPr bwMode="auto">
          <a:xfrm>
            <a:off x="5867400" y="4191000"/>
            <a:ext cx="3048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GB" altLang="x-none" sz="1800"/>
              <a:t>Charged(</a:t>
            </a:r>
            <a:r>
              <a:rPr lang="en-GB" altLang="x-none" sz="1800">
                <a:solidFill>
                  <a:srgbClr val="0000FF"/>
                </a:solidFill>
              </a:rPr>
              <a:t>basic</a:t>
            </a:r>
            <a:r>
              <a:rPr lang="en-GB" altLang="x-none" sz="1800"/>
              <a:t>; </a:t>
            </a:r>
            <a:r>
              <a:rPr lang="en-GB" altLang="x-none" sz="1800">
                <a:solidFill>
                  <a:srgbClr val="054A10"/>
                </a:solidFill>
              </a:rPr>
              <a:t>acidic</a:t>
            </a:r>
            <a:r>
              <a:rPr lang="en-GB" altLang="x-none" sz="1800"/>
              <a:t>); </a:t>
            </a:r>
            <a:r>
              <a:rPr lang="en-GB" altLang="x-none" sz="1800">
                <a:solidFill>
                  <a:srgbClr val="FF0000"/>
                </a:solidFill>
              </a:rPr>
              <a:t>Hydrophiles</a:t>
            </a:r>
            <a:r>
              <a:rPr lang="en-GB" altLang="x-none" sz="1800"/>
              <a:t>; Hydrophobes</a:t>
            </a:r>
            <a:endParaRPr lang="fr-FR" altLang="x-none" sz="1200" b="0"/>
          </a:p>
        </p:txBody>
      </p:sp>
      <p:graphicFrame>
        <p:nvGraphicFramePr>
          <p:cNvPr id="52228" name="Object 14"/>
          <p:cNvGraphicFramePr>
            <a:graphicFrameLocks noChangeAspect="1"/>
          </p:cNvGraphicFramePr>
          <p:nvPr/>
        </p:nvGraphicFramePr>
        <p:xfrm>
          <a:off x="5945188" y="1066800"/>
          <a:ext cx="4113212" cy="3201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10" name="Document" r:id="rId4" imgW="8991600" imgH="5524500" progId="Word.Document.8">
                  <p:embed/>
                </p:oleObj>
              </mc:Choice>
              <mc:Fallback>
                <p:oleObj name="Document" r:id="rId4" imgW="8991600" imgH="5524500" progId="Word.Document.8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5188" y="1066800"/>
                        <a:ext cx="4113212" cy="3201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9" name="Object 6"/>
          <p:cNvGraphicFramePr>
            <a:graphicFrameLocks noChangeAspect="1"/>
          </p:cNvGraphicFramePr>
          <p:nvPr/>
        </p:nvGraphicFramePr>
        <p:xfrm>
          <a:off x="0" y="533400"/>
          <a:ext cx="6934200" cy="464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11" name="Document" r:id="rId6" imgW="10769600" imgH="5384800" progId="Word.Document.8">
                  <p:embed/>
                </p:oleObj>
              </mc:Choice>
              <mc:Fallback>
                <p:oleObj name="Document" r:id="rId6" imgW="10769600" imgH="5384800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533400"/>
                        <a:ext cx="6934200" cy="464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ext Box 2"/>
          <p:cNvSpPr txBox="1">
            <a:spLocks noChangeArrowheads="1"/>
          </p:cNvSpPr>
          <p:nvPr/>
        </p:nvSpPr>
        <p:spPr bwMode="auto">
          <a:xfrm>
            <a:off x="26988" y="-27384"/>
            <a:ext cx="9117012" cy="707886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fr-FR" altLang="x-none" sz="4000" dirty="0">
                <a:solidFill>
                  <a:srgbClr val="0000FF"/>
                </a:solidFill>
              </a:rPr>
              <a:t>Plan</a:t>
            </a:r>
            <a:endParaRPr lang="fr-FR" altLang="x-none" sz="4000" dirty="0"/>
          </a:p>
        </p:txBody>
      </p:sp>
      <p:sp>
        <p:nvSpPr>
          <p:cNvPr id="17410" name="Text Box 3"/>
          <p:cNvSpPr txBox="1">
            <a:spLocks noChangeArrowheads="1"/>
          </p:cNvSpPr>
          <p:nvPr/>
        </p:nvSpPr>
        <p:spPr bwMode="auto">
          <a:xfrm>
            <a:off x="76200" y="1447800"/>
            <a:ext cx="9067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GB" altLang="x-none" sz="3600">
                <a:solidFill>
                  <a:srgbClr val="FF0000"/>
                </a:solidFill>
              </a:rPr>
              <a:t>•</a:t>
            </a:r>
            <a:r>
              <a:rPr lang="en-GB" altLang="x-none" sz="3600"/>
              <a:t> Definitions: Homology, Similarity, Identity</a:t>
            </a:r>
            <a:endParaRPr lang="en-GB" altLang="x-none" sz="2400"/>
          </a:p>
        </p:txBody>
      </p:sp>
      <p:sp>
        <p:nvSpPr>
          <p:cNvPr id="17411" name="Text Box 4"/>
          <p:cNvSpPr txBox="1">
            <a:spLocks noChangeArrowheads="1"/>
          </p:cNvSpPr>
          <p:nvPr/>
        </p:nvSpPr>
        <p:spPr bwMode="auto">
          <a:xfrm>
            <a:off x="76200" y="2286000"/>
            <a:ext cx="8686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GB" altLang="x-none" sz="3600">
                <a:solidFill>
                  <a:srgbClr val="FF0000"/>
                </a:solidFill>
              </a:rPr>
              <a:t>•</a:t>
            </a:r>
            <a:r>
              <a:rPr lang="en-GB" altLang="x-none" sz="3600"/>
              <a:t> Substitution matrices</a:t>
            </a:r>
            <a:endParaRPr lang="en-GB" altLang="x-none" sz="2400"/>
          </a:p>
        </p:txBody>
      </p:sp>
      <p:sp>
        <p:nvSpPr>
          <p:cNvPr id="17412" name="Text Box 5"/>
          <p:cNvSpPr txBox="1">
            <a:spLocks noChangeArrowheads="1"/>
          </p:cNvSpPr>
          <p:nvPr/>
        </p:nvSpPr>
        <p:spPr bwMode="auto">
          <a:xfrm>
            <a:off x="76200" y="3200400"/>
            <a:ext cx="90678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GB" altLang="x-none" sz="3600" dirty="0">
                <a:solidFill>
                  <a:srgbClr val="FF0000"/>
                </a:solidFill>
              </a:rPr>
              <a:t>•</a:t>
            </a:r>
            <a:r>
              <a:rPr lang="en-GB" altLang="x-none" sz="3600" dirty="0"/>
              <a:t> BLAST programmes (note: will be more extensively developed in a next lecture) </a:t>
            </a:r>
            <a:endParaRPr lang="en-GB" altLang="x-none" sz="2400" dirty="0"/>
          </a:p>
        </p:txBody>
      </p:sp>
      <p:sp>
        <p:nvSpPr>
          <p:cNvPr id="17413" name="Text Box 6"/>
          <p:cNvSpPr txBox="1">
            <a:spLocks noChangeArrowheads="1"/>
          </p:cNvSpPr>
          <p:nvPr/>
        </p:nvSpPr>
        <p:spPr bwMode="auto">
          <a:xfrm>
            <a:off x="26988" y="4731866"/>
            <a:ext cx="911701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GB" altLang="x-none" sz="3600" dirty="0">
                <a:solidFill>
                  <a:srgbClr val="FF0000"/>
                </a:solidFill>
              </a:rPr>
              <a:t>•</a:t>
            </a:r>
            <a:r>
              <a:rPr lang="en-GB" altLang="x-none" sz="3600" dirty="0"/>
              <a:t> Practical sessions</a:t>
            </a:r>
            <a:endParaRPr lang="en-GB" altLang="x-none" sz="2400" dirty="0"/>
          </a:p>
        </p:txBody>
      </p:sp>
      <p:sp>
        <p:nvSpPr>
          <p:cNvPr id="2" name="ZoneTexte 1"/>
          <p:cNvSpPr txBox="1"/>
          <p:nvPr/>
        </p:nvSpPr>
        <p:spPr>
          <a:xfrm>
            <a:off x="0" y="566298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FF0000"/>
                </a:solidFill>
              </a:rPr>
              <a:t>•</a:t>
            </a:r>
            <a:r>
              <a:rPr lang="en-GB" sz="3600" dirty="0"/>
              <a:t> References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3" name="Picture 2" descr="aa_pro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762000"/>
            <a:ext cx="70104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4" name="Text Box 3"/>
          <p:cNvSpPr txBox="1">
            <a:spLocks noChangeArrowheads="1"/>
          </p:cNvSpPr>
          <p:nvPr/>
        </p:nvSpPr>
        <p:spPr bwMode="auto">
          <a:xfrm>
            <a:off x="685800" y="76200"/>
            <a:ext cx="7848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GB" altLang="x-none" sz="3600">
                <a:solidFill>
                  <a:srgbClr val="0000FF"/>
                </a:solidFill>
              </a:rPr>
              <a:t>Amino-acids properties</a:t>
            </a:r>
            <a:endParaRPr lang="en-GB" altLang="x-none" sz="2400" b="0"/>
          </a:p>
        </p:txBody>
      </p:sp>
      <p:sp>
        <p:nvSpPr>
          <p:cNvPr id="54275" name="Text Box 4"/>
          <p:cNvSpPr txBox="1">
            <a:spLocks noChangeArrowheads="1"/>
          </p:cNvSpPr>
          <p:nvPr/>
        </p:nvSpPr>
        <p:spPr bwMode="auto">
          <a:xfrm>
            <a:off x="1371600" y="6324600"/>
            <a:ext cx="6248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GB" altLang="x-none" sz="2400" b="0">
                <a:solidFill>
                  <a:srgbClr val="0000FF"/>
                </a:solidFill>
              </a:rPr>
              <a:t>http://www.russelllab.org/aas/</a:t>
            </a:r>
            <a:endParaRPr lang="en-GB" altLang="x-none" sz="2400" b="0"/>
          </a:p>
        </p:txBody>
      </p:sp>
    </p:spTree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107"/>
          <p:cNvSpPr>
            <a:spLocks noChangeArrowheads="1"/>
          </p:cNvSpPr>
          <p:nvPr/>
        </p:nvSpPr>
        <p:spPr bwMode="auto">
          <a:xfrm>
            <a:off x="228600" y="2384425"/>
            <a:ext cx="8686800" cy="11969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x-none" sz="2400">
                <a:solidFill>
                  <a:srgbClr val="0000FF"/>
                </a:solidFill>
                <a:latin typeface="Helvetica" charset="0"/>
              </a:rPr>
              <a:t>21st and 22nd amino acids	3-Letter	1-Letter</a:t>
            </a:r>
            <a:endParaRPr lang="en-GB" altLang="x-none" sz="2400">
              <a:solidFill>
                <a:srgbClr val="000000"/>
              </a:solidFill>
              <a:latin typeface="Helvetica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GB" altLang="x-none" sz="2400">
                <a:solidFill>
                  <a:srgbClr val="EF49B1"/>
                </a:solidFill>
                <a:latin typeface="Helvetica" charset="0"/>
              </a:rPr>
              <a:t>Selenocysteine</a:t>
            </a:r>
            <a:r>
              <a:rPr lang="en-GB" altLang="x-none" sz="2400">
                <a:solidFill>
                  <a:srgbClr val="000000"/>
                </a:solidFill>
                <a:latin typeface="Helvetica" charset="0"/>
              </a:rPr>
              <a:t>			Sec		U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x-none" sz="2400">
                <a:solidFill>
                  <a:srgbClr val="EF49B1"/>
                </a:solidFill>
                <a:latin typeface="Helvetica" charset="0"/>
              </a:rPr>
              <a:t>Pyrrolysine</a:t>
            </a:r>
            <a:r>
              <a:rPr lang="en-GB" altLang="x-none" sz="2400">
                <a:solidFill>
                  <a:srgbClr val="000000"/>
                </a:solidFill>
                <a:latin typeface="Helvetica" charset="0"/>
              </a:rPr>
              <a:t>				Pyl		O</a:t>
            </a:r>
          </a:p>
        </p:txBody>
      </p:sp>
      <p:sp>
        <p:nvSpPr>
          <p:cNvPr id="460908" name="Rectangle 108"/>
          <p:cNvSpPr>
            <a:spLocks noChangeArrowheads="1"/>
          </p:cNvSpPr>
          <p:nvPr/>
        </p:nvSpPr>
        <p:spPr bwMode="auto">
          <a:xfrm>
            <a:off x="152400" y="4168775"/>
            <a:ext cx="8839200" cy="1927225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x-none" sz="2400">
                <a:solidFill>
                  <a:srgbClr val="0000FF"/>
                </a:solidFill>
                <a:latin typeface="Helvetica" charset="0"/>
              </a:rPr>
              <a:t>Ambiguous Amino Acids			3-Letter	1-Letter</a:t>
            </a:r>
            <a:endParaRPr lang="en-GB" altLang="x-none" sz="2400">
              <a:solidFill>
                <a:srgbClr val="000000"/>
              </a:solidFill>
              <a:latin typeface="Helvetica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GB" altLang="x-none" sz="2400">
                <a:solidFill>
                  <a:srgbClr val="000000"/>
                </a:solidFill>
                <a:latin typeface="Helvetica" charset="0"/>
              </a:rPr>
              <a:t>Asparagine or aspartic acid		Asx		B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x-none" sz="2400">
                <a:solidFill>
                  <a:srgbClr val="000000"/>
                </a:solidFill>
                <a:latin typeface="Helvetica" charset="0"/>
              </a:rPr>
              <a:t>Glutamine or glutamic acid		Glx		Z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x-none" sz="2400">
                <a:solidFill>
                  <a:srgbClr val="000000"/>
                </a:solidFill>
                <a:latin typeface="Helvetica" charset="0"/>
              </a:rPr>
              <a:t>Leucine or Isoleucine			Xle		J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x-none" sz="2400">
                <a:solidFill>
                  <a:srgbClr val="000000"/>
                </a:solidFill>
                <a:latin typeface="Helvetica" charset="0"/>
              </a:rPr>
              <a:t>Unspecified or unknown amino acid	Xaa		X</a:t>
            </a:r>
          </a:p>
        </p:txBody>
      </p:sp>
      <p:sp>
        <p:nvSpPr>
          <p:cNvPr id="56323" name="Text Box 109"/>
          <p:cNvSpPr txBox="1">
            <a:spLocks noChangeArrowheads="1"/>
          </p:cNvSpPr>
          <p:nvPr/>
        </p:nvSpPr>
        <p:spPr bwMode="auto">
          <a:xfrm>
            <a:off x="152400" y="276225"/>
            <a:ext cx="88392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GB" altLang="x-none" sz="2400">
                <a:latin typeface="Helvetica" charset="0"/>
              </a:rPr>
              <a:t>In addition to the specific amino acid codes, placeholders are used in cases where </a:t>
            </a:r>
            <a:r>
              <a:rPr lang="en-GB" altLang="x-none" sz="2400">
                <a:solidFill>
                  <a:srgbClr val="1848A6"/>
                </a:solidFill>
                <a:latin typeface="Helvetica" charset="0"/>
                <a:hlinkClick r:id="rId3"/>
              </a:rPr>
              <a:t>chemical</a:t>
            </a:r>
            <a:r>
              <a:rPr lang="en-GB" altLang="x-none" sz="2400">
                <a:latin typeface="Helvetica" charset="0"/>
              </a:rPr>
              <a:t> or </a:t>
            </a:r>
            <a:r>
              <a:rPr lang="en-GB" altLang="x-none" sz="2400">
                <a:solidFill>
                  <a:srgbClr val="1848A6"/>
                </a:solidFill>
                <a:latin typeface="Helvetica" charset="0"/>
                <a:hlinkClick r:id="rId4"/>
              </a:rPr>
              <a:t>crystallographic</a:t>
            </a:r>
            <a:r>
              <a:rPr lang="en-GB" altLang="x-none" sz="2400">
                <a:latin typeface="Helvetica" charset="0"/>
              </a:rPr>
              <a:t> analysis of a peptide or protein cannot conclusively determine the identity of a residue.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609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609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4609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609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90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369" name="Object 2"/>
          <p:cNvGraphicFramePr>
            <a:graphicFrameLocks noChangeAspect="1"/>
          </p:cNvGraphicFramePr>
          <p:nvPr/>
        </p:nvGraphicFramePr>
        <p:xfrm>
          <a:off x="4471988" y="642938"/>
          <a:ext cx="5140325" cy="5233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53" name="Feuille de calcul" r:id="rId4" imgW="9398000" imgH="6172200" progId="Excel.Sheet.8">
                  <p:embed/>
                </p:oleObj>
              </mc:Choice>
              <mc:Fallback>
                <p:oleObj name="Feuille de calcul" r:id="rId4" imgW="9398000" imgH="6172200" progId="Excel.Shee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1988" y="642938"/>
                        <a:ext cx="5140325" cy="5233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0" name="Object 3"/>
          <p:cNvGraphicFramePr>
            <a:graphicFrameLocks noChangeAspect="1"/>
          </p:cNvGraphicFramePr>
          <p:nvPr/>
        </p:nvGraphicFramePr>
        <p:xfrm>
          <a:off x="152400" y="642938"/>
          <a:ext cx="5561013" cy="552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54" name="Document" r:id="rId6" imgW="8991600" imgH="5524500" progId="Word.Document.8">
                  <p:embed/>
                </p:oleObj>
              </mc:Choice>
              <mc:Fallback>
                <p:oleObj name="Document" r:id="rId6" imgW="8991600" imgH="5524500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642938"/>
                        <a:ext cx="5561013" cy="5529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1" name="Text Box 4"/>
          <p:cNvSpPr txBox="1">
            <a:spLocks noChangeArrowheads="1"/>
          </p:cNvSpPr>
          <p:nvPr/>
        </p:nvSpPr>
        <p:spPr bwMode="auto">
          <a:xfrm>
            <a:off x="0" y="6096000"/>
            <a:ext cx="845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GB" altLang="x-none" sz="2400"/>
              <a:t>Charged(</a:t>
            </a:r>
            <a:r>
              <a:rPr lang="en-GB" altLang="x-none" sz="2400">
                <a:solidFill>
                  <a:srgbClr val="0000FF"/>
                </a:solidFill>
              </a:rPr>
              <a:t>basic</a:t>
            </a:r>
            <a:r>
              <a:rPr lang="en-GB" altLang="x-none" sz="2400"/>
              <a:t>; </a:t>
            </a:r>
            <a:r>
              <a:rPr lang="en-GB" altLang="x-none" sz="2400">
                <a:solidFill>
                  <a:srgbClr val="054A10"/>
                </a:solidFill>
              </a:rPr>
              <a:t>acidic</a:t>
            </a:r>
            <a:r>
              <a:rPr lang="en-GB" altLang="x-none" sz="2400"/>
              <a:t>); </a:t>
            </a:r>
            <a:r>
              <a:rPr lang="en-GB" altLang="x-none" sz="2400">
                <a:solidFill>
                  <a:srgbClr val="FF0000"/>
                </a:solidFill>
              </a:rPr>
              <a:t>Hydrophiles</a:t>
            </a:r>
            <a:r>
              <a:rPr lang="en-GB" altLang="x-none" sz="2400"/>
              <a:t>; Hydrophobes</a:t>
            </a:r>
          </a:p>
        </p:txBody>
      </p:sp>
      <p:sp>
        <p:nvSpPr>
          <p:cNvPr id="58372" name="Text Box 5"/>
          <p:cNvSpPr txBox="1">
            <a:spLocks noChangeArrowheads="1"/>
          </p:cNvSpPr>
          <p:nvPr/>
        </p:nvSpPr>
        <p:spPr bwMode="auto">
          <a:xfrm>
            <a:off x="4191000" y="-26988"/>
            <a:ext cx="4876800" cy="57943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GB" altLang="x-none">
                <a:solidFill>
                  <a:srgbClr val="0000FF"/>
                </a:solidFill>
                <a:latin typeface="Helvetica" charset="0"/>
              </a:rPr>
              <a:t>Codons </a:t>
            </a:r>
            <a:r>
              <a:rPr lang="en-GB" altLang="x-none" i="1">
                <a:solidFill>
                  <a:srgbClr val="0000FF"/>
                </a:solidFill>
                <a:latin typeface="Helvetica" charset="0"/>
              </a:rPr>
              <a:t>vs</a:t>
            </a:r>
            <a:r>
              <a:rPr lang="en-GB" altLang="x-none">
                <a:solidFill>
                  <a:srgbClr val="0000FF"/>
                </a:solidFill>
                <a:latin typeface="Helvetica" charset="0"/>
              </a:rPr>
              <a:t> Amino Acids</a:t>
            </a:r>
            <a:endParaRPr lang="en-GB" altLang="x-none">
              <a:latin typeface="Helvetica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ext Box 2"/>
          <p:cNvSpPr txBox="1">
            <a:spLocks noChangeArrowheads="1"/>
          </p:cNvSpPr>
          <p:nvPr/>
        </p:nvSpPr>
        <p:spPr bwMode="auto">
          <a:xfrm>
            <a:off x="0" y="-27384"/>
            <a:ext cx="9144000" cy="1465263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GB" altLang="x-none" sz="3600" dirty="0">
                <a:solidFill>
                  <a:srgbClr val="FF0000"/>
                </a:solidFill>
                <a:latin typeface="Helvetica" charset="0"/>
              </a:rPr>
              <a:t>Amino acid scoring schemes</a:t>
            </a:r>
          </a:p>
          <a:p>
            <a:pPr algn="ctr">
              <a:spcBef>
                <a:spcPct val="50000"/>
              </a:spcBef>
              <a:buFontTx/>
              <a:buNone/>
            </a:pPr>
            <a:r>
              <a:rPr lang="en-GB" altLang="x-none" sz="3600" dirty="0">
                <a:solidFill>
                  <a:srgbClr val="FF0000"/>
                </a:solidFill>
                <a:latin typeface="Helvetica" charset="0"/>
              </a:rPr>
              <a:t>(substitution matrices)</a:t>
            </a:r>
            <a:endParaRPr lang="en-GB" altLang="x-none" sz="2400" b="0" dirty="0"/>
          </a:p>
        </p:txBody>
      </p:sp>
      <p:sp>
        <p:nvSpPr>
          <p:cNvPr id="60418" name="Text Box 2"/>
          <p:cNvSpPr txBox="1">
            <a:spLocks noChangeArrowheads="1"/>
          </p:cNvSpPr>
          <p:nvPr/>
        </p:nvSpPr>
        <p:spPr bwMode="auto">
          <a:xfrm>
            <a:off x="228600" y="1905000"/>
            <a:ext cx="86868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GB" altLang="x-none">
                <a:solidFill>
                  <a:srgbClr val="FF0000"/>
                </a:solidFill>
              </a:rPr>
              <a:t>•</a:t>
            </a:r>
            <a:r>
              <a:rPr lang="en-GB" altLang="x-none"/>
              <a:t> </a:t>
            </a:r>
            <a:r>
              <a:rPr lang="en-GB" altLang="x-none">
                <a:solidFill>
                  <a:srgbClr val="0000FF"/>
                </a:solidFill>
              </a:rPr>
              <a:t>All algorithms  comparing  protein  sequences rely on some schemes to score the equivalence of each of the 210 possible  pairs of amino  acids.</a:t>
            </a:r>
            <a:endParaRPr lang="fr-FR" altLang="x-none">
              <a:solidFill>
                <a:srgbClr val="0000FF"/>
              </a:solidFill>
            </a:endParaRPr>
          </a:p>
        </p:txBody>
      </p:sp>
      <p:sp>
        <p:nvSpPr>
          <p:cNvPr id="60419" name="Text Box 5"/>
          <p:cNvSpPr txBox="1">
            <a:spLocks noChangeArrowheads="1"/>
          </p:cNvSpPr>
          <p:nvPr/>
        </p:nvSpPr>
        <p:spPr bwMode="auto">
          <a:xfrm>
            <a:off x="228600" y="4206875"/>
            <a:ext cx="88392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GB" altLang="x-none" sz="2400">
                <a:solidFill>
                  <a:srgbClr val="FF0000"/>
                </a:solidFill>
                <a:latin typeface="Courier" charset="0"/>
              </a:rPr>
              <a:t>V I </a:t>
            </a:r>
            <a:r>
              <a:rPr lang="en-GB" altLang="x-none" sz="2400">
                <a:solidFill>
                  <a:srgbClr val="008000"/>
                </a:solidFill>
                <a:latin typeface="Courier" charset="0"/>
              </a:rPr>
              <a:t>T</a:t>
            </a:r>
            <a:r>
              <a:rPr lang="en-GB" altLang="x-none" sz="2400">
                <a:solidFill>
                  <a:srgbClr val="FF0000"/>
                </a:solidFill>
                <a:latin typeface="Courier" charset="0"/>
              </a:rPr>
              <a:t> </a:t>
            </a:r>
            <a:r>
              <a:rPr lang="en-GB" altLang="x-none" sz="2400">
                <a:solidFill>
                  <a:srgbClr val="0000FF"/>
                </a:solidFill>
                <a:latin typeface="Courier" charset="0"/>
              </a:rPr>
              <a:t>K L G</a:t>
            </a:r>
            <a:r>
              <a:rPr lang="en-GB" altLang="x-none" sz="2400">
                <a:solidFill>
                  <a:srgbClr val="FF0000"/>
                </a:solidFill>
                <a:latin typeface="Courier" charset="0"/>
              </a:rPr>
              <a:t> T </a:t>
            </a:r>
            <a:r>
              <a:rPr lang="en-GB" altLang="x-none" sz="2400">
                <a:solidFill>
                  <a:srgbClr val="008000"/>
                </a:solidFill>
                <a:latin typeface="Courier" charset="0"/>
              </a:rPr>
              <a:t>C</a:t>
            </a:r>
            <a:r>
              <a:rPr lang="en-GB" altLang="x-none" sz="2400">
                <a:solidFill>
                  <a:srgbClr val="FF0000"/>
                </a:solidFill>
                <a:latin typeface="Courier" charset="0"/>
              </a:rPr>
              <a:t> V G S	V </a:t>
            </a:r>
            <a:r>
              <a:rPr lang="en-GB" altLang="x-none" sz="2400">
                <a:solidFill>
                  <a:srgbClr val="0000FF"/>
                </a:solidFill>
                <a:latin typeface="Courier" charset="0"/>
              </a:rPr>
              <a:t>I</a:t>
            </a:r>
            <a:r>
              <a:rPr lang="en-GB" altLang="x-none" sz="2400">
                <a:solidFill>
                  <a:srgbClr val="FF0000"/>
                </a:solidFill>
                <a:latin typeface="Courier" charset="0"/>
              </a:rPr>
              <a:t> </a:t>
            </a:r>
            <a:r>
              <a:rPr lang="en-GB" altLang="x-none" sz="2400">
                <a:solidFill>
                  <a:srgbClr val="008000"/>
                </a:solidFill>
                <a:latin typeface="Courier" charset="0"/>
              </a:rPr>
              <a:t>T</a:t>
            </a:r>
            <a:r>
              <a:rPr lang="en-GB" altLang="x-none" sz="2400">
                <a:solidFill>
                  <a:srgbClr val="FF0000"/>
                </a:solidFill>
                <a:latin typeface="Courier" charset="0"/>
              </a:rPr>
              <a:t> K </a:t>
            </a:r>
            <a:r>
              <a:rPr lang="en-GB" altLang="x-none" sz="2400">
                <a:solidFill>
                  <a:srgbClr val="0000FF"/>
                </a:solidFill>
                <a:latin typeface="Courier" charset="0"/>
              </a:rPr>
              <a:t>L</a:t>
            </a:r>
            <a:r>
              <a:rPr lang="en-GB" altLang="x-none" sz="2400">
                <a:solidFill>
                  <a:srgbClr val="FF0000"/>
                </a:solidFill>
                <a:latin typeface="Courier" charset="0"/>
              </a:rPr>
              <a:t> G T </a:t>
            </a:r>
            <a:r>
              <a:rPr lang="en-GB" altLang="x-none" sz="2400">
                <a:solidFill>
                  <a:srgbClr val="008000"/>
                </a:solidFill>
                <a:latin typeface="Courier" charset="0"/>
              </a:rPr>
              <a:t>C</a:t>
            </a:r>
            <a:r>
              <a:rPr lang="en-GB" altLang="x-none" sz="2400">
                <a:solidFill>
                  <a:srgbClr val="FF0000"/>
                </a:solidFill>
                <a:latin typeface="Courier" charset="0"/>
              </a:rPr>
              <a:t> V </a:t>
            </a:r>
            <a:r>
              <a:rPr lang="en-GB" altLang="x-none" sz="2400">
                <a:solidFill>
                  <a:srgbClr val="0000FF"/>
                </a:solidFill>
                <a:latin typeface="Courier" charset="0"/>
              </a:rPr>
              <a:t>G</a:t>
            </a:r>
            <a:r>
              <a:rPr lang="en-GB" altLang="x-none" sz="2400">
                <a:solidFill>
                  <a:srgbClr val="FF0000"/>
                </a:solidFill>
                <a:latin typeface="Courier" charset="0"/>
              </a:rPr>
              <a:t> 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x-none" sz="2400">
                <a:solidFill>
                  <a:srgbClr val="FF0000"/>
                </a:solidFill>
                <a:latin typeface="Courier" charset="0"/>
              </a:rPr>
              <a:t>V I </a:t>
            </a:r>
            <a:r>
              <a:rPr lang="en-GB" altLang="x-none" sz="2400">
                <a:solidFill>
                  <a:srgbClr val="008000"/>
                </a:solidFill>
                <a:latin typeface="Courier" charset="0"/>
              </a:rPr>
              <a:t>S</a:t>
            </a:r>
            <a:r>
              <a:rPr lang="en-GB" altLang="x-none" sz="2400">
                <a:solidFill>
                  <a:srgbClr val="FF0000"/>
                </a:solidFill>
                <a:latin typeface="Courier" charset="0"/>
              </a:rPr>
              <a:t> </a:t>
            </a:r>
            <a:r>
              <a:rPr lang="en-GB" altLang="x-none" sz="2400">
                <a:solidFill>
                  <a:srgbClr val="0000FF"/>
                </a:solidFill>
                <a:latin typeface="Courier" charset="0"/>
              </a:rPr>
              <a:t>. . .</a:t>
            </a:r>
            <a:r>
              <a:rPr lang="en-GB" altLang="x-none" sz="2400">
                <a:solidFill>
                  <a:srgbClr val="FF0000"/>
                </a:solidFill>
                <a:latin typeface="Courier" charset="0"/>
              </a:rPr>
              <a:t> T </a:t>
            </a:r>
            <a:r>
              <a:rPr lang="en-GB" altLang="x-none" sz="2400">
                <a:solidFill>
                  <a:srgbClr val="008000"/>
                </a:solidFill>
                <a:latin typeface="Courier" charset="0"/>
              </a:rPr>
              <a:t>Q</a:t>
            </a:r>
            <a:r>
              <a:rPr lang="en-GB" altLang="x-none" sz="2400">
                <a:solidFill>
                  <a:srgbClr val="FF0000"/>
                </a:solidFill>
                <a:latin typeface="Courier" charset="0"/>
              </a:rPr>
              <a:t> V G S	V </a:t>
            </a:r>
            <a:r>
              <a:rPr lang="en-GB" altLang="x-none" sz="2400">
                <a:solidFill>
                  <a:srgbClr val="0000FF"/>
                </a:solidFill>
                <a:latin typeface="Courier" charset="0"/>
              </a:rPr>
              <a:t>.</a:t>
            </a:r>
            <a:r>
              <a:rPr lang="en-GB" altLang="x-none" sz="2400">
                <a:solidFill>
                  <a:srgbClr val="FF0000"/>
                </a:solidFill>
                <a:latin typeface="Courier" charset="0"/>
              </a:rPr>
              <a:t> </a:t>
            </a:r>
            <a:r>
              <a:rPr lang="en-GB" altLang="x-none" sz="2400">
                <a:solidFill>
                  <a:srgbClr val="008000"/>
                </a:solidFill>
                <a:latin typeface="Courier" charset="0"/>
              </a:rPr>
              <a:t>S</a:t>
            </a:r>
            <a:r>
              <a:rPr lang="en-GB" altLang="x-none" sz="2400">
                <a:solidFill>
                  <a:srgbClr val="FF0000"/>
                </a:solidFill>
                <a:latin typeface="Courier" charset="0"/>
              </a:rPr>
              <a:t> K </a:t>
            </a:r>
            <a:r>
              <a:rPr lang="en-GB" altLang="x-none" sz="2400">
                <a:solidFill>
                  <a:srgbClr val="0000FF"/>
                </a:solidFill>
                <a:latin typeface="Courier" charset="0"/>
              </a:rPr>
              <a:t>.</a:t>
            </a:r>
            <a:r>
              <a:rPr lang="en-GB" altLang="x-none" sz="2400">
                <a:solidFill>
                  <a:srgbClr val="FF0000"/>
                </a:solidFill>
                <a:latin typeface="Courier" charset="0"/>
              </a:rPr>
              <a:t> G T </a:t>
            </a:r>
            <a:r>
              <a:rPr lang="en-GB" altLang="x-none" sz="2400">
                <a:solidFill>
                  <a:srgbClr val="008000"/>
                </a:solidFill>
                <a:latin typeface="Courier" charset="0"/>
              </a:rPr>
              <a:t>Q</a:t>
            </a:r>
            <a:r>
              <a:rPr lang="en-GB" altLang="x-none" sz="2400">
                <a:solidFill>
                  <a:srgbClr val="FF0000"/>
                </a:solidFill>
                <a:latin typeface="Courier" charset="0"/>
              </a:rPr>
              <a:t> V </a:t>
            </a:r>
            <a:r>
              <a:rPr lang="en-GB" altLang="x-none" sz="2400">
                <a:solidFill>
                  <a:srgbClr val="0000FF"/>
                </a:solidFill>
                <a:latin typeface="Courier" charset="0"/>
              </a:rPr>
              <a:t>.</a:t>
            </a:r>
            <a:r>
              <a:rPr lang="en-GB" altLang="x-none" sz="2400">
                <a:solidFill>
                  <a:srgbClr val="FF0000"/>
                </a:solidFill>
                <a:latin typeface="Courier" charset="0"/>
              </a:rPr>
              <a:t> S</a:t>
            </a:r>
            <a:endParaRPr lang="fr-FR" altLang="x-none" sz="2400">
              <a:solidFill>
                <a:srgbClr val="FF0000"/>
              </a:solidFill>
              <a:latin typeface="Courier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ext Box 2"/>
          <p:cNvSpPr txBox="1">
            <a:spLocks noChangeArrowheads="1"/>
          </p:cNvSpPr>
          <p:nvPr/>
        </p:nvSpPr>
        <p:spPr bwMode="auto">
          <a:xfrm>
            <a:off x="0" y="1700808"/>
            <a:ext cx="9144000" cy="4708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GB" altLang="x-none" sz="2400" dirty="0">
                <a:solidFill>
                  <a:srgbClr val="0000FF"/>
                </a:solidFill>
              </a:rPr>
              <a:t>As a result : what a local alignment program produces depends strongly upon the scores it uses. </a:t>
            </a:r>
            <a:r>
              <a:rPr lang="en-GB" sz="2400" dirty="0">
                <a:solidFill>
                  <a:srgbClr val="0000FF"/>
                </a:solidFill>
              </a:rPr>
              <a:t>No single scoring scheme is best for </a:t>
            </a:r>
            <a:r>
              <a:rPr lang="en-GB" sz="2400">
                <a:solidFill>
                  <a:srgbClr val="0000FF"/>
                </a:solidFill>
              </a:rPr>
              <a:t>all purposes.</a:t>
            </a:r>
            <a:endParaRPr lang="en-GB" altLang="x-none" sz="2400" dirty="0">
              <a:solidFill>
                <a:srgbClr val="0000FF"/>
              </a:solidFill>
            </a:endParaRPr>
          </a:p>
          <a:p>
            <a:pPr>
              <a:spcBef>
                <a:spcPct val="50000"/>
              </a:spcBef>
              <a:buFontTx/>
              <a:buNone/>
            </a:pPr>
            <a:r>
              <a:rPr lang="en-GB" altLang="x-none" sz="2400" b="0" dirty="0">
                <a:solidFill>
                  <a:srgbClr val="FF0000"/>
                </a:solidFill>
              </a:rPr>
              <a:t>•</a:t>
            </a:r>
            <a:r>
              <a:rPr lang="en-GB" altLang="x-none" sz="2400" b="0" dirty="0"/>
              <a:t> implicitly a scheme may represent a particular  theory of evolution,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GB" altLang="x-none" sz="2400" b="0" dirty="0">
                <a:solidFill>
                  <a:srgbClr val="FF0000"/>
                </a:solidFill>
              </a:rPr>
              <a:t>•</a:t>
            </a:r>
            <a:r>
              <a:rPr lang="en-GB" altLang="x-none" sz="2400" b="0" dirty="0"/>
              <a:t> choice of a matrix can strongly influence the outcome of an analysis.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GB" altLang="x-none" sz="2400" dirty="0"/>
              <a:t>•The scores in the matrix are integer values which assign </a:t>
            </a:r>
            <a:r>
              <a:rPr lang="en-GB" altLang="x-none" sz="2400" dirty="0">
                <a:solidFill>
                  <a:srgbClr val="0000FF"/>
                </a:solidFill>
              </a:rPr>
              <a:t>a positive score to identical or similar amino-acids pairs</a:t>
            </a:r>
            <a:r>
              <a:rPr lang="en-GB" altLang="x-none" sz="2400" dirty="0"/>
              <a:t>, and </a:t>
            </a:r>
            <a:r>
              <a:rPr lang="en-GB" altLang="x-none" sz="2400" dirty="0">
                <a:solidFill>
                  <a:srgbClr val="FF0000"/>
                </a:solidFill>
              </a:rPr>
              <a:t>a negative value to dissimilar amino-acids pairs</a:t>
            </a:r>
            <a:r>
              <a:rPr lang="en-GB" altLang="x-none" sz="2400" b="0" dirty="0"/>
              <a:t>.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GB" altLang="x-none" sz="2400" dirty="0" err="1"/>
              <a:t>S</a:t>
            </a:r>
            <a:r>
              <a:rPr lang="en-GB" altLang="x-none" sz="2400" baseline="-25000" dirty="0" err="1"/>
              <a:t>ij</a:t>
            </a:r>
            <a:r>
              <a:rPr lang="en-GB" altLang="x-none" sz="2400" dirty="0"/>
              <a:t> = (ln(</a:t>
            </a:r>
            <a:r>
              <a:rPr lang="en-GB" altLang="x-none" sz="2400" dirty="0" err="1"/>
              <a:t>q</a:t>
            </a:r>
            <a:r>
              <a:rPr lang="en-GB" altLang="x-none" sz="2400" baseline="-25000" dirty="0" err="1"/>
              <a:t>ij</a:t>
            </a:r>
            <a:r>
              <a:rPr lang="en-GB" altLang="x-none" sz="2400" dirty="0"/>
              <a:t>/</a:t>
            </a:r>
            <a:r>
              <a:rPr lang="en-GB" altLang="x-none" sz="2400" dirty="0" err="1"/>
              <a:t>p</a:t>
            </a:r>
            <a:r>
              <a:rPr lang="en-GB" altLang="x-none" sz="2400" baseline="-25000" dirty="0" err="1"/>
              <a:t>i</a:t>
            </a:r>
            <a:r>
              <a:rPr lang="en-GB" altLang="x-none" sz="2400" dirty="0" err="1"/>
              <a:t>p</a:t>
            </a:r>
            <a:r>
              <a:rPr lang="en-GB" altLang="x-none" sz="2400" baseline="-25000" dirty="0" err="1"/>
              <a:t>j</a:t>
            </a:r>
            <a:r>
              <a:rPr lang="en-GB" altLang="x-none" sz="2400" dirty="0"/>
              <a:t>))/</a:t>
            </a:r>
            <a:r>
              <a:rPr lang="en-GB" altLang="x-none" sz="2400" dirty="0">
                <a:latin typeface="Symbol" charset="2"/>
                <a:sym typeface="Symbol" charset="2"/>
              </a:rPr>
              <a:t></a:t>
            </a:r>
            <a:r>
              <a:rPr lang="en-GB" altLang="x-none" sz="2400" baseline="-25000" dirty="0"/>
              <a:t>u</a:t>
            </a:r>
            <a:r>
              <a:rPr lang="en-GB" altLang="x-none" sz="2400" b="0" dirty="0"/>
              <a:t>; </a:t>
            </a:r>
            <a:r>
              <a:rPr lang="en-GB" altLang="x-none" sz="2400" dirty="0" err="1"/>
              <a:t>q</a:t>
            </a:r>
            <a:r>
              <a:rPr lang="en-GB" altLang="x-none" sz="2400" baseline="-25000" dirty="0" err="1"/>
              <a:t>ij</a:t>
            </a:r>
            <a:r>
              <a:rPr lang="en-GB" altLang="x-none" sz="2400" b="0" dirty="0"/>
              <a:t> are target frequencies for aligned pairs of amino acids, the </a:t>
            </a:r>
            <a:r>
              <a:rPr lang="en-GB" altLang="x-none" sz="2400" dirty="0"/>
              <a:t>p</a:t>
            </a:r>
            <a:r>
              <a:rPr lang="en-GB" altLang="x-none" sz="2400" baseline="-25000" dirty="0"/>
              <a:t>i</a:t>
            </a:r>
            <a:r>
              <a:rPr lang="en-GB" altLang="x-none" sz="2400" b="0" dirty="0"/>
              <a:t> and </a:t>
            </a:r>
            <a:r>
              <a:rPr lang="en-GB" altLang="x-none" sz="2400" dirty="0" err="1"/>
              <a:t>p</a:t>
            </a:r>
            <a:r>
              <a:rPr lang="en-GB" altLang="x-none" sz="2400" baseline="-25000" dirty="0" err="1"/>
              <a:t>j</a:t>
            </a:r>
            <a:r>
              <a:rPr lang="en-GB" altLang="x-none" sz="2400" b="0" dirty="0"/>
              <a:t> are background frequencies, and </a:t>
            </a:r>
            <a:r>
              <a:rPr lang="en-GB" altLang="x-none" sz="2400" dirty="0">
                <a:latin typeface="Symbol" charset="2"/>
                <a:sym typeface="Symbol" charset="2"/>
              </a:rPr>
              <a:t></a:t>
            </a:r>
            <a:r>
              <a:rPr lang="en-GB" altLang="x-none" sz="2400" baseline="-25000" dirty="0"/>
              <a:t>u</a:t>
            </a:r>
            <a:r>
              <a:rPr lang="en-GB" altLang="x-none" sz="2400" b="0" dirty="0"/>
              <a:t> is a statistical parameter.</a:t>
            </a:r>
          </a:p>
        </p:txBody>
      </p:sp>
      <p:sp>
        <p:nvSpPr>
          <p:cNvPr id="62466" name="Text Box 2"/>
          <p:cNvSpPr txBox="1">
            <a:spLocks noChangeArrowheads="1"/>
          </p:cNvSpPr>
          <p:nvPr/>
        </p:nvSpPr>
        <p:spPr bwMode="auto">
          <a:xfrm>
            <a:off x="0" y="-27384"/>
            <a:ext cx="9144000" cy="1465263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GB" altLang="x-none" sz="3600" dirty="0">
                <a:solidFill>
                  <a:srgbClr val="FF0000"/>
                </a:solidFill>
                <a:latin typeface="Helvetica" charset="0"/>
              </a:rPr>
              <a:t>Amino acid scoring schemes</a:t>
            </a:r>
          </a:p>
          <a:p>
            <a:pPr algn="ctr">
              <a:spcBef>
                <a:spcPct val="50000"/>
              </a:spcBef>
              <a:buFontTx/>
              <a:buNone/>
            </a:pPr>
            <a:r>
              <a:rPr lang="en-GB" altLang="x-none" sz="3600" dirty="0">
                <a:solidFill>
                  <a:srgbClr val="FF0000"/>
                </a:solidFill>
                <a:latin typeface="Helvetica" charset="0"/>
              </a:rPr>
              <a:t>(substitution matrices)</a:t>
            </a:r>
            <a:endParaRPr lang="en-GB" altLang="x-none" sz="2400" b="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ChangeArrowheads="1"/>
          </p:cNvSpPr>
          <p:nvPr/>
        </p:nvSpPr>
        <p:spPr bwMode="auto">
          <a:xfrm>
            <a:off x="152400" y="0"/>
            <a:ext cx="8839200" cy="686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lvl="1">
              <a:spcBef>
                <a:spcPct val="0"/>
              </a:spcBef>
              <a:buFontTx/>
              <a:buNone/>
            </a:pPr>
            <a:r>
              <a:rPr lang="en-GB" altLang="x-none">
                <a:solidFill>
                  <a:srgbClr val="FF0000"/>
                </a:solidFill>
                <a:latin typeface="Helvetica" charset="0"/>
              </a:rPr>
              <a:t>Example</a:t>
            </a:r>
            <a:r>
              <a:rPr lang="en-GB" altLang="x-none" b="0">
                <a:solidFill>
                  <a:srgbClr val="FF0000"/>
                </a:solidFill>
              </a:rPr>
              <a:t>:</a:t>
            </a:r>
            <a:r>
              <a:rPr lang="en-GB" altLang="x-none" b="0"/>
              <a:t> </a:t>
            </a:r>
            <a:r>
              <a:rPr lang="en-GB" altLang="x-none">
                <a:solidFill>
                  <a:srgbClr val="FF0000"/>
                </a:solidFill>
              </a:rPr>
              <a:t>PAM250 substitution matrix</a:t>
            </a:r>
            <a:endParaRPr lang="en-GB" altLang="x-none" sz="2400"/>
          </a:p>
          <a:p>
            <a:pPr lvl="1">
              <a:spcBef>
                <a:spcPct val="0"/>
              </a:spcBef>
              <a:buFontTx/>
              <a:buNone/>
            </a:pPr>
            <a:r>
              <a:rPr lang="en-GB" altLang="x-none" sz="2400"/>
              <a:t> scale = ln(2)/3 = 0.231049  </a:t>
            </a:r>
            <a:r>
              <a:rPr lang="en-GB" altLang="x-none" sz="1400" b="0"/>
              <a:t># Expected score = -0.844, Entropy = 0.354 bits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x-none" sz="1400" b="0">
                <a:solidFill>
                  <a:srgbClr val="FF0000"/>
                </a:solidFill>
              </a:rPr>
              <a:t># Lowest score = -8, </a:t>
            </a:r>
            <a:r>
              <a:rPr lang="en-GB" altLang="x-none" sz="1400" b="0">
                <a:solidFill>
                  <a:srgbClr val="0000FF"/>
                </a:solidFill>
              </a:rPr>
              <a:t>Highest score = 17</a:t>
            </a:r>
            <a:endParaRPr lang="en-GB" altLang="x-none" sz="1400">
              <a:latin typeface="Courier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GB" altLang="x-none" sz="1400">
                <a:latin typeface="Courier" charset="0"/>
              </a:rPr>
              <a:t>   </a:t>
            </a:r>
            <a:r>
              <a:rPr lang="en-GB" altLang="x-none" sz="1800">
                <a:solidFill>
                  <a:srgbClr val="0000FF"/>
                </a:solidFill>
                <a:latin typeface="Courier" charset="0"/>
              </a:rPr>
              <a:t>A  R  N  D  C  Q  E  G  H  I  L  K  M  F  P  S  T  W  Y  V</a:t>
            </a:r>
            <a:endParaRPr lang="en-GB" altLang="x-none" sz="1800">
              <a:latin typeface="Courier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GB" altLang="x-none" sz="1800">
                <a:solidFill>
                  <a:srgbClr val="0000FF"/>
                </a:solidFill>
                <a:latin typeface="Courier" charset="0"/>
              </a:rPr>
              <a:t>A</a:t>
            </a:r>
            <a:r>
              <a:rPr lang="en-GB" altLang="x-none" sz="1800">
                <a:latin typeface="Courier" charset="0"/>
              </a:rPr>
              <a:t>  </a:t>
            </a:r>
            <a:r>
              <a:rPr lang="en-GB" altLang="x-none" sz="1800">
                <a:solidFill>
                  <a:srgbClr val="FF0000"/>
                </a:solidFill>
                <a:latin typeface="Courier" charset="0"/>
              </a:rPr>
              <a:t>2</a:t>
            </a:r>
            <a:r>
              <a:rPr lang="en-GB" altLang="x-none" sz="1800">
                <a:latin typeface="Courier" charset="0"/>
              </a:rPr>
              <a:t> -2  0  0 -2  0  0  1 -1 -1 -2 -1 -1 -3  1  1  1 -6 -3  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x-none" sz="1800">
                <a:solidFill>
                  <a:srgbClr val="0000FF"/>
                </a:solidFill>
                <a:latin typeface="Courier" charset="0"/>
              </a:rPr>
              <a:t>R</a:t>
            </a:r>
            <a:r>
              <a:rPr lang="en-GB" altLang="x-none" sz="1800">
                <a:latin typeface="Courier" charset="0"/>
              </a:rPr>
              <a:t> -2  </a:t>
            </a:r>
            <a:r>
              <a:rPr lang="en-GB" altLang="x-none" sz="1800">
                <a:solidFill>
                  <a:srgbClr val="FF0000"/>
                </a:solidFill>
                <a:latin typeface="Courier" charset="0"/>
              </a:rPr>
              <a:t>6</a:t>
            </a:r>
            <a:r>
              <a:rPr lang="en-GB" altLang="x-none" sz="1800">
                <a:latin typeface="Courier" charset="0"/>
              </a:rPr>
              <a:t>  0 -1 -4  1 -1 -3  2 -2 -3  3  0 -4  0  0 -1  2 -4 -2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x-none" sz="1800">
                <a:solidFill>
                  <a:srgbClr val="0000FF"/>
                </a:solidFill>
                <a:latin typeface="Courier" charset="0"/>
              </a:rPr>
              <a:t>N</a:t>
            </a:r>
            <a:r>
              <a:rPr lang="en-GB" altLang="x-none" sz="1800">
                <a:latin typeface="Courier" charset="0"/>
              </a:rPr>
              <a:t>  0  0  </a:t>
            </a:r>
            <a:r>
              <a:rPr lang="en-GB" altLang="x-none" sz="1800">
                <a:solidFill>
                  <a:srgbClr val="FF0000"/>
                </a:solidFill>
                <a:latin typeface="Courier" charset="0"/>
              </a:rPr>
              <a:t>2</a:t>
            </a:r>
            <a:r>
              <a:rPr lang="en-GB" altLang="x-none" sz="1800">
                <a:latin typeface="Courier" charset="0"/>
              </a:rPr>
              <a:t>  2 -4  1  1  0  2 -2 -3  1 -2 -3  0  1  0 -4 -2 -2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x-none" sz="1800">
                <a:solidFill>
                  <a:srgbClr val="0000FF"/>
                </a:solidFill>
                <a:latin typeface="Courier" charset="0"/>
              </a:rPr>
              <a:t>D</a:t>
            </a:r>
            <a:r>
              <a:rPr lang="en-GB" altLang="x-none" sz="1800">
                <a:latin typeface="Courier" charset="0"/>
              </a:rPr>
              <a:t>  0 -1  2  </a:t>
            </a:r>
            <a:r>
              <a:rPr lang="en-GB" altLang="x-none" sz="1800">
                <a:solidFill>
                  <a:srgbClr val="FF0000"/>
                </a:solidFill>
                <a:latin typeface="Courier" charset="0"/>
              </a:rPr>
              <a:t>4</a:t>
            </a:r>
            <a:r>
              <a:rPr lang="en-GB" altLang="x-none" sz="1800">
                <a:latin typeface="Courier" charset="0"/>
              </a:rPr>
              <a:t> -5  2  3  1  1 -2 -4  0 -3 -6 -1  0  0 -7 -4 -2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x-none" sz="1800">
                <a:solidFill>
                  <a:srgbClr val="0000FF"/>
                </a:solidFill>
                <a:latin typeface="Courier" charset="0"/>
              </a:rPr>
              <a:t>C</a:t>
            </a:r>
            <a:r>
              <a:rPr lang="en-GB" altLang="x-none" sz="1800">
                <a:latin typeface="Courier" charset="0"/>
              </a:rPr>
              <a:t> -2 -4 -4 -5 </a:t>
            </a:r>
            <a:r>
              <a:rPr lang="en-GB" altLang="x-none" sz="1800">
                <a:solidFill>
                  <a:srgbClr val="FF0000"/>
                </a:solidFill>
                <a:latin typeface="Courier" charset="0"/>
              </a:rPr>
              <a:t>12</a:t>
            </a:r>
            <a:r>
              <a:rPr lang="en-GB" altLang="x-none" sz="1800">
                <a:latin typeface="Courier" charset="0"/>
              </a:rPr>
              <a:t> -5 -5 -3 -3 -2 -6 -5 -5 -4 -3  0 -2 -8  0 -2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x-none" sz="1800">
                <a:solidFill>
                  <a:srgbClr val="0000FF"/>
                </a:solidFill>
                <a:latin typeface="Courier" charset="0"/>
              </a:rPr>
              <a:t>Q</a:t>
            </a:r>
            <a:r>
              <a:rPr lang="en-GB" altLang="x-none" sz="1800">
                <a:latin typeface="Courier" charset="0"/>
              </a:rPr>
              <a:t>  0  1  1  2 -5  </a:t>
            </a:r>
            <a:r>
              <a:rPr lang="en-GB" altLang="x-none" sz="1800">
                <a:solidFill>
                  <a:srgbClr val="FF0000"/>
                </a:solidFill>
                <a:latin typeface="Courier" charset="0"/>
              </a:rPr>
              <a:t>4</a:t>
            </a:r>
            <a:r>
              <a:rPr lang="en-GB" altLang="x-none" sz="1800">
                <a:latin typeface="Courier" charset="0"/>
              </a:rPr>
              <a:t>  2 -1  3 -2 -2  1 -1 -5  0 -1 -1 -5 -4 -2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x-none" sz="1800">
                <a:solidFill>
                  <a:srgbClr val="0000FF"/>
                </a:solidFill>
                <a:latin typeface="Courier" charset="0"/>
              </a:rPr>
              <a:t>E</a:t>
            </a:r>
            <a:r>
              <a:rPr lang="en-GB" altLang="x-none" sz="1800">
                <a:latin typeface="Courier" charset="0"/>
              </a:rPr>
              <a:t>  0 -1  1  3 -5  2  </a:t>
            </a:r>
            <a:r>
              <a:rPr lang="en-GB" altLang="x-none" sz="1800">
                <a:solidFill>
                  <a:srgbClr val="FF0000"/>
                </a:solidFill>
                <a:latin typeface="Courier" charset="0"/>
              </a:rPr>
              <a:t>4</a:t>
            </a:r>
            <a:r>
              <a:rPr lang="en-GB" altLang="x-none" sz="1800">
                <a:latin typeface="Courier" charset="0"/>
              </a:rPr>
              <a:t>  0  1 -2 -3  0 -2 -5 -1  0  0 -7 -4 -2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x-none" sz="1800">
                <a:solidFill>
                  <a:srgbClr val="0000FF"/>
                </a:solidFill>
                <a:latin typeface="Courier" charset="0"/>
              </a:rPr>
              <a:t>G</a:t>
            </a:r>
            <a:r>
              <a:rPr lang="en-GB" altLang="x-none" sz="1800">
                <a:latin typeface="Courier" charset="0"/>
              </a:rPr>
              <a:t>  1 -3  0  1 -3 -1  0  </a:t>
            </a:r>
            <a:r>
              <a:rPr lang="en-GB" altLang="x-none" sz="1800">
                <a:solidFill>
                  <a:srgbClr val="FF0000"/>
                </a:solidFill>
                <a:latin typeface="Courier" charset="0"/>
              </a:rPr>
              <a:t>5</a:t>
            </a:r>
            <a:r>
              <a:rPr lang="en-GB" altLang="x-none" sz="1800">
                <a:latin typeface="Courier" charset="0"/>
              </a:rPr>
              <a:t> -2 -3 -4 -2 -3 -5  0  1  0 -7 -5 -1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x-none" sz="1800">
                <a:solidFill>
                  <a:srgbClr val="0000FF"/>
                </a:solidFill>
                <a:latin typeface="Courier" charset="0"/>
              </a:rPr>
              <a:t>H</a:t>
            </a:r>
            <a:r>
              <a:rPr lang="en-GB" altLang="x-none" sz="1800">
                <a:latin typeface="Courier" charset="0"/>
              </a:rPr>
              <a:t> -1  2  2  1 -3  3  1 -2  </a:t>
            </a:r>
            <a:r>
              <a:rPr lang="en-GB" altLang="x-none" sz="1800">
                <a:solidFill>
                  <a:srgbClr val="FF0000"/>
                </a:solidFill>
                <a:latin typeface="Courier" charset="0"/>
              </a:rPr>
              <a:t>6</a:t>
            </a:r>
            <a:r>
              <a:rPr lang="en-GB" altLang="x-none" sz="1800">
                <a:latin typeface="Courier" charset="0"/>
              </a:rPr>
              <a:t> -2 -2  0 -2 -2  0 -1 -1 -3  0 -2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x-none" sz="1800">
                <a:solidFill>
                  <a:srgbClr val="0000FF"/>
                </a:solidFill>
                <a:latin typeface="Courier" charset="0"/>
              </a:rPr>
              <a:t>I</a:t>
            </a:r>
            <a:r>
              <a:rPr lang="en-GB" altLang="x-none" sz="1800">
                <a:latin typeface="Courier" charset="0"/>
              </a:rPr>
              <a:t> -1 -2 -2 -2 -2 -2 -2 -3 -2  </a:t>
            </a:r>
            <a:r>
              <a:rPr lang="en-GB" altLang="x-none" sz="1800">
                <a:solidFill>
                  <a:srgbClr val="FF0000"/>
                </a:solidFill>
                <a:latin typeface="Courier" charset="0"/>
              </a:rPr>
              <a:t>5</a:t>
            </a:r>
            <a:r>
              <a:rPr lang="en-GB" altLang="x-none" sz="1800">
                <a:latin typeface="Courier" charset="0"/>
              </a:rPr>
              <a:t>  2 -2  2  1 -2 -1  0 -5 -1  4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x-none" sz="1800">
                <a:solidFill>
                  <a:srgbClr val="0000FF"/>
                </a:solidFill>
                <a:latin typeface="Courier" charset="0"/>
              </a:rPr>
              <a:t>L</a:t>
            </a:r>
            <a:r>
              <a:rPr lang="en-GB" altLang="x-none" sz="1800">
                <a:latin typeface="Courier" charset="0"/>
              </a:rPr>
              <a:t> -2 -3 -3 -4 -6 -2 -3 -4 -2  2  </a:t>
            </a:r>
            <a:r>
              <a:rPr lang="en-GB" altLang="x-none" sz="1800">
                <a:solidFill>
                  <a:srgbClr val="FF0000"/>
                </a:solidFill>
                <a:latin typeface="Courier" charset="0"/>
              </a:rPr>
              <a:t>6</a:t>
            </a:r>
            <a:r>
              <a:rPr lang="en-GB" altLang="x-none" sz="1800">
                <a:latin typeface="Courier" charset="0"/>
              </a:rPr>
              <a:t> -3  4  2 -3 -3 -2 -2 -1  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x-none" sz="1800">
                <a:solidFill>
                  <a:srgbClr val="0000FF"/>
                </a:solidFill>
                <a:latin typeface="Courier" charset="0"/>
              </a:rPr>
              <a:t>K</a:t>
            </a:r>
            <a:r>
              <a:rPr lang="en-GB" altLang="x-none" sz="1800">
                <a:latin typeface="Courier" charset="0"/>
              </a:rPr>
              <a:t> -1  3  1  0 -5  1  0 -2  0 -2 -3  </a:t>
            </a:r>
            <a:r>
              <a:rPr lang="en-GB" altLang="x-none" sz="1800">
                <a:solidFill>
                  <a:srgbClr val="FF0000"/>
                </a:solidFill>
                <a:latin typeface="Courier" charset="0"/>
              </a:rPr>
              <a:t>5</a:t>
            </a:r>
            <a:r>
              <a:rPr lang="en-GB" altLang="x-none" sz="1800">
                <a:latin typeface="Courier" charset="0"/>
              </a:rPr>
              <a:t>  0 -5 -1  0  0 -3 -4 -2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x-none" sz="1800">
                <a:solidFill>
                  <a:srgbClr val="0000FF"/>
                </a:solidFill>
                <a:latin typeface="Courier" charset="0"/>
              </a:rPr>
              <a:t>M</a:t>
            </a:r>
            <a:r>
              <a:rPr lang="en-GB" altLang="x-none" sz="1800">
                <a:latin typeface="Courier" charset="0"/>
              </a:rPr>
              <a:t> -1  0 -2 -3 -5 -1 -2 -3 -2  2  4  0  </a:t>
            </a:r>
            <a:r>
              <a:rPr lang="en-GB" altLang="x-none" sz="1800">
                <a:solidFill>
                  <a:srgbClr val="FF0000"/>
                </a:solidFill>
                <a:latin typeface="Courier" charset="0"/>
              </a:rPr>
              <a:t>6</a:t>
            </a:r>
            <a:r>
              <a:rPr lang="en-GB" altLang="x-none" sz="1800">
                <a:latin typeface="Courier" charset="0"/>
              </a:rPr>
              <a:t>  0 -2 -2 -1 -4 -2  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x-none" sz="1800">
                <a:solidFill>
                  <a:srgbClr val="0000FF"/>
                </a:solidFill>
                <a:latin typeface="Courier" charset="0"/>
              </a:rPr>
              <a:t>F</a:t>
            </a:r>
            <a:r>
              <a:rPr lang="en-GB" altLang="x-none" sz="1800">
                <a:latin typeface="Courier" charset="0"/>
              </a:rPr>
              <a:t> -3 -4 -3 -6 -4 -5 -5 -5 -2  1  2 -5  0  </a:t>
            </a:r>
            <a:r>
              <a:rPr lang="en-GB" altLang="x-none" sz="1800">
                <a:solidFill>
                  <a:srgbClr val="FF0000"/>
                </a:solidFill>
                <a:latin typeface="Courier" charset="0"/>
              </a:rPr>
              <a:t>9</a:t>
            </a:r>
            <a:r>
              <a:rPr lang="en-GB" altLang="x-none" sz="1800">
                <a:latin typeface="Courier" charset="0"/>
              </a:rPr>
              <a:t> -5 -3 -3  0  7 -1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x-none" sz="1800">
                <a:solidFill>
                  <a:srgbClr val="0000FF"/>
                </a:solidFill>
                <a:latin typeface="Courier" charset="0"/>
              </a:rPr>
              <a:t>P</a:t>
            </a:r>
            <a:r>
              <a:rPr lang="en-GB" altLang="x-none" sz="1800">
                <a:latin typeface="Courier" charset="0"/>
              </a:rPr>
              <a:t>  1  0  0 -1 -3  0 -1  0  0 -2 -3 -1 -2 -5  </a:t>
            </a:r>
            <a:r>
              <a:rPr lang="en-GB" altLang="x-none" sz="1800">
                <a:solidFill>
                  <a:srgbClr val="FF0000"/>
                </a:solidFill>
                <a:latin typeface="Courier" charset="0"/>
              </a:rPr>
              <a:t>6</a:t>
            </a:r>
            <a:r>
              <a:rPr lang="en-GB" altLang="x-none" sz="1800">
                <a:latin typeface="Courier" charset="0"/>
              </a:rPr>
              <a:t>  1  0 -6 -5 -1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x-none" sz="1800">
                <a:solidFill>
                  <a:srgbClr val="0000FF"/>
                </a:solidFill>
                <a:latin typeface="Courier" charset="0"/>
              </a:rPr>
              <a:t>S</a:t>
            </a:r>
            <a:r>
              <a:rPr lang="en-GB" altLang="x-none" sz="1800">
                <a:latin typeface="Courier" charset="0"/>
              </a:rPr>
              <a:t>  1  0  1  0  0 -1  0  1 -1 -1 -3  0 -2 -3  1  </a:t>
            </a:r>
            <a:r>
              <a:rPr lang="en-GB" altLang="x-none" sz="1800">
                <a:solidFill>
                  <a:srgbClr val="FF0000"/>
                </a:solidFill>
                <a:latin typeface="Courier" charset="0"/>
              </a:rPr>
              <a:t>2</a:t>
            </a:r>
            <a:r>
              <a:rPr lang="en-GB" altLang="x-none" sz="1800">
                <a:latin typeface="Courier" charset="0"/>
              </a:rPr>
              <a:t>  1 -2 -3 -1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x-none" sz="1800">
                <a:solidFill>
                  <a:srgbClr val="0000FF"/>
                </a:solidFill>
                <a:latin typeface="Courier" charset="0"/>
              </a:rPr>
              <a:t>T</a:t>
            </a:r>
            <a:r>
              <a:rPr lang="en-GB" altLang="x-none" sz="1800">
                <a:latin typeface="Courier" charset="0"/>
              </a:rPr>
              <a:t>  1 -1  0  0 -2 -1  0  0 -1  0 -2  0 -1 -3  0  1  </a:t>
            </a:r>
            <a:r>
              <a:rPr lang="en-GB" altLang="x-none" sz="1800">
                <a:solidFill>
                  <a:srgbClr val="FF0000"/>
                </a:solidFill>
                <a:latin typeface="Courier" charset="0"/>
              </a:rPr>
              <a:t>3</a:t>
            </a:r>
            <a:r>
              <a:rPr lang="en-GB" altLang="x-none" sz="1800">
                <a:latin typeface="Courier" charset="0"/>
              </a:rPr>
              <a:t> -5 -3  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x-none" sz="1800">
                <a:solidFill>
                  <a:srgbClr val="0000FF"/>
                </a:solidFill>
                <a:latin typeface="Courier" charset="0"/>
              </a:rPr>
              <a:t>W</a:t>
            </a:r>
            <a:r>
              <a:rPr lang="en-GB" altLang="x-none" sz="1800">
                <a:latin typeface="Courier" charset="0"/>
              </a:rPr>
              <a:t> -6  2 -4 -7 -8 -5 -7 -7 -3 -5 -2 -3 -4  0 -6 -2 -5 </a:t>
            </a:r>
            <a:r>
              <a:rPr lang="en-GB" altLang="x-none" sz="1800">
                <a:solidFill>
                  <a:srgbClr val="FF0000"/>
                </a:solidFill>
                <a:latin typeface="Courier" charset="0"/>
              </a:rPr>
              <a:t>17</a:t>
            </a:r>
            <a:r>
              <a:rPr lang="en-GB" altLang="x-none" sz="1800">
                <a:latin typeface="Courier" charset="0"/>
              </a:rPr>
              <a:t>  0 -6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x-none" sz="1800">
                <a:solidFill>
                  <a:srgbClr val="0000FF"/>
                </a:solidFill>
                <a:latin typeface="Courier" charset="0"/>
              </a:rPr>
              <a:t>Y</a:t>
            </a:r>
            <a:r>
              <a:rPr lang="en-GB" altLang="x-none" sz="1800">
                <a:latin typeface="Courier" charset="0"/>
              </a:rPr>
              <a:t> -3 -4 -2 -4  0 -4 -4 -5  0 -1 -1 -4 -2  7 -5 -3 -3  0 </a:t>
            </a:r>
            <a:r>
              <a:rPr lang="en-GB" altLang="x-none" sz="1800">
                <a:solidFill>
                  <a:srgbClr val="FF0000"/>
                </a:solidFill>
                <a:latin typeface="Courier" charset="0"/>
              </a:rPr>
              <a:t>10</a:t>
            </a:r>
            <a:r>
              <a:rPr lang="en-GB" altLang="x-none" sz="1800">
                <a:latin typeface="Courier" charset="0"/>
              </a:rPr>
              <a:t> -2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x-none" sz="1800">
                <a:solidFill>
                  <a:srgbClr val="0000FF"/>
                </a:solidFill>
                <a:latin typeface="Courier" charset="0"/>
              </a:rPr>
              <a:t>V</a:t>
            </a:r>
            <a:r>
              <a:rPr lang="en-GB" altLang="x-none" sz="1800">
                <a:latin typeface="Courier" charset="0"/>
              </a:rPr>
              <a:t>  0 -2 -2 -2 -2 -2 -2 -1 -2  4  2 -2  2 -1 -1 -1  0 -6 -2  </a:t>
            </a:r>
            <a:r>
              <a:rPr lang="en-GB" altLang="x-none" sz="1800">
                <a:solidFill>
                  <a:srgbClr val="FF0000"/>
                </a:solidFill>
                <a:latin typeface="Courier" charset="0"/>
              </a:rPr>
              <a:t>4</a:t>
            </a:r>
          </a:p>
        </p:txBody>
      </p:sp>
      <p:sp>
        <p:nvSpPr>
          <p:cNvPr id="454659" name="Oval 3"/>
          <p:cNvSpPr>
            <a:spLocks noChangeArrowheads="1"/>
          </p:cNvSpPr>
          <p:nvPr/>
        </p:nvSpPr>
        <p:spPr bwMode="auto">
          <a:xfrm>
            <a:off x="533400" y="1295400"/>
            <a:ext cx="381000" cy="381000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fr-FR" altLang="x-none" sz="2400" b="0"/>
          </a:p>
        </p:txBody>
      </p:sp>
      <p:sp>
        <p:nvSpPr>
          <p:cNvPr id="454660" name="Oval 4"/>
          <p:cNvSpPr>
            <a:spLocks noChangeArrowheads="1"/>
          </p:cNvSpPr>
          <p:nvPr/>
        </p:nvSpPr>
        <p:spPr bwMode="auto">
          <a:xfrm>
            <a:off x="1371600" y="1828800"/>
            <a:ext cx="381000" cy="381000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fr-FR" altLang="x-none" sz="2400" b="0"/>
          </a:p>
        </p:txBody>
      </p:sp>
      <p:sp>
        <p:nvSpPr>
          <p:cNvPr id="454661" name="Oval 5"/>
          <p:cNvSpPr>
            <a:spLocks noChangeArrowheads="1"/>
          </p:cNvSpPr>
          <p:nvPr/>
        </p:nvSpPr>
        <p:spPr bwMode="auto">
          <a:xfrm>
            <a:off x="6705600" y="5410200"/>
            <a:ext cx="381000" cy="381000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fr-FR" altLang="x-none" sz="2400" b="0"/>
          </a:p>
        </p:txBody>
      </p:sp>
      <p:sp>
        <p:nvSpPr>
          <p:cNvPr id="454662" name="Oval 6"/>
          <p:cNvSpPr>
            <a:spLocks noChangeArrowheads="1"/>
          </p:cNvSpPr>
          <p:nvPr/>
        </p:nvSpPr>
        <p:spPr bwMode="auto">
          <a:xfrm>
            <a:off x="7086600" y="5638800"/>
            <a:ext cx="381000" cy="381000"/>
          </a:xfrm>
          <a:prstGeom prst="ellips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fr-FR" altLang="x-none" sz="2400" b="0"/>
          </a:p>
        </p:txBody>
      </p:sp>
      <p:sp>
        <p:nvSpPr>
          <p:cNvPr id="454663" name="Oval 7"/>
          <p:cNvSpPr>
            <a:spLocks noChangeArrowheads="1"/>
          </p:cNvSpPr>
          <p:nvPr/>
        </p:nvSpPr>
        <p:spPr bwMode="auto">
          <a:xfrm>
            <a:off x="1752600" y="2057400"/>
            <a:ext cx="381000" cy="381000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fr-FR" altLang="x-none" sz="2400" b="0"/>
          </a:p>
        </p:txBody>
      </p:sp>
      <p:sp>
        <p:nvSpPr>
          <p:cNvPr id="454664" name="Oval 8"/>
          <p:cNvSpPr>
            <a:spLocks noChangeArrowheads="1"/>
          </p:cNvSpPr>
          <p:nvPr/>
        </p:nvSpPr>
        <p:spPr bwMode="auto">
          <a:xfrm>
            <a:off x="2590800" y="2667000"/>
            <a:ext cx="381000" cy="381000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fr-FR" altLang="x-none" sz="2400" b="0"/>
          </a:p>
        </p:txBody>
      </p:sp>
      <p:sp>
        <p:nvSpPr>
          <p:cNvPr id="454665" name="Oval 9"/>
          <p:cNvSpPr>
            <a:spLocks noChangeArrowheads="1"/>
          </p:cNvSpPr>
          <p:nvPr/>
        </p:nvSpPr>
        <p:spPr bwMode="auto">
          <a:xfrm>
            <a:off x="2971800" y="2895600"/>
            <a:ext cx="381000" cy="381000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fr-FR" altLang="x-none" sz="2400" b="0"/>
          </a:p>
        </p:txBody>
      </p:sp>
      <p:sp>
        <p:nvSpPr>
          <p:cNvPr id="454666" name="Oval 10"/>
          <p:cNvSpPr>
            <a:spLocks noChangeArrowheads="1"/>
          </p:cNvSpPr>
          <p:nvPr/>
        </p:nvSpPr>
        <p:spPr bwMode="auto">
          <a:xfrm>
            <a:off x="8382000" y="6477000"/>
            <a:ext cx="381000" cy="381000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fr-FR" altLang="x-none" sz="2400" b="0"/>
          </a:p>
        </p:txBody>
      </p:sp>
      <p:sp>
        <p:nvSpPr>
          <p:cNvPr id="454667" name="Oval 11"/>
          <p:cNvSpPr>
            <a:spLocks noChangeArrowheads="1"/>
          </p:cNvSpPr>
          <p:nvPr/>
        </p:nvSpPr>
        <p:spPr bwMode="auto">
          <a:xfrm>
            <a:off x="3429000" y="3200400"/>
            <a:ext cx="381000" cy="381000"/>
          </a:xfrm>
          <a:prstGeom prst="ellips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fr-FR" altLang="x-none" sz="2400" b="0"/>
          </a:p>
        </p:txBody>
      </p:sp>
      <p:sp>
        <p:nvSpPr>
          <p:cNvPr id="454668" name="Oval 12"/>
          <p:cNvSpPr>
            <a:spLocks noChangeArrowheads="1"/>
          </p:cNvSpPr>
          <p:nvPr/>
        </p:nvSpPr>
        <p:spPr bwMode="auto">
          <a:xfrm>
            <a:off x="4267200" y="3733800"/>
            <a:ext cx="381000" cy="381000"/>
          </a:xfrm>
          <a:prstGeom prst="ellips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fr-FR" altLang="x-none" sz="2400" b="0"/>
          </a:p>
        </p:txBody>
      </p:sp>
      <p:sp>
        <p:nvSpPr>
          <p:cNvPr id="454669" name="Oval 13"/>
          <p:cNvSpPr>
            <a:spLocks noChangeArrowheads="1"/>
          </p:cNvSpPr>
          <p:nvPr/>
        </p:nvSpPr>
        <p:spPr bwMode="auto">
          <a:xfrm>
            <a:off x="5029200" y="4267200"/>
            <a:ext cx="381000" cy="381000"/>
          </a:xfrm>
          <a:prstGeom prst="ellips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fr-FR" altLang="x-none" sz="2400" b="0"/>
          </a:p>
        </p:txBody>
      </p:sp>
      <p:sp>
        <p:nvSpPr>
          <p:cNvPr id="454670" name="Oval 14"/>
          <p:cNvSpPr>
            <a:spLocks noChangeArrowheads="1"/>
          </p:cNvSpPr>
          <p:nvPr/>
        </p:nvSpPr>
        <p:spPr bwMode="auto">
          <a:xfrm>
            <a:off x="914400" y="1524000"/>
            <a:ext cx="381000" cy="381000"/>
          </a:xfrm>
          <a:prstGeom prst="ellips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fr-FR" altLang="x-none" sz="2400" b="0"/>
          </a:p>
        </p:txBody>
      </p:sp>
      <p:sp>
        <p:nvSpPr>
          <p:cNvPr id="454671" name="Oval 15"/>
          <p:cNvSpPr>
            <a:spLocks noChangeArrowheads="1"/>
          </p:cNvSpPr>
          <p:nvPr/>
        </p:nvSpPr>
        <p:spPr bwMode="auto">
          <a:xfrm>
            <a:off x="3810000" y="3505200"/>
            <a:ext cx="381000" cy="381000"/>
          </a:xfrm>
          <a:prstGeom prst="ellips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fr-FR" altLang="x-none" sz="2400" b="0"/>
          </a:p>
        </p:txBody>
      </p:sp>
      <p:sp>
        <p:nvSpPr>
          <p:cNvPr id="454672" name="Oval 16"/>
          <p:cNvSpPr>
            <a:spLocks noChangeArrowheads="1"/>
          </p:cNvSpPr>
          <p:nvPr/>
        </p:nvSpPr>
        <p:spPr bwMode="auto">
          <a:xfrm>
            <a:off x="4648200" y="4038600"/>
            <a:ext cx="381000" cy="381000"/>
          </a:xfrm>
          <a:prstGeom prst="ellips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fr-FR" altLang="x-none" sz="2400" b="0"/>
          </a:p>
        </p:txBody>
      </p:sp>
      <p:sp>
        <p:nvSpPr>
          <p:cNvPr id="454673" name="Oval 17"/>
          <p:cNvSpPr>
            <a:spLocks noChangeArrowheads="1"/>
          </p:cNvSpPr>
          <p:nvPr/>
        </p:nvSpPr>
        <p:spPr bwMode="auto">
          <a:xfrm>
            <a:off x="5486400" y="4572000"/>
            <a:ext cx="381000" cy="381000"/>
          </a:xfrm>
          <a:prstGeom prst="ellips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fr-FR" altLang="x-none" sz="2400" b="0"/>
          </a:p>
        </p:txBody>
      </p:sp>
      <p:sp>
        <p:nvSpPr>
          <p:cNvPr id="454674" name="Oval 18"/>
          <p:cNvSpPr>
            <a:spLocks noChangeArrowheads="1"/>
          </p:cNvSpPr>
          <p:nvPr/>
        </p:nvSpPr>
        <p:spPr bwMode="auto">
          <a:xfrm>
            <a:off x="6324600" y="5105400"/>
            <a:ext cx="381000" cy="381000"/>
          </a:xfrm>
          <a:prstGeom prst="ellips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fr-FR" altLang="x-none" sz="2400" b="0"/>
          </a:p>
        </p:txBody>
      </p:sp>
      <p:sp>
        <p:nvSpPr>
          <p:cNvPr id="454675" name="Oval 19"/>
          <p:cNvSpPr>
            <a:spLocks noChangeArrowheads="1"/>
          </p:cNvSpPr>
          <p:nvPr/>
        </p:nvSpPr>
        <p:spPr bwMode="auto">
          <a:xfrm>
            <a:off x="5867400" y="4876800"/>
            <a:ext cx="381000" cy="381000"/>
          </a:xfrm>
          <a:prstGeom prst="ellipse">
            <a:avLst/>
          </a:prstGeom>
          <a:noFill/>
          <a:ln w="28575">
            <a:solidFill>
              <a:srgbClr val="66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fr-FR" altLang="x-none" sz="2400" b="0"/>
          </a:p>
        </p:txBody>
      </p:sp>
      <p:sp>
        <p:nvSpPr>
          <p:cNvPr id="454676" name="Oval 20"/>
          <p:cNvSpPr>
            <a:spLocks noChangeArrowheads="1"/>
          </p:cNvSpPr>
          <p:nvPr/>
        </p:nvSpPr>
        <p:spPr bwMode="auto">
          <a:xfrm>
            <a:off x="7848600" y="6248400"/>
            <a:ext cx="381000" cy="381000"/>
          </a:xfrm>
          <a:prstGeom prst="ellipse">
            <a:avLst/>
          </a:prstGeom>
          <a:noFill/>
          <a:ln w="28575">
            <a:solidFill>
              <a:srgbClr val="FF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fr-FR" altLang="x-none" sz="2400" b="0"/>
          </a:p>
        </p:txBody>
      </p:sp>
      <p:sp>
        <p:nvSpPr>
          <p:cNvPr id="454677" name="Oval 21"/>
          <p:cNvSpPr>
            <a:spLocks noChangeArrowheads="1"/>
          </p:cNvSpPr>
          <p:nvPr/>
        </p:nvSpPr>
        <p:spPr bwMode="auto">
          <a:xfrm>
            <a:off x="2133600" y="2362200"/>
            <a:ext cx="381000" cy="381000"/>
          </a:xfrm>
          <a:prstGeom prst="ellipse">
            <a:avLst/>
          </a:prstGeom>
          <a:noFill/>
          <a:ln w="28575">
            <a:solidFill>
              <a:srgbClr val="9900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fr-FR" altLang="x-none" sz="2400" b="0"/>
          </a:p>
        </p:txBody>
      </p:sp>
      <p:sp>
        <p:nvSpPr>
          <p:cNvPr id="454678" name="Oval 22"/>
          <p:cNvSpPr>
            <a:spLocks noChangeArrowheads="1"/>
          </p:cNvSpPr>
          <p:nvPr/>
        </p:nvSpPr>
        <p:spPr bwMode="auto">
          <a:xfrm>
            <a:off x="7467600" y="5943600"/>
            <a:ext cx="381000" cy="381000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fr-FR" altLang="x-none" sz="2400" b="0"/>
          </a:p>
        </p:txBody>
      </p:sp>
      <p:sp>
        <p:nvSpPr>
          <p:cNvPr id="454679" name="Rectangle 23"/>
          <p:cNvSpPr>
            <a:spLocks noChangeArrowheads="1"/>
          </p:cNvSpPr>
          <p:nvPr/>
        </p:nvSpPr>
        <p:spPr bwMode="auto">
          <a:xfrm>
            <a:off x="7467600" y="2438400"/>
            <a:ext cx="381000" cy="2286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fr-FR" altLang="x-none" sz="2400" b="0"/>
          </a:p>
        </p:txBody>
      </p:sp>
      <p:sp>
        <p:nvSpPr>
          <p:cNvPr id="454680" name="Rectangle 24"/>
          <p:cNvSpPr>
            <a:spLocks noChangeArrowheads="1"/>
          </p:cNvSpPr>
          <p:nvPr/>
        </p:nvSpPr>
        <p:spPr bwMode="auto">
          <a:xfrm>
            <a:off x="2133600" y="6019800"/>
            <a:ext cx="381000" cy="2286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fr-FR" altLang="x-none" sz="2400" b="0"/>
          </a:p>
        </p:txBody>
      </p:sp>
      <p:sp>
        <p:nvSpPr>
          <p:cNvPr id="454681" name="Rectangle 25"/>
          <p:cNvSpPr>
            <a:spLocks noChangeArrowheads="1"/>
          </p:cNvSpPr>
          <p:nvPr/>
        </p:nvSpPr>
        <p:spPr bwMode="auto">
          <a:xfrm>
            <a:off x="7924800" y="4876800"/>
            <a:ext cx="381000" cy="228600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fr-FR" altLang="x-none" sz="2400" b="0"/>
          </a:p>
        </p:txBody>
      </p:sp>
      <p:sp>
        <p:nvSpPr>
          <p:cNvPr id="454682" name="Rectangle 26"/>
          <p:cNvSpPr>
            <a:spLocks noChangeArrowheads="1"/>
          </p:cNvSpPr>
          <p:nvPr/>
        </p:nvSpPr>
        <p:spPr bwMode="auto">
          <a:xfrm>
            <a:off x="5867400" y="6248400"/>
            <a:ext cx="381000" cy="228600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fr-FR" altLang="x-none" sz="2400" b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546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546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546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4546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4546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4546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4546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4546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4546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4546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4546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4546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4546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4546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4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4546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4546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4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4546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4546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5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4546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1000" fill="hold"/>
                                        <p:tgtEl>
                                          <p:spTgt spid="4546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5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4546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1000" fill="hold"/>
                                        <p:tgtEl>
                                          <p:spTgt spid="4546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11000"/>
                            </p:stCondLst>
                            <p:childTnLst>
                              <p:par>
                                <p:cTn id="6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4546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4546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12000"/>
                            </p:stCondLst>
                            <p:childTnLst>
                              <p:par>
                                <p:cTn id="6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4546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4546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13000"/>
                            </p:stCondLst>
                            <p:childTnLst>
                              <p:par>
                                <p:cTn id="7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4546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1000" fill="hold"/>
                                        <p:tgtEl>
                                          <p:spTgt spid="4546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14000"/>
                            </p:stCondLst>
                            <p:childTnLst>
                              <p:par>
                                <p:cTn id="7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1000" fill="hold"/>
                                        <p:tgtEl>
                                          <p:spTgt spid="4546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1000" fill="hold"/>
                                        <p:tgtEl>
                                          <p:spTgt spid="4546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15000"/>
                            </p:stCondLst>
                            <p:childTnLst>
                              <p:par>
                                <p:cTn id="8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1000" fill="hold"/>
                                        <p:tgtEl>
                                          <p:spTgt spid="4546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454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16000"/>
                            </p:stCondLst>
                            <p:childTnLst>
                              <p:par>
                                <p:cTn id="8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1000" fill="hold"/>
                                        <p:tgtEl>
                                          <p:spTgt spid="4546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1000" fill="hold"/>
                                        <p:tgtEl>
                                          <p:spTgt spid="4546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17000"/>
                            </p:stCondLst>
                            <p:childTnLst>
                              <p:par>
                                <p:cTn id="9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1000" fill="hold"/>
                                        <p:tgtEl>
                                          <p:spTgt spid="4546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1000" fill="hold"/>
                                        <p:tgtEl>
                                          <p:spTgt spid="454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18000"/>
                            </p:stCondLst>
                            <p:childTnLst>
                              <p:par>
                                <p:cTn id="9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1000" fill="hold"/>
                                        <p:tgtEl>
                                          <p:spTgt spid="4546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1000" fill="hold"/>
                                        <p:tgtEl>
                                          <p:spTgt spid="4546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 nodeType="afterGroup">
                            <p:stCondLst>
                              <p:cond delay="19000"/>
                            </p:stCondLst>
                            <p:childTnLst>
                              <p:par>
                                <p:cTn id="10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1000" fill="hold"/>
                                        <p:tgtEl>
                                          <p:spTgt spid="4546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1000" fill="hold"/>
                                        <p:tgtEl>
                                          <p:spTgt spid="4546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 nodeType="afterGroup">
                            <p:stCondLst>
                              <p:cond delay="20000"/>
                            </p:stCondLst>
                            <p:childTnLst>
                              <p:par>
                                <p:cTn id="10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7" dur="1000"/>
                                        <p:tgtEl>
                                          <p:spTgt spid="454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 nodeType="afterGroup">
                            <p:stCondLst>
                              <p:cond delay="21000"/>
                            </p:stCondLst>
                            <p:childTnLst>
                              <p:par>
                                <p:cTn id="10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1" dur="1000"/>
                                        <p:tgtEl>
                                          <p:spTgt spid="454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 nodeType="afterGroup">
                            <p:stCondLst>
                              <p:cond delay="22000"/>
                            </p:stCondLst>
                            <p:childTnLst>
                              <p:par>
                                <p:cTn id="11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5" dur="1000"/>
                                        <p:tgtEl>
                                          <p:spTgt spid="454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 nodeType="afterGroup">
                            <p:stCondLst>
                              <p:cond delay="23000"/>
                            </p:stCondLst>
                            <p:childTnLst>
                              <p:par>
                                <p:cTn id="11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9" dur="1000"/>
                                        <p:tgtEl>
                                          <p:spTgt spid="454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4659" grpId="0" animBg="1"/>
      <p:bldP spid="454660" grpId="0" animBg="1"/>
      <p:bldP spid="454661" grpId="0" animBg="1"/>
      <p:bldP spid="454662" grpId="0" animBg="1"/>
      <p:bldP spid="454663" grpId="0" animBg="1"/>
      <p:bldP spid="454664" grpId="0" animBg="1"/>
      <p:bldP spid="454665" grpId="0" animBg="1"/>
      <p:bldP spid="454666" grpId="0" animBg="1"/>
      <p:bldP spid="454667" grpId="0" animBg="1"/>
      <p:bldP spid="454668" grpId="0" animBg="1"/>
      <p:bldP spid="454669" grpId="0" animBg="1"/>
      <p:bldP spid="454670" grpId="0" animBg="1"/>
      <p:bldP spid="454671" grpId="0" animBg="1"/>
      <p:bldP spid="454672" grpId="0" animBg="1"/>
      <p:bldP spid="454673" grpId="0" animBg="1"/>
      <p:bldP spid="454674" grpId="0" animBg="1"/>
      <p:bldP spid="454675" grpId="0" animBg="1"/>
      <p:bldP spid="454676" grpId="0" animBg="1"/>
      <p:bldP spid="454677" grpId="0" animBg="1"/>
      <p:bldP spid="454678" grpId="0" animBg="1"/>
      <p:bldP spid="454679" grpId="0" animBg="1"/>
      <p:bldP spid="454680" grpId="0" animBg="1"/>
      <p:bldP spid="454681" grpId="0" animBg="1"/>
      <p:bldP spid="45468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ext Box 2"/>
          <p:cNvSpPr txBox="1">
            <a:spLocks noChangeArrowheads="1"/>
          </p:cNvSpPr>
          <p:nvPr/>
        </p:nvSpPr>
        <p:spPr bwMode="auto">
          <a:xfrm>
            <a:off x="0" y="76200"/>
            <a:ext cx="8991600" cy="680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GB" altLang="x-none" sz="2400">
                <a:solidFill>
                  <a:srgbClr val="FF0000"/>
                </a:solidFill>
              </a:rPr>
              <a:t>BLOSUM62</a:t>
            </a:r>
            <a:r>
              <a:rPr lang="en-GB" altLang="x-none" sz="2400"/>
              <a:t> Clustered  Scoring Matrix in 1/2 Bit Units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GB" altLang="x-none" sz="1600"/>
              <a:t>#  Cluster Percentage: &gt;= 62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GB" altLang="x-none" sz="1600"/>
              <a:t># </a:t>
            </a:r>
            <a:r>
              <a:rPr lang="en-GB" altLang="x-none" sz="1600">
                <a:solidFill>
                  <a:srgbClr val="FF0000"/>
                </a:solidFill>
              </a:rPr>
              <a:t>Lowest score = -4</a:t>
            </a:r>
            <a:r>
              <a:rPr lang="en-GB" altLang="x-none" sz="1600"/>
              <a:t>, </a:t>
            </a:r>
            <a:r>
              <a:rPr lang="en-GB" altLang="x-none" sz="1600">
                <a:solidFill>
                  <a:srgbClr val="0000FF"/>
                </a:solidFill>
              </a:rPr>
              <a:t>Highest score = 11</a:t>
            </a:r>
            <a:endParaRPr lang="en-GB" altLang="x-none" sz="1600" b="0"/>
          </a:p>
          <a:p>
            <a:pPr algn="just">
              <a:spcBef>
                <a:spcPct val="0"/>
              </a:spcBef>
              <a:buFontTx/>
              <a:buNone/>
            </a:pPr>
            <a:r>
              <a:rPr lang="en-GB" altLang="x-none" sz="2400" b="0">
                <a:latin typeface="Courier" charset="0"/>
              </a:rPr>
              <a:t>  </a:t>
            </a:r>
            <a:r>
              <a:rPr lang="en-GB" altLang="x-none" sz="1800">
                <a:solidFill>
                  <a:srgbClr val="0000FF"/>
                </a:solidFill>
                <a:latin typeface="Courier" charset="0"/>
              </a:rPr>
              <a:t>A  R  N  D  C  Q  E  G  H  I  L  K  M  F  P  S  T  W  Y  V</a:t>
            </a:r>
            <a:endParaRPr lang="en-GB" altLang="x-none" sz="1800">
              <a:latin typeface="Courier" charset="0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en-GB" altLang="x-none" sz="1800">
                <a:solidFill>
                  <a:srgbClr val="0000FF"/>
                </a:solidFill>
                <a:latin typeface="Courier" charset="0"/>
              </a:rPr>
              <a:t>A</a:t>
            </a:r>
            <a:r>
              <a:rPr lang="en-GB" altLang="x-none" sz="1800">
                <a:latin typeface="Courier" charset="0"/>
              </a:rPr>
              <a:t>  </a:t>
            </a:r>
            <a:r>
              <a:rPr lang="en-GB" altLang="x-none" sz="1800">
                <a:solidFill>
                  <a:srgbClr val="FF0000"/>
                </a:solidFill>
                <a:latin typeface="Courier" charset="0"/>
              </a:rPr>
              <a:t>4</a:t>
            </a:r>
            <a:r>
              <a:rPr lang="en-GB" altLang="x-none" sz="1800">
                <a:latin typeface="Courier" charset="0"/>
              </a:rPr>
              <a:t> -1 -2 -2  0 -1 -1  0 -2 -1 -1 -1 -1 -2 -1  1  0 -3 -2  0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GB" altLang="x-none" sz="1800">
                <a:solidFill>
                  <a:srgbClr val="0000FF"/>
                </a:solidFill>
                <a:latin typeface="Courier" charset="0"/>
              </a:rPr>
              <a:t>R</a:t>
            </a:r>
            <a:r>
              <a:rPr lang="en-GB" altLang="x-none" sz="1800">
                <a:latin typeface="Courier" charset="0"/>
              </a:rPr>
              <a:t> -1  </a:t>
            </a:r>
            <a:r>
              <a:rPr lang="en-GB" altLang="x-none" sz="1800">
                <a:solidFill>
                  <a:srgbClr val="FF0000"/>
                </a:solidFill>
                <a:latin typeface="Courier" charset="0"/>
              </a:rPr>
              <a:t>5</a:t>
            </a:r>
            <a:r>
              <a:rPr lang="en-GB" altLang="x-none" sz="1800">
                <a:latin typeface="Courier" charset="0"/>
              </a:rPr>
              <a:t>  0 -2 -3  1  0 -2  0 -3 -2  2 -1 -3 -2 -1 -1 -3 -2 -3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GB" altLang="x-none" sz="1800">
                <a:solidFill>
                  <a:srgbClr val="0000FF"/>
                </a:solidFill>
                <a:latin typeface="Courier" charset="0"/>
              </a:rPr>
              <a:t>N</a:t>
            </a:r>
            <a:r>
              <a:rPr lang="en-GB" altLang="x-none" sz="1800">
                <a:latin typeface="Courier" charset="0"/>
              </a:rPr>
              <a:t> -2  0  </a:t>
            </a:r>
            <a:r>
              <a:rPr lang="en-GB" altLang="x-none" sz="1800">
                <a:solidFill>
                  <a:srgbClr val="FF0000"/>
                </a:solidFill>
                <a:latin typeface="Courier" charset="0"/>
              </a:rPr>
              <a:t>6</a:t>
            </a:r>
            <a:r>
              <a:rPr lang="en-GB" altLang="x-none" sz="1800">
                <a:latin typeface="Courier" charset="0"/>
              </a:rPr>
              <a:t>  1 -3  0  0  0  1 -3 -3  0 -2 -3 -2  1  0 -4 -2 -3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GB" altLang="x-none" sz="1800">
                <a:solidFill>
                  <a:srgbClr val="0000FF"/>
                </a:solidFill>
                <a:latin typeface="Courier" charset="0"/>
              </a:rPr>
              <a:t>D</a:t>
            </a:r>
            <a:r>
              <a:rPr lang="en-GB" altLang="x-none" sz="1800">
                <a:latin typeface="Courier" charset="0"/>
              </a:rPr>
              <a:t> -2 -2  1  </a:t>
            </a:r>
            <a:r>
              <a:rPr lang="en-GB" altLang="x-none" sz="1800">
                <a:solidFill>
                  <a:srgbClr val="FF0000"/>
                </a:solidFill>
                <a:latin typeface="Courier" charset="0"/>
              </a:rPr>
              <a:t>6</a:t>
            </a:r>
            <a:r>
              <a:rPr lang="en-GB" altLang="x-none" sz="1800">
                <a:latin typeface="Courier" charset="0"/>
              </a:rPr>
              <a:t> -3  0  2 -1 -1 -3 -4 -1 -3 -3 -1  0 -1 -4 -3 -3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GB" altLang="x-none" sz="1800">
                <a:solidFill>
                  <a:srgbClr val="0000FF"/>
                </a:solidFill>
                <a:latin typeface="Courier" charset="0"/>
              </a:rPr>
              <a:t>C</a:t>
            </a:r>
            <a:r>
              <a:rPr lang="en-GB" altLang="x-none" sz="1800">
                <a:latin typeface="Courier" charset="0"/>
              </a:rPr>
              <a:t>  0 -3 -3 -3  </a:t>
            </a:r>
            <a:r>
              <a:rPr lang="en-GB" altLang="x-none" sz="1800">
                <a:solidFill>
                  <a:srgbClr val="FF0000"/>
                </a:solidFill>
                <a:latin typeface="Courier" charset="0"/>
              </a:rPr>
              <a:t>9</a:t>
            </a:r>
            <a:r>
              <a:rPr lang="en-GB" altLang="x-none" sz="1800">
                <a:latin typeface="Courier" charset="0"/>
              </a:rPr>
              <a:t> -3 -4 -3 -3 -1 -1 -3 -1 -2 -3 -1 -1 -2 -2 -1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GB" altLang="x-none" sz="1800">
                <a:solidFill>
                  <a:srgbClr val="0000FF"/>
                </a:solidFill>
                <a:latin typeface="Courier" charset="0"/>
              </a:rPr>
              <a:t>Q</a:t>
            </a:r>
            <a:r>
              <a:rPr lang="en-GB" altLang="x-none" sz="1800">
                <a:latin typeface="Courier" charset="0"/>
              </a:rPr>
              <a:t> -1  1  0  0 -3  </a:t>
            </a:r>
            <a:r>
              <a:rPr lang="en-GB" altLang="x-none" sz="1800">
                <a:solidFill>
                  <a:srgbClr val="FF0000"/>
                </a:solidFill>
                <a:latin typeface="Courier" charset="0"/>
              </a:rPr>
              <a:t>5</a:t>
            </a:r>
            <a:r>
              <a:rPr lang="en-GB" altLang="x-none" sz="1800">
                <a:latin typeface="Courier" charset="0"/>
              </a:rPr>
              <a:t>  2 -2  0 -3 -2  1  0 -3 -1  0 -1 -2 -1 -2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GB" altLang="x-none" sz="1800">
                <a:solidFill>
                  <a:srgbClr val="0000FF"/>
                </a:solidFill>
                <a:latin typeface="Courier" charset="0"/>
              </a:rPr>
              <a:t>E</a:t>
            </a:r>
            <a:r>
              <a:rPr lang="en-GB" altLang="x-none" sz="1800">
                <a:latin typeface="Courier" charset="0"/>
              </a:rPr>
              <a:t> -1  0  0  2 -4  2  </a:t>
            </a:r>
            <a:r>
              <a:rPr lang="en-GB" altLang="x-none" sz="1800">
                <a:solidFill>
                  <a:srgbClr val="FF0000"/>
                </a:solidFill>
                <a:latin typeface="Courier" charset="0"/>
              </a:rPr>
              <a:t>5</a:t>
            </a:r>
            <a:r>
              <a:rPr lang="en-GB" altLang="x-none" sz="1800">
                <a:latin typeface="Courier" charset="0"/>
              </a:rPr>
              <a:t> -2  0 -3 -3  1 -2 -3 -1  0 -1 -3 -2 -2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GB" altLang="x-none" sz="1800">
                <a:solidFill>
                  <a:srgbClr val="0000FF"/>
                </a:solidFill>
                <a:latin typeface="Courier" charset="0"/>
              </a:rPr>
              <a:t>G</a:t>
            </a:r>
            <a:r>
              <a:rPr lang="en-GB" altLang="x-none" sz="1800">
                <a:latin typeface="Courier" charset="0"/>
              </a:rPr>
              <a:t>  0 -2  0 -1 -3 -2 -2  </a:t>
            </a:r>
            <a:r>
              <a:rPr lang="en-GB" altLang="x-none" sz="1800">
                <a:solidFill>
                  <a:srgbClr val="FF0000"/>
                </a:solidFill>
                <a:latin typeface="Courier" charset="0"/>
              </a:rPr>
              <a:t>6</a:t>
            </a:r>
            <a:r>
              <a:rPr lang="en-GB" altLang="x-none" sz="1800">
                <a:latin typeface="Courier" charset="0"/>
              </a:rPr>
              <a:t> -2 -4 -4 -2 -3 -3 -2  0 -2 -2 -3 -3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GB" altLang="x-none" sz="1800">
                <a:solidFill>
                  <a:srgbClr val="0000FF"/>
                </a:solidFill>
                <a:latin typeface="Courier" charset="0"/>
              </a:rPr>
              <a:t>H</a:t>
            </a:r>
            <a:r>
              <a:rPr lang="en-GB" altLang="x-none" sz="1800">
                <a:latin typeface="Courier" charset="0"/>
              </a:rPr>
              <a:t> -2  0  1 -1 -3  0  0 -2  </a:t>
            </a:r>
            <a:r>
              <a:rPr lang="en-GB" altLang="x-none" sz="1800">
                <a:solidFill>
                  <a:srgbClr val="FF0000"/>
                </a:solidFill>
                <a:latin typeface="Courier" charset="0"/>
              </a:rPr>
              <a:t>8</a:t>
            </a:r>
            <a:r>
              <a:rPr lang="en-GB" altLang="x-none" sz="1800">
                <a:latin typeface="Courier" charset="0"/>
              </a:rPr>
              <a:t> -3 -3 -1 -2 -1 -2 -1 -2 -2  2 -3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GB" altLang="x-none" sz="1800">
                <a:solidFill>
                  <a:srgbClr val="0000FF"/>
                </a:solidFill>
                <a:latin typeface="Courier" charset="0"/>
              </a:rPr>
              <a:t>I</a:t>
            </a:r>
            <a:r>
              <a:rPr lang="en-GB" altLang="x-none" sz="1800">
                <a:latin typeface="Courier" charset="0"/>
              </a:rPr>
              <a:t> -1 -3 -3 -3 -1 -3 -3 -4 -3  </a:t>
            </a:r>
            <a:r>
              <a:rPr lang="en-GB" altLang="x-none" sz="1800">
                <a:solidFill>
                  <a:srgbClr val="FF0000"/>
                </a:solidFill>
                <a:latin typeface="Courier" charset="0"/>
              </a:rPr>
              <a:t>4</a:t>
            </a:r>
            <a:r>
              <a:rPr lang="en-GB" altLang="x-none" sz="1800">
                <a:latin typeface="Courier" charset="0"/>
              </a:rPr>
              <a:t>  2 -3  1  0 -3 -2 -1 -3 -1  3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GB" altLang="x-none" sz="1800">
                <a:solidFill>
                  <a:srgbClr val="0000FF"/>
                </a:solidFill>
                <a:latin typeface="Courier" charset="0"/>
              </a:rPr>
              <a:t>L</a:t>
            </a:r>
            <a:r>
              <a:rPr lang="en-GB" altLang="x-none" sz="1800">
                <a:latin typeface="Courier" charset="0"/>
              </a:rPr>
              <a:t> -1 -2 -3 -4 -1 -2 -3 -4 -3  2  </a:t>
            </a:r>
            <a:r>
              <a:rPr lang="en-GB" altLang="x-none" sz="1800">
                <a:solidFill>
                  <a:srgbClr val="FF0000"/>
                </a:solidFill>
                <a:latin typeface="Courier" charset="0"/>
              </a:rPr>
              <a:t>4</a:t>
            </a:r>
            <a:r>
              <a:rPr lang="en-GB" altLang="x-none" sz="1800">
                <a:latin typeface="Courier" charset="0"/>
              </a:rPr>
              <a:t> -2  2  0 -3 -2 -1 -2 -1  1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GB" altLang="x-none" sz="1800">
                <a:solidFill>
                  <a:srgbClr val="0000FF"/>
                </a:solidFill>
                <a:latin typeface="Courier" charset="0"/>
              </a:rPr>
              <a:t>K</a:t>
            </a:r>
            <a:r>
              <a:rPr lang="en-GB" altLang="x-none" sz="1800">
                <a:latin typeface="Courier" charset="0"/>
              </a:rPr>
              <a:t> -1  2  0 -1 -3  1  1 -2 -1 -3 -2  </a:t>
            </a:r>
            <a:r>
              <a:rPr lang="en-GB" altLang="x-none" sz="1800">
                <a:solidFill>
                  <a:srgbClr val="FF0000"/>
                </a:solidFill>
                <a:latin typeface="Courier" charset="0"/>
              </a:rPr>
              <a:t>5</a:t>
            </a:r>
            <a:r>
              <a:rPr lang="en-GB" altLang="x-none" sz="1800">
                <a:latin typeface="Courier" charset="0"/>
              </a:rPr>
              <a:t> -1 -3 -1  0 -1 -3 -2 -2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GB" altLang="x-none" sz="1800">
                <a:solidFill>
                  <a:srgbClr val="0000FF"/>
                </a:solidFill>
                <a:latin typeface="Courier" charset="0"/>
              </a:rPr>
              <a:t>M</a:t>
            </a:r>
            <a:r>
              <a:rPr lang="en-GB" altLang="x-none" sz="1800">
                <a:latin typeface="Courier" charset="0"/>
              </a:rPr>
              <a:t> -1 -1 -2 -3 -1  0 -2 -3 -2  1  2 -1  </a:t>
            </a:r>
            <a:r>
              <a:rPr lang="en-GB" altLang="x-none" sz="1800">
                <a:solidFill>
                  <a:srgbClr val="FF0000"/>
                </a:solidFill>
                <a:latin typeface="Courier" charset="0"/>
              </a:rPr>
              <a:t>5</a:t>
            </a:r>
            <a:r>
              <a:rPr lang="en-GB" altLang="x-none" sz="1800">
                <a:latin typeface="Courier" charset="0"/>
              </a:rPr>
              <a:t>  0 -2 -1 -1 -1 -1  1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GB" altLang="x-none" sz="1800">
                <a:solidFill>
                  <a:srgbClr val="0000FF"/>
                </a:solidFill>
                <a:latin typeface="Courier" charset="0"/>
              </a:rPr>
              <a:t>F</a:t>
            </a:r>
            <a:r>
              <a:rPr lang="en-GB" altLang="x-none" sz="1800">
                <a:latin typeface="Courier" charset="0"/>
              </a:rPr>
              <a:t> -2 -3 -3 -3 -2 -3 -3 -3 -1  0  0 -3  0  </a:t>
            </a:r>
            <a:r>
              <a:rPr lang="en-GB" altLang="x-none" sz="1800">
                <a:solidFill>
                  <a:srgbClr val="FF0000"/>
                </a:solidFill>
                <a:latin typeface="Courier" charset="0"/>
              </a:rPr>
              <a:t>6</a:t>
            </a:r>
            <a:r>
              <a:rPr lang="en-GB" altLang="x-none" sz="1800">
                <a:latin typeface="Courier" charset="0"/>
              </a:rPr>
              <a:t> -4 -2 -2  1  3 -1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GB" altLang="x-none" sz="1800">
                <a:solidFill>
                  <a:srgbClr val="0000FF"/>
                </a:solidFill>
                <a:latin typeface="Courier" charset="0"/>
              </a:rPr>
              <a:t>P</a:t>
            </a:r>
            <a:r>
              <a:rPr lang="en-GB" altLang="x-none" sz="1800">
                <a:latin typeface="Courier" charset="0"/>
              </a:rPr>
              <a:t> -1 -2 -2 -1 -3 -1 -1 -2 -2 -3 -3 -1 -2 -4  </a:t>
            </a:r>
            <a:r>
              <a:rPr lang="en-GB" altLang="x-none" sz="1800">
                <a:solidFill>
                  <a:srgbClr val="FF0000"/>
                </a:solidFill>
                <a:latin typeface="Courier" charset="0"/>
              </a:rPr>
              <a:t>7</a:t>
            </a:r>
            <a:r>
              <a:rPr lang="en-GB" altLang="x-none" sz="1800">
                <a:latin typeface="Courier" charset="0"/>
              </a:rPr>
              <a:t> -1 -1 -4 -3 -2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GB" altLang="x-none" sz="1800">
                <a:solidFill>
                  <a:srgbClr val="0000FF"/>
                </a:solidFill>
                <a:latin typeface="Courier" charset="0"/>
              </a:rPr>
              <a:t>S</a:t>
            </a:r>
            <a:r>
              <a:rPr lang="en-GB" altLang="x-none" sz="1800">
                <a:latin typeface="Courier" charset="0"/>
              </a:rPr>
              <a:t>  1 -1  1  0 -1  0  0  0 -1 -2 -2  0 -1 -2 -1  </a:t>
            </a:r>
            <a:r>
              <a:rPr lang="en-GB" altLang="x-none" sz="1800">
                <a:solidFill>
                  <a:srgbClr val="FF0000"/>
                </a:solidFill>
                <a:latin typeface="Courier" charset="0"/>
              </a:rPr>
              <a:t>4</a:t>
            </a:r>
            <a:r>
              <a:rPr lang="en-GB" altLang="x-none" sz="1800">
                <a:latin typeface="Courier" charset="0"/>
              </a:rPr>
              <a:t>  1 -3 -2 -2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GB" altLang="x-none" sz="1800">
                <a:solidFill>
                  <a:srgbClr val="0000FF"/>
                </a:solidFill>
                <a:latin typeface="Courier" charset="0"/>
              </a:rPr>
              <a:t>T</a:t>
            </a:r>
            <a:r>
              <a:rPr lang="en-GB" altLang="x-none" sz="1800">
                <a:latin typeface="Courier" charset="0"/>
              </a:rPr>
              <a:t>  0 -1  0 -1 -1 -1 -1 -2 -2 -1 -1 -1 -1 -2 -1  1  </a:t>
            </a:r>
            <a:r>
              <a:rPr lang="en-GB" altLang="x-none" sz="1800">
                <a:solidFill>
                  <a:srgbClr val="FF0000"/>
                </a:solidFill>
                <a:latin typeface="Courier" charset="0"/>
              </a:rPr>
              <a:t>5</a:t>
            </a:r>
            <a:r>
              <a:rPr lang="en-GB" altLang="x-none" sz="1800">
                <a:latin typeface="Courier" charset="0"/>
              </a:rPr>
              <a:t> -2 -2  0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GB" altLang="x-none" sz="1800">
                <a:solidFill>
                  <a:srgbClr val="0000FF"/>
                </a:solidFill>
                <a:latin typeface="Courier" charset="0"/>
              </a:rPr>
              <a:t>W</a:t>
            </a:r>
            <a:r>
              <a:rPr lang="en-GB" altLang="x-none" sz="1800">
                <a:latin typeface="Courier" charset="0"/>
              </a:rPr>
              <a:t> -3 -3 -4 -4 -2 -2 -3 -2 -2 -3 -2 -3 -1  1 -4 -3 -2 </a:t>
            </a:r>
            <a:r>
              <a:rPr lang="en-GB" altLang="x-none" sz="1800">
                <a:solidFill>
                  <a:srgbClr val="FF0000"/>
                </a:solidFill>
                <a:latin typeface="Courier" charset="0"/>
              </a:rPr>
              <a:t>11</a:t>
            </a:r>
            <a:r>
              <a:rPr lang="en-GB" altLang="x-none" sz="1800">
                <a:latin typeface="Courier" charset="0"/>
              </a:rPr>
              <a:t>  2 -3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GB" altLang="x-none" sz="1800">
                <a:solidFill>
                  <a:srgbClr val="0000FF"/>
                </a:solidFill>
                <a:latin typeface="Courier" charset="0"/>
              </a:rPr>
              <a:t>Y</a:t>
            </a:r>
            <a:r>
              <a:rPr lang="en-GB" altLang="x-none" sz="1800">
                <a:latin typeface="Courier" charset="0"/>
              </a:rPr>
              <a:t> -2 -2 -2 -3 -2 -1 -2 -3  2 -1 -1 -2 -1  3 -3 -2 -2  2  </a:t>
            </a:r>
            <a:r>
              <a:rPr lang="en-GB" altLang="x-none" sz="1800">
                <a:solidFill>
                  <a:srgbClr val="FF0000"/>
                </a:solidFill>
                <a:latin typeface="Courier" charset="0"/>
              </a:rPr>
              <a:t>7</a:t>
            </a:r>
            <a:r>
              <a:rPr lang="en-GB" altLang="x-none" sz="1800">
                <a:latin typeface="Courier" charset="0"/>
              </a:rPr>
              <a:t> -1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GB" altLang="x-none" sz="1800">
                <a:solidFill>
                  <a:srgbClr val="0000FF"/>
                </a:solidFill>
                <a:latin typeface="Courier" charset="0"/>
              </a:rPr>
              <a:t>V</a:t>
            </a:r>
            <a:r>
              <a:rPr lang="en-GB" altLang="x-none" sz="1800">
                <a:latin typeface="Courier" charset="0"/>
              </a:rPr>
              <a:t>  0 -3 -3 -3 -1 -2 -2 -3 -3  3  1 -2  1 -1 -2 -2  0 -3 -1  </a:t>
            </a:r>
            <a:r>
              <a:rPr lang="en-GB" altLang="x-none" sz="1800">
                <a:solidFill>
                  <a:srgbClr val="FF0000"/>
                </a:solidFill>
                <a:latin typeface="Courier" charset="0"/>
              </a:rPr>
              <a:t>4</a:t>
            </a:r>
            <a:endParaRPr lang="en-GB" altLang="x-none" sz="1400">
              <a:latin typeface="Courier" charset="0"/>
            </a:endParaRPr>
          </a:p>
        </p:txBody>
      </p:sp>
      <p:sp>
        <p:nvSpPr>
          <p:cNvPr id="291845" name="Oval 5"/>
          <p:cNvSpPr>
            <a:spLocks noChangeArrowheads="1"/>
          </p:cNvSpPr>
          <p:nvPr/>
        </p:nvSpPr>
        <p:spPr bwMode="auto">
          <a:xfrm>
            <a:off x="381000" y="1295400"/>
            <a:ext cx="381000" cy="381000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fr-FR" altLang="x-none" sz="2400" b="0"/>
          </a:p>
        </p:txBody>
      </p:sp>
      <p:sp>
        <p:nvSpPr>
          <p:cNvPr id="291846" name="Oval 6"/>
          <p:cNvSpPr>
            <a:spLocks noChangeArrowheads="1"/>
          </p:cNvSpPr>
          <p:nvPr/>
        </p:nvSpPr>
        <p:spPr bwMode="auto">
          <a:xfrm>
            <a:off x="4114800" y="3733800"/>
            <a:ext cx="381000" cy="381000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fr-FR" altLang="x-none" sz="2400" b="0"/>
          </a:p>
        </p:txBody>
      </p:sp>
      <p:sp>
        <p:nvSpPr>
          <p:cNvPr id="291847" name="Oval 7"/>
          <p:cNvSpPr>
            <a:spLocks noChangeArrowheads="1"/>
          </p:cNvSpPr>
          <p:nvPr/>
        </p:nvSpPr>
        <p:spPr bwMode="auto">
          <a:xfrm>
            <a:off x="4495800" y="4038600"/>
            <a:ext cx="381000" cy="381000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fr-FR" altLang="x-none" sz="2400" b="0"/>
          </a:p>
        </p:txBody>
      </p:sp>
      <p:sp>
        <p:nvSpPr>
          <p:cNvPr id="291848" name="Oval 8"/>
          <p:cNvSpPr>
            <a:spLocks noChangeArrowheads="1"/>
          </p:cNvSpPr>
          <p:nvPr/>
        </p:nvSpPr>
        <p:spPr bwMode="auto">
          <a:xfrm>
            <a:off x="6553200" y="5410200"/>
            <a:ext cx="381000" cy="381000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fr-FR" altLang="x-none" sz="2400" b="0"/>
          </a:p>
        </p:txBody>
      </p:sp>
      <p:sp>
        <p:nvSpPr>
          <p:cNvPr id="291849" name="Oval 9"/>
          <p:cNvSpPr>
            <a:spLocks noChangeArrowheads="1"/>
          </p:cNvSpPr>
          <p:nvPr/>
        </p:nvSpPr>
        <p:spPr bwMode="auto">
          <a:xfrm>
            <a:off x="8229600" y="6477000"/>
            <a:ext cx="381000" cy="381000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fr-FR" altLang="x-none" sz="2400" b="0"/>
          </a:p>
        </p:txBody>
      </p:sp>
      <p:sp>
        <p:nvSpPr>
          <p:cNvPr id="291850" name="Oval 10"/>
          <p:cNvSpPr>
            <a:spLocks noChangeArrowheads="1"/>
          </p:cNvSpPr>
          <p:nvPr/>
        </p:nvSpPr>
        <p:spPr bwMode="auto">
          <a:xfrm>
            <a:off x="762000" y="1524000"/>
            <a:ext cx="381000" cy="381000"/>
          </a:xfrm>
          <a:prstGeom prst="ellips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fr-FR" altLang="x-none" sz="2400" b="0"/>
          </a:p>
        </p:txBody>
      </p:sp>
      <p:sp>
        <p:nvSpPr>
          <p:cNvPr id="291851" name="Oval 11"/>
          <p:cNvSpPr>
            <a:spLocks noChangeArrowheads="1"/>
          </p:cNvSpPr>
          <p:nvPr/>
        </p:nvSpPr>
        <p:spPr bwMode="auto">
          <a:xfrm>
            <a:off x="2438400" y="2667000"/>
            <a:ext cx="381000" cy="381000"/>
          </a:xfrm>
          <a:prstGeom prst="ellips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fr-FR" altLang="x-none" sz="2400" b="0"/>
          </a:p>
        </p:txBody>
      </p:sp>
      <p:sp>
        <p:nvSpPr>
          <p:cNvPr id="291852" name="Oval 12"/>
          <p:cNvSpPr>
            <a:spLocks noChangeArrowheads="1"/>
          </p:cNvSpPr>
          <p:nvPr/>
        </p:nvSpPr>
        <p:spPr bwMode="auto">
          <a:xfrm>
            <a:off x="2895600" y="2971800"/>
            <a:ext cx="381000" cy="381000"/>
          </a:xfrm>
          <a:prstGeom prst="ellips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fr-FR" altLang="x-none" sz="2400" b="0"/>
          </a:p>
        </p:txBody>
      </p:sp>
      <p:sp>
        <p:nvSpPr>
          <p:cNvPr id="291853" name="Oval 13"/>
          <p:cNvSpPr>
            <a:spLocks noChangeArrowheads="1"/>
          </p:cNvSpPr>
          <p:nvPr/>
        </p:nvSpPr>
        <p:spPr bwMode="auto">
          <a:xfrm>
            <a:off x="4876800" y="4343400"/>
            <a:ext cx="381000" cy="381000"/>
          </a:xfrm>
          <a:prstGeom prst="ellips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fr-FR" altLang="x-none" sz="2400" b="0"/>
          </a:p>
        </p:txBody>
      </p:sp>
      <p:sp>
        <p:nvSpPr>
          <p:cNvPr id="291854" name="Oval 14"/>
          <p:cNvSpPr>
            <a:spLocks noChangeArrowheads="1"/>
          </p:cNvSpPr>
          <p:nvPr/>
        </p:nvSpPr>
        <p:spPr bwMode="auto">
          <a:xfrm>
            <a:off x="5334000" y="4572000"/>
            <a:ext cx="381000" cy="381000"/>
          </a:xfrm>
          <a:prstGeom prst="ellips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fr-FR" altLang="x-none" sz="2400" b="0"/>
          </a:p>
        </p:txBody>
      </p:sp>
      <p:sp>
        <p:nvSpPr>
          <p:cNvPr id="291855" name="Oval 15"/>
          <p:cNvSpPr>
            <a:spLocks noChangeArrowheads="1"/>
          </p:cNvSpPr>
          <p:nvPr/>
        </p:nvSpPr>
        <p:spPr bwMode="auto">
          <a:xfrm>
            <a:off x="6934200" y="5715000"/>
            <a:ext cx="381000" cy="381000"/>
          </a:xfrm>
          <a:prstGeom prst="ellips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fr-FR" altLang="x-none" sz="2400" b="0"/>
          </a:p>
        </p:txBody>
      </p:sp>
      <p:sp>
        <p:nvSpPr>
          <p:cNvPr id="291856" name="Oval 16"/>
          <p:cNvSpPr>
            <a:spLocks noChangeArrowheads="1"/>
          </p:cNvSpPr>
          <p:nvPr/>
        </p:nvSpPr>
        <p:spPr bwMode="auto">
          <a:xfrm>
            <a:off x="1219200" y="1828800"/>
            <a:ext cx="381000" cy="381000"/>
          </a:xfrm>
          <a:prstGeom prst="ellips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fr-FR" altLang="x-none" sz="2400" b="0"/>
          </a:p>
        </p:txBody>
      </p:sp>
      <p:sp>
        <p:nvSpPr>
          <p:cNvPr id="291857" name="Oval 17"/>
          <p:cNvSpPr>
            <a:spLocks noChangeArrowheads="1"/>
          </p:cNvSpPr>
          <p:nvPr/>
        </p:nvSpPr>
        <p:spPr bwMode="auto">
          <a:xfrm>
            <a:off x="1600200" y="2133600"/>
            <a:ext cx="381000" cy="381000"/>
          </a:xfrm>
          <a:prstGeom prst="ellips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fr-FR" altLang="x-none" sz="2400" b="0"/>
          </a:p>
        </p:txBody>
      </p:sp>
      <p:sp>
        <p:nvSpPr>
          <p:cNvPr id="291858" name="Oval 18"/>
          <p:cNvSpPr>
            <a:spLocks noChangeArrowheads="1"/>
          </p:cNvSpPr>
          <p:nvPr/>
        </p:nvSpPr>
        <p:spPr bwMode="auto">
          <a:xfrm>
            <a:off x="3276600" y="3200400"/>
            <a:ext cx="381000" cy="381000"/>
          </a:xfrm>
          <a:prstGeom prst="ellips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fr-FR" altLang="x-none" sz="2400" b="0"/>
          </a:p>
        </p:txBody>
      </p:sp>
      <p:sp>
        <p:nvSpPr>
          <p:cNvPr id="291859" name="Oval 19"/>
          <p:cNvSpPr>
            <a:spLocks noChangeArrowheads="1"/>
          </p:cNvSpPr>
          <p:nvPr/>
        </p:nvSpPr>
        <p:spPr bwMode="auto">
          <a:xfrm>
            <a:off x="5715000" y="4876800"/>
            <a:ext cx="381000" cy="381000"/>
          </a:xfrm>
          <a:prstGeom prst="ellips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fr-FR" altLang="x-none" sz="2400" b="0"/>
          </a:p>
        </p:txBody>
      </p:sp>
      <p:sp>
        <p:nvSpPr>
          <p:cNvPr id="291860" name="Oval 20"/>
          <p:cNvSpPr>
            <a:spLocks noChangeArrowheads="1"/>
          </p:cNvSpPr>
          <p:nvPr/>
        </p:nvSpPr>
        <p:spPr bwMode="auto">
          <a:xfrm>
            <a:off x="6096000" y="5105400"/>
            <a:ext cx="381000" cy="381000"/>
          </a:xfrm>
          <a:prstGeom prst="ellipse">
            <a:avLst/>
          </a:prstGeom>
          <a:noFill/>
          <a:ln w="28575">
            <a:solidFill>
              <a:srgbClr val="66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fr-FR" altLang="x-none" sz="2400" b="0"/>
          </a:p>
        </p:txBody>
      </p:sp>
      <p:sp>
        <p:nvSpPr>
          <p:cNvPr id="291861" name="Oval 21"/>
          <p:cNvSpPr>
            <a:spLocks noChangeArrowheads="1"/>
          </p:cNvSpPr>
          <p:nvPr/>
        </p:nvSpPr>
        <p:spPr bwMode="auto">
          <a:xfrm>
            <a:off x="7772400" y="6248400"/>
            <a:ext cx="381000" cy="381000"/>
          </a:xfrm>
          <a:prstGeom prst="ellipse">
            <a:avLst/>
          </a:prstGeom>
          <a:noFill/>
          <a:ln w="28575">
            <a:solidFill>
              <a:srgbClr val="66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fr-FR" altLang="x-none" sz="2400" b="0"/>
          </a:p>
        </p:txBody>
      </p:sp>
      <p:sp>
        <p:nvSpPr>
          <p:cNvPr id="291862" name="Oval 22"/>
          <p:cNvSpPr>
            <a:spLocks noChangeArrowheads="1"/>
          </p:cNvSpPr>
          <p:nvPr/>
        </p:nvSpPr>
        <p:spPr bwMode="auto">
          <a:xfrm>
            <a:off x="3657600" y="3505200"/>
            <a:ext cx="381000" cy="381000"/>
          </a:xfrm>
          <a:prstGeom prst="ellipse">
            <a:avLst/>
          </a:prstGeom>
          <a:noFill/>
          <a:ln w="28575">
            <a:solidFill>
              <a:srgbClr val="FF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fr-FR" altLang="x-none" sz="2400" b="0"/>
          </a:p>
        </p:txBody>
      </p:sp>
      <p:sp>
        <p:nvSpPr>
          <p:cNvPr id="291863" name="Oval 23"/>
          <p:cNvSpPr>
            <a:spLocks noChangeArrowheads="1"/>
          </p:cNvSpPr>
          <p:nvPr/>
        </p:nvSpPr>
        <p:spPr bwMode="auto">
          <a:xfrm>
            <a:off x="1981200" y="2362200"/>
            <a:ext cx="381000" cy="381000"/>
          </a:xfrm>
          <a:prstGeom prst="ellipse">
            <a:avLst/>
          </a:prstGeom>
          <a:noFill/>
          <a:ln w="28575">
            <a:solidFill>
              <a:srgbClr val="9900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fr-FR" altLang="x-none" sz="2400" b="0"/>
          </a:p>
        </p:txBody>
      </p:sp>
      <p:sp>
        <p:nvSpPr>
          <p:cNvPr id="291864" name="Oval 24"/>
          <p:cNvSpPr>
            <a:spLocks noChangeArrowheads="1"/>
          </p:cNvSpPr>
          <p:nvPr/>
        </p:nvSpPr>
        <p:spPr bwMode="auto">
          <a:xfrm>
            <a:off x="7315200" y="5943600"/>
            <a:ext cx="381000" cy="381000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fr-FR" altLang="x-none" sz="2400" b="0"/>
          </a:p>
        </p:txBody>
      </p:sp>
      <p:sp>
        <p:nvSpPr>
          <p:cNvPr id="291865" name="Rectangle 25"/>
          <p:cNvSpPr>
            <a:spLocks noChangeArrowheads="1"/>
          </p:cNvSpPr>
          <p:nvPr/>
        </p:nvSpPr>
        <p:spPr bwMode="auto">
          <a:xfrm>
            <a:off x="7315200" y="1905000"/>
            <a:ext cx="381000" cy="2286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fr-FR" altLang="x-none" sz="2400" b="0"/>
          </a:p>
        </p:txBody>
      </p:sp>
      <p:sp>
        <p:nvSpPr>
          <p:cNvPr id="291866" name="Rectangle 26"/>
          <p:cNvSpPr>
            <a:spLocks noChangeArrowheads="1"/>
          </p:cNvSpPr>
          <p:nvPr/>
        </p:nvSpPr>
        <p:spPr bwMode="auto">
          <a:xfrm>
            <a:off x="7315200" y="2209800"/>
            <a:ext cx="381000" cy="2286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fr-FR" altLang="x-none" sz="2400" b="0"/>
          </a:p>
        </p:txBody>
      </p:sp>
      <p:sp>
        <p:nvSpPr>
          <p:cNvPr id="291867" name="Rectangle 27"/>
          <p:cNvSpPr>
            <a:spLocks noChangeArrowheads="1"/>
          </p:cNvSpPr>
          <p:nvPr/>
        </p:nvSpPr>
        <p:spPr bwMode="auto">
          <a:xfrm>
            <a:off x="4419600" y="2209800"/>
            <a:ext cx="381000" cy="2286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fr-FR" altLang="x-none" sz="2400" b="0"/>
          </a:p>
        </p:txBody>
      </p:sp>
      <p:sp>
        <p:nvSpPr>
          <p:cNvPr id="291868" name="Rectangle 28"/>
          <p:cNvSpPr>
            <a:spLocks noChangeArrowheads="1"/>
          </p:cNvSpPr>
          <p:nvPr/>
        </p:nvSpPr>
        <p:spPr bwMode="auto">
          <a:xfrm>
            <a:off x="2819400" y="2438400"/>
            <a:ext cx="381000" cy="2286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fr-FR" altLang="x-none" sz="2400" b="0"/>
          </a:p>
        </p:txBody>
      </p:sp>
      <p:sp>
        <p:nvSpPr>
          <p:cNvPr id="291869" name="Rectangle 29"/>
          <p:cNvSpPr>
            <a:spLocks noChangeArrowheads="1"/>
          </p:cNvSpPr>
          <p:nvPr/>
        </p:nvSpPr>
        <p:spPr bwMode="auto">
          <a:xfrm>
            <a:off x="4038600" y="3276600"/>
            <a:ext cx="381000" cy="2286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fr-FR" altLang="x-none" sz="2400" b="0"/>
          </a:p>
        </p:txBody>
      </p:sp>
      <p:sp>
        <p:nvSpPr>
          <p:cNvPr id="291870" name="Rectangle 30"/>
          <p:cNvSpPr>
            <a:spLocks noChangeArrowheads="1"/>
          </p:cNvSpPr>
          <p:nvPr/>
        </p:nvSpPr>
        <p:spPr bwMode="auto">
          <a:xfrm>
            <a:off x="4419600" y="3276600"/>
            <a:ext cx="381000" cy="2286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fr-FR" altLang="x-none" sz="2400" b="0"/>
          </a:p>
        </p:txBody>
      </p:sp>
      <p:sp>
        <p:nvSpPr>
          <p:cNvPr id="291871" name="Rectangle 31"/>
          <p:cNvSpPr>
            <a:spLocks noChangeArrowheads="1"/>
          </p:cNvSpPr>
          <p:nvPr/>
        </p:nvSpPr>
        <p:spPr bwMode="auto">
          <a:xfrm>
            <a:off x="6096000" y="4953000"/>
            <a:ext cx="381000" cy="2286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fr-FR" altLang="x-none" sz="2400" b="0"/>
          </a:p>
        </p:txBody>
      </p:sp>
      <p:sp>
        <p:nvSpPr>
          <p:cNvPr id="291872" name="Rectangle 32"/>
          <p:cNvSpPr>
            <a:spLocks noChangeArrowheads="1"/>
          </p:cNvSpPr>
          <p:nvPr/>
        </p:nvSpPr>
        <p:spPr bwMode="auto">
          <a:xfrm>
            <a:off x="7315200" y="5181600"/>
            <a:ext cx="381000" cy="2286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fr-FR" altLang="x-none" sz="2400" b="0"/>
          </a:p>
        </p:txBody>
      </p:sp>
      <p:sp>
        <p:nvSpPr>
          <p:cNvPr id="291873" name="Rectangle 33"/>
          <p:cNvSpPr>
            <a:spLocks noChangeArrowheads="1"/>
          </p:cNvSpPr>
          <p:nvPr/>
        </p:nvSpPr>
        <p:spPr bwMode="auto">
          <a:xfrm>
            <a:off x="6096000" y="6019800"/>
            <a:ext cx="381000" cy="2286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fr-FR" altLang="x-none" sz="2400" b="0"/>
          </a:p>
        </p:txBody>
      </p:sp>
      <p:sp>
        <p:nvSpPr>
          <p:cNvPr id="291874" name="Rectangle 34"/>
          <p:cNvSpPr>
            <a:spLocks noChangeArrowheads="1"/>
          </p:cNvSpPr>
          <p:nvPr/>
        </p:nvSpPr>
        <p:spPr bwMode="auto">
          <a:xfrm>
            <a:off x="1524000" y="6019800"/>
            <a:ext cx="381000" cy="2286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fr-FR" altLang="x-none" sz="2400" b="0"/>
          </a:p>
        </p:txBody>
      </p:sp>
      <p:sp>
        <p:nvSpPr>
          <p:cNvPr id="291875" name="Rectangle 35"/>
          <p:cNvSpPr>
            <a:spLocks noChangeArrowheads="1"/>
          </p:cNvSpPr>
          <p:nvPr/>
        </p:nvSpPr>
        <p:spPr bwMode="auto">
          <a:xfrm>
            <a:off x="1143000" y="6019800"/>
            <a:ext cx="381000" cy="2286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fr-FR" altLang="x-none" sz="2400" b="0"/>
          </a:p>
        </p:txBody>
      </p:sp>
      <p:sp>
        <p:nvSpPr>
          <p:cNvPr id="291876" name="Rectangle 36"/>
          <p:cNvSpPr>
            <a:spLocks noChangeArrowheads="1"/>
          </p:cNvSpPr>
          <p:nvPr/>
        </p:nvSpPr>
        <p:spPr bwMode="auto">
          <a:xfrm>
            <a:off x="5638800" y="5181600"/>
            <a:ext cx="381000" cy="2286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fr-FR" altLang="x-none" sz="2400" b="0"/>
          </a:p>
        </p:txBody>
      </p:sp>
      <p:sp>
        <p:nvSpPr>
          <p:cNvPr id="291877" name="Rectangle 37"/>
          <p:cNvSpPr>
            <a:spLocks noChangeArrowheads="1"/>
          </p:cNvSpPr>
          <p:nvPr/>
        </p:nvSpPr>
        <p:spPr bwMode="auto">
          <a:xfrm>
            <a:off x="3200400" y="4114800"/>
            <a:ext cx="381000" cy="2286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fr-FR" altLang="x-none" sz="2400" b="0"/>
          </a:p>
        </p:txBody>
      </p:sp>
      <p:sp>
        <p:nvSpPr>
          <p:cNvPr id="291878" name="Rectangle 38"/>
          <p:cNvSpPr>
            <a:spLocks noChangeArrowheads="1"/>
          </p:cNvSpPr>
          <p:nvPr/>
        </p:nvSpPr>
        <p:spPr bwMode="auto">
          <a:xfrm>
            <a:off x="3200400" y="3886200"/>
            <a:ext cx="381000" cy="2286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fr-FR" altLang="x-none" sz="2400" b="0"/>
          </a:p>
        </p:txBody>
      </p:sp>
      <p:sp>
        <p:nvSpPr>
          <p:cNvPr id="291879" name="Rectangle 39"/>
          <p:cNvSpPr>
            <a:spLocks noChangeArrowheads="1"/>
          </p:cNvSpPr>
          <p:nvPr/>
        </p:nvSpPr>
        <p:spPr bwMode="auto">
          <a:xfrm>
            <a:off x="1524000" y="4114800"/>
            <a:ext cx="381000" cy="2286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fr-FR" altLang="x-none" sz="2400" b="0"/>
          </a:p>
        </p:txBody>
      </p:sp>
      <p:sp>
        <p:nvSpPr>
          <p:cNvPr id="291880" name="Rectangle 40"/>
          <p:cNvSpPr>
            <a:spLocks noChangeArrowheads="1"/>
          </p:cNvSpPr>
          <p:nvPr/>
        </p:nvSpPr>
        <p:spPr bwMode="auto">
          <a:xfrm>
            <a:off x="1981200" y="2971800"/>
            <a:ext cx="381000" cy="2286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fr-FR" altLang="x-none" sz="2400" b="0"/>
          </a:p>
        </p:txBody>
      </p:sp>
      <p:sp>
        <p:nvSpPr>
          <p:cNvPr id="291881" name="Rectangle 41"/>
          <p:cNvSpPr>
            <a:spLocks noChangeArrowheads="1"/>
          </p:cNvSpPr>
          <p:nvPr/>
        </p:nvSpPr>
        <p:spPr bwMode="auto">
          <a:xfrm>
            <a:off x="8153400" y="3810000"/>
            <a:ext cx="381000" cy="228600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fr-FR" altLang="x-none" sz="2400" b="0">
              <a:solidFill>
                <a:srgbClr val="0000FF"/>
              </a:solidFill>
            </a:endParaRPr>
          </a:p>
        </p:txBody>
      </p:sp>
      <p:sp>
        <p:nvSpPr>
          <p:cNvPr id="291882" name="Rectangle 42"/>
          <p:cNvSpPr>
            <a:spLocks noChangeArrowheads="1"/>
          </p:cNvSpPr>
          <p:nvPr/>
        </p:nvSpPr>
        <p:spPr bwMode="auto">
          <a:xfrm>
            <a:off x="4114800" y="6553200"/>
            <a:ext cx="381000" cy="228600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fr-FR" altLang="x-none" sz="2400" b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918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918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918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918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2918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2918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2918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2918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2918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2918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3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2918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2918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3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2918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2918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4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2918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2918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4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2918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2918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5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2918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1000" fill="hold"/>
                                        <p:tgtEl>
                                          <p:spTgt spid="2918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5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2918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1000" fill="hold"/>
                                        <p:tgtEl>
                                          <p:spTgt spid="2918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11000"/>
                            </p:stCondLst>
                            <p:childTnLst>
                              <p:par>
                                <p:cTn id="6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2918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2918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12000"/>
                            </p:stCondLst>
                            <p:childTnLst>
                              <p:par>
                                <p:cTn id="6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2918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2918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13000"/>
                            </p:stCondLst>
                            <p:childTnLst>
                              <p:par>
                                <p:cTn id="7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2918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1000" fill="hold"/>
                                        <p:tgtEl>
                                          <p:spTgt spid="2918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14000"/>
                            </p:stCondLst>
                            <p:childTnLst>
                              <p:par>
                                <p:cTn id="7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1000" fill="hold"/>
                                        <p:tgtEl>
                                          <p:spTgt spid="2918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1000" fill="hold"/>
                                        <p:tgtEl>
                                          <p:spTgt spid="2918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15000"/>
                            </p:stCondLst>
                            <p:childTnLst>
                              <p:par>
                                <p:cTn id="8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1000" fill="hold"/>
                                        <p:tgtEl>
                                          <p:spTgt spid="2918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2918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16000"/>
                            </p:stCondLst>
                            <p:childTnLst>
                              <p:par>
                                <p:cTn id="8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1000" fill="hold"/>
                                        <p:tgtEl>
                                          <p:spTgt spid="2918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1000" fill="hold"/>
                                        <p:tgtEl>
                                          <p:spTgt spid="2918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17000"/>
                            </p:stCondLst>
                            <p:childTnLst>
                              <p:par>
                                <p:cTn id="9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1000" fill="hold"/>
                                        <p:tgtEl>
                                          <p:spTgt spid="2918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1000" fill="hold"/>
                                        <p:tgtEl>
                                          <p:spTgt spid="2918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18000"/>
                            </p:stCondLst>
                            <p:childTnLst>
                              <p:par>
                                <p:cTn id="9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1000" fill="hold"/>
                                        <p:tgtEl>
                                          <p:spTgt spid="2918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1000" fill="hold"/>
                                        <p:tgtEl>
                                          <p:spTgt spid="2918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 nodeType="afterGroup">
                            <p:stCondLst>
                              <p:cond delay="19000"/>
                            </p:stCondLst>
                            <p:childTnLst>
                              <p:par>
                                <p:cTn id="10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1000" fill="hold"/>
                                        <p:tgtEl>
                                          <p:spTgt spid="2918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1000" fill="hold"/>
                                        <p:tgtEl>
                                          <p:spTgt spid="2918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 nodeType="afterGroup">
                            <p:stCondLst>
                              <p:cond delay="20000"/>
                            </p:stCondLst>
                            <p:childTnLst>
                              <p:par>
                                <p:cTn id="10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7" dur="1000"/>
                                        <p:tgtEl>
                                          <p:spTgt spid="291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 nodeType="afterGroup">
                            <p:stCondLst>
                              <p:cond delay="21000"/>
                            </p:stCondLst>
                            <p:childTnLst>
                              <p:par>
                                <p:cTn id="10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1" dur="1000"/>
                                        <p:tgtEl>
                                          <p:spTgt spid="291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 nodeType="afterGroup">
                            <p:stCondLst>
                              <p:cond delay="22000"/>
                            </p:stCondLst>
                            <p:childTnLst>
                              <p:par>
                                <p:cTn id="11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5" dur="1000"/>
                                        <p:tgtEl>
                                          <p:spTgt spid="291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 nodeType="afterGroup">
                            <p:stCondLst>
                              <p:cond delay="23000"/>
                            </p:stCondLst>
                            <p:childTnLst>
                              <p:par>
                                <p:cTn id="11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9" dur="1000"/>
                                        <p:tgtEl>
                                          <p:spTgt spid="291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 nodeType="afterGroup">
                            <p:stCondLst>
                              <p:cond delay="24000"/>
                            </p:stCondLst>
                            <p:childTnLst>
                              <p:par>
                                <p:cTn id="12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3" dur="1000"/>
                                        <p:tgtEl>
                                          <p:spTgt spid="291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 nodeType="afterGroup">
                            <p:stCondLst>
                              <p:cond delay="25000"/>
                            </p:stCondLst>
                            <p:childTnLst>
                              <p:par>
                                <p:cTn id="12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7" dur="1000"/>
                                        <p:tgtEl>
                                          <p:spTgt spid="291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 nodeType="afterGroup">
                            <p:stCondLst>
                              <p:cond delay="26000"/>
                            </p:stCondLst>
                            <p:childTnLst>
                              <p:par>
                                <p:cTn id="12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1" dur="1000"/>
                                        <p:tgtEl>
                                          <p:spTgt spid="291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 nodeType="afterGroup">
                            <p:stCondLst>
                              <p:cond delay="27000"/>
                            </p:stCondLst>
                            <p:childTnLst>
                              <p:par>
                                <p:cTn id="13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5" dur="1000"/>
                                        <p:tgtEl>
                                          <p:spTgt spid="291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 nodeType="afterGroup">
                            <p:stCondLst>
                              <p:cond delay="28000"/>
                            </p:stCondLst>
                            <p:childTnLst>
                              <p:par>
                                <p:cTn id="13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9" dur="1000"/>
                                        <p:tgtEl>
                                          <p:spTgt spid="291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 nodeType="afterGroup">
                            <p:stCondLst>
                              <p:cond delay="29000"/>
                            </p:stCondLst>
                            <p:childTnLst>
                              <p:par>
                                <p:cTn id="14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3" dur="1000"/>
                                        <p:tgtEl>
                                          <p:spTgt spid="291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 nodeType="afterGroup">
                            <p:stCondLst>
                              <p:cond delay="30000"/>
                            </p:stCondLst>
                            <p:childTnLst>
                              <p:par>
                                <p:cTn id="14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7" dur="1000"/>
                                        <p:tgtEl>
                                          <p:spTgt spid="291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 nodeType="afterGroup">
                            <p:stCondLst>
                              <p:cond delay="31000"/>
                            </p:stCondLst>
                            <p:childTnLst>
                              <p:par>
                                <p:cTn id="14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51" dur="1000"/>
                                        <p:tgtEl>
                                          <p:spTgt spid="291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 nodeType="afterGroup">
                            <p:stCondLst>
                              <p:cond delay="32000"/>
                            </p:stCondLst>
                            <p:childTnLst>
                              <p:par>
                                <p:cTn id="153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55" dur="1000"/>
                                        <p:tgtEl>
                                          <p:spTgt spid="291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 nodeType="afterGroup">
                            <p:stCondLst>
                              <p:cond delay="33000"/>
                            </p:stCondLst>
                            <p:childTnLst>
                              <p:par>
                                <p:cTn id="157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59" dur="1000"/>
                                        <p:tgtEl>
                                          <p:spTgt spid="291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 nodeType="afterGroup">
                            <p:stCondLst>
                              <p:cond delay="34000"/>
                            </p:stCondLst>
                            <p:childTnLst>
                              <p:par>
                                <p:cTn id="161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63" dur="1000"/>
                                        <p:tgtEl>
                                          <p:spTgt spid="291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 nodeType="afterGroup">
                            <p:stCondLst>
                              <p:cond delay="35000"/>
                            </p:stCondLst>
                            <p:childTnLst>
                              <p:par>
                                <p:cTn id="16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67" dur="1000"/>
                                        <p:tgtEl>
                                          <p:spTgt spid="291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 nodeType="afterGroup">
                            <p:stCondLst>
                              <p:cond delay="36000"/>
                            </p:stCondLst>
                            <p:childTnLst>
                              <p:par>
                                <p:cTn id="16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1" dur="1000"/>
                                        <p:tgtEl>
                                          <p:spTgt spid="291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 nodeType="afterGroup">
                            <p:stCondLst>
                              <p:cond delay="37000"/>
                            </p:stCondLst>
                            <p:childTnLst>
                              <p:par>
                                <p:cTn id="17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5" dur="1000"/>
                                        <p:tgtEl>
                                          <p:spTgt spid="291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1845" grpId="0" animBg="1"/>
      <p:bldP spid="291846" grpId="0" animBg="1"/>
      <p:bldP spid="291847" grpId="0" animBg="1"/>
      <p:bldP spid="291848" grpId="0" animBg="1"/>
      <p:bldP spid="291849" grpId="0" animBg="1"/>
      <p:bldP spid="291850" grpId="0" animBg="1"/>
      <p:bldP spid="291851" grpId="0" animBg="1"/>
      <p:bldP spid="291852" grpId="0" animBg="1"/>
      <p:bldP spid="291853" grpId="0" animBg="1"/>
      <p:bldP spid="291854" grpId="0" animBg="1"/>
      <p:bldP spid="291855" grpId="0" animBg="1"/>
      <p:bldP spid="291856" grpId="0" animBg="1"/>
      <p:bldP spid="291857" grpId="0" animBg="1"/>
      <p:bldP spid="291858" grpId="0" animBg="1"/>
      <p:bldP spid="291859" grpId="0" animBg="1"/>
      <p:bldP spid="291860" grpId="0" animBg="1"/>
      <p:bldP spid="291861" grpId="0" animBg="1"/>
      <p:bldP spid="291862" grpId="0" animBg="1"/>
      <p:bldP spid="291863" grpId="0" animBg="1"/>
      <p:bldP spid="291864" grpId="0" animBg="1"/>
      <p:bldP spid="291865" grpId="0" animBg="1"/>
      <p:bldP spid="291866" grpId="0" animBg="1"/>
      <p:bldP spid="291867" grpId="0" animBg="1"/>
      <p:bldP spid="291868" grpId="0" animBg="1"/>
      <p:bldP spid="291869" grpId="0" animBg="1"/>
      <p:bldP spid="291870" grpId="0" animBg="1"/>
      <p:bldP spid="291871" grpId="0" animBg="1"/>
      <p:bldP spid="291872" grpId="0" animBg="1"/>
      <p:bldP spid="291873" grpId="0" animBg="1"/>
      <p:bldP spid="291874" grpId="0" animBg="1"/>
      <p:bldP spid="291875" grpId="0" animBg="1"/>
      <p:bldP spid="291876" grpId="0" animBg="1"/>
      <p:bldP spid="291877" grpId="0" animBg="1"/>
      <p:bldP spid="291878" grpId="0" animBg="1"/>
      <p:bldP spid="291879" grpId="0" animBg="1"/>
      <p:bldP spid="291880" grpId="0" animBg="1"/>
      <p:bldP spid="291881" grpId="0" animBg="1"/>
      <p:bldP spid="29188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ext Box 2"/>
          <p:cNvSpPr txBox="1">
            <a:spLocks noChangeArrowheads="1"/>
          </p:cNvSpPr>
          <p:nvPr/>
        </p:nvSpPr>
        <p:spPr bwMode="auto">
          <a:xfrm>
            <a:off x="152400" y="0"/>
            <a:ext cx="8991600" cy="6986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GB" altLang="x-none" sz="2400">
                <a:solidFill>
                  <a:srgbClr val="FF0000"/>
                </a:solidFill>
                <a:latin typeface="Helvetica" charset="0"/>
              </a:rPr>
              <a:t>• PAM matrices (Dayhoff et al. (1978))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GB" altLang="x-none" sz="2400" b="0"/>
              <a:t>PAM stands for </a:t>
            </a:r>
            <a:r>
              <a:rPr lang="ja-JP" altLang="en-GB" sz="2400" b="0">
                <a:latin typeface="Arial" charset="0"/>
              </a:rPr>
              <a:t>“</a:t>
            </a:r>
            <a:r>
              <a:rPr lang="en-GB" altLang="ja-JP" sz="2400" b="0" i="1"/>
              <a:t>point  accepted  mutation</a:t>
            </a:r>
            <a:r>
              <a:rPr lang="ja-JP" altLang="en-GB" sz="2400" b="0">
                <a:latin typeface="Arial" charset="0"/>
              </a:rPr>
              <a:t>”</a:t>
            </a:r>
            <a:r>
              <a:rPr lang="en-GB" altLang="ja-JP" sz="2400" b="0"/>
              <a:t>. </a:t>
            </a:r>
            <a:endParaRPr lang="en-GB" altLang="ja-JP" sz="2400">
              <a:latin typeface="Helvetica" charset="0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en-GB" altLang="x-none" sz="2400" b="0"/>
              <a:t>• 1 PAM corresponds to 1 amino acid change per 100 residues,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GB" altLang="x-none" sz="2400" b="0"/>
              <a:t>• 1 PAM </a:t>
            </a:r>
            <a:r>
              <a:rPr lang="en-GB" altLang="x-none" sz="2400" b="0">
                <a:solidFill>
                  <a:srgbClr val="0000FF"/>
                </a:solidFill>
              </a:rPr>
              <a:t>~</a:t>
            </a:r>
            <a:r>
              <a:rPr lang="en-GB" altLang="x-none" sz="2400" b="0"/>
              <a:t>1% divergence,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GB" altLang="x-none" sz="2400" b="0"/>
              <a:t>• PAM</a:t>
            </a:r>
            <a:r>
              <a:rPr lang="en-GB" altLang="x-none" sz="2400" b="0" i="1">
                <a:solidFill>
                  <a:srgbClr val="0000FF"/>
                </a:solidFill>
              </a:rPr>
              <a:t>n</a:t>
            </a:r>
            <a:r>
              <a:rPr lang="en-GB" altLang="x-none" sz="2400" b="0"/>
              <a:t>: iterate PAM1 </a:t>
            </a:r>
            <a:r>
              <a:rPr lang="en-GB" altLang="x-none" sz="2400" b="0" i="1">
                <a:solidFill>
                  <a:srgbClr val="0000FF"/>
                </a:solidFill>
              </a:rPr>
              <a:t>n</a:t>
            </a:r>
            <a:r>
              <a:rPr lang="en-GB" altLang="x-none" sz="2400" b="0"/>
              <a:t> times to obtain substitution rate between more divergent sequences.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GB" altLang="x-none" sz="2400">
                <a:solidFill>
                  <a:srgbClr val="0000FF"/>
                </a:solidFill>
              </a:rPr>
              <a:t>Assumptions :</a:t>
            </a:r>
            <a:endParaRPr lang="en-GB" altLang="x-none" sz="2400"/>
          </a:p>
          <a:p>
            <a:pPr algn="just">
              <a:spcBef>
                <a:spcPct val="0"/>
              </a:spcBef>
              <a:buFontTx/>
              <a:buNone/>
            </a:pPr>
            <a:r>
              <a:rPr lang="en-GB" altLang="x-none" sz="2400" b="0"/>
              <a:t>	</a:t>
            </a:r>
            <a:r>
              <a:rPr lang="en-GB" altLang="x-none" sz="2000" b="0"/>
              <a:t>• replacements are independent of surrounding  residues,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GB" altLang="x-none" sz="2000" b="0"/>
              <a:t>	• sequences being compared are of average composition,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GB" altLang="x-none" sz="2000" b="0"/>
              <a:t>	• all sites are equally mutable,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fr-FR" altLang="x-none" sz="2400">
                <a:solidFill>
                  <a:srgbClr val="0000FF"/>
                </a:solidFill>
              </a:rPr>
              <a:t>Source of </a:t>
            </a:r>
            <a:r>
              <a:rPr lang="en-GB" altLang="x-none" sz="2400">
                <a:solidFill>
                  <a:srgbClr val="0000FF"/>
                </a:solidFill>
              </a:rPr>
              <a:t>error</a:t>
            </a:r>
            <a:r>
              <a:rPr lang="fr-FR" altLang="x-none" sz="2400">
                <a:solidFill>
                  <a:srgbClr val="0000FF"/>
                </a:solidFill>
              </a:rPr>
              <a:t> :</a:t>
            </a:r>
            <a:endParaRPr lang="fr-FR" altLang="x-none" sz="2400"/>
          </a:p>
          <a:p>
            <a:pPr algn="just">
              <a:spcBef>
                <a:spcPct val="0"/>
              </a:spcBef>
              <a:buFontTx/>
              <a:buNone/>
            </a:pPr>
            <a:r>
              <a:rPr lang="en-GB" altLang="x-none" sz="2400" b="0"/>
              <a:t> 	</a:t>
            </a:r>
            <a:r>
              <a:rPr lang="en-GB" altLang="x-none" sz="2000" b="0"/>
              <a:t>• small, globular proteins were used to derive PAM matrices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GB" altLang="x-none" sz="2000" b="0"/>
              <a:t>     	(departure from average composition)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GB" altLang="x-none" sz="2000" b="0"/>
              <a:t> 	• errors in PAM1 are magnified up to PAM250,....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GB" altLang="x-none" sz="2000" b="0"/>
              <a:t> 	• does not account for conserved blocks or motifs.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fr-FR" altLang="x-none" sz="2400">
                <a:solidFill>
                  <a:srgbClr val="0000FF"/>
                </a:solidFill>
              </a:rPr>
              <a:t>Strategy :</a:t>
            </a:r>
            <a:endParaRPr lang="fr-FR" altLang="x-none" sz="2400"/>
          </a:p>
          <a:p>
            <a:pPr algn="just">
              <a:spcBef>
                <a:spcPct val="0"/>
              </a:spcBef>
              <a:buFontTx/>
              <a:buNone/>
            </a:pPr>
            <a:r>
              <a:rPr lang="en-GB" altLang="x-none" sz="2400" b="0"/>
              <a:t> 	• PAM40	short alignments, highly similar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GB" altLang="x-none" sz="2400" b="0"/>
              <a:t> 	• PAM120	average similarity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GB" altLang="x-none" sz="2400" b="0"/>
              <a:t> 	• PAM250	longer, weaker local alignments.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Text Box 6"/>
          <p:cNvSpPr txBox="1">
            <a:spLocks noChangeArrowheads="1"/>
          </p:cNvSpPr>
          <p:nvPr/>
        </p:nvSpPr>
        <p:spPr bwMode="auto">
          <a:xfrm>
            <a:off x="76200" y="609600"/>
            <a:ext cx="8991600" cy="310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GB" altLang="x-none" sz="4000">
                <a:solidFill>
                  <a:srgbClr val="FF0000"/>
                </a:solidFill>
                <a:latin typeface="Helvetica" charset="0"/>
              </a:rPr>
              <a:t>•</a:t>
            </a:r>
            <a:r>
              <a:rPr lang="en-GB" altLang="x-none" sz="2400">
                <a:solidFill>
                  <a:srgbClr val="FF0000"/>
                </a:solidFill>
                <a:latin typeface="Helvetica" charset="0"/>
              </a:rPr>
              <a:t> BLOSUM matrices </a:t>
            </a:r>
            <a:r>
              <a:rPr lang="en-GB" altLang="x-none" sz="2400">
                <a:solidFill>
                  <a:srgbClr val="000000"/>
                </a:solidFill>
                <a:latin typeface="Helvetica" charset="0"/>
              </a:rPr>
              <a:t>(</a:t>
            </a:r>
            <a:r>
              <a:rPr lang="en-GB" altLang="x-none" sz="2400">
                <a:latin typeface="Helvetica" charset="0"/>
              </a:rPr>
              <a:t>Henikoff, S., and Henikoff, J., G. (1992))</a:t>
            </a:r>
          </a:p>
          <a:p>
            <a:pPr>
              <a:spcBef>
                <a:spcPct val="0"/>
              </a:spcBef>
              <a:buFontTx/>
              <a:buNone/>
            </a:pPr>
            <a:endParaRPr lang="en-GB" altLang="x-none" sz="2400" i="1"/>
          </a:p>
          <a:p>
            <a:pPr>
              <a:spcBef>
                <a:spcPct val="0"/>
              </a:spcBef>
              <a:buFontTx/>
              <a:buNone/>
            </a:pPr>
            <a:r>
              <a:rPr lang="en-GB" altLang="x-none" sz="2400" i="1">
                <a:solidFill>
                  <a:srgbClr val="0000FF"/>
                </a:solidFill>
              </a:rPr>
              <a:t>BlosumX</a:t>
            </a:r>
            <a:r>
              <a:rPr lang="en-GB" altLang="x-none" sz="2400" i="1"/>
              <a:t> </a:t>
            </a:r>
            <a:r>
              <a:rPr lang="en-GB" altLang="x-none" sz="2400"/>
              <a:t>denotes  a matrix obtained from alignments of clustered sequence segments with more than </a:t>
            </a:r>
            <a:r>
              <a:rPr lang="en-GB" altLang="x-none" sz="2400">
                <a:solidFill>
                  <a:srgbClr val="0000FF"/>
                </a:solidFill>
              </a:rPr>
              <a:t>X% identity</a:t>
            </a:r>
            <a:r>
              <a:rPr lang="en-GB" altLang="x-none" sz="2400"/>
              <a:t>.</a:t>
            </a:r>
          </a:p>
          <a:p>
            <a:pPr>
              <a:spcBef>
                <a:spcPct val="0"/>
              </a:spcBef>
              <a:buFontTx/>
              <a:buNone/>
            </a:pPr>
            <a:endParaRPr lang="en-GB" altLang="x-none" sz="2400" b="0"/>
          </a:p>
          <a:p>
            <a:pPr algn="just">
              <a:spcBef>
                <a:spcPct val="0"/>
              </a:spcBef>
              <a:buFontTx/>
              <a:buNone/>
            </a:pPr>
            <a:r>
              <a:rPr lang="en-GB" altLang="x-none" sz="2000"/>
              <a:t>Examples : 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GB" altLang="x-none" sz="2000"/>
              <a:t>- </a:t>
            </a:r>
            <a:r>
              <a:rPr lang="en-GB" altLang="x-none" sz="2000">
                <a:solidFill>
                  <a:srgbClr val="FF0000"/>
                </a:solidFill>
              </a:rPr>
              <a:t>Blosum62</a:t>
            </a:r>
            <a:r>
              <a:rPr lang="en-GB" altLang="x-none" sz="2000"/>
              <a:t> is obtained from clustered sequences with identity greater than </a:t>
            </a:r>
            <a:r>
              <a:rPr lang="en-GB" altLang="x-none" sz="2000">
                <a:solidFill>
                  <a:srgbClr val="FF0000"/>
                </a:solidFill>
              </a:rPr>
              <a:t>62%.</a:t>
            </a:r>
            <a:endParaRPr lang="en-GB" altLang="x-none" sz="2000"/>
          </a:p>
          <a:p>
            <a:pPr algn="just">
              <a:spcBef>
                <a:spcPct val="0"/>
              </a:spcBef>
              <a:buFontTx/>
              <a:buNone/>
            </a:pPr>
            <a:r>
              <a:rPr lang="en-GB" altLang="x-none" sz="2000"/>
              <a:t>- </a:t>
            </a:r>
            <a:r>
              <a:rPr lang="en-GB" altLang="x-none" sz="2000">
                <a:solidFill>
                  <a:srgbClr val="0000FF"/>
                </a:solidFill>
              </a:rPr>
              <a:t>Blosum80</a:t>
            </a:r>
            <a:r>
              <a:rPr lang="en-GB" altLang="x-none" sz="2000"/>
              <a:t> is obtained from clustered sequences with identity greater than </a:t>
            </a:r>
            <a:r>
              <a:rPr lang="en-GB" altLang="x-none" sz="2000">
                <a:solidFill>
                  <a:srgbClr val="0000FF"/>
                </a:solidFill>
              </a:rPr>
              <a:t>80%.</a:t>
            </a:r>
            <a:endParaRPr lang="en-GB" altLang="x-none" sz="2400" b="0"/>
          </a:p>
        </p:txBody>
      </p:sp>
      <p:sp>
        <p:nvSpPr>
          <p:cNvPr id="20487" name="Text Box 7"/>
          <p:cNvSpPr txBox="1">
            <a:spLocks noChangeArrowheads="1"/>
          </p:cNvSpPr>
          <p:nvPr/>
        </p:nvSpPr>
        <p:spPr bwMode="auto">
          <a:xfrm>
            <a:off x="152400" y="4572000"/>
            <a:ext cx="845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x-none" sz="2400">
                <a:solidFill>
                  <a:srgbClr val="0000FF"/>
                </a:solidFill>
                <a:latin typeface="Helvetica" charset="0"/>
              </a:rPr>
              <a:t>Which substitution matrix to choose?</a:t>
            </a:r>
            <a:endParaRPr lang="en-GB" altLang="x-none" sz="2400" b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204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204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9"/>
          <p:cNvSpPr>
            <a:spLocks noChangeArrowheads="1"/>
          </p:cNvSpPr>
          <p:nvPr/>
        </p:nvSpPr>
        <p:spPr bwMode="auto">
          <a:xfrm>
            <a:off x="381000" y="609600"/>
            <a:ext cx="8135938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0" tIns="45706" rIns="91410" bIns="45706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eaLnBrk="1" hangingPunct="1">
              <a:buFontTx/>
              <a:buNone/>
            </a:pPr>
            <a:r>
              <a:rPr lang="en-GB" altLang="x-none" b="0" dirty="0">
                <a:solidFill>
                  <a:srgbClr val="FF0000"/>
                </a:solidFill>
              </a:rPr>
              <a:t>•</a:t>
            </a:r>
            <a:r>
              <a:rPr lang="en-GB" altLang="x-none" b="0" dirty="0"/>
              <a:t> </a:t>
            </a:r>
            <a:r>
              <a:rPr lang="en-GB" altLang="x-none" dirty="0"/>
              <a:t>Generally, BLOSUM matrices perform better than PAM for local similarity searches.</a:t>
            </a:r>
          </a:p>
          <a:p>
            <a:pPr eaLnBrk="1" hangingPunct="1">
              <a:buFontTx/>
              <a:buNone/>
            </a:pPr>
            <a:r>
              <a:rPr lang="en-GB" altLang="x-none" b="0" dirty="0">
                <a:solidFill>
                  <a:srgbClr val="FF0000"/>
                </a:solidFill>
              </a:rPr>
              <a:t>•</a:t>
            </a:r>
            <a:r>
              <a:rPr lang="en-GB" altLang="x-none" b="0" dirty="0"/>
              <a:t> </a:t>
            </a:r>
            <a:r>
              <a:rPr lang="en-GB" altLang="x-none" dirty="0">
                <a:solidFill>
                  <a:srgbClr val="0E39F9"/>
                </a:solidFill>
              </a:rPr>
              <a:t>For database searches, the most commonly used matrix is </a:t>
            </a:r>
            <a:r>
              <a:rPr lang="en-GB" altLang="x-none" dirty="0">
                <a:solidFill>
                  <a:srgbClr val="FF0000"/>
                </a:solidFill>
              </a:rPr>
              <a:t>BLOSUM62</a:t>
            </a:r>
            <a:r>
              <a:rPr lang="en-GB" altLang="x-none" dirty="0">
                <a:solidFill>
                  <a:srgbClr val="0E39F9"/>
                </a:solidFill>
              </a:rPr>
              <a:t>.</a:t>
            </a:r>
          </a:p>
          <a:p>
            <a:pPr eaLnBrk="1" hangingPunct="1">
              <a:buFontTx/>
              <a:buNone/>
            </a:pPr>
            <a:r>
              <a:rPr lang="en-GB" altLang="x-none" b="0" dirty="0">
                <a:solidFill>
                  <a:srgbClr val="FF0000"/>
                </a:solidFill>
              </a:rPr>
              <a:t>•</a:t>
            </a:r>
            <a:r>
              <a:rPr lang="en-GB" altLang="x-none" b="0" dirty="0"/>
              <a:t> When comparing closely related proteins, one should use lower PAM or higher BLOSUM, for distantly related proteins higher PAM or lower BLOSUM matrices</a:t>
            </a:r>
          </a:p>
        </p:txBody>
      </p:sp>
      <p:sp>
        <p:nvSpPr>
          <p:cNvPr id="420874" name="Rectangle 10"/>
          <p:cNvSpPr>
            <a:spLocks noChangeArrowheads="1"/>
          </p:cNvSpPr>
          <p:nvPr/>
        </p:nvSpPr>
        <p:spPr bwMode="auto">
          <a:xfrm>
            <a:off x="0" y="5029200"/>
            <a:ext cx="9144000" cy="1676400"/>
          </a:xfrm>
          <a:prstGeom prst="rect">
            <a:avLst/>
          </a:prstGeom>
          <a:solidFill>
            <a:srgbClr val="00B0F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GB" altLang="x-none" sz="2400" b="0" dirty="0">
                <a:solidFill>
                  <a:schemeClr val="bg1"/>
                </a:solidFill>
              </a:rPr>
              <a:t>Blosum80			Blosum62		Blosum45       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GB" altLang="x-none" sz="2400" b="0" dirty="0">
                <a:solidFill>
                  <a:schemeClr val="bg1"/>
                </a:solidFill>
              </a:rPr>
              <a:t>PAM10			PAM120		PAM250         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GB" altLang="x-none" sz="2400" b="0" dirty="0">
                <a:solidFill>
                  <a:schemeClr val="bg1"/>
                </a:solidFill>
              </a:rPr>
              <a:t>Less divergent  	&lt;------ searching ------&gt;	More divergent</a:t>
            </a:r>
            <a:endParaRPr lang="en-GB" altLang="x-none" sz="2400" b="0" dirty="0">
              <a:solidFill>
                <a:srgbClr val="0000FF"/>
              </a:solidFill>
            </a:endParaRPr>
          </a:p>
        </p:txBody>
      </p:sp>
      <p:sp>
        <p:nvSpPr>
          <p:cNvPr id="72707" name="Text Box 11"/>
          <p:cNvSpPr txBox="1">
            <a:spLocks noChangeArrowheads="1"/>
          </p:cNvSpPr>
          <p:nvPr/>
        </p:nvSpPr>
        <p:spPr bwMode="auto">
          <a:xfrm>
            <a:off x="0" y="-27384"/>
            <a:ext cx="9144000" cy="57943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GB" altLang="x-none">
                <a:solidFill>
                  <a:srgbClr val="0000FF"/>
                </a:solidFill>
                <a:latin typeface="Helvetica" charset="0"/>
              </a:rPr>
              <a:t>Tips for using substitution matrices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4208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4208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4208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4208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208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208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87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57" name="Group 16"/>
          <p:cNvGrpSpPr>
            <a:grpSpLocks/>
          </p:cNvGrpSpPr>
          <p:nvPr/>
        </p:nvGrpSpPr>
        <p:grpSpPr bwMode="auto">
          <a:xfrm>
            <a:off x="1905000" y="2060575"/>
            <a:ext cx="4495800" cy="2743200"/>
            <a:chOff x="1296" y="864"/>
            <a:chExt cx="2832" cy="1728"/>
          </a:xfrm>
        </p:grpSpPr>
        <p:sp>
          <p:nvSpPr>
            <p:cNvPr id="19467" name="Oval 17"/>
            <p:cNvSpPr>
              <a:spLocks noChangeArrowheads="1"/>
            </p:cNvSpPr>
            <p:nvPr/>
          </p:nvSpPr>
          <p:spPr bwMode="auto">
            <a:xfrm>
              <a:off x="2448" y="864"/>
              <a:ext cx="576" cy="528"/>
            </a:xfrm>
            <a:prstGeom prst="ellipse">
              <a:avLst/>
            </a:prstGeom>
            <a:solidFill>
              <a:srgbClr val="0717FF"/>
            </a:solidFill>
            <a:ln w="9525">
              <a:solidFill>
                <a:srgbClr val="0717FF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fr-FR" altLang="x-none" sz="2400" b="0">
                <a:latin typeface="Arial" charset="0"/>
              </a:endParaRPr>
            </a:p>
          </p:txBody>
        </p:sp>
        <p:sp>
          <p:nvSpPr>
            <p:cNvPr id="19468" name="Oval 18"/>
            <p:cNvSpPr>
              <a:spLocks noChangeArrowheads="1"/>
            </p:cNvSpPr>
            <p:nvPr/>
          </p:nvSpPr>
          <p:spPr bwMode="auto">
            <a:xfrm>
              <a:off x="1296" y="2016"/>
              <a:ext cx="576" cy="52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fr-FR" altLang="x-none" sz="2400" b="0">
                <a:latin typeface="Arial" charset="0"/>
              </a:endParaRPr>
            </a:p>
          </p:txBody>
        </p:sp>
        <p:sp>
          <p:nvSpPr>
            <p:cNvPr id="19469" name="Oval 19"/>
            <p:cNvSpPr>
              <a:spLocks noChangeArrowheads="1"/>
            </p:cNvSpPr>
            <p:nvPr/>
          </p:nvSpPr>
          <p:spPr bwMode="auto">
            <a:xfrm>
              <a:off x="3552" y="2064"/>
              <a:ext cx="576" cy="52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fr-FR" altLang="x-none" sz="2400" b="0">
                <a:latin typeface="Arial" charset="0"/>
              </a:endParaRPr>
            </a:p>
          </p:txBody>
        </p:sp>
      </p:grpSp>
      <p:sp>
        <p:nvSpPr>
          <p:cNvPr id="31764" name="Line 20"/>
          <p:cNvSpPr>
            <a:spLocks noChangeShapeType="1"/>
          </p:cNvSpPr>
          <p:nvPr/>
        </p:nvSpPr>
        <p:spPr bwMode="auto">
          <a:xfrm flipH="1">
            <a:off x="2362200" y="2289175"/>
            <a:ext cx="1828800" cy="1828800"/>
          </a:xfrm>
          <a:prstGeom prst="line">
            <a:avLst/>
          </a:prstGeom>
          <a:noFill/>
          <a:ln w="57150">
            <a:solidFill>
              <a:srgbClr val="DC0C1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1765" name="Line 21"/>
          <p:cNvSpPr>
            <a:spLocks noChangeShapeType="1"/>
          </p:cNvSpPr>
          <p:nvPr/>
        </p:nvSpPr>
        <p:spPr bwMode="auto">
          <a:xfrm>
            <a:off x="4191000" y="2289175"/>
            <a:ext cx="1752600" cy="1905000"/>
          </a:xfrm>
          <a:prstGeom prst="line">
            <a:avLst/>
          </a:prstGeom>
          <a:noFill/>
          <a:ln w="57150">
            <a:solidFill>
              <a:srgbClr val="DC0C1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9460" name="Text Box 22"/>
          <p:cNvSpPr txBox="1">
            <a:spLocks noChangeArrowheads="1"/>
          </p:cNvSpPr>
          <p:nvPr/>
        </p:nvSpPr>
        <p:spPr bwMode="auto">
          <a:xfrm>
            <a:off x="1752600" y="4727575"/>
            <a:ext cx="129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GB" altLang="x-none" sz="2400">
                <a:latin typeface="Arial" charset="0"/>
              </a:rPr>
              <a:t>Gene1 </a:t>
            </a:r>
            <a:endParaRPr lang="en-GB" altLang="x-none" sz="2400" b="0">
              <a:latin typeface="Arial" charset="0"/>
            </a:endParaRPr>
          </a:p>
        </p:txBody>
      </p:sp>
      <p:sp>
        <p:nvSpPr>
          <p:cNvPr id="19461" name="Text Box 23"/>
          <p:cNvSpPr txBox="1">
            <a:spLocks noChangeArrowheads="1"/>
          </p:cNvSpPr>
          <p:nvPr/>
        </p:nvSpPr>
        <p:spPr bwMode="auto">
          <a:xfrm>
            <a:off x="5410200" y="4727575"/>
            <a:ext cx="1219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GB" altLang="x-none" sz="2400">
                <a:latin typeface="Arial" charset="0"/>
              </a:rPr>
              <a:t>Gene2</a:t>
            </a:r>
            <a:endParaRPr lang="en-GB" altLang="x-none" sz="2400" b="0">
              <a:latin typeface="Arial" charset="0"/>
            </a:endParaRPr>
          </a:p>
        </p:txBody>
      </p:sp>
      <p:sp>
        <p:nvSpPr>
          <p:cNvPr id="19462" name="Text Box 24"/>
          <p:cNvSpPr txBox="1">
            <a:spLocks noChangeArrowheads="1"/>
          </p:cNvSpPr>
          <p:nvPr/>
        </p:nvSpPr>
        <p:spPr bwMode="auto">
          <a:xfrm>
            <a:off x="2895600" y="1557338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GB" altLang="x-none" sz="2400" dirty="0">
                <a:latin typeface="Arial" charset="0"/>
              </a:rPr>
              <a:t>Common ancestor</a:t>
            </a:r>
            <a:endParaRPr lang="en-GB" altLang="x-none" sz="2400" b="0" dirty="0">
              <a:latin typeface="Arial" charset="0"/>
            </a:endParaRPr>
          </a:p>
        </p:txBody>
      </p:sp>
      <p:sp>
        <p:nvSpPr>
          <p:cNvPr id="19463" name="Text Box 25"/>
          <p:cNvSpPr txBox="1">
            <a:spLocks noChangeArrowheads="1"/>
          </p:cNvSpPr>
          <p:nvPr/>
        </p:nvSpPr>
        <p:spPr bwMode="auto">
          <a:xfrm>
            <a:off x="0" y="-26988"/>
            <a:ext cx="9067800" cy="64611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GB" altLang="x-none" sz="3600">
                <a:solidFill>
                  <a:srgbClr val="0717FF"/>
                </a:solidFill>
                <a:latin typeface="Arial" charset="0"/>
              </a:rPr>
              <a:t>Search for similarity between sequences</a:t>
            </a:r>
            <a:endParaRPr lang="en-GB" altLang="x-none" sz="3600" b="0">
              <a:latin typeface="Arial" charset="0"/>
            </a:endParaRPr>
          </a:p>
        </p:txBody>
      </p:sp>
      <p:sp>
        <p:nvSpPr>
          <p:cNvPr id="19464" name="Text Box 26"/>
          <p:cNvSpPr txBox="1">
            <a:spLocks noChangeArrowheads="1"/>
          </p:cNvSpPr>
          <p:nvPr/>
        </p:nvSpPr>
        <p:spPr bwMode="auto">
          <a:xfrm>
            <a:off x="152400" y="765175"/>
            <a:ext cx="8915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GB" altLang="x-none" sz="2800">
                <a:solidFill>
                  <a:srgbClr val="FF0000"/>
                </a:solidFill>
              </a:rPr>
              <a:t>One of the most frequent activity in Bioinformatics</a:t>
            </a:r>
            <a:endParaRPr lang="en-GB" altLang="x-none" sz="2400" b="0"/>
          </a:p>
        </p:txBody>
      </p:sp>
      <p:sp>
        <p:nvSpPr>
          <p:cNvPr id="31771" name="Text Box 27"/>
          <p:cNvSpPr txBox="1">
            <a:spLocks noChangeArrowheads="1"/>
          </p:cNvSpPr>
          <p:nvPr/>
        </p:nvSpPr>
        <p:spPr bwMode="auto">
          <a:xfrm>
            <a:off x="1905000" y="5337175"/>
            <a:ext cx="4724400" cy="1076325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GB" altLang="x-none">
                <a:solidFill>
                  <a:srgbClr val="0717FF"/>
                </a:solidFill>
                <a:latin typeface="Arial" charset="0"/>
              </a:rPr>
              <a:t>Homology is inferred by sequence similarity</a:t>
            </a:r>
            <a:r>
              <a:rPr lang="en-GB" altLang="x-none" sz="2400" b="0">
                <a:latin typeface="Arial" charset="0"/>
              </a:rPr>
              <a:t> </a:t>
            </a:r>
          </a:p>
        </p:txBody>
      </p:sp>
      <p:sp>
        <p:nvSpPr>
          <p:cNvPr id="19466" name="Text Box 28"/>
          <p:cNvSpPr txBox="1">
            <a:spLocks noChangeArrowheads="1"/>
          </p:cNvSpPr>
          <p:nvPr/>
        </p:nvSpPr>
        <p:spPr bwMode="auto">
          <a:xfrm>
            <a:off x="6248400" y="1908175"/>
            <a:ext cx="2667000" cy="1927225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GB" altLang="x-none" sz="2400">
                <a:solidFill>
                  <a:srgbClr val="021EFD"/>
                </a:solidFill>
                <a:latin typeface="Arial" charset="0"/>
              </a:rPr>
              <a:t>Two genes are homologs if and only if they derive from the same ancestor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31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1" dur="500"/>
                                        <p:tgtEl>
                                          <p:spTgt spid="31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800" decel="100000"/>
                                        <p:tgtEl>
                                          <p:spTgt spid="317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3177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317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317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17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17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64" grpId="0" animBg="1"/>
      <p:bldP spid="31765" grpId="0" animBg="1"/>
      <p:bldP spid="31771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3"/>
          <p:cNvSpPr>
            <a:spLocks noChangeArrowheads="1"/>
          </p:cNvSpPr>
          <p:nvPr/>
        </p:nvSpPr>
        <p:spPr bwMode="auto">
          <a:xfrm>
            <a:off x="1" y="0"/>
            <a:ext cx="9144000" cy="6413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GB" altLang="x-none" sz="3600" dirty="0">
                <a:solidFill>
                  <a:srgbClr val="0717FF"/>
                </a:solidFill>
                <a:latin typeface="Helvetica" charset="0"/>
              </a:rPr>
              <a:t>Sequence similarity search</a:t>
            </a:r>
          </a:p>
        </p:txBody>
      </p:sp>
      <p:sp>
        <p:nvSpPr>
          <p:cNvPr id="74754" name="Text Box 4"/>
          <p:cNvSpPr txBox="1">
            <a:spLocks noChangeArrowheads="1"/>
          </p:cNvSpPr>
          <p:nvPr/>
        </p:nvSpPr>
        <p:spPr bwMode="auto">
          <a:xfrm rot="-5444875">
            <a:off x="-2095500" y="3381375"/>
            <a:ext cx="571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fr-FR" altLang="x-none" sz="2400">
                <a:solidFill>
                  <a:srgbClr val="021EFD"/>
                </a:solidFill>
                <a:latin typeface="Arial" charset="0"/>
              </a:rPr>
              <a:t>http://blast.ncbi.nlm.nih.gov/Blast.cgi</a:t>
            </a:r>
            <a:endParaRPr lang="fr-FR" altLang="x-none" sz="2400" b="0">
              <a:latin typeface="Arial" charset="0"/>
            </a:endParaRPr>
          </a:p>
        </p:txBody>
      </p:sp>
      <p:graphicFrame>
        <p:nvGraphicFramePr>
          <p:cNvPr id="112644" name="Object 4"/>
          <p:cNvGraphicFramePr>
            <a:graphicFrameLocks noChangeAspect="1"/>
          </p:cNvGraphicFramePr>
          <p:nvPr/>
        </p:nvGraphicFramePr>
        <p:xfrm>
          <a:off x="1476375" y="188913"/>
          <a:ext cx="6143625" cy="662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02" name="Document" r:id="rId4" imgW="5765800" imgH="6896100" progId="Word.Document.8">
                  <p:embed/>
                </p:oleObj>
              </mc:Choice>
              <mc:Fallback>
                <p:oleObj name="Document" r:id="rId4" imgW="5765800" imgH="689610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188913"/>
                        <a:ext cx="6143625" cy="662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26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26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26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Text Box 2"/>
          <p:cNvSpPr txBox="1">
            <a:spLocks noChangeArrowheads="1"/>
          </p:cNvSpPr>
          <p:nvPr/>
        </p:nvSpPr>
        <p:spPr bwMode="auto">
          <a:xfrm>
            <a:off x="0" y="304800"/>
            <a:ext cx="8991600" cy="410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GB" altLang="x-none" sz="2400">
                <a:solidFill>
                  <a:srgbClr val="FF0000"/>
                </a:solidFill>
                <a:latin typeface="Helvetica" charset="0"/>
              </a:rPr>
              <a:t>• Position Specific Scoring Matrix (PSSM)</a:t>
            </a:r>
            <a:endParaRPr lang="en-GB" altLang="x-none" sz="2400">
              <a:latin typeface="Helvetica" charset="0"/>
            </a:endParaRPr>
          </a:p>
          <a:p>
            <a:pPr algn="just">
              <a:spcBef>
                <a:spcPct val="0"/>
              </a:spcBef>
              <a:buFontTx/>
              <a:buChar char="-"/>
            </a:pPr>
            <a:endParaRPr lang="en-GB" altLang="x-none" sz="2400" b="0"/>
          </a:p>
          <a:p>
            <a:pPr algn="just">
              <a:spcBef>
                <a:spcPct val="0"/>
              </a:spcBef>
              <a:buFontTx/>
              <a:buChar char="-"/>
            </a:pPr>
            <a:r>
              <a:rPr lang="en-GB" altLang="x-none" sz="2400" b="0"/>
              <a:t> Conserved motifs are identified and amino acid profile matrix for each motif is calculated.</a:t>
            </a:r>
          </a:p>
          <a:p>
            <a:pPr algn="just">
              <a:spcBef>
                <a:spcPct val="0"/>
              </a:spcBef>
              <a:buFontTx/>
              <a:buChar char="-"/>
            </a:pPr>
            <a:endParaRPr lang="en-GB" altLang="x-none" sz="2400" b="0"/>
          </a:p>
          <a:p>
            <a:pPr algn="just">
              <a:spcBef>
                <a:spcPct val="0"/>
              </a:spcBef>
              <a:buFontTx/>
              <a:buChar char="-"/>
            </a:pPr>
            <a:r>
              <a:rPr lang="en-GB" altLang="x-none" sz="2400" b="0"/>
              <a:t>This matrix (</a:t>
            </a:r>
            <a:r>
              <a:rPr lang="en-GB" altLang="x-none" sz="2400">
                <a:solidFill>
                  <a:srgbClr val="FF0000"/>
                </a:solidFill>
              </a:rPr>
              <a:t>n x 20 aa</a:t>
            </a:r>
            <a:r>
              <a:rPr lang="en-GB" altLang="x-none" sz="2400" b="0"/>
              <a:t> ) is representative of </a:t>
            </a:r>
            <a:r>
              <a:rPr lang="en-GB" altLang="x-none" sz="2400"/>
              <a:t>the relative amino acid probabilities at specific positions and is characteristic of a protein family</a:t>
            </a:r>
            <a:r>
              <a:rPr lang="en-GB" altLang="x-none" sz="2400" b="0"/>
              <a:t>.</a:t>
            </a:r>
          </a:p>
          <a:p>
            <a:pPr algn="just">
              <a:spcBef>
                <a:spcPct val="0"/>
              </a:spcBef>
              <a:buFontTx/>
              <a:buNone/>
            </a:pPr>
            <a:endParaRPr lang="en-GB" altLang="x-none" sz="2400" b="0"/>
          </a:p>
          <a:p>
            <a:pPr algn="just">
              <a:spcBef>
                <a:spcPct val="0"/>
              </a:spcBef>
              <a:buFontTx/>
              <a:buNone/>
            </a:pPr>
            <a:r>
              <a:rPr lang="en-GB" altLang="x-none" sz="2400" b="0"/>
              <a:t>-Such matrices  are used by the profile database searching programs (including PSI-BLAST and HMM based programs).</a:t>
            </a:r>
            <a:endParaRPr lang="en-GB" altLang="x-none" sz="2400">
              <a:latin typeface="Helvetica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Text Box 2"/>
          <p:cNvSpPr txBox="1">
            <a:spLocks noChangeArrowheads="1"/>
          </p:cNvSpPr>
          <p:nvPr/>
        </p:nvSpPr>
        <p:spPr bwMode="auto">
          <a:xfrm>
            <a:off x="0" y="76200"/>
            <a:ext cx="9144000" cy="656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x-none" sz="2400">
                <a:solidFill>
                  <a:srgbClr val="FF0000"/>
                </a:solidFill>
              </a:rPr>
              <a:t>Example of a PSSM matrices (determined by PSI-BLAST program):</a:t>
            </a:r>
            <a:endParaRPr lang="en-GB" altLang="x-none" sz="2400"/>
          </a:p>
          <a:p>
            <a:pPr>
              <a:spcBef>
                <a:spcPct val="0"/>
              </a:spcBef>
              <a:buFontTx/>
              <a:buNone/>
            </a:pPr>
            <a:r>
              <a:rPr lang="en-GB" altLang="x-none" sz="2400" b="0"/>
              <a:t>               </a:t>
            </a:r>
            <a:r>
              <a:rPr lang="en-GB" altLang="x-none" sz="1400">
                <a:latin typeface="Courier" charset="0"/>
              </a:rPr>
              <a:t>A  R  N  D  </a:t>
            </a:r>
            <a:r>
              <a:rPr lang="en-GB" altLang="x-none" sz="1400">
                <a:solidFill>
                  <a:srgbClr val="FF0000"/>
                </a:solidFill>
                <a:latin typeface="Courier" charset="0"/>
              </a:rPr>
              <a:t>C</a:t>
            </a:r>
            <a:r>
              <a:rPr lang="en-GB" altLang="x-none" sz="1400">
                <a:latin typeface="Courier" charset="0"/>
              </a:rPr>
              <a:t>  Q  </a:t>
            </a:r>
            <a:r>
              <a:rPr lang="en-GB" altLang="x-none" sz="1400">
                <a:solidFill>
                  <a:srgbClr val="0000FF"/>
                </a:solidFill>
                <a:latin typeface="Courier" charset="0"/>
              </a:rPr>
              <a:t>E</a:t>
            </a:r>
            <a:r>
              <a:rPr lang="en-GB" altLang="x-none" sz="1400">
                <a:latin typeface="Courier" charset="0"/>
              </a:rPr>
              <a:t>  G  H  I  L  K  M  F  P  S  T  W  Y  V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x-none" sz="1400">
                <a:latin typeface="Courier" charset="0"/>
              </a:rPr>
              <a:t>    1 M   -1 -1 -2 -3 -1  0 -2 -3 -2  1  2 -1  5  0 -2 -1 -1 -1 -1  1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x-none" sz="1400">
                <a:latin typeface="Courier" charset="0"/>
              </a:rPr>
              <a:t>    2 S    1 -1  1  0 -1  0  0  0 -1 -2 -2  0 -1 -2 -1  4  1 -3 -2 -2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x-none" sz="1400">
                <a:latin typeface="Courier" charset="0"/>
              </a:rPr>
              <a:t>    3 S    1 -1  1  0 -1  0  0  0 -1 -2 -2  0 -1 -2 -1  4  1 -3 -2 -2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x-none" sz="1400">
                <a:latin typeface="Courier" charset="0"/>
              </a:rPr>
              <a:t>    4 S    1 -1  1  0 -1  0  0  0 -1 -2 -2  0 -1 -2 -1  4  1 -3 -2 -2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x-none" sz="1400">
                <a:latin typeface="Courier" charset="0"/>
              </a:rPr>
              <a:t>    5 S    1 -1  1  0 -1  0  0  0 -1 -2 -2  0 -1 -2 -1  4  1 -3 -2 -2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x-none" sz="1400">
                <a:latin typeface="Courier" charset="0"/>
              </a:rPr>
              <a:t>    </a:t>
            </a:r>
            <a:r>
              <a:rPr lang="en-GB" altLang="x-none" sz="1400">
                <a:solidFill>
                  <a:srgbClr val="FF0000"/>
                </a:solidFill>
                <a:latin typeface="Courier" charset="0"/>
              </a:rPr>
              <a:t>6 G</a:t>
            </a:r>
            <a:r>
              <a:rPr lang="en-GB" altLang="x-none" sz="1400">
                <a:latin typeface="Courier" charset="0"/>
              </a:rPr>
              <a:t>    0 -2  0 -1 </a:t>
            </a:r>
            <a:r>
              <a:rPr lang="en-GB" altLang="x-none" sz="1400">
                <a:solidFill>
                  <a:srgbClr val="FF0000"/>
                </a:solidFill>
                <a:latin typeface="Courier" charset="0"/>
              </a:rPr>
              <a:t>-3</a:t>
            </a:r>
            <a:r>
              <a:rPr lang="en-GB" altLang="x-none" sz="1400">
                <a:latin typeface="Courier" charset="0"/>
              </a:rPr>
              <a:t> -2 -2  6 -2 -4 -4 -2 -3 -3 -2  0 -2 -2 -3 -3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x-none" sz="1400">
                <a:latin typeface="Courier" charset="0"/>
              </a:rPr>
              <a:t>    7 L   -1 -2 -3 -4 -1 -2 -3 -4 -3  2  4 -2  2  0 -3 -2 -1 -2 -1  1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x-none" sz="1400">
                <a:latin typeface="Courier" charset="0"/>
              </a:rPr>
              <a:t>    8 K   -1  2  0 -1 -3  1  1 -2 -1 -3 -2  5 -1 -3 -1  0 -1 -3 -2 -2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x-none" sz="1400">
                <a:latin typeface="Courier" charset="0"/>
              </a:rPr>
              <a:t>    </a:t>
            </a:r>
            <a:r>
              <a:rPr lang="en-GB" altLang="x-none" sz="1400">
                <a:solidFill>
                  <a:srgbClr val="0000FF"/>
                </a:solidFill>
                <a:latin typeface="Courier" charset="0"/>
              </a:rPr>
              <a:t>9 Q</a:t>
            </a:r>
            <a:r>
              <a:rPr lang="en-GB" altLang="x-none" sz="1400">
                <a:latin typeface="Courier" charset="0"/>
              </a:rPr>
              <a:t>   -1  1  0  0 -3  5  </a:t>
            </a:r>
            <a:r>
              <a:rPr lang="en-GB" altLang="x-none" sz="1400">
                <a:solidFill>
                  <a:srgbClr val="0000FF"/>
                </a:solidFill>
                <a:latin typeface="Courier" charset="0"/>
              </a:rPr>
              <a:t>2</a:t>
            </a:r>
            <a:r>
              <a:rPr lang="en-GB" altLang="x-none" sz="1400">
                <a:latin typeface="Courier" charset="0"/>
              </a:rPr>
              <a:t> -2  0 -3 -2  1  0 -3 -1  0 -1 -2 -1 -2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x-none" sz="1400">
                <a:latin typeface="Courier" charset="0"/>
              </a:rPr>
              <a:t>   </a:t>
            </a:r>
            <a:r>
              <a:rPr lang="en-GB" altLang="x-none" sz="1400">
                <a:solidFill>
                  <a:srgbClr val="0000FF"/>
                </a:solidFill>
                <a:latin typeface="Courier" charset="0"/>
              </a:rPr>
              <a:t>10 Q</a:t>
            </a:r>
            <a:r>
              <a:rPr lang="en-GB" altLang="x-none" sz="1400">
                <a:latin typeface="Courier" charset="0"/>
              </a:rPr>
              <a:t>   -1  1  0  0 -3  5  </a:t>
            </a:r>
            <a:r>
              <a:rPr lang="en-GB" altLang="x-none" sz="1400">
                <a:solidFill>
                  <a:srgbClr val="0000FF"/>
                </a:solidFill>
                <a:latin typeface="Courier" charset="0"/>
              </a:rPr>
              <a:t>2</a:t>
            </a:r>
            <a:r>
              <a:rPr lang="en-GB" altLang="x-none" sz="1400">
                <a:latin typeface="Courier" charset="0"/>
              </a:rPr>
              <a:t> -2  0 -3 -2  1  0 -3 -1  0 -1 -2 -1 -2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x-none" sz="1400">
                <a:latin typeface="Courier" charset="0"/>
              </a:rPr>
              <a:t>   </a:t>
            </a:r>
            <a:r>
              <a:rPr lang="en-GB" altLang="x-none" sz="1400">
                <a:solidFill>
                  <a:srgbClr val="FF0000"/>
                </a:solidFill>
                <a:latin typeface="Courier" charset="0"/>
              </a:rPr>
              <a:t>11 G</a:t>
            </a:r>
            <a:r>
              <a:rPr lang="en-GB" altLang="x-none" sz="1400">
                <a:latin typeface="Courier" charset="0"/>
              </a:rPr>
              <a:t>    0 -2  0 -1 </a:t>
            </a:r>
            <a:r>
              <a:rPr lang="en-GB" altLang="x-none" sz="1400">
                <a:solidFill>
                  <a:srgbClr val="FF0000"/>
                </a:solidFill>
                <a:latin typeface="Courier" charset="0"/>
              </a:rPr>
              <a:t>-2</a:t>
            </a:r>
            <a:r>
              <a:rPr lang="en-GB" altLang="x-none" sz="1400">
                <a:latin typeface="Courier" charset="0"/>
              </a:rPr>
              <a:t> -2 -2  6 -2 -4 -4 -2 -3 -3 -2  0 -2 -2 -3 -3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x-none" sz="1400">
                <a:latin typeface="Courier" charset="0"/>
              </a:rPr>
              <a:t>   12 L   -1 -2 -3 -4 -1 -2 -3 -4 -3  2  4 -2  2  0 -3 -2 -1 -2 -1  1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x-none" sz="1400">
                <a:latin typeface="Courier" charset="0"/>
              </a:rPr>
              <a:t>   13 A    4 -1 -2 -2  0 -1 -1  0 -2 -1 -1 -1 -1 -2 -1  1  0 -3 -2  0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x-none" sz="1400">
                <a:latin typeface="Courier" charset="0"/>
              </a:rPr>
              <a:t>   </a:t>
            </a:r>
            <a:r>
              <a:rPr lang="en-GB" altLang="x-none" sz="1400">
                <a:solidFill>
                  <a:srgbClr val="0000FF"/>
                </a:solidFill>
                <a:latin typeface="Courier" charset="0"/>
              </a:rPr>
              <a:t>14 Q</a:t>
            </a:r>
            <a:r>
              <a:rPr lang="en-GB" altLang="x-none" sz="1400">
                <a:latin typeface="Courier" charset="0"/>
              </a:rPr>
              <a:t>   -1  1  0  0 -3  5  </a:t>
            </a:r>
            <a:r>
              <a:rPr lang="en-GB" altLang="x-none" sz="1400">
                <a:solidFill>
                  <a:srgbClr val="0000FF"/>
                </a:solidFill>
                <a:latin typeface="Courier" charset="0"/>
              </a:rPr>
              <a:t>2</a:t>
            </a:r>
            <a:r>
              <a:rPr lang="en-GB" altLang="x-none" sz="1400">
                <a:latin typeface="Courier" charset="0"/>
              </a:rPr>
              <a:t> -2  0 -3 -2  1  0 -3 -1  0 -1 -2 -1 -2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x-none" sz="1400">
                <a:latin typeface="Courier" charset="0"/>
              </a:rPr>
              <a:t>   15 K   -1  2  0 -1 -3  1  1 -2 -1 -3 -2  5 -1 -3 -1  0 -1 -3 -2 -2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x-none" sz="1400">
                <a:latin typeface="Courier" charset="0"/>
              </a:rPr>
              <a:t>   16 K   -1  2  0 -1 -3  1  1 -2 -1 -3 -2  5 -1 -3 -1  0 -1 -3 -2 -2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x-none" sz="1400">
                <a:latin typeface="Courier" charset="0"/>
              </a:rPr>
              <a:t>   17 K   -1  2  0 -1 -3  1  1 -2 -1 -3 -2  5 -1 -3 -1  0 -1 -3 -2 -2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x-none" sz="1400">
                <a:latin typeface="Courier" charset="0"/>
              </a:rPr>
              <a:t>   18 F   -2 -3 -3 -3 -2 -3 -3 -3 -1  0  0 -3  0  6 -4 -2 -2  1  3 -1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x-none" sz="1400">
                <a:latin typeface="Courier" charset="0"/>
              </a:rPr>
              <a:t>   </a:t>
            </a:r>
            <a:r>
              <a:rPr lang="en-GB" altLang="x-none" sz="1400">
                <a:solidFill>
                  <a:srgbClr val="0000FF"/>
                </a:solidFill>
                <a:latin typeface="Courier" charset="0"/>
              </a:rPr>
              <a:t>19 Q</a:t>
            </a:r>
            <a:r>
              <a:rPr lang="en-GB" altLang="x-none" sz="1400">
                <a:latin typeface="Courier" charset="0"/>
              </a:rPr>
              <a:t>   -1  1  0  0 -3  5  </a:t>
            </a:r>
            <a:r>
              <a:rPr lang="en-GB" altLang="x-none" sz="1400">
                <a:solidFill>
                  <a:srgbClr val="0000FF"/>
                </a:solidFill>
                <a:latin typeface="Courier" charset="0"/>
              </a:rPr>
              <a:t>3</a:t>
            </a:r>
            <a:r>
              <a:rPr lang="en-GB" altLang="x-none" sz="1400">
                <a:latin typeface="Courier" charset="0"/>
              </a:rPr>
              <a:t> -2  0 -3 -2  1  0 -3 -1  0 -1 -2 -1 -2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x-none" sz="1400">
                <a:latin typeface="Courier" charset="0"/>
              </a:rPr>
              <a:t>   20 L   -1 -2 -3 -4 -1 -2 -3 -4 -3  2  4 -2  2  0 -3 -2 -1 -2 -1  1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x-none" sz="1400">
                <a:latin typeface="Courier" charset="0"/>
              </a:rPr>
              <a:t>   21 E   -1  0  0  2 -4  2  5 -2  0 -3 -3  1 -2 -3 -1  0 -1 -3 -2 -2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x-none" sz="1400">
                <a:latin typeface="Courier" charset="0"/>
              </a:rPr>
              <a:t>   22 F   -2 -3 -3 -3 -2 -3 -3 -3 -1  0  0 -3  0  6 -4 -2 -2  1  3 -1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x-none" sz="1400">
                <a:latin typeface="Courier" charset="0"/>
              </a:rPr>
              <a:t>   23 D   -2 -2  1  6 -3  0  2 -1 -1 -3 -4 -1 -3 -3 -1  0 -1 -4 -3 -3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x-none" sz="1400">
                <a:latin typeface="Courier" charset="0"/>
              </a:rPr>
              <a:t>.....................................................................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x-none" sz="1400">
                <a:latin typeface="Courier" charset="0"/>
              </a:rPr>
              <a:t>  573 I   -1 -3 -3 -3 -1 -3 -3 -4 -3  4  2 -3  1  0 -3 -2 -1 -3 -1  3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x-none" sz="1400">
                <a:latin typeface="Courier" charset="0"/>
              </a:rPr>
              <a:t>  574 P   -1 -2 -2 -1 -3 -1 -1 -2 -2 -3 -3 -1 -2 -4  7 -1 -1 -4 -3 -2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x-none" sz="1400">
                <a:latin typeface="Courier" charset="0"/>
              </a:rPr>
              <a:t>  575 L   -1 -2 -3 -4 -1 -2 -3 -4 -3  2  4 -2  2  0 -3 -2 -1 -2 -1  1 </a:t>
            </a:r>
            <a:endParaRPr lang="en-GB" altLang="x-none" sz="24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Text Box 3"/>
          <p:cNvSpPr txBox="1">
            <a:spLocks noChangeArrowheads="1"/>
          </p:cNvSpPr>
          <p:nvPr/>
        </p:nvSpPr>
        <p:spPr bwMode="auto">
          <a:xfrm>
            <a:off x="0" y="76200"/>
            <a:ext cx="9144000" cy="656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x-none" sz="2400">
                <a:solidFill>
                  <a:srgbClr val="FF0000"/>
                </a:solidFill>
              </a:rPr>
              <a:t>Example of a PSSM matrices (determined by PSI-BLAST program):</a:t>
            </a:r>
            <a:endParaRPr lang="en-GB" altLang="x-none" sz="2400"/>
          </a:p>
          <a:p>
            <a:pPr>
              <a:spcBef>
                <a:spcPct val="0"/>
              </a:spcBef>
              <a:buFontTx/>
              <a:buNone/>
            </a:pPr>
            <a:r>
              <a:rPr lang="en-GB" altLang="x-none" sz="2400" b="0"/>
              <a:t>               </a:t>
            </a:r>
            <a:r>
              <a:rPr lang="en-GB" altLang="x-none" sz="1400">
                <a:latin typeface="Courier" charset="0"/>
              </a:rPr>
              <a:t>A  R  N  D  </a:t>
            </a:r>
            <a:r>
              <a:rPr lang="en-GB" altLang="x-none" sz="1400">
                <a:solidFill>
                  <a:srgbClr val="FF0000"/>
                </a:solidFill>
                <a:latin typeface="Courier" charset="0"/>
              </a:rPr>
              <a:t>C</a:t>
            </a:r>
            <a:r>
              <a:rPr lang="en-GB" altLang="x-none" sz="1400">
                <a:latin typeface="Courier" charset="0"/>
              </a:rPr>
              <a:t>  Q  </a:t>
            </a:r>
            <a:r>
              <a:rPr lang="en-GB" altLang="x-none" sz="1400">
                <a:solidFill>
                  <a:srgbClr val="0000FF"/>
                </a:solidFill>
                <a:latin typeface="Courier" charset="0"/>
              </a:rPr>
              <a:t>E</a:t>
            </a:r>
            <a:r>
              <a:rPr lang="en-GB" altLang="x-none" sz="1400">
                <a:latin typeface="Courier" charset="0"/>
              </a:rPr>
              <a:t>  G  H  I  L  K  M  F  P  S  T  W  Y  V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x-none" sz="1400">
                <a:latin typeface="Courier" charset="0"/>
              </a:rPr>
              <a:t>    1 M   -1 -1 -2 -3 -1  0 -2 -3 -2  1  2 -1  5  0 -2 -1 -1 -1 -1  1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x-none" sz="1400">
                <a:latin typeface="Courier" charset="0"/>
              </a:rPr>
              <a:t>    2 S    1 -1  1  0 -1  0  0  0 -1 -2 -2  0 -1 -2 -1  4  1 -3 -2 -2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x-none" sz="1400">
                <a:latin typeface="Courier" charset="0"/>
              </a:rPr>
              <a:t>    3 S    1 -1  1  0 -1  0  0  0 -1 -2 -2  0 -1 -2 -1  4  1 -3 -2 -2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x-none" sz="1400">
                <a:latin typeface="Courier" charset="0"/>
              </a:rPr>
              <a:t>    4 S    1 -1  1  0 -1  0  0  0 -1 -2 -2  0 -1 -2 -1  4  1 -3 -2 -2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x-none" sz="1400">
                <a:latin typeface="Courier" charset="0"/>
              </a:rPr>
              <a:t>    5 S    1 -1  1  0 -1  0  0  0 -1 -2 -2  0 -1 -2 -1  4  1 -3 -2 -2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x-none" sz="1400">
                <a:latin typeface="Courier" charset="0"/>
              </a:rPr>
              <a:t>    </a:t>
            </a:r>
            <a:r>
              <a:rPr lang="en-GB" altLang="x-none" sz="1400">
                <a:solidFill>
                  <a:srgbClr val="FF0000"/>
                </a:solidFill>
                <a:latin typeface="Courier" charset="0"/>
              </a:rPr>
              <a:t>6 G</a:t>
            </a:r>
            <a:r>
              <a:rPr lang="en-GB" altLang="x-none" sz="1400">
                <a:latin typeface="Courier" charset="0"/>
              </a:rPr>
              <a:t>    0 -2  0 -1 </a:t>
            </a:r>
            <a:r>
              <a:rPr lang="en-GB" altLang="x-none" sz="1400">
                <a:solidFill>
                  <a:srgbClr val="FF0000"/>
                </a:solidFill>
                <a:latin typeface="Courier" charset="0"/>
              </a:rPr>
              <a:t>-3</a:t>
            </a:r>
            <a:r>
              <a:rPr lang="en-GB" altLang="x-none" sz="1400">
                <a:latin typeface="Courier" charset="0"/>
              </a:rPr>
              <a:t> -2 -2  6 -2 -4 -4 -2 -3 -3 -2  0 -2 -2 -3 -3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x-none" sz="1400">
                <a:latin typeface="Courier" charset="0"/>
              </a:rPr>
              <a:t>    7 L   -1 -2 -3 -4 -1 -2 -3 -4 -3  2  4 -2  2  0 -3 -2 -1 -2 -1  1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x-none" sz="1400">
                <a:latin typeface="Courier" charset="0"/>
              </a:rPr>
              <a:t>    8 K   -1  2  0 -1 -3  1  1 -2 -1 -3 -2  5 -1 -3 -1  0 -1 -3 -2 -2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x-none" sz="1400">
                <a:latin typeface="Courier" charset="0"/>
              </a:rPr>
              <a:t>    </a:t>
            </a:r>
            <a:r>
              <a:rPr lang="en-GB" altLang="x-none" sz="1400">
                <a:solidFill>
                  <a:srgbClr val="0000FF"/>
                </a:solidFill>
                <a:latin typeface="Courier" charset="0"/>
              </a:rPr>
              <a:t>9 Q</a:t>
            </a:r>
            <a:r>
              <a:rPr lang="en-GB" altLang="x-none" sz="1400">
                <a:latin typeface="Courier" charset="0"/>
              </a:rPr>
              <a:t>   -1  1  0  0 -3  5  </a:t>
            </a:r>
            <a:r>
              <a:rPr lang="en-GB" altLang="x-none" sz="1400">
                <a:solidFill>
                  <a:srgbClr val="0000FF"/>
                </a:solidFill>
                <a:latin typeface="Courier" charset="0"/>
              </a:rPr>
              <a:t>2</a:t>
            </a:r>
            <a:r>
              <a:rPr lang="en-GB" altLang="x-none" sz="1400">
                <a:latin typeface="Courier" charset="0"/>
              </a:rPr>
              <a:t> -2  0 -3 -2  1  0 -3 -1  0 -1 -2 -1 -2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x-none" sz="1400">
                <a:latin typeface="Courier" charset="0"/>
              </a:rPr>
              <a:t>   </a:t>
            </a:r>
            <a:r>
              <a:rPr lang="en-GB" altLang="x-none" sz="1400">
                <a:solidFill>
                  <a:srgbClr val="0000FF"/>
                </a:solidFill>
                <a:latin typeface="Courier" charset="0"/>
              </a:rPr>
              <a:t>10 Q</a:t>
            </a:r>
            <a:r>
              <a:rPr lang="en-GB" altLang="x-none" sz="1400">
                <a:latin typeface="Courier" charset="0"/>
              </a:rPr>
              <a:t>   -1  1  0  0 -3  5  </a:t>
            </a:r>
            <a:r>
              <a:rPr lang="en-GB" altLang="x-none" sz="1400">
                <a:solidFill>
                  <a:srgbClr val="0000FF"/>
                </a:solidFill>
                <a:latin typeface="Courier" charset="0"/>
              </a:rPr>
              <a:t>2</a:t>
            </a:r>
            <a:r>
              <a:rPr lang="en-GB" altLang="x-none" sz="1400">
                <a:latin typeface="Courier" charset="0"/>
              </a:rPr>
              <a:t> -2  0 -3 -2  1  0 -3 -1  0 -1 -2 -1 -2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x-none" sz="1400">
                <a:latin typeface="Courier" charset="0"/>
              </a:rPr>
              <a:t>   </a:t>
            </a:r>
            <a:r>
              <a:rPr lang="en-GB" altLang="x-none" sz="1400">
                <a:solidFill>
                  <a:srgbClr val="FF0000"/>
                </a:solidFill>
                <a:latin typeface="Courier" charset="0"/>
              </a:rPr>
              <a:t>11 G</a:t>
            </a:r>
            <a:r>
              <a:rPr lang="en-GB" altLang="x-none" sz="1400">
                <a:latin typeface="Courier" charset="0"/>
              </a:rPr>
              <a:t>    0 -2  0 -1 </a:t>
            </a:r>
            <a:r>
              <a:rPr lang="en-GB" altLang="x-none" sz="1400">
                <a:solidFill>
                  <a:srgbClr val="FF0000"/>
                </a:solidFill>
                <a:latin typeface="Courier" charset="0"/>
              </a:rPr>
              <a:t>-2</a:t>
            </a:r>
            <a:r>
              <a:rPr lang="en-GB" altLang="x-none" sz="1400">
                <a:latin typeface="Courier" charset="0"/>
              </a:rPr>
              <a:t> -2 -2  6 -2 -4 -4 -2 -3 -3 -2  0 -2 -2 -3 -3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x-none" sz="1400">
                <a:latin typeface="Courier" charset="0"/>
              </a:rPr>
              <a:t>   12 L   -1 -2 -3 -4 -1 -2 -3 -4 -3  2  4 -2  2  0 -3 -2 -1 -2 -1  1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x-none" sz="1400">
                <a:latin typeface="Courier" charset="0"/>
              </a:rPr>
              <a:t>   13 A    4 -1 -2 -2  0 -1 -1  0 -2 -1 -1 -1 -1 -2 -1  1  0 -3 -2  0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x-none" sz="1400">
                <a:latin typeface="Courier" charset="0"/>
              </a:rPr>
              <a:t>   </a:t>
            </a:r>
            <a:r>
              <a:rPr lang="en-GB" altLang="x-none" sz="1400">
                <a:solidFill>
                  <a:srgbClr val="0000FF"/>
                </a:solidFill>
                <a:latin typeface="Courier" charset="0"/>
              </a:rPr>
              <a:t>14 Q</a:t>
            </a:r>
            <a:r>
              <a:rPr lang="en-GB" altLang="x-none" sz="1400">
                <a:latin typeface="Courier" charset="0"/>
              </a:rPr>
              <a:t>   -1  1  0  0 -3  5  </a:t>
            </a:r>
            <a:r>
              <a:rPr lang="en-GB" altLang="x-none" sz="1400">
                <a:solidFill>
                  <a:srgbClr val="0000FF"/>
                </a:solidFill>
                <a:latin typeface="Courier" charset="0"/>
              </a:rPr>
              <a:t>2</a:t>
            </a:r>
            <a:r>
              <a:rPr lang="en-GB" altLang="x-none" sz="1400">
                <a:latin typeface="Courier" charset="0"/>
              </a:rPr>
              <a:t> -2  0 -3 -2  1  0 -3 -1  0 -1 -2 -1 -2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x-none" sz="1400">
                <a:latin typeface="Courier" charset="0"/>
              </a:rPr>
              <a:t>   15 K   -1  2  0 -1 -3  1  1 -2 -1 -3 -2  5 -1 -3 -1  0 -1 -3 -2 -2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x-none" sz="1400">
                <a:latin typeface="Courier" charset="0"/>
              </a:rPr>
              <a:t>   16 K   -1  2  0 -1 -3  1  1 -2 -1 -3 -2  5 -1 -3 -1  0 -1 -3 -2 -2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x-none" sz="1400">
                <a:latin typeface="Courier" charset="0"/>
              </a:rPr>
              <a:t>   17 K   -1  2  0 -1 -3  1  1 -2 -1 -3 -2  5 -1 -3 -1  0 -1 -3 -2 -2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x-none" sz="1400">
                <a:latin typeface="Courier" charset="0"/>
              </a:rPr>
              <a:t>   18 F   -2 -3 -3 -3 -2 -3 -3 -3 -1  0  0 -3  0  6 -4 -2 -2  1  3 -1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x-none" sz="1400">
                <a:latin typeface="Courier" charset="0"/>
              </a:rPr>
              <a:t>   </a:t>
            </a:r>
            <a:r>
              <a:rPr lang="en-GB" altLang="x-none" sz="1400">
                <a:solidFill>
                  <a:srgbClr val="0000FF"/>
                </a:solidFill>
                <a:latin typeface="Courier" charset="0"/>
              </a:rPr>
              <a:t>19 Q</a:t>
            </a:r>
            <a:r>
              <a:rPr lang="en-GB" altLang="x-none" sz="1400">
                <a:latin typeface="Courier" charset="0"/>
              </a:rPr>
              <a:t>   -1  1  0  0 -3  5  </a:t>
            </a:r>
            <a:r>
              <a:rPr lang="en-GB" altLang="x-none" sz="1400">
                <a:solidFill>
                  <a:srgbClr val="0000FF"/>
                </a:solidFill>
                <a:latin typeface="Courier" charset="0"/>
              </a:rPr>
              <a:t>3</a:t>
            </a:r>
            <a:r>
              <a:rPr lang="en-GB" altLang="x-none" sz="1400">
                <a:latin typeface="Courier" charset="0"/>
              </a:rPr>
              <a:t> -2  0 -3 -2  1  0 -3 -1  0 -1 -2 -1 -2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x-none" sz="1400">
                <a:latin typeface="Courier" charset="0"/>
              </a:rPr>
              <a:t>   20 L   -1 -2 -3 -4 -1 -2 -3 -4 -3  2  4 -2  2  0 -3 -2 -1 -2 -1  1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x-none" sz="1400">
                <a:latin typeface="Courier" charset="0"/>
              </a:rPr>
              <a:t>   21 E   -1  0  0  2 -4  2  5 -2  0 -3 -3  1 -2 -3 -1  0 -1 -3 -2 -2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x-none" sz="1400">
                <a:latin typeface="Courier" charset="0"/>
              </a:rPr>
              <a:t>   22 F   -2 -3 -3 -3 -2 -3 -3 -3 -1  0  0 -3  0  6 -4 -2 -2  1  3 -1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x-none" sz="1400">
                <a:latin typeface="Courier" charset="0"/>
              </a:rPr>
              <a:t>   23 D   -2 -2  1  6 -3  0  2 -1 -1 -3 -4 -1 -3 -3 -1  0 -1 -4 -3 -3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x-none" sz="1400">
                <a:latin typeface="Courier" charset="0"/>
              </a:rPr>
              <a:t>.....................................................................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x-none" sz="1400">
                <a:latin typeface="Courier" charset="0"/>
              </a:rPr>
              <a:t>  573 I   -1 -3 -3 -3 -1 -3 -3 -4 -3  4  2 -3  1  0 -3 -2 -1 -3 -1  3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x-none" sz="1400">
                <a:latin typeface="Courier" charset="0"/>
              </a:rPr>
              <a:t>  574 P   -1 -2 -2 -1 -3 -1 -1 -2 -2 -3 -3 -1 -2 -4  7 -1 -1 -4 -3 -2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x-none" sz="1400">
                <a:latin typeface="Courier" charset="0"/>
              </a:rPr>
              <a:t>  575 L   -1 -2 -3 -4 -1 -2 -3 -4 -3  2  4 -2  2  0 -3 -2 -1 -2 -1  1 </a:t>
            </a:r>
            <a:endParaRPr lang="en-GB" altLang="x-none" sz="2400"/>
          </a:p>
        </p:txBody>
      </p:sp>
      <p:sp>
        <p:nvSpPr>
          <p:cNvPr id="449540" name="Oval 4"/>
          <p:cNvSpPr>
            <a:spLocks noChangeArrowheads="1"/>
          </p:cNvSpPr>
          <p:nvPr/>
        </p:nvSpPr>
        <p:spPr bwMode="auto">
          <a:xfrm>
            <a:off x="2971800" y="2514600"/>
            <a:ext cx="533400" cy="2286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fr-FR" altLang="x-none" sz="2400" b="0"/>
          </a:p>
        </p:txBody>
      </p:sp>
      <p:sp>
        <p:nvSpPr>
          <p:cNvPr id="449541" name="Oval 5"/>
          <p:cNvSpPr>
            <a:spLocks noChangeArrowheads="1"/>
          </p:cNvSpPr>
          <p:nvPr/>
        </p:nvSpPr>
        <p:spPr bwMode="auto">
          <a:xfrm>
            <a:off x="3048000" y="2743200"/>
            <a:ext cx="457200" cy="2286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fr-FR" altLang="x-none" sz="2400" b="0"/>
          </a:p>
        </p:txBody>
      </p:sp>
      <p:sp>
        <p:nvSpPr>
          <p:cNvPr id="449542" name="Oval 6"/>
          <p:cNvSpPr>
            <a:spLocks noChangeArrowheads="1"/>
          </p:cNvSpPr>
          <p:nvPr/>
        </p:nvSpPr>
        <p:spPr bwMode="auto">
          <a:xfrm>
            <a:off x="3048000" y="3581400"/>
            <a:ext cx="457200" cy="2286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fr-FR" altLang="x-none" sz="2400" b="0"/>
          </a:p>
        </p:txBody>
      </p:sp>
      <p:sp>
        <p:nvSpPr>
          <p:cNvPr id="449543" name="Oval 7"/>
          <p:cNvSpPr>
            <a:spLocks noChangeArrowheads="1"/>
          </p:cNvSpPr>
          <p:nvPr/>
        </p:nvSpPr>
        <p:spPr bwMode="auto">
          <a:xfrm>
            <a:off x="3048000" y="4648200"/>
            <a:ext cx="457200" cy="3048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fr-FR" altLang="x-none" sz="2400" b="0">
              <a:solidFill>
                <a:srgbClr val="FF0000"/>
              </a:solidFill>
            </a:endParaRPr>
          </a:p>
        </p:txBody>
      </p:sp>
      <p:sp>
        <p:nvSpPr>
          <p:cNvPr id="449544" name="Oval 8"/>
          <p:cNvSpPr>
            <a:spLocks noChangeArrowheads="1"/>
          </p:cNvSpPr>
          <p:nvPr/>
        </p:nvSpPr>
        <p:spPr bwMode="auto">
          <a:xfrm>
            <a:off x="2362200" y="1905000"/>
            <a:ext cx="457200" cy="228600"/>
          </a:xfrm>
          <a:prstGeom prst="ellipse">
            <a:avLst/>
          </a:prstGeom>
          <a:noFill/>
          <a:ln w="38100">
            <a:solidFill>
              <a:srgbClr val="00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fr-FR" altLang="x-none" sz="2400" b="0"/>
          </a:p>
        </p:txBody>
      </p:sp>
      <p:sp>
        <p:nvSpPr>
          <p:cNvPr id="449545" name="Oval 9"/>
          <p:cNvSpPr>
            <a:spLocks noChangeArrowheads="1"/>
          </p:cNvSpPr>
          <p:nvPr/>
        </p:nvSpPr>
        <p:spPr bwMode="auto">
          <a:xfrm>
            <a:off x="2362200" y="2971800"/>
            <a:ext cx="457200" cy="228600"/>
          </a:xfrm>
          <a:prstGeom prst="ellipse">
            <a:avLst/>
          </a:prstGeom>
          <a:noFill/>
          <a:ln w="38100">
            <a:solidFill>
              <a:srgbClr val="00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fr-FR" altLang="x-none" sz="2400" b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4495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449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0" fill="hold"/>
                                        <p:tgtEl>
                                          <p:spTgt spid="4495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4495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4495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4495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1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4495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4495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4495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2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4495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4495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4495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2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4495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4495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4495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1000"/>
                            </p:stCondLst>
                            <p:childTnLst>
                              <p:par>
                                <p:cTn id="3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4495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4495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4495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9540" grpId="0" animBg="1"/>
      <p:bldP spid="449541" grpId="0" animBg="1"/>
      <p:bldP spid="449542" grpId="0" animBg="1"/>
      <p:bldP spid="449543" grpId="0" animBg="1"/>
      <p:bldP spid="449544" grpId="0" animBg="1"/>
      <p:bldP spid="44954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945" name="Group 84"/>
          <p:cNvGrpSpPr>
            <a:grpSpLocks/>
          </p:cNvGrpSpPr>
          <p:nvPr/>
        </p:nvGrpSpPr>
        <p:grpSpPr bwMode="auto">
          <a:xfrm>
            <a:off x="0" y="152400"/>
            <a:ext cx="9191625" cy="6553200"/>
            <a:chOff x="0" y="96"/>
            <a:chExt cx="5790" cy="4128"/>
          </a:xfrm>
        </p:grpSpPr>
        <p:sp>
          <p:nvSpPr>
            <p:cNvPr id="82946" name="Line 2"/>
            <p:cNvSpPr>
              <a:spLocks noChangeShapeType="1"/>
            </p:cNvSpPr>
            <p:nvPr/>
          </p:nvSpPr>
          <p:spPr bwMode="auto">
            <a:xfrm>
              <a:off x="1920" y="1920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82947" name="AutoShape 3"/>
            <p:cNvSpPr>
              <a:spLocks/>
            </p:cNvSpPr>
            <p:nvPr/>
          </p:nvSpPr>
          <p:spPr bwMode="auto">
            <a:xfrm>
              <a:off x="2352" y="1536"/>
              <a:ext cx="144" cy="624"/>
            </a:xfrm>
            <a:prstGeom prst="rightBrace">
              <a:avLst>
                <a:gd name="adj1" fmla="val 36111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fr-FR" altLang="x-none" sz="2400"/>
            </a:p>
          </p:txBody>
        </p:sp>
        <p:sp>
          <p:nvSpPr>
            <p:cNvPr id="82948" name="Text Box 4"/>
            <p:cNvSpPr txBox="1">
              <a:spLocks noChangeArrowheads="1"/>
            </p:cNvSpPr>
            <p:nvPr/>
          </p:nvSpPr>
          <p:spPr bwMode="auto">
            <a:xfrm>
              <a:off x="0" y="2208"/>
              <a:ext cx="579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x-none" sz="2400">
                  <a:solidFill>
                    <a:srgbClr val="FF0000"/>
                  </a:solidFill>
                </a:rPr>
                <a:t>(2) Compare the word list to the database and identify exact matches.</a:t>
              </a:r>
            </a:p>
          </p:txBody>
        </p:sp>
        <p:sp>
          <p:nvSpPr>
            <p:cNvPr id="82949" name="Line 5"/>
            <p:cNvSpPr>
              <a:spLocks noChangeShapeType="1"/>
            </p:cNvSpPr>
            <p:nvPr/>
          </p:nvSpPr>
          <p:spPr bwMode="auto">
            <a:xfrm>
              <a:off x="1920" y="249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82950" name="Line 6"/>
            <p:cNvSpPr>
              <a:spLocks noChangeShapeType="1"/>
            </p:cNvSpPr>
            <p:nvPr/>
          </p:nvSpPr>
          <p:spPr bwMode="auto">
            <a:xfrm>
              <a:off x="2208" y="249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82951" name="Text Box 8"/>
            <p:cNvSpPr txBox="1">
              <a:spLocks noChangeArrowheads="1"/>
            </p:cNvSpPr>
            <p:nvPr/>
          </p:nvSpPr>
          <p:spPr bwMode="auto">
            <a:xfrm>
              <a:off x="144" y="96"/>
              <a:ext cx="17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GB" altLang="x-none" sz="2400">
                  <a:solidFill>
                    <a:srgbClr val="0000FF"/>
                  </a:solidFill>
                  <a:latin typeface="Helvetica" charset="0"/>
                </a:rPr>
                <a:t>Blast algorithm:</a:t>
              </a:r>
              <a:endParaRPr lang="en-GB" altLang="x-none" sz="2400">
                <a:latin typeface="Helvetica" charset="0"/>
              </a:endParaRPr>
            </a:p>
          </p:txBody>
        </p:sp>
        <p:sp>
          <p:nvSpPr>
            <p:cNvPr id="82952" name="Text Box 9"/>
            <p:cNvSpPr txBox="1">
              <a:spLocks noChangeArrowheads="1"/>
            </p:cNvSpPr>
            <p:nvPr/>
          </p:nvSpPr>
          <p:spPr bwMode="auto">
            <a:xfrm>
              <a:off x="0" y="3408"/>
              <a:ext cx="55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914400" indent="-45720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 marL="1371600" indent="-45720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 marL="1828800" indent="-45720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 marL="2286000" indent="-45720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pPr>
                <a:spcBef>
                  <a:spcPct val="50000"/>
                </a:spcBef>
                <a:buFont typeface="Times" charset="0"/>
                <a:buNone/>
              </a:pPr>
              <a:r>
                <a:rPr lang="en-GB" altLang="x-none">
                  <a:solidFill>
                    <a:srgbClr val="FF0000"/>
                  </a:solidFill>
                </a:rPr>
                <a:t>(3)For each word match, extend alignment in both directions to</a:t>
              </a:r>
              <a:endParaRPr lang="en-GB" altLang="x-none" b="0"/>
            </a:p>
          </p:txBody>
        </p:sp>
        <p:sp>
          <p:nvSpPr>
            <p:cNvPr id="82953" name="Line 10"/>
            <p:cNvSpPr>
              <a:spLocks noChangeShapeType="1"/>
            </p:cNvSpPr>
            <p:nvPr/>
          </p:nvSpPr>
          <p:spPr bwMode="auto">
            <a:xfrm>
              <a:off x="432" y="816"/>
              <a:ext cx="20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82954" name="Text Box 11"/>
            <p:cNvSpPr txBox="1">
              <a:spLocks noChangeArrowheads="1"/>
            </p:cNvSpPr>
            <p:nvPr/>
          </p:nvSpPr>
          <p:spPr bwMode="auto">
            <a:xfrm>
              <a:off x="0" y="384"/>
              <a:ext cx="51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914400" indent="-45720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 marL="1371600" indent="-45720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 marL="1828800" indent="-45720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 marL="2286000" indent="-45720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pPr>
                <a:spcBef>
                  <a:spcPct val="50000"/>
                </a:spcBef>
                <a:buFont typeface="Times" charset="0"/>
                <a:buNone/>
              </a:pPr>
              <a:r>
                <a:rPr lang="en-GB" altLang="x-none">
                  <a:solidFill>
                    <a:srgbClr val="FF0000"/>
                  </a:solidFill>
                </a:rPr>
                <a:t>(1) Query sequence: list of high scoring words of length w.</a:t>
              </a:r>
              <a:endParaRPr lang="en-GB" altLang="x-none" b="0"/>
            </a:p>
          </p:txBody>
        </p:sp>
        <p:sp>
          <p:nvSpPr>
            <p:cNvPr id="82955" name="Text Box 12"/>
            <p:cNvSpPr txBox="1">
              <a:spLocks noChangeArrowheads="1"/>
            </p:cNvSpPr>
            <p:nvPr/>
          </p:nvSpPr>
          <p:spPr bwMode="auto">
            <a:xfrm>
              <a:off x="2832" y="672"/>
              <a:ext cx="23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GB" altLang="x-none" sz="2400" b="0"/>
                <a:t>Query Sequence of length L</a:t>
              </a:r>
            </a:p>
          </p:txBody>
        </p:sp>
        <p:sp>
          <p:nvSpPr>
            <p:cNvPr id="82956" name="Line 13"/>
            <p:cNvSpPr>
              <a:spLocks noChangeShapeType="1"/>
            </p:cNvSpPr>
            <p:nvPr/>
          </p:nvSpPr>
          <p:spPr bwMode="auto">
            <a:xfrm>
              <a:off x="432" y="1008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82957" name="Line 14"/>
            <p:cNvSpPr>
              <a:spLocks noChangeShapeType="1"/>
            </p:cNvSpPr>
            <p:nvPr/>
          </p:nvSpPr>
          <p:spPr bwMode="auto">
            <a:xfrm>
              <a:off x="576" y="1104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82958" name="Line 15"/>
            <p:cNvSpPr>
              <a:spLocks noChangeShapeType="1"/>
            </p:cNvSpPr>
            <p:nvPr/>
          </p:nvSpPr>
          <p:spPr bwMode="auto">
            <a:xfrm>
              <a:off x="768" y="1200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82959" name="Line 16"/>
            <p:cNvSpPr>
              <a:spLocks noChangeShapeType="1"/>
            </p:cNvSpPr>
            <p:nvPr/>
          </p:nvSpPr>
          <p:spPr bwMode="auto">
            <a:xfrm>
              <a:off x="1008" y="1344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82960" name="Line 17"/>
            <p:cNvSpPr>
              <a:spLocks noChangeShapeType="1"/>
            </p:cNvSpPr>
            <p:nvPr/>
          </p:nvSpPr>
          <p:spPr bwMode="auto">
            <a:xfrm>
              <a:off x="1200" y="1344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82961" name="Line 18"/>
            <p:cNvSpPr>
              <a:spLocks noChangeShapeType="1"/>
            </p:cNvSpPr>
            <p:nvPr/>
          </p:nvSpPr>
          <p:spPr bwMode="auto">
            <a:xfrm>
              <a:off x="1200" y="1200"/>
              <a:ext cx="1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82962" name="Text Box 19"/>
            <p:cNvSpPr txBox="1">
              <a:spLocks noChangeArrowheads="1"/>
            </p:cNvSpPr>
            <p:nvPr/>
          </p:nvSpPr>
          <p:spPr bwMode="auto">
            <a:xfrm>
              <a:off x="2640" y="1008"/>
              <a:ext cx="240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GB" altLang="x-none" sz="1800"/>
                <a:t>Maximum of L-w+1 words; w=3,11</a:t>
              </a:r>
              <a:endParaRPr lang="en-GB" altLang="x-none" sz="2400" b="0"/>
            </a:p>
          </p:txBody>
        </p:sp>
        <p:sp>
          <p:nvSpPr>
            <p:cNvPr id="82963" name="Line 20"/>
            <p:cNvSpPr>
              <a:spLocks noChangeShapeType="1"/>
            </p:cNvSpPr>
            <p:nvPr/>
          </p:nvSpPr>
          <p:spPr bwMode="auto">
            <a:xfrm>
              <a:off x="1920" y="1536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82964" name="Line 21"/>
            <p:cNvSpPr>
              <a:spLocks noChangeShapeType="1"/>
            </p:cNvSpPr>
            <p:nvPr/>
          </p:nvSpPr>
          <p:spPr bwMode="auto">
            <a:xfrm>
              <a:off x="1920" y="1680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82965" name="Line 22"/>
            <p:cNvSpPr>
              <a:spLocks noChangeShapeType="1"/>
            </p:cNvSpPr>
            <p:nvPr/>
          </p:nvSpPr>
          <p:spPr bwMode="auto">
            <a:xfrm>
              <a:off x="1920" y="1872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82966" name="Line 23"/>
            <p:cNvSpPr>
              <a:spLocks noChangeShapeType="1"/>
            </p:cNvSpPr>
            <p:nvPr/>
          </p:nvSpPr>
          <p:spPr bwMode="auto">
            <a:xfrm>
              <a:off x="1920" y="1632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82967" name="Line 24"/>
            <p:cNvSpPr>
              <a:spLocks noChangeShapeType="1"/>
            </p:cNvSpPr>
            <p:nvPr/>
          </p:nvSpPr>
          <p:spPr bwMode="auto">
            <a:xfrm>
              <a:off x="1920" y="1776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82968" name="Text Box 25"/>
            <p:cNvSpPr txBox="1">
              <a:spLocks noChangeArrowheads="1"/>
            </p:cNvSpPr>
            <p:nvPr/>
          </p:nvSpPr>
          <p:spPr bwMode="auto">
            <a:xfrm>
              <a:off x="1872" y="1920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GB" altLang="x-none" sz="2400"/>
                <a:t>.....</a:t>
              </a:r>
              <a:endParaRPr lang="en-GB" altLang="x-none" sz="2400" b="0"/>
            </a:p>
          </p:txBody>
        </p:sp>
        <p:sp>
          <p:nvSpPr>
            <p:cNvPr id="82969" name="Text Box 26"/>
            <p:cNvSpPr txBox="1">
              <a:spLocks noChangeArrowheads="1"/>
            </p:cNvSpPr>
            <p:nvPr/>
          </p:nvSpPr>
          <p:spPr bwMode="auto">
            <a:xfrm>
              <a:off x="2640" y="1440"/>
              <a:ext cx="2784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GB" altLang="x-none" sz="2000"/>
                <a:t>List the words that score at least T using a substitution matrix (Bosum62 or PAM250,...)</a:t>
              </a:r>
            </a:p>
          </p:txBody>
        </p:sp>
        <p:sp>
          <p:nvSpPr>
            <p:cNvPr id="82970" name="Line 27"/>
            <p:cNvSpPr>
              <a:spLocks noChangeShapeType="1"/>
            </p:cNvSpPr>
            <p:nvPr/>
          </p:nvSpPr>
          <p:spPr bwMode="auto">
            <a:xfrm>
              <a:off x="432" y="1008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82971" name="Line 28"/>
            <p:cNvSpPr>
              <a:spLocks noChangeShapeType="1"/>
            </p:cNvSpPr>
            <p:nvPr/>
          </p:nvSpPr>
          <p:spPr bwMode="auto">
            <a:xfrm>
              <a:off x="432" y="1536"/>
              <a:ext cx="13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82972" name="Line 29"/>
            <p:cNvSpPr>
              <a:spLocks noChangeShapeType="1"/>
            </p:cNvSpPr>
            <p:nvPr/>
          </p:nvSpPr>
          <p:spPr bwMode="auto">
            <a:xfrm>
              <a:off x="576" y="1104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82973" name="Line 30"/>
            <p:cNvSpPr>
              <a:spLocks noChangeShapeType="1"/>
            </p:cNvSpPr>
            <p:nvPr/>
          </p:nvSpPr>
          <p:spPr bwMode="auto">
            <a:xfrm>
              <a:off x="576" y="1632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82974" name="Line 31"/>
            <p:cNvSpPr>
              <a:spLocks noChangeShapeType="1"/>
            </p:cNvSpPr>
            <p:nvPr/>
          </p:nvSpPr>
          <p:spPr bwMode="auto">
            <a:xfrm>
              <a:off x="768" y="1200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82975" name="Line 32"/>
            <p:cNvSpPr>
              <a:spLocks noChangeShapeType="1"/>
            </p:cNvSpPr>
            <p:nvPr/>
          </p:nvSpPr>
          <p:spPr bwMode="auto">
            <a:xfrm>
              <a:off x="768" y="1680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82976" name="Line 33"/>
            <p:cNvSpPr>
              <a:spLocks noChangeShapeType="1"/>
            </p:cNvSpPr>
            <p:nvPr/>
          </p:nvSpPr>
          <p:spPr bwMode="auto">
            <a:xfrm>
              <a:off x="480" y="2592"/>
              <a:ext cx="288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82977" name="Line 34"/>
            <p:cNvSpPr>
              <a:spLocks noChangeShapeType="1"/>
            </p:cNvSpPr>
            <p:nvPr/>
          </p:nvSpPr>
          <p:spPr bwMode="auto">
            <a:xfrm>
              <a:off x="480" y="2736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82978" name="Line 35"/>
            <p:cNvSpPr>
              <a:spLocks noChangeShapeType="1"/>
            </p:cNvSpPr>
            <p:nvPr/>
          </p:nvSpPr>
          <p:spPr bwMode="auto">
            <a:xfrm>
              <a:off x="480" y="2928"/>
              <a:ext cx="288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82979" name="Line 36"/>
            <p:cNvSpPr>
              <a:spLocks noChangeShapeType="1"/>
            </p:cNvSpPr>
            <p:nvPr/>
          </p:nvSpPr>
          <p:spPr bwMode="auto">
            <a:xfrm>
              <a:off x="480" y="2688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82980" name="Line 37"/>
            <p:cNvSpPr>
              <a:spLocks noChangeShapeType="1"/>
            </p:cNvSpPr>
            <p:nvPr/>
          </p:nvSpPr>
          <p:spPr bwMode="auto">
            <a:xfrm>
              <a:off x="480" y="2832"/>
              <a:ext cx="288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82981" name="Text Box 38"/>
            <p:cNvSpPr txBox="1">
              <a:spLocks noChangeArrowheads="1"/>
            </p:cNvSpPr>
            <p:nvPr/>
          </p:nvSpPr>
          <p:spPr bwMode="auto">
            <a:xfrm>
              <a:off x="432" y="2976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GB" altLang="x-none" sz="2400"/>
                <a:t>.....</a:t>
              </a:r>
              <a:endParaRPr lang="en-GB" altLang="x-none" sz="2400" b="0"/>
            </a:p>
          </p:txBody>
        </p:sp>
        <p:sp>
          <p:nvSpPr>
            <p:cNvPr id="82982" name="Line 39"/>
            <p:cNvSpPr>
              <a:spLocks noChangeShapeType="1"/>
            </p:cNvSpPr>
            <p:nvPr/>
          </p:nvSpPr>
          <p:spPr bwMode="auto">
            <a:xfrm>
              <a:off x="1440" y="2592"/>
              <a:ext cx="20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82983" name="Line 40"/>
            <p:cNvSpPr>
              <a:spLocks noChangeShapeType="1"/>
            </p:cNvSpPr>
            <p:nvPr/>
          </p:nvSpPr>
          <p:spPr bwMode="auto">
            <a:xfrm>
              <a:off x="1728" y="2736"/>
              <a:ext cx="20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82984" name="Line 41"/>
            <p:cNvSpPr>
              <a:spLocks noChangeShapeType="1"/>
            </p:cNvSpPr>
            <p:nvPr/>
          </p:nvSpPr>
          <p:spPr bwMode="auto">
            <a:xfrm>
              <a:off x="1968" y="2880"/>
              <a:ext cx="20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82985" name="Line 42"/>
            <p:cNvSpPr>
              <a:spLocks noChangeShapeType="1"/>
            </p:cNvSpPr>
            <p:nvPr/>
          </p:nvSpPr>
          <p:spPr bwMode="auto">
            <a:xfrm>
              <a:off x="1920" y="2544"/>
              <a:ext cx="288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grpSp>
          <p:nvGrpSpPr>
            <p:cNvPr id="82986" name="Group 43"/>
            <p:cNvGrpSpPr>
              <a:grpSpLocks/>
            </p:cNvGrpSpPr>
            <p:nvPr/>
          </p:nvGrpSpPr>
          <p:grpSpPr bwMode="auto">
            <a:xfrm>
              <a:off x="2112" y="2976"/>
              <a:ext cx="2016" cy="144"/>
              <a:chOff x="2112" y="3072"/>
              <a:chExt cx="2016" cy="144"/>
            </a:xfrm>
          </p:grpSpPr>
          <p:sp>
            <p:nvSpPr>
              <p:cNvPr id="83020" name="Line 44"/>
              <p:cNvSpPr>
                <a:spLocks noChangeShapeType="1"/>
              </p:cNvSpPr>
              <p:nvPr/>
            </p:nvSpPr>
            <p:spPr bwMode="auto">
              <a:xfrm>
                <a:off x="2112" y="3120"/>
                <a:ext cx="201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83021" name="Line 45"/>
              <p:cNvSpPr>
                <a:spLocks noChangeShapeType="1"/>
              </p:cNvSpPr>
              <p:nvPr/>
            </p:nvSpPr>
            <p:spPr bwMode="auto">
              <a:xfrm>
                <a:off x="2544" y="3168"/>
                <a:ext cx="288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83022" name="Line 46"/>
              <p:cNvSpPr>
                <a:spLocks noChangeShapeType="1"/>
              </p:cNvSpPr>
              <p:nvPr/>
            </p:nvSpPr>
            <p:spPr bwMode="auto">
              <a:xfrm>
                <a:off x="3360" y="3168"/>
                <a:ext cx="288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83023" name="Line 47"/>
              <p:cNvSpPr>
                <a:spLocks noChangeShapeType="1"/>
              </p:cNvSpPr>
              <p:nvPr/>
            </p:nvSpPr>
            <p:spPr bwMode="auto">
              <a:xfrm>
                <a:off x="2544" y="307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83024" name="Line 48"/>
              <p:cNvSpPr>
                <a:spLocks noChangeShapeType="1"/>
              </p:cNvSpPr>
              <p:nvPr/>
            </p:nvSpPr>
            <p:spPr bwMode="auto">
              <a:xfrm>
                <a:off x="2832" y="307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83025" name="Line 49"/>
              <p:cNvSpPr>
                <a:spLocks noChangeShapeType="1"/>
              </p:cNvSpPr>
              <p:nvPr/>
            </p:nvSpPr>
            <p:spPr bwMode="auto">
              <a:xfrm>
                <a:off x="3360" y="307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83026" name="Line 50"/>
              <p:cNvSpPr>
                <a:spLocks noChangeShapeType="1"/>
              </p:cNvSpPr>
              <p:nvPr/>
            </p:nvSpPr>
            <p:spPr bwMode="auto">
              <a:xfrm>
                <a:off x="3648" y="307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sp>
          <p:nvSpPr>
            <p:cNvPr id="82987" name="Line 51"/>
            <p:cNvSpPr>
              <a:spLocks noChangeShapeType="1"/>
            </p:cNvSpPr>
            <p:nvPr/>
          </p:nvSpPr>
          <p:spPr bwMode="auto">
            <a:xfrm flipV="1">
              <a:off x="816" y="2496"/>
              <a:ext cx="100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82988" name="Line 52"/>
            <p:cNvSpPr>
              <a:spLocks noChangeShapeType="1"/>
            </p:cNvSpPr>
            <p:nvPr/>
          </p:nvSpPr>
          <p:spPr bwMode="auto">
            <a:xfrm>
              <a:off x="816" y="2832"/>
              <a:ext cx="25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82989" name="Line 53"/>
            <p:cNvSpPr>
              <a:spLocks noChangeShapeType="1"/>
            </p:cNvSpPr>
            <p:nvPr/>
          </p:nvSpPr>
          <p:spPr bwMode="auto">
            <a:xfrm>
              <a:off x="816" y="2928"/>
              <a:ext cx="168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82990" name="Text Box 54"/>
            <p:cNvSpPr txBox="1">
              <a:spLocks noChangeArrowheads="1"/>
            </p:cNvSpPr>
            <p:nvPr/>
          </p:nvSpPr>
          <p:spPr bwMode="auto">
            <a:xfrm>
              <a:off x="4320" y="2544"/>
              <a:ext cx="105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GB" altLang="x-none" sz="2000"/>
                <a:t>DB sequences</a:t>
              </a:r>
              <a:endParaRPr lang="en-GB" altLang="x-none" sz="2400" b="0"/>
            </a:p>
          </p:txBody>
        </p:sp>
        <p:sp>
          <p:nvSpPr>
            <p:cNvPr id="82991" name="Text Box 55"/>
            <p:cNvSpPr txBox="1">
              <a:spLocks noChangeArrowheads="1"/>
            </p:cNvSpPr>
            <p:nvPr/>
          </p:nvSpPr>
          <p:spPr bwMode="auto">
            <a:xfrm>
              <a:off x="1728" y="3168"/>
              <a:ext cx="26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GB" altLang="x-none" sz="1800"/>
                <a:t>Extract matches of words from word list.</a:t>
              </a:r>
              <a:endParaRPr lang="en-GB" altLang="x-none" sz="2400" b="0"/>
            </a:p>
          </p:txBody>
        </p:sp>
        <p:grpSp>
          <p:nvGrpSpPr>
            <p:cNvPr id="82992" name="Group 56"/>
            <p:cNvGrpSpPr>
              <a:grpSpLocks/>
            </p:cNvGrpSpPr>
            <p:nvPr/>
          </p:nvGrpSpPr>
          <p:grpSpPr bwMode="auto">
            <a:xfrm>
              <a:off x="288" y="3696"/>
              <a:ext cx="2016" cy="432"/>
              <a:chOff x="960" y="3792"/>
              <a:chExt cx="2016" cy="432"/>
            </a:xfrm>
          </p:grpSpPr>
          <p:grpSp>
            <p:nvGrpSpPr>
              <p:cNvPr id="82995" name="Group 57"/>
              <p:cNvGrpSpPr>
                <a:grpSpLocks/>
              </p:cNvGrpSpPr>
              <p:nvPr/>
            </p:nvGrpSpPr>
            <p:grpSpPr bwMode="auto">
              <a:xfrm>
                <a:off x="960" y="3792"/>
                <a:ext cx="2016" cy="432"/>
                <a:chOff x="960" y="3792"/>
                <a:chExt cx="2016" cy="432"/>
              </a:xfrm>
            </p:grpSpPr>
            <p:grpSp>
              <p:nvGrpSpPr>
                <p:cNvPr id="83004" name="Group 58"/>
                <p:cNvGrpSpPr>
                  <a:grpSpLocks/>
                </p:cNvGrpSpPr>
                <p:nvPr/>
              </p:nvGrpSpPr>
              <p:grpSpPr bwMode="auto">
                <a:xfrm>
                  <a:off x="960" y="3792"/>
                  <a:ext cx="2016" cy="144"/>
                  <a:chOff x="2112" y="3072"/>
                  <a:chExt cx="2016" cy="144"/>
                </a:xfrm>
              </p:grpSpPr>
              <p:sp>
                <p:nvSpPr>
                  <p:cNvPr id="83013" name="Line 59"/>
                  <p:cNvSpPr>
                    <a:spLocks noChangeShapeType="1"/>
                  </p:cNvSpPr>
                  <p:nvPr/>
                </p:nvSpPr>
                <p:spPr bwMode="auto">
                  <a:xfrm>
                    <a:off x="2112" y="3120"/>
                    <a:ext cx="2016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GB"/>
                  </a:p>
                </p:txBody>
              </p:sp>
              <p:sp>
                <p:nvSpPr>
                  <p:cNvPr id="83014" name="Line 60"/>
                  <p:cNvSpPr>
                    <a:spLocks noChangeShapeType="1"/>
                  </p:cNvSpPr>
                  <p:nvPr/>
                </p:nvSpPr>
                <p:spPr bwMode="auto">
                  <a:xfrm>
                    <a:off x="2544" y="3168"/>
                    <a:ext cx="288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00FF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GB"/>
                  </a:p>
                </p:txBody>
              </p:sp>
              <p:sp>
                <p:nvSpPr>
                  <p:cNvPr id="83015" name="Line 61"/>
                  <p:cNvSpPr>
                    <a:spLocks noChangeShapeType="1"/>
                  </p:cNvSpPr>
                  <p:nvPr/>
                </p:nvSpPr>
                <p:spPr bwMode="auto">
                  <a:xfrm>
                    <a:off x="3360" y="3168"/>
                    <a:ext cx="288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00FF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GB"/>
                  </a:p>
                </p:txBody>
              </p:sp>
              <p:sp>
                <p:nvSpPr>
                  <p:cNvPr id="83016" name="Line 62"/>
                  <p:cNvSpPr>
                    <a:spLocks noChangeShapeType="1"/>
                  </p:cNvSpPr>
                  <p:nvPr/>
                </p:nvSpPr>
                <p:spPr bwMode="auto">
                  <a:xfrm>
                    <a:off x="2544" y="3072"/>
                    <a:ext cx="0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GB"/>
                  </a:p>
                </p:txBody>
              </p:sp>
              <p:sp>
                <p:nvSpPr>
                  <p:cNvPr id="83017" name="Line 63"/>
                  <p:cNvSpPr>
                    <a:spLocks noChangeShapeType="1"/>
                  </p:cNvSpPr>
                  <p:nvPr/>
                </p:nvSpPr>
                <p:spPr bwMode="auto">
                  <a:xfrm>
                    <a:off x="2832" y="3072"/>
                    <a:ext cx="0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GB"/>
                  </a:p>
                </p:txBody>
              </p:sp>
              <p:sp>
                <p:nvSpPr>
                  <p:cNvPr id="83018" name="Line 64"/>
                  <p:cNvSpPr>
                    <a:spLocks noChangeShapeType="1"/>
                  </p:cNvSpPr>
                  <p:nvPr/>
                </p:nvSpPr>
                <p:spPr bwMode="auto">
                  <a:xfrm>
                    <a:off x="3360" y="3072"/>
                    <a:ext cx="0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GB"/>
                  </a:p>
                </p:txBody>
              </p:sp>
              <p:sp>
                <p:nvSpPr>
                  <p:cNvPr id="83019" name="Line 65"/>
                  <p:cNvSpPr>
                    <a:spLocks noChangeShapeType="1"/>
                  </p:cNvSpPr>
                  <p:nvPr/>
                </p:nvSpPr>
                <p:spPr bwMode="auto">
                  <a:xfrm>
                    <a:off x="3648" y="3072"/>
                    <a:ext cx="0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GB"/>
                  </a:p>
                </p:txBody>
              </p:sp>
            </p:grpSp>
            <p:grpSp>
              <p:nvGrpSpPr>
                <p:cNvPr id="83005" name="Group 66"/>
                <p:cNvGrpSpPr>
                  <a:grpSpLocks/>
                </p:cNvGrpSpPr>
                <p:nvPr/>
              </p:nvGrpSpPr>
              <p:grpSpPr bwMode="auto">
                <a:xfrm>
                  <a:off x="960" y="4080"/>
                  <a:ext cx="2016" cy="144"/>
                  <a:chOff x="2112" y="3072"/>
                  <a:chExt cx="2016" cy="144"/>
                </a:xfrm>
              </p:grpSpPr>
              <p:sp>
                <p:nvSpPr>
                  <p:cNvPr id="83006" name="Line 67"/>
                  <p:cNvSpPr>
                    <a:spLocks noChangeShapeType="1"/>
                  </p:cNvSpPr>
                  <p:nvPr/>
                </p:nvSpPr>
                <p:spPr bwMode="auto">
                  <a:xfrm>
                    <a:off x="2112" y="3120"/>
                    <a:ext cx="2016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GB"/>
                  </a:p>
                </p:txBody>
              </p:sp>
              <p:sp>
                <p:nvSpPr>
                  <p:cNvPr id="83007" name="Line 68"/>
                  <p:cNvSpPr>
                    <a:spLocks noChangeShapeType="1"/>
                  </p:cNvSpPr>
                  <p:nvPr/>
                </p:nvSpPr>
                <p:spPr bwMode="auto">
                  <a:xfrm>
                    <a:off x="2544" y="3168"/>
                    <a:ext cx="288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00FF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GB"/>
                  </a:p>
                </p:txBody>
              </p:sp>
              <p:sp>
                <p:nvSpPr>
                  <p:cNvPr id="83008" name="Line 69"/>
                  <p:cNvSpPr>
                    <a:spLocks noChangeShapeType="1"/>
                  </p:cNvSpPr>
                  <p:nvPr/>
                </p:nvSpPr>
                <p:spPr bwMode="auto">
                  <a:xfrm>
                    <a:off x="3360" y="3168"/>
                    <a:ext cx="288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00FF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GB"/>
                  </a:p>
                </p:txBody>
              </p:sp>
              <p:sp>
                <p:nvSpPr>
                  <p:cNvPr id="83009" name="Line 70"/>
                  <p:cNvSpPr>
                    <a:spLocks noChangeShapeType="1"/>
                  </p:cNvSpPr>
                  <p:nvPr/>
                </p:nvSpPr>
                <p:spPr bwMode="auto">
                  <a:xfrm>
                    <a:off x="2544" y="3072"/>
                    <a:ext cx="0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GB"/>
                  </a:p>
                </p:txBody>
              </p:sp>
              <p:sp>
                <p:nvSpPr>
                  <p:cNvPr id="83010" name="Line 71"/>
                  <p:cNvSpPr>
                    <a:spLocks noChangeShapeType="1"/>
                  </p:cNvSpPr>
                  <p:nvPr/>
                </p:nvSpPr>
                <p:spPr bwMode="auto">
                  <a:xfrm>
                    <a:off x="2832" y="3072"/>
                    <a:ext cx="0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GB"/>
                  </a:p>
                </p:txBody>
              </p:sp>
              <p:sp>
                <p:nvSpPr>
                  <p:cNvPr id="83011" name="Line 72"/>
                  <p:cNvSpPr>
                    <a:spLocks noChangeShapeType="1"/>
                  </p:cNvSpPr>
                  <p:nvPr/>
                </p:nvSpPr>
                <p:spPr bwMode="auto">
                  <a:xfrm>
                    <a:off x="3360" y="3072"/>
                    <a:ext cx="0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GB"/>
                  </a:p>
                </p:txBody>
              </p:sp>
              <p:sp>
                <p:nvSpPr>
                  <p:cNvPr id="83012" name="Line 73"/>
                  <p:cNvSpPr>
                    <a:spLocks noChangeShapeType="1"/>
                  </p:cNvSpPr>
                  <p:nvPr/>
                </p:nvSpPr>
                <p:spPr bwMode="auto">
                  <a:xfrm>
                    <a:off x="3648" y="3072"/>
                    <a:ext cx="0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GB"/>
                  </a:p>
                </p:txBody>
              </p:sp>
            </p:grpSp>
          </p:grpSp>
          <p:sp>
            <p:nvSpPr>
              <p:cNvPr id="82996" name="Line 74"/>
              <p:cNvSpPr>
                <a:spLocks noChangeShapeType="1"/>
              </p:cNvSpPr>
              <p:nvPr/>
            </p:nvSpPr>
            <p:spPr bwMode="auto">
              <a:xfrm>
                <a:off x="2496" y="3888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82997" name="Line 75"/>
              <p:cNvSpPr>
                <a:spLocks noChangeShapeType="1"/>
              </p:cNvSpPr>
              <p:nvPr/>
            </p:nvSpPr>
            <p:spPr bwMode="auto">
              <a:xfrm>
                <a:off x="1680" y="3888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82998" name="Line 76"/>
              <p:cNvSpPr>
                <a:spLocks noChangeShapeType="1"/>
              </p:cNvSpPr>
              <p:nvPr/>
            </p:nvSpPr>
            <p:spPr bwMode="auto">
              <a:xfrm flipH="1">
                <a:off x="1248" y="3888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82999" name="Line 77"/>
              <p:cNvSpPr>
                <a:spLocks noChangeShapeType="1"/>
              </p:cNvSpPr>
              <p:nvPr/>
            </p:nvSpPr>
            <p:spPr bwMode="auto">
              <a:xfrm flipH="1">
                <a:off x="2064" y="3888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83000" name="Line 78"/>
              <p:cNvSpPr>
                <a:spLocks noChangeShapeType="1"/>
              </p:cNvSpPr>
              <p:nvPr/>
            </p:nvSpPr>
            <p:spPr bwMode="auto">
              <a:xfrm>
                <a:off x="1104" y="4176"/>
                <a:ext cx="288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83001" name="Line 79"/>
              <p:cNvSpPr>
                <a:spLocks noChangeShapeType="1"/>
              </p:cNvSpPr>
              <p:nvPr/>
            </p:nvSpPr>
            <p:spPr bwMode="auto">
              <a:xfrm>
                <a:off x="1680" y="4176"/>
                <a:ext cx="192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83002" name="Line 80"/>
              <p:cNvSpPr>
                <a:spLocks noChangeShapeType="1"/>
              </p:cNvSpPr>
              <p:nvPr/>
            </p:nvSpPr>
            <p:spPr bwMode="auto">
              <a:xfrm>
                <a:off x="2496" y="4176"/>
                <a:ext cx="288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83003" name="Line 81"/>
              <p:cNvSpPr>
                <a:spLocks noChangeShapeType="1"/>
              </p:cNvSpPr>
              <p:nvPr/>
            </p:nvSpPr>
            <p:spPr bwMode="auto">
              <a:xfrm>
                <a:off x="2016" y="4176"/>
                <a:ext cx="192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sp>
          <p:nvSpPr>
            <p:cNvPr id="82993" name="Text Box 82"/>
            <p:cNvSpPr txBox="1">
              <a:spLocks noChangeArrowheads="1"/>
            </p:cNvSpPr>
            <p:nvPr/>
          </p:nvSpPr>
          <p:spPr bwMode="auto">
            <a:xfrm>
              <a:off x="2496" y="3974"/>
              <a:ext cx="288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GB" altLang="x-none" sz="2000"/>
                <a:t>Maximal Segment Pairs (MSPs): HSPs</a:t>
              </a:r>
            </a:p>
          </p:txBody>
        </p:sp>
        <p:sp>
          <p:nvSpPr>
            <p:cNvPr id="82994" name="Text Box 83"/>
            <p:cNvSpPr txBox="1">
              <a:spLocks noChangeArrowheads="1"/>
            </p:cNvSpPr>
            <p:nvPr/>
          </p:nvSpPr>
          <p:spPr bwMode="auto">
            <a:xfrm>
              <a:off x="2928" y="3600"/>
              <a:ext cx="26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GB" altLang="x-none" sz="2400">
                  <a:solidFill>
                    <a:srgbClr val="FF0000"/>
                  </a:solidFill>
                </a:rPr>
                <a:t>find alignments with scores &gt; S</a:t>
              </a:r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78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GB" altLang="x-none" sz="2400" dirty="0">
                <a:solidFill>
                  <a:srgbClr val="FF0000"/>
                </a:solidFill>
              </a:rPr>
              <a:t>E-values:</a:t>
            </a:r>
            <a:endParaRPr lang="en-GB" altLang="x-none" sz="2400" b="0" dirty="0"/>
          </a:p>
          <a:p>
            <a:pPr>
              <a:spcBef>
                <a:spcPct val="50000"/>
              </a:spcBef>
              <a:buFontTx/>
              <a:buNone/>
            </a:pPr>
            <a:r>
              <a:rPr lang="en-GB" altLang="x-none" sz="2400" b="0" dirty="0"/>
              <a:t>• Statistics of </a:t>
            </a:r>
            <a:r>
              <a:rPr lang="en-GB" altLang="x-none" sz="2400" dirty="0"/>
              <a:t>HSP</a:t>
            </a:r>
            <a:r>
              <a:rPr lang="en-GB" altLang="x-none" sz="2400" b="0" dirty="0"/>
              <a:t> scores are characterized by two parameters, </a:t>
            </a:r>
            <a:r>
              <a:rPr lang="en-GB" altLang="x-none" sz="2400" dirty="0"/>
              <a:t>K</a:t>
            </a:r>
            <a:r>
              <a:rPr lang="en-GB" altLang="x-none" sz="2400" b="0" dirty="0"/>
              <a:t> and </a:t>
            </a:r>
            <a:r>
              <a:rPr lang="en-GB" altLang="x-none" sz="2400" dirty="0">
                <a:latin typeface="Symbol" charset="2"/>
                <a:sym typeface="Symbol" charset="2"/>
              </a:rPr>
              <a:t></a:t>
            </a:r>
            <a:r>
              <a:rPr lang="en-GB" altLang="x-none" sz="2400" b="0" dirty="0"/>
              <a:t>. 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GB" altLang="x-none" sz="2400" b="0" dirty="0"/>
              <a:t>• The expected number of HSPs with score at least </a:t>
            </a:r>
            <a:r>
              <a:rPr lang="en-GB" altLang="x-none" sz="2400" dirty="0"/>
              <a:t>S</a:t>
            </a:r>
            <a:r>
              <a:rPr lang="en-GB" altLang="x-none" sz="2400" b="0" dirty="0"/>
              <a:t> is given by: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GB" altLang="x-none" sz="2400" dirty="0"/>
              <a:t>E = </a:t>
            </a:r>
            <a:r>
              <a:rPr lang="en-GB" altLang="x-none" sz="2400" dirty="0" err="1"/>
              <a:t>Kmne</a:t>
            </a:r>
            <a:r>
              <a:rPr lang="en-GB" altLang="x-none" sz="2400" baseline="30000" dirty="0"/>
              <a:t>-</a:t>
            </a:r>
            <a:r>
              <a:rPr lang="en-GB" altLang="x-none" sz="2400" baseline="30000" dirty="0">
                <a:latin typeface="Symbol" charset="2"/>
                <a:sym typeface="Symbol" charset="2"/>
              </a:rPr>
              <a:t></a:t>
            </a:r>
            <a:r>
              <a:rPr lang="en-GB" altLang="x-none" sz="2400" baseline="30000" dirty="0"/>
              <a:t>S</a:t>
            </a:r>
            <a:r>
              <a:rPr lang="en-GB" altLang="x-none" sz="2400" b="0" dirty="0"/>
              <a:t> (</a:t>
            </a:r>
            <a:r>
              <a:rPr lang="en-GB" altLang="x-none" sz="2400" b="0" dirty="0" err="1"/>
              <a:t>Karlin</a:t>
            </a:r>
            <a:r>
              <a:rPr lang="en-GB" altLang="x-none" sz="2400" b="0" dirty="0"/>
              <a:t> &amp; Altschul,1990). </a:t>
            </a:r>
            <a:r>
              <a:rPr lang="en-GB" altLang="x-none" sz="2400" dirty="0"/>
              <a:t>m</a:t>
            </a:r>
            <a:r>
              <a:rPr lang="en-GB" altLang="x-none" sz="2400" b="0" dirty="0"/>
              <a:t> and </a:t>
            </a:r>
            <a:r>
              <a:rPr lang="en-GB" altLang="x-none" sz="2400" dirty="0"/>
              <a:t>n are sequence lengths.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GB" altLang="x-none" sz="2400" dirty="0"/>
              <a:t>• E is the E-value for the score S.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GB" altLang="x-none" sz="2400" dirty="0">
                <a:solidFill>
                  <a:srgbClr val="FF0000"/>
                </a:solidFill>
              </a:rPr>
              <a:t>Bit scores:</a:t>
            </a:r>
            <a:endParaRPr lang="en-GB" altLang="x-none" sz="2400" dirty="0">
              <a:solidFill>
                <a:srgbClr val="0000FF"/>
              </a:solidFill>
            </a:endParaRPr>
          </a:p>
          <a:p>
            <a:pPr>
              <a:spcBef>
                <a:spcPct val="50000"/>
              </a:spcBef>
              <a:buFontTx/>
              <a:buNone/>
            </a:pPr>
            <a:r>
              <a:rPr lang="en-GB" altLang="x-none" sz="2400" dirty="0"/>
              <a:t>• S</a:t>
            </a:r>
            <a:r>
              <a:rPr lang="ja-JP" altLang="en-GB" sz="2400" baseline="30000" dirty="0">
                <a:latin typeface="Arial" charset="0"/>
              </a:rPr>
              <a:t>’</a:t>
            </a:r>
            <a:r>
              <a:rPr lang="en-GB" altLang="ja-JP" sz="2400" dirty="0"/>
              <a:t> = (</a:t>
            </a:r>
            <a:r>
              <a:rPr lang="en-GB" altLang="ja-JP" sz="2400" dirty="0">
                <a:latin typeface="Symbol" charset="2"/>
                <a:sym typeface="Symbol" charset="2"/>
              </a:rPr>
              <a:t></a:t>
            </a:r>
            <a:r>
              <a:rPr lang="en-GB" altLang="ja-JP" sz="2400" dirty="0"/>
              <a:t>S – </a:t>
            </a:r>
            <a:r>
              <a:rPr lang="en-GB" altLang="ja-JP" sz="2400" dirty="0" err="1"/>
              <a:t>lnK</a:t>
            </a:r>
            <a:r>
              <a:rPr lang="en-GB" altLang="ja-JP" sz="2400" dirty="0"/>
              <a:t>)/ln2 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GB" altLang="x-none" sz="2400" b="0" dirty="0"/>
              <a:t>• The E-value corresponding to a given bit score is : </a:t>
            </a:r>
            <a:r>
              <a:rPr lang="en-GB" altLang="x-none" sz="2400" dirty="0"/>
              <a:t>E = mn2</a:t>
            </a:r>
            <a:r>
              <a:rPr lang="en-GB" altLang="x-none" sz="2400" baseline="30000" dirty="0"/>
              <a:t>-S</a:t>
            </a:r>
            <a:r>
              <a:rPr lang="ja-JP" altLang="en-GB" sz="2400" baseline="30000" dirty="0">
                <a:latin typeface="Arial" charset="0"/>
              </a:rPr>
              <a:t>’</a:t>
            </a:r>
            <a:r>
              <a:rPr lang="en-GB" altLang="ja-JP" sz="2400" dirty="0"/>
              <a:t>.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GB" altLang="x-none" sz="2400" b="0" dirty="0"/>
              <a:t>(note </a:t>
            </a:r>
            <a:r>
              <a:rPr lang="en-GB" altLang="x-none" sz="2400" b="0" dirty="0" err="1"/>
              <a:t>mn</a:t>
            </a:r>
            <a:r>
              <a:rPr lang="en-GB" altLang="x-none" sz="2400" b="0" dirty="0"/>
              <a:t>).</a:t>
            </a:r>
          </a:p>
          <a:p>
            <a:pPr algn="just">
              <a:spcBef>
                <a:spcPct val="0"/>
              </a:spcBef>
              <a:buFontTx/>
              <a:buNone/>
            </a:pPr>
            <a:endParaRPr lang="en-GB" altLang="x-none" sz="800" dirty="0"/>
          </a:p>
          <a:p>
            <a:pPr>
              <a:spcBef>
                <a:spcPct val="0"/>
              </a:spcBef>
              <a:buFontTx/>
              <a:buNone/>
            </a:pPr>
            <a:r>
              <a:rPr lang="en-GB" altLang="x-none" sz="2400" dirty="0">
                <a:solidFill>
                  <a:srgbClr val="FF0000"/>
                </a:solidFill>
              </a:rPr>
              <a:t>P-values:</a:t>
            </a:r>
            <a:endParaRPr lang="en-GB" altLang="x-none" sz="2400" dirty="0"/>
          </a:p>
          <a:p>
            <a:pPr>
              <a:spcBef>
                <a:spcPct val="0"/>
              </a:spcBef>
              <a:buFontTx/>
              <a:buNone/>
            </a:pPr>
            <a:r>
              <a:rPr lang="en-GB" altLang="x-none" sz="2400" b="0" dirty="0"/>
              <a:t>The probability of finding exactly </a:t>
            </a:r>
            <a:r>
              <a:rPr lang="en-GB" altLang="x-none" sz="2400" dirty="0"/>
              <a:t>a</a:t>
            </a:r>
            <a:r>
              <a:rPr lang="en-GB" altLang="x-none" sz="2400" b="0" dirty="0"/>
              <a:t> HSPs with score &gt;= S is given by 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x-none" sz="2400" dirty="0"/>
              <a:t>P(a) = e</a:t>
            </a:r>
            <a:r>
              <a:rPr lang="en-GB" altLang="x-none" sz="2400" baseline="30000" dirty="0"/>
              <a:t>-</a:t>
            </a:r>
            <a:r>
              <a:rPr lang="en-GB" altLang="x-none" sz="2400" baseline="30000" dirty="0" err="1"/>
              <a:t>E</a:t>
            </a:r>
            <a:r>
              <a:rPr lang="en-GB" altLang="x-none" sz="2400" dirty="0" err="1"/>
              <a:t>.E</a:t>
            </a:r>
            <a:r>
              <a:rPr lang="en-GB" altLang="x-none" sz="2400" baseline="30000" dirty="0" err="1"/>
              <a:t>a</a:t>
            </a:r>
            <a:r>
              <a:rPr lang="en-GB" altLang="x-none" sz="2400" dirty="0"/>
              <a:t>/a!</a:t>
            </a:r>
            <a:r>
              <a:rPr lang="en-GB" altLang="x-none" sz="2400" b="0" dirty="0"/>
              <a:t>  (Poisson distribution), where E is the E-value of S given by the above equation. Finding zero HSP with score &gt;=S is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x-none" sz="2400" dirty="0"/>
              <a:t>P(0) = e</a:t>
            </a:r>
            <a:r>
              <a:rPr lang="en-GB" altLang="x-none" sz="2400" baseline="30000" dirty="0"/>
              <a:t>-E</a:t>
            </a:r>
            <a:r>
              <a:rPr lang="en-GB" altLang="x-none" sz="2400" b="0" dirty="0"/>
              <a:t>,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x-none" sz="2400" b="0" dirty="0"/>
              <a:t>so the probability of finding at least one such HSP is : </a:t>
            </a:r>
            <a:r>
              <a:rPr lang="en-GB" altLang="x-none" sz="2400" dirty="0"/>
              <a:t>P = 1 - e</a:t>
            </a:r>
            <a:r>
              <a:rPr lang="en-GB" altLang="x-none" sz="2400" baseline="30000" dirty="0"/>
              <a:t>-E</a:t>
            </a:r>
            <a:r>
              <a:rPr lang="en-GB" altLang="x-none" sz="2400" dirty="0"/>
              <a:t>. </a:t>
            </a:r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Text Box 2"/>
          <p:cNvSpPr txBox="1">
            <a:spLocks noChangeArrowheads="1"/>
          </p:cNvSpPr>
          <p:nvPr/>
        </p:nvSpPr>
        <p:spPr bwMode="auto">
          <a:xfrm>
            <a:off x="0" y="76200"/>
            <a:ext cx="9144000" cy="66960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x-none" sz="1400">
                <a:latin typeface="Courier" charset="0"/>
              </a:rPr>
              <a:t>BLASTP 2.2.27+</a:t>
            </a:r>
            <a:endParaRPr lang="en-GB" altLang="x-none" sz="1400" b="0">
              <a:latin typeface="Courier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GB" altLang="x-none" sz="1400" b="0">
                <a:latin typeface="Courier" charset="0"/>
              </a:rPr>
              <a:t>………………..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x-none" sz="1400">
                <a:latin typeface="Courier" charset="0"/>
              </a:rPr>
              <a:t>Database: All non-redundant GenBank CDS</a:t>
            </a:r>
            <a:endParaRPr lang="en-GB" altLang="x-none" sz="1400" b="0">
              <a:latin typeface="Courier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GB" altLang="x-none" sz="1400" b="0">
                <a:latin typeface="Courier" charset="0"/>
              </a:rPr>
              <a:t>translations+PDB+SwissProt+PIR+PRF excluding environmental samples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x-none" sz="1400" b="0">
                <a:latin typeface="Courier" charset="0"/>
              </a:rPr>
              <a:t>from WGS projects </a:t>
            </a:r>
            <a:r>
              <a:rPr lang="en-GB" altLang="x-none" sz="1400">
                <a:latin typeface="Courier" charset="0"/>
              </a:rPr>
              <a:t>21,208,471 sequences</a:t>
            </a:r>
            <a:r>
              <a:rPr lang="en-GB" altLang="x-none" sz="1400" b="0">
                <a:latin typeface="Courier" charset="0"/>
              </a:rPr>
              <a:t>; 7,265,817,909 total letters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x-none" sz="1400">
                <a:latin typeface="Courier" charset="0"/>
              </a:rPr>
              <a:t>Query= AQF_AAT00004164001</a:t>
            </a:r>
            <a:r>
              <a:rPr lang="en-GB" altLang="x-none" sz="1400" b="0">
                <a:latin typeface="Courier" charset="0"/>
              </a:rPr>
              <a:t> assembled CDS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x-none" sz="1400">
                <a:latin typeface="Courier" charset="0"/>
              </a:rPr>
              <a:t>Length=127</a:t>
            </a:r>
            <a:endParaRPr lang="en-GB" altLang="x-none" sz="1400" b="0">
              <a:latin typeface="Courier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GB" altLang="x-none" sz="1400" b="0">
                <a:latin typeface="Courier" charset="0"/>
              </a:rPr>
              <a:t>                                                                   </a:t>
            </a:r>
            <a:r>
              <a:rPr lang="en-GB" altLang="x-none" sz="1400">
                <a:solidFill>
                  <a:srgbClr val="FF0000"/>
                </a:solidFill>
                <a:latin typeface="Courier" charset="0"/>
              </a:rPr>
              <a:t>Score     E</a:t>
            </a:r>
            <a:endParaRPr lang="en-GB" altLang="x-none" sz="1400" b="0">
              <a:latin typeface="Courier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GB" altLang="x-none" sz="1400">
                <a:solidFill>
                  <a:srgbClr val="FF0000"/>
                </a:solidFill>
                <a:latin typeface="Courier" charset="0"/>
              </a:rPr>
              <a:t>Sequences producing significant alignments:                       (Bits)  Value</a:t>
            </a:r>
            <a:endParaRPr lang="en-GB" altLang="x-none" sz="1400" b="0">
              <a:latin typeface="Courier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GB" altLang="x-none" sz="1400" b="0">
                <a:solidFill>
                  <a:srgbClr val="0000FF"/>
                </a:solidFill>
                <a:latin typeface="Courier" charset="0"/>
              </a:rPr>
              <a:t>ref|YP_004184197.1|  short-chain dehydrogenase/reductase SDR [...  73.2    9e-14</a:t>
            </a:r>
            <a:endParaRPr lang="en-GB" altLang="x-none" sz="1400" b="0">
              <a:latin typeface="Courier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GB" altLang="x-none" sz="1400" b="0">
                <a:solidFill>
                  <a:srgbClr val="0000FF"/>
                </a:solidFill>
                <a:latin typeface="Courier" charset="0"/>
              </a:rPr>
              <a:t>ref|XP_002669416.1|  predicted protein [Naegleria gruberi] &gt;gb...  71.6    4e-13</a:t>
            </a:r>
            <a:endParaRPr lang="en-GB" altLang="x-none" sz="1400" b="0">
              <a:latin typeface="Courier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GB" altLang="x-none" sz="1400" b="0">
                <a:latin typeface="Courier" charset="0"/>
              </a:rPr>
              <a:t>ref|YP_004812747.1|  short-chain dehydrogenase/reductase SDR [...  69.7    2e-12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x-none" sz="1400" b="0">
                <a:latin typeface="Courier" charset="0"/>
              </a:rPr>
              <a:t>ref|YP_006423079.1|  short-chain dehydrogenase [Terriglobus ro...  69.3    2e-12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x-none" sz="1400" b="0">
                <a:latin typeface="Courier" charset="0"/>
              </a:rPr>
              <a:t>ref|ZP_04604473.1|  short-chain dehydrogenase/reductase SDR [M...  68.6    4e-12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x-none" sz="1400" b="0">
                <a:latin typeface="Courier" charset="0"/>
              </a:rPr>
              <a:t>gb|AAD44003.1|  AtsC [Agrobacterium fabrum str. C58]               68.2    6e-12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x-none" sz="1400" b="0">
                <a:latin typeface="Courier" charset="0"/>
              </a:rPr>
              <a:t>ref|NP_396088.2|  short chain dehydrogenase dehydrogenases [Ag...  68.2    7e-12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x-none" sz="1400" b="0">
                <a:latin typeface="Courier" charset="0"/>
              </a:rPr>
              <a:t>ref|YP_004015249.1|  short-chain dehydrogenase/reductase SDR [...  67.8    7e-12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x-none" sz="1400" b="0">
                <a:latin typeface="Courier" charset="0"/>
              </a:rPr>
              <a:t>gb|EHJ96564.1|  short chain dehydrogenase [Agrobacterium tumef...  68.2    7e-12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x-none" sz="1400" b="0">
                <a:latin typeface="Courier" charset="0"/>
              </a:rPr>
              <a:t>ref|YP_004280461.1|  short chain dehydrogenase [Agrobacterium ...  67.8    9e-12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x-none" sz="1400" b="0">
                <a:latin typeface="Courier" charset="0"/>
              </a:rPr>
              <a:t>emb|CCH02226.1|  short-chain dehydrogenase/reductase SDR [Fibr...  67.4    1e-11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x-none" sz="1400" b="0">
                <a:latin typeface="Courier" charset="0"/>
              </a:rPr>
              <a:t>ref|YP_005464711.1|  putative short-chain dehydrogenase [Actin...  67.4    1e-11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x-none" sz="1400" b="0">
                <a:latin typeface="Courier" charset="0"/>
              </a:rPr>
              <a:t>ref|YP_004361811.1|  short chain oxidoreductase [Burkholderia ...  67.4    1e-11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x-none" sz="1400" b="0">
                <a:latin typeface="Courier" charset="0"/>
              </a:rPr>
              <a:t>ref|ZP_10456423.1|  short chain oxidoreductase [Streptomyces a...  67.0    1e-11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x-none" sz="1400" b="0">
                <a:latin typeface="Courier" charset="0"/>
              </a:rPr>
              <a:t>ref|YP_003486342.1|  short chain oxidoreductase [Streptomyces ...  67.0    2e-11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x-none" sz="1400" b="0">
                <a:latin typeface="Courier" charset="0"/>
              </a:rPr>
              <a:t>ref|ZP_06920745.1|  short-chain dehydrogenase/reductase SDR [S...  66.6    2e-11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x-none" sz="1400" b="0">
                <a:latin typeface="Courier" charset="0"/>
              </a:rPr>
              <a:t>ref|YP_005264601.1|  putative short chain oxidoreductase (frag...  65.9    2e-11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x-none" sz="1400" b="0">
                <a:latin typeface="Courier" charset="0"/>
              </a:rPr>
              <a:t>ref|YP_004016889.1|  short-chain dehydrogenase/reductase SDR [...  65.5    5e-11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x-none" sz="1400" b="0">
                <a:latin typeface="Courier" charset="0"/>
              </a:rPr>
              <a:t>gb|EHA26682.1|  dehydrogenase [Aspergillus niger ATCC 1015]        65.5    5e-11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x-none" sz="1400" b="0">
                <a:latin typeface="Courier" charset="0"/>
              </a:rPr>
              <a:t>ref|ZP_07299458.1|  short chain dehydrogenase/reductase family...  65.1    6e-11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x-none" sz="1400" b="0">
                <a:latin typeface="Courier" charset="0"/>
              </a:rPr>
              <a:t>……………………………………………………………………………….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x-none" sz="1400" b="0">
                <a:latin typeface="Courier" charset="0"/>
              </a:rPr>
              <a:t>ref|ZP_06730950.1|  short chain dehydrogenase [Xanthomonas fus...  57.4    5e-08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Text Box 2"/>
          <p:cNvSpPr txBox="1">
            <a:spLocks noChangeArrowheads="1"/>
          </p:cNvSpPr>
          <p:nvPr/>
        </p:nvSpPr>
        <p:spPr bwMode="auto">
          <a:xfrm>
            <a:off x="152400" y="76200"/>
            <a:ext cx="8763000" cy="663575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x-none" sz="1400">
                <a:latin typeface="Courier" charset="0"/>
              </a:rPr>
              <a:t>ALIGNMENTS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x-none" sz="1400">
                <a:solidFill>
                  <a:srgbClr val="0000FF"/>
                </a:solidFill>
                <a:latin typeface="Courier" charset="0"/>
              </a:rPr>
              <a:t>&gt;ref|YP_004184197.1|</a:t>
            </a:r>
            <a:r>
              <a:rPr lang="en-GB" altLang="x-none" sz="1200" b="0">
                <a:latin typeface="Courier" charset="0"/>
              </a:rPr>
              <a:t> </a:t>
            </a:r>
            <a:r>
              <a:rPr lang="en-GB" altLang="x-none" sz="1000" b="0">
                <a:latin typeface="Courier" charset="0"/>
              </a:rPr>
              <a:t>short-chain dehydrogenase/reductase SDR [Terriglobus saanensis SP1PR4]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x-none" sz="1200" b="0">
                <a:latin typeface="Courier" charset="0"/>
              </a:rPr>
              <a:t> gb|ADV84203.1| short-chain dehydrogenase/reductase SDR [Terriglobus saanensis SP1PR4]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x-none" sz="1200">
                <a:latin typeface="Courier" charset="0"/>
              </a:rPr>
              <a:t>Length=245</a:t>
            </a:r>
            <a:endParaRPr lang="en-GB" altLang="x-none" sz="1200" b="0">
              <a:latin typeface="Courier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GB" altLang="x-none" sz="1400" b="0">
              <a:latin typeface="Courier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GB" altLang="x-none" sz="1400" b="0">
                <a:latin typeface="Courier" charset="0"/>
              </a:rPr>
              <a:t> </a:t>
            </a:r>
            <a:r>
              <a:rPr lang="en-GB" altLang="x-none" sz="1400">
                <a:latin typeface="Courier" charset="0"/>
              </a:rPr>
              <a:t>Score = 73.2 bits (178),  Expect = 9e-14, Method: Compositional matrix adjust.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x-none" sz="1400">
                <a:latin typeface="Courier" charset="0"/>
              </a:rPr>
              <a:t> Identities = 41/93 (44%), Positives = 58/93 (62%), Gaps = 2/93 (2%)</a:t>
            </a:r>
            <a:endParaRPr lang="en-GB" altLang="x-none" sz="1400" b="0">
              <a:latin typeface="Courier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GB" altLang="x-none" sz="1400" b="0">
              <a:latin typeface="Courier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GB" altLang="x-none" sz="1400">
                <a:latin typeface="Courier" charset="0"/>
              </a:rPr>
              <a:t>Query  4    FEPLLIKSKAPRVLNISSGLGSSTEALVNKWGNNEKFLFSYNASKAALNILSINIRNLWN  63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x-none" sz="1400">
                <a:latin typeface="Courier" charset="0"/>
              </a:rPr>
              <a:t>            F PL+ +SK+ R++N+SSGLGS T+     W         YN SKA LN+++I +   +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x-none" sz="1400">
                <a:latin typeface="Courier" charset="0"/>
              </a:rPr>
              <a:t>Sbjct  128  FLPLVRESKSGRIVNVSSGLGSLTQNADPNWPFAAYKPIGYNGSKAILNMMTIQLA--YE  185</a:t>
            </a:r>
          </a:p>
          <a:p>
            <a:pPr>
              <a:spcBef>
                <a:spcPct val="0"/>
              </a:spcBef>
              <a:buFontTx/>
              <a:buNone/>
            </a:pPr>
            <a:endParaRPr lang="en-GB" altLang="x-none" sz="1400">
              <a:latin typeface="Courier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GB" altLang="x-none" sz="1400">
                <a:latin typeface="Courier" charset="0"/>
              </a:rPr>
              <a:t>Query  64   SKNYGIKVVAVDPGYCATNLNGNSGPKEASKGA  96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x-none" sz="1400">
                <a:latin typeface="Courier" charset="0"/>
              </a:rPr>
              <a:t>             K+  IKV  VDPGY AT++NGNSG +   +GA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x-none" sz="1400">
                <a:latin typeface="Courier" charset="0"/>
              </a:rPr>
              <a:t>Sbjct  186  LKDTSIKVNTVDPGYTATDINGNSGHQTVEEGA  218</a:t>
            </a:r>
            <a:endParaRPr lang="en-GB" altLang="x-none" sz="1400" b="0">
              <a:latin typeface="Courier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GB" altLang="x-none" sz="1400" b="0">
              <a:latin typeface="Courier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GB" altLang="x-none" sz="1400" b="0">
              <a:latin typeface="Courier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GB" altLang="x-none" sz="1400">
                <a:solidFill>
                  <a:srgbClr val="0000FF"/>
                </a:solidFill>
                <a:latin typeface="Courier" charset="0"/>
              </a:rPr>
              <a:t>&gt;ref|XP_002669416.1|</a:t>
            </a:r>
            <a:r>
              <a:rPr lang="en-GB" altLang="x-none" sz="1400" b="0">
                <a:latin typeface="Courier" charset="0"/>
              </a:rPr>
              <a:t> predicted protein [Naegleria gruberi]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x-none" sz="1400" b="0">
                <a:latin typeface="Courier" charset="0"/>
              </a:rPr>
              <a:t> gb|EFC36672.1| predicted protein [Naegleria gruberi]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x-none" sz="1400">
                <a:latin typeface="Courier" charset="0"/>
              </a:rPr>
              <a:t>Length=244</a:t>
            </a:r>
            <a:endParaRPr lang="en-GB" altLang="x-none" sz="1400" b="0">
              <a:latin typeface="Courier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GB" altLang="x-none" sz="1400" b="0">
              <a:latin typeface="Courier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GB" altLang="x-none" sz="1400" b="0">
                <a:latin typeface="Courier" charset="0"/>
              </a:rPr>
              <a:t> </a:t>
            </a:r>
            <a:r>
              <a:rPr lang="en-GB" altLang="x-none" sz="1400">
                <a:latin typeface="Courier" charset="0"/>
              </a:rPr>
              <a:t>Score = 71.6 bits (174),  Expect = 4e-13, Method: Compositional matrix adjust.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x-none" sz="1400">
                <a:latin typeface="Courier" charset="0"/>
              </a:rPr>
              <a:t> Identities = 42/99 (42%), Positives = 62/99 (63%), Gaps = 8/99 (8%)</a:t>
            </a:r>
          </a:p>
          <a:p>
            <a:pPr>
              <a:spcBef>
                <a:spcPct val="0"/>
              </a:spcBef>
              <a:buFontTx/>
              <a:buNone/>
            </a:pPr>
            <a:endParaRPr lang="en-GB" altLang="x-none" sz="1400">
              <a:latin typeface="Courier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GB" altLang="x-none" sz="1400">
                <a:latin typeface="Courier" charset="0"/>
              </a:rPr>
              <a:t>Query  1    MDKFEPLLIKSKAPRVLNISSGLGSSTEALVNKWGNNEKFLFSYNASKAALNILSINIRN  60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x-none" sz="1400">
                <a:latin typeface="Courier" charset="0"/>
              </a:rPr>
              <a:t>            MD+F+ LL +SK PR++N+SS LGS   A+     + +K   +Y  +K+ALN+L+I  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x-none" sz="1400">
                <a:latin typeface="Courier" charset="0"/>
              </a:rPr>
              <a:t>Sbjct  120  MDEFKELLEQSKHPRIVNVSSTLGSL--AVAQLPNSPQKLYTTYTITKSALNMLTI----  173</a:t>
            </a:r>
          </a:p>
          <a:p>
            <a:pPr>
              <a:spcBef>
                <a:spcPct val="0"/>
              </a:spcBef>
              <a:buFontTx/>
              <a:buNone/>
            </a:pPr>
            <a:endParaRPr lang="en-GB" altLang="x-none" sz="1400">
              <a:latin typeface="Courier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GB" altLang="x-none" sz="1400">
                <a:latin typeface="Courier" charset="0"/>
              </a:rPr>
              <a:t>Query  61   LWNSK--NYGIKVVAVDPGYCATNLNGNSGPKEASKGAQ  97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x-none" sz="1400">
                <a:latin typeface="Courier" charset="0"/>
              </a:rPr>
              <a:t>            +++ K   + IKV A  PGYCAT LNG  G K   +GA+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x-none" sz="1400">
                <a:latin typeface="Courier" charset="0"/>
              </a:rPr>
              <a:t>Sbjct  174  IYSQKFAEFNIKVNATCPGYCATELNGYQGTKTPQEGAK  212</a:t>
            </a:r>
            <a:endParaRPr lang="en-GB" altLang="x-none" sz="1400" b="0">
              <a:latin typeface="Courier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Text Box 2"/>
          <p:cNvSpPr txBox="1">
            <a:spLocks noChangeArrowheads="1"/>
          </p:cNvSpPr>
          <p:nvPr/>
        </p:nvSpPr>
        <p:spPr bwMode="auto">
          <a:xfrm>
            <a:off x="0" y="-27384"/>
            <a:ext cx="9144000" cy="57943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GB" altLang="x-none" dirty="0">
                <a:solidFill>
                  <a:srgbClr val="FF0000"/>
                </a:solidFill>
              </a:rPr>
              <a:t>Sequence format: FASTA format (most used)</a:t>
            </a:r>
          </a:p>
        </p:txBody>
      </p:sp>
      <p:sp>
        <p:nvSpPr>
          <p:cNvPr id="91138" name="Text Box 3"/>
          <p:cNvSpPr txBox="1">
            <a:spLocks noChangeArrowheads="1"/>
          </p:cNvSpPr>
          <p:nvPr/>
        </p:nvSpPr>
        <p:spPr bwMode="auto">
          <a:xfrm>
            <a:off x="228600" y="3108325"/>
            <a:ext cx="8610600" cy="253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x-none" sz="4000" b="0">
                <a:solidFill>
                  <a:srgbClr val="FF0000"/>
                </a:solidFill>
                <a:latin typeface="Courier" charset="0"/>
              </a:rPr>
              <a:t>&gt;</a:t>
            </a:r>
            <a:r>
              <a:rPr lang="en-GB" altLang="x-none" sz="2400" b="0">
                <a:latin typeface="Courier" charset="0"/>
              </a:rPr>
              <a:t>Rv0006 gyrA DNA gyrase subunit A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x-none" sz="1000">
                <a:latin typeface="Courier" charset="0"/>
              </a:rPr>
              <a:t>MTDTTLPPDDSLDRIEPVDIEQEMQRSYIDYAMSVIVGRALPEVRDGLKPVHRRVLYAMFDSGFRPDRSH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x-none" sz="1000">
                <a:latin typeface="Courier" charset="0"/>
              </a:rPr>
              <a:t>AKSARSVAETMGNYHPHGDASIYDSLVRMAQPWSLRYPLVDGQGNFGSPGNDPPAAMRYTEARLTPLAME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x-none" sz="1000">
                <a:latin typeface="Courier" charset="0"/>
              </a:rPr>
              <a:t>MLREIDEETVDFIPNYDGRVQEPTVLPSRFPNLLANGSGGIAVGMATNIPPHNLRELADAVFWALENHDA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x-none" sz="1000">
                <a:latin typeface="Courier" charset="0"/>
              </a:rPr>
              <a:t>DEEETLAAVMGRVKGPDFPTAGLIVGSQGTADAYKTGRGSIRMRGVVEVEEDSRGRTSLVITELPYQVNH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x-none" sz="1000">
                <a:latin typeface="Courier" charset="0"/>
              </a:rPr>
              <a:t>DNFITSIAEQVRDGKLAGISNIEDQSSDRVGLRIVIEIKRDAVAKVVINNLYKHTQLQTSFGANMLAIVD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x-none" sz="1000">
                <a:latin typeface="Courier" charset="0"/>
              </a:rPr>
              <a:t>GVPRTLRLDQLIRYYVDHQLDVIVRRTTYRLRKANERAHILRGLVKALDALDEVIALIRASETVDIARAG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x-none" sz="1000">
                <a:latin typeface="Courier" charset="0"/>
              </a:rPr>
              <a:t>LIELLDIDEIQAQAILDMQLRRLAALERQRIIDDLAKIEAEIADLEDILAKPERQRGIVRDELAEIVDRH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x-none" sz="1000">
                <a:latin typeface="Courier" charset="0"/>
              </a:rPr>
              <a:t>GDDRRTRIIAADGDVSDEDLIAREDVVVTITETGYAKRTKTDLYRSQKRGGKGVQGAGLKQDDIVAHFFV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x-none" sz="1000">
                <a:latin typeface="Courier" charset="0"/>
              </a:rPr>
              <a:t>CSTHDLILFFTTQGRVYRAKAYDLPEASRTARGQHVANLLAFQPEERIAQVIQIRGYTDAPYLVLATRNG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x-none" sz="1000">
                <a:latin typeface="Courier" charset="0"/>
              </a:rPr>
              <a:t>LVKKSKLTDFDSNRSGGIVAVNLRDNDELVGAVLCSAGDDLLLVSANGQSIRFSATDEALRPMGRATSGV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x-none" sz="1000">
                <a:latin typeface="Courier" charset="0"/>
              </a:rPr>
              <a:t>QGMRFNIDDRLLSLNVVREGTYLLVATSGGYAKRTAIEEYPVQGRGGKGVLTVMYDRRRGRLVGALIVDD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x-none" sz="1000">
                <a:latin typeface="Courier" charset="0"/>
              </a:rPr>
              <a:t>DSELYAVTSGGGVIRTAARQVRKAGRQTKGVRLMNLGEGDTLLAIARNAEESGDDNAVDANGADQTGN</a:t>
            </a:r>
          </a:p>
        </p:txBody>
      </p:sp>
      <p:grpSp>
        <p:nvGrpSpPr>
          <p:cNvPr id="413711" name="Group 15"/>
          <p:cNvGrpSpPr>
            <a:grpSpLocks/>
          </p:cNvGrpSpPr>
          <p:nvPr/>
        </p:nvGrpSpPr>
        <p:grpSpPr bwMode="auto">
          <a:xfrm>
            <a:off x="304800" y="2346325"/>
            <a:ext cx="8686800" cy="1447800"/>
            <a:chOff x="96" y="720"/>
            <a:chExt cx="5472" cy="912"/>
          </a:xfrm>
        </p:grpSpPr>
        <p:grpSp>
          <p:nvGrpSpPr>
            <p:cNvPr id="91143" name="Group 10"/>
            <p:cNvGrpSpPr>
              <a:grpSpLocks/>
            </p:cNvGrpSpPr>
            <p:nvPr/>
          </p:nvGrpSpPr>
          <p:grpSpPr bwMode="auto">
            <a:xfrm>
              <a:off x="96" y="720"/>
              <a:ext cx="2016" cy="624"/>
              <a:chOff x="96" y="720"/>
              <a:chExt cx="2016" cy="624"/>
            </a:xfrm>
          </p:grpSpPr>
          <p:sp>
            <p:nvSpPr>
              <p:cNvPr id="91152" name="Text Box 8"/>
              <p:cNvSpPr txBox="1">
                <a:spLocks noChangeArrowheads="1"/>
              </p:cNvSpPr>
              <p:nvPr/>
            </p:nvSpPr>
            <p:spPr bwMode="auto">
              <a:xfrm>
                <a:off x="96" y="720"/>
                <a:ext cx="2016" cy="29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GB" altLang="x-none" sz="2400" b="0"/>
                  <a:t>Sequence Identification</a:t>
                </a:r>
              </a:p>
            </p:txBody>
          </p:sp>
          <p:sp>
            <p:nvSpPr>
              <p:cNvPr id="413705" name="Line 9"/>
              <p:cNvSpPr>
                <a:spLocks noChangeShapeType="1"/>
              </p:cNvSpPr>
              <p:nvPr/>
            </p:nvSpPr>
            <p:spPr bwMode="auto">
              <a:xfrm>
                <a:off x="624" y="1008"/>
                <a:ext cx="0" cy="336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 type="triangle" w="med" len="med"/>
              </a:ln>
              <a:effectLst>
                <a:outerShdw blurRad="63500" dist="38099" dir="2700000" algn="ctr" rotWithShape="0">
                  <a:schemeClr val="bg2">
                    <a:alpha val="74997"/>
                  </a:scheme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grpSp>
          <p:nvGrpSpPr>
            <p:cNvPr id="91144" name="Group 14"/>
            <p:cNvGrpSpPr>
              <a:grpSpLocks/>
            </p:cNvGrpSpPr>
            <p:nvPr/>
          </p:nvGrpSpPr>
          <p:grpSpPr bwMode="auto">
            <a:xfrm>
              <a:off x="288" y="768"/>
              <a:ext cx="5280" cy="864"/>
              <a:chOff x="288" y="768"/>
              <a:chExt cx="5280" cy="864"/>
            </a:xfrm>
          </p:grpSpPr>
          <p:grpSp>
            <p:nvGrpSpPr>
              <p:cNvPr id="91145" name="Group 7"/>
              <p:cNvGrpSpPr>
                <a:grpSpLocks/>
              </p:cNvGrpSpPr>
              <p:nvPr/>
            </p:nvGrpSpPr>
            <p:grpSpPr bwMode="auto">
              <a:xfrm>
                <a:off x="288" y="1056"/>
                <a:ext cx="3840" cy="576"/>
                <a:chOff x="288" y="1056"/>
                <a:chExt cx="3840" cy="576"/>
              </a:xfrm>
            </p:grpSpPr>
            <p:sp>
              <p:nvSpPr>
                <p:cNvPr id="91149" name="Line 4"/>
                <p:cNvSpPr>
                  <a:spLocks noChangeShapeType="1"/>
                </p:cNvSpPr>
                <p:nvPr/>
              </p:nvSpPr>
              <p:spPr bwMode="auto">
                <a:xfrm flipH="1">
                  <a:off x="1104" y="1056"/>
                  <a:ext cx="0" cy="480"/>
                </a:xfrm>
                <a:prstGeom prst="line">
                  <a:avLst/>
                </a:prstGeom>
                <a:noFill/>
                <a:ln w="9525">
                  <a:solidFill>
                    <a:srgbClr val="0000FF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91150" name="Oval 5"/>
                <p:cNvSpPr>
                  <a:spLocks noChangeArrowheads="1"/>
                </p:cNvSpPr>
                <p:nvPr/>
              </p:nvSpPr>
              <p:spPr bwMode="auto">
                <a:xfrm>
                  <a:off x="288" y="1344"/>
                  <a:ext cx="768" cy="240"/>
                </a:xfrm>
                <a:prstGeom prst="ellipse">
                  <a:avLst/>
                </a:prstGeom>
                <a:noFill/>
                <a:ln w="9525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" charset="0"/>
                      <a:ea typeface="ＭＳ Ｐゴシック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fr-FR" altLang="x-none" sz="2400" b="0"/>
                </a:p>
              </p:txBody>
            </p:sp>
            <p:sp>
              <p:nvSpPr>
                <p:cNvPr id="91151" name="Oval 6"/>
                <p:cNvSpPr>
                  <a:spLocks noChangeArrowheads="1"/>
                </p:cNvSpPr>
                <p:nvPr/>
              </p:nvSpPr>
              <p:spPr bwMode="auto">
                <a:xfrm>
                  <a:off x="1152" y="1296"/>
                  <a:ext cx="2976" cy="336"/>
                </a:xfrm>
                <a:prstGeom prst="ellipse">
                  <a:avLst/>
                </a:prstGeom>
                <a:noFill/>
                <a:ln w="9525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" charset="0"/>
                      <a:ea typeface="ＭＳ Ｐゴシック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fr-FR" altLang="x-none" sz="2400" b="0"/>
                </a:p>
              </p:txBody>
            </p:sp>
          </p:grpSp>
          <p:grpSp>
            <p:nvGrpSpPr>
              <p:cNvPr id="91146" name="Group 13"/>
              <p:cNvGrpSpPr>
                <a:grpSpLocks/>
              </p:cNvGrpSpPr>
              <p:nvPr/>
            </p:nvGrpSpPr>
            <p:grpSpPr bwMode="auto">
              <a:xfrm>
                <a:off x="2592" y="768"/>
                <a:ext cx="2976" cy="576"/>
                <a:chOff x="2592" y="768"/>
                <a:chExt cx="2976" cy="576"/>
              </a:xfrm>
            </p:grpSpPr>
            <p:sp>
              <p:nvSpPr>
                <p:cNvPr id="91147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592" y="768"/>
                  <a:ext cx="2976" cy="294"/>
                </a:xfrm>
                <a:prstGeom prst="rect">
                  <a:avLst/>
                </a:prstGeom>
                <a:noFill/>
                <a:ln w="9525">
                  <a:solidFill>
                    <a:srgbClr val="0000FF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" charset="0"/>
                      <a:ea typeface="ＭＳ Ｐゴシック" charset="-128"/>
                    </a:defRPr>
                  </a:lvl9pPr>
                </a:lstStyle>
                <a:p>
                  <a:pPr>
                    <a:spcBef>
                      <a:spcPct val="50000"/>
                    </a:spcBef>
                    <a:buFontTx/>
                    <a:buNone/>
                  </a:pPr>
                  <a:r>
                    <a:rPr lang="en-GB" altLang="x-none" sz="2400" b="0"/>
                    <a:t>Sequence Comments - Annotations</a:t>
                  </a:r>
                </a:p>
              </p:txBody>
            </p:sp>
            <p:sp>
              <p:nvSpPr>
                <p:cNvPr id="91148" name="Line 12"/>
                <p:cNvSpPr>
                  <a:spLocks noChangeShapeType="1"/>
                </p:cNvSpPr>
                <p:nvPr/>
              </p:nvSpPr>
              <p:spPr bwMode="auto">
                <a:xfrm>
                  <a:off x="3504" y="1056"/>
                  <a:ext cx="0" cy="288"/>
                </a:xfrm>
                <a:prstGeom prst="line">
                  <a:avLst/>
                </a:prstGeom>
                <a:noFill/>
                <a:ln w="38100">
                  <a:solidFill>
                    <a:srgbClr val="0000FF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</p:grpSp>
        </p:grpSp>
      </p:grpSp>
      <p:grpSp>
        <p:nvGrpSpPr>
          <p:cNvPr id="413717" name="Group 21"/>
          <p:cNvGrpSpPr>
            <a:grpSpLocks/>
          </p:cNvGrpSpPr>
          <p:nvPr/>
        </p:nvGrpSpPr>
        <p:grpSpPr bwMode="auto">
          <a:xfrm>
            <a:off x="304800" y="1524000"/>
            <a:ext cx="1981200" cy="1828800"/>
            <a:chOff x="192" y="960"/>
            <a:chExt cx="1248" cy="1152"/>
          </a:xfrm>
        </p:grpSpPr>
        <p:sp>
          <p:nvSpPr>
            <p:cNvPr id="91141" name="Line 19"/>
            <p:cNvSpPr>
              <a:spLocks noChangeShapeType="1"/>
            </p:cNvSpPr>
            <p:nvPr/>
          </p:nvSpPr>
          <p:spPr bwMode="auto">
            <a:xfrm>
              <a:off x="192" y="1152"/>
              <a:ext cx="0" cy="96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91142" name="Text Box 20"/>
            <p:cNvSpPr txBox="1">
              <a:spLocks noChangeArrowheads="1"/>
            </p:cNvSpPr>
            <p:nvPr/>
          </p:nvSpPr>
          <p:spPr bwMode="auto">
            <a:xfrm>
              <a:off x="192" y="960"/>
              <a:ext cx="1248" cy="294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GB" altLang="x-none" sz="2400"/>
                <a:t>First position</a:t>
              </a:r>
              <a:endParaRPr lang="en-GB" altLang="x-none" sz="2400" b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37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37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137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137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137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137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3"/>
          <p:cNvSpPr>
            <a:spLocks noChangeArrowheads="1"/>
          </p:cNvSpPr>
          <p:nvPr/>
        </p:nvSpPr>
        <p:spPr bwMode="auto">
          <a:xfrm>
            <a:off x="468313" y="1268413"/>
            <a:ext cx="82804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0" tIns="45706" rIns="91410" bIns="45706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eaLnBrk="1" hangingPunct="1"/>
            <a:r>
              <a:rPr lang="en-GB" altLang="x-none" sz="2800" b="0"/>
              <a:t>p-Value (reported by many programs): 0≤ </a:t>
            </a:r>
            <a:r>
              <a:rPr lang="en-GB" altLang="ja-JP" sz="2800" b="0"/>
              <a:t>p-</a:t>
            </a:r>
            <a:r>
              <a:rPr lang="en-GB" altLang="x-none" sz="2800" b="0"/>
              <a:t>val ≤ 1</a:t>
            </a:r>
          </a:p>
          <a:p>
            <a:pPr eaLnBrk="1" hangingPunct="1"/>
            <a:endParaRPr lang="en-GB" altLang="x-none" sz="2800" b="0"/>
          </a:p>
          <a:p>
            <a:pPr eaLnBrk="1" hangingPunct="1"/>
            <a:endParaRPr lang="en-GB" altLang="x-none" sz="2800" b="0"/>
          </a:p>
          <a:p>
            <a:pPr eaLnBrk="1" hangingPunct="1"/>
            <a:endParaRPr lang="en-GB" altLang="x-none" sz="2800" b="0"/>
          </a:p>
          <a:p>
            <a:pPr eaLnBrk="1" hangingPunct="1"/>
            <a:endParaRPr lang="en-GB" altLang="x-none" sz="2800" b="0"/>
          </a:p>
          <a:p>
            <a:pPr eaLnBrk="1" hangingPunct="1"/>
            <a:endParaRPr lang="en-GB" altLang="x-none" sz="2800" b="0"/>
          </a:p>
          <a:p>
            <a:pPr eaLnBrk="1" hangingPunct="1"/>
            <a:endParaRPr lang="en-US" altLang="x-none" sz="2800" b="0"/>
          </a:p>
          <a:p>
            <a:pPr eaLnBrk="1" hangingPunct="1"/>
            <a:endParaRPr lang="en-US" altLang="x-none" sz="2800" b="0"/>
          </a:p>
          <a:p>
            <a:pPr eaLnBrk="1" hangingPunct="1"/>
            <a:endParaRPr lang="en-GB" altLang="x-none" sz="2000" b="0"/>
          </a:p>
          <a:p>
            <a:pPr eaLnBrk="1" hangingPunct="1">
              <a:buFontTx/>
              <a:buNone/>
            </a:pPr>
            <a:endParaRPr lang="en-US" altLang="x-none" sz="2800" b="0"/>
          </a:p>
        </p:txBody>
      </p:sp>
      <p:graphicFrame>
        <p:nvGraphicFramePr>
          <p:cNvPr id="422955" name="Group 43"/>
          <p:cNvGraphicFramePr>
            <a:graphicFrameLocks noGrp="1"/>
          </p:cNvGraphicFramePr>
          <p:nvPr/>
        </p:nvGraphicFramePr>
        <p:xfrm>
          <a:off x="762000" y="1773238"/>
          <a:ext cx="7843838" cy="2058989"/>
        </p:xfrm>
        <a:graphic>
          <a:graphicData uri="http://schemas.openxmlformats.org/drawingml/2006/table">
            <a:tbl>
              <a:tblPr/>
              <a:tblGrid>
                <a:gridCol w="259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3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>
                      <a:lvl1pPr marL="107950" indent="-107950" defTabSz="449263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charset="0"/>
                          <a:ea typeface="ＭＳ Ｐゴシック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charset="0"/>
                          <a:ea typeface="ＭＳ Ｐゴシック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charset="0"/>
                          <a:ea typeface="ＭＳ Ｐゴシック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charset="0"/>
                          <a:ea typeface="ＭＳ Ｐゴシック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charset="0"/>
                          <a:ea typeface="ＭＳ Ｐゴシック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charset="0"/>
                          <a:ea typeface="ＭＳ Ｐゴシック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charset="0"/>
                          <a:ea typeface="ＭＳ Ｐゴシック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charset="0"/>
                          <a:ea typeface="ＭＳ Ｐゴシック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charset="0"/>
                          <a:ea typeface="ＭＳ Ｐゴシック" charset="-128"/>
                        </a:defRPr>
                      </a:lvl9pPr>
                    </a:lstStyle>
                    <a:p>
                      <a:pPr marL="107950" marR="0" lvl="0" indent="-10795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x-none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-128"/>
                        </a:rPr>
                        <a:t>p &lt;= 10</a:t>
                      </a:r>
                      <a:r>
                        <a:rPr kumimoji="0" lang="en-GB" altLang="x-none" sz="16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-128"/>
                        </a:rPr>
                        <a:t>-100</a:t>
                      </a:r>
                      <a:endParaRPr kumimoji="0" lang="en-US" altLang="x-none" sz="1600" b="1" i="0" u="none" strike="noStrike" cap="none" normalizeH="0" baseline="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-128"/>
                      </a:endParaRPr>
                    </a:p>
                  </a:txBody>
                  <a:tcPr marL="91430" marR="9143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07950" indent="-107950" defTabSz="449263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charset="0"/>
                          <a:ea typeface="ＭＳ Ｐゴシック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charset="0"/>
                          <a:ea typeface="ＭＳ Ｐゴシック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charset="0"/>
                          <a:ea typeface="ＭＳ Ｐゴシック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charset="0"/>
                          <a:ea typeface="ＭＳ Ｐゴシック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charset="0"/>
                          <a:ea typeface="ＭＳ Ｐゴシック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charset="0"/>
                          <a:ea typeface="ＭＳ Ｐゴシック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charset="0"/>
                          <a:ea typeface="ＭＳ Ｐゴシック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charset="0"/>
                          <a:ea typeface="ＭＳ Ｐゴシック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charset="0"/>
                          <a:ea typeface="ＭＳ Ｐゴシック" charset="-128"/>
                        </a:defRPr>
                      </a:lvl9pPr>
                    </a:lstStyle>
                    <a:p>
                      <a:pPr marL="107950" marR="0" lvl="0" indent="-10795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x-none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-128"/>
                        </a:rPr>
                        <a:t>Exact match</a:t>
                      </a:r>
                      <a:endParaRPr kumimoji="0" lang="en-US" altLang="x-none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-128"/>
                      </a:endParaRPr>
                    </a:p>
                  </a:txBody>
                  <a:tcPr marL="91430" marR="91430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0">
                <a:tc>
                  <a:txBody>
                    <a:bodyPr/>
                    <a:lstStyle>
                      <a:lvl1pPr marL="107950" indent="-107950" defTabSz="449263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charset="0"/>
                          <a:ea typeface="ＭＳ Ｐゴシック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charset="0"/>
                          <a:ea typeface="ＭＳ Ｐゴシック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charset="0"/>
                          <a:ea typeface="ＭＳ Ｐゴシック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charset="0"/>
                          <a:ea typeface="ＭＳ Ｐゴシック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charset="0"/>
                          <a:ea typeface="ＭＳ Ｐゴシック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charset="0"/>
                          <a:ea typeface="ＭＳ Ｐゴシック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charset="0"/>
                          <a:ea typeface="ＭＳ Ｐゴシック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charset="0"/>
                          <a:ea typeface="ＭＳ Ｐゴシック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charset="0"/>
                          <a:ea typeface="ＭＳ Ｐゴシック" charset="-128"/>
                        </a:defRPr>
                      </a:lvl9pPr>
                    </a:lstStyle>
                    <a:p>
                      <a:pPr marL="107950" marR="0" lvl="0" indent="-10795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x-none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-128"/>
                        </a:rPr>
                        <a:t>10</a:t>
                      </a:r>
                      <a:r>
                        <a:rPr kumimoji="0" lang="en-GB" altLang="x-none" sz="16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-128"/>
                        </a:rPr>
                        <a:t>-100</a:t>
                      </a:r>
                      <a:r>
                        <a:rPr kumimoji="0" lang="en-GB" altLang="x-none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-128"/>
                        </a:rPr>
                        <a:t> &lt; p &lt; 10</a:t>
                      </a:r>
                      <a:r>
                        <a:rPr kumimoji="0" lang="en-GB" altLang="x-none" sz="16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-128"/>
                        </a:rPr>
                        <a:t>-50</a:t>
                      </a:r>
                      <a:endParaRPr kumimoji="0" lang="en-US" altLang="x-none" sz="1600" b="1" i="0" u="none" strike="noStrike" cap="none" normalizeH="0" baseline="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-128"/>
                      </a:endParaRPr>
                    </a:p>
                  </a:txBody>
                  <a:tcPr marL="91430" marR="9143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07950" indent="-107950" defTabSz="449263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charset="0"/>
                          <a:ea typeface="ＭＳ Ｐゴシック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charset="0"/>
                          <a:ea typeface="ＭＳ Ｐゴシック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charset="0"/>
                          <a:ea typeface="ＭＳ Ｐゴシック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charset="0"/>
                          <a:ea typeface="ＭＳ Ｐゴシック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charset="0"/>
                          <a:ea typeface="ＭＳ Ｐゴシック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charset="0"/>
                          <a:ea typeface="ＭＳ Ｐゴシック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charset="0"/>
                          <a:ea typeface="ＭＳ Ｐゴシック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charset="0"/>
                          <a:ea typeface="ＭＳ Ｐゴシック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charset="0"/>
                          <a:ea typeface="ＭＳ Ｐゴシック" charset="-128"/>
                        </a:defRPr>
                      </a:lvl9pPr>
                    </a:lstStyle>
                    <a:p>
                      <a:pPr marL="107950" marR="0" lvl="0" indent="-10795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x-none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-128"/>
                        </a:rPr>
                        <a:t>Sequences nearly identical, e.g.: alleles or SNPs</a:t>
                      </a:r>
                      <a:endParaRPr kumimoji="0" lang="en-US" altLang="x-none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-128"/>
                      </a:endParaRPr>
                    </a:p>
                  </a:txBody>
                  <a:tcPr marL="91430" marR="91430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3388">
                <a:tc>
                  <a:txBody>
                    <a:bodyPr/>
                    <a:lstStyle>
                      <a:lvl1pPr marL="107950" indent="-107950" defTabSz="449263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charset="0"/>
                          <a:ea typeface="ＭＳ Ｐゴシック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charset="0"/>
                          <a:ea typeface="ＭＳ Ｐゴシック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charset="0"/>
                          <a:ea typeface="ＭＳ Ｐゴシック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charset="0"/>
                          <a:ea typeface="ＭＳ Ｐゴシック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charset="0"/>
                          <a:ea typeface="ＭＳ Ｐゴシック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charset="0"/>
                          <a:ea typeface="ＭＳ Ｐゴシック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charset="0"/>
                          <a:ea typeface="ＭＳ Ｐゴシック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charset="0"/>
                          <a:ea typeface="ＭＳ Ｐゴシック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charset="0"/>
                          <a:ea typeface="ＭＳ Ｐゴシック" charset="-128"/>
                        </a:defRPr>
                      </a:lvl9pPr>
                    </a:lstStyle>
                    <a:p>
                      <a:pPr marL="107950" marR="0" lvl="0" indent="-10795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x-none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-128"/>
                        </a:rPr>
                        <a:t>10</a:t>
                      </a:r>
                      <a:r>
                        <a:rPr kumimoji="0" lang="en-GB" altLang="x-none" sz="16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-128"/>
                        </a:rPr>
                        <a:t>-50</a:t>
                      </a:r>
                      <a:r>
                        <a:rPr kumimoji="0" lang="en-GB" altLang="x-none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-128"/>
                        </a:rPr>
                        <a:t> &lt; p &lt; 10</a:t>
                      </a:r>
                      <a:r>
                        <a:rPr kumimoji="0" lang="en-GB" altLang="x-none" sz="16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-128"/>
                        </a:rPr>
                        <a:t>-10</a:t>
                      </a:r>
                      <a:endParaRPr kumimoji="0" lang="en-US" altLang="x-none" sz="1600" b="1" i="0" u="none" strike="noStrike" cap="none" normalizeH="0" baseline="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-128"/>
                      </a:endParaRPr>
                    </a:p>
                  </a:txBody>
                  <a:tcPr marL="91430" marR="9143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07950" indent="-107950" defTabSz="449263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charset="0"/>
                          <a:ea typeface="ＭＳ Ｐゴシック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charset="0"/>
                          <a:ea typeface="ＭＳ Ｐゴシック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charset="0"/>
                          <a:ea typeface="ＭＳ Ｐゴシック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charset="0"/>
                          <a:ea typeface="ＭＳ Ｐゴシック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charset="0"/>
                          <a:ea typeface="ＭＳ Ｐゴシック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charset="0"/>
                          <a:ea typeface="ＭＳ Ｐゴシック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charset="0"/>
                          <a:ea typeface="ＭＳ Ｐゴシック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charset="0"/>
                          <a:ea typeface="ＭＳ Ｐゴシック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charset="0"/>
                          <a:ea typeface="ＭＳ Ｐゴシック" charset="-128"/>
                        </a:defRPr>
                      </a:lvl9pPr>
                    </a:lstStyle>
                    <a:p>
                      <a:pPr marL="107950" marR="0" lvl="0" indent="-10795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x-none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-128"/>
                        </a:rPr>
                        <a:t>Closely related sequences, homology certain</a:t>
                      </a:r>
                      <a:endParaRPr kumimoji="0" lang="en-US" altLang="x-none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-128"/>
                      </a:endParaRPr>
                    </a:p>
                  </a:txBody>
                  <a:tcPr marL="91430" marR="91430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1950">
                <a:tc>
                  <a:txBody>
                    <a:bodyPr/>
                    <a:lstStyle>
                      <a:lvl1pPr marL="107950" indent="-107950" defTabSz="449263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charset="0"/>
                          <a:ea typeface="ＭＳ Ｐゴシック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charset="0"/>
                          <a:ea typeface="ＭＳ Ｐゴシック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charset="0"/>
                          <a:ea typeface="ＭＳ Ｐゴシック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charset="0"/>
                          <a:ea typeface="ＭＳ Ｐゴシック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charset="0"/>
                          <a:ea typeface="ＭＳ Ｐゴシック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charset="0"/>
                          <a:ea typeface="ＭＳ Ｐゴシック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charset="0"/>
                          <a:ea typeface="ＭＳ Ｐゴシック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charset="0"/>
                          <a:ea typeface="ＭＳ Ｐゴシック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charset="0"/>
                          <a:ea typeface="ＭＳ Ｐゴシック" charset="-128"/>
                        </a:defRPr>
                      </a:lvl9pPr>
                    </a:lstStyle>
                    <a:p>
                      <a:pPr marL="107950" marR="0" lvl="0" indent="-10795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x-none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-128"/>
                        </a:rPr>
                        <a:t>10</a:t>
                      </a:r>
                      <a:r>
                        <a:rPr kumimoji="0" lang="en-GB" altLang="x-none" sz="16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-128"/>
                        </a:rPr>
                        <a:t>-5</a:t>
                      </a:r>
                      <a:r>
                        <a:rPr kumimoji="0" lang="en-GB" altLang="x-none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-128"/>
                        </a:rPr>
                        <a:t> &lt; p &lt; 10</a:t>
                      </a:r>
                      <a:r>
                        <a:rPr kumimoji="0" lang="en-GB" altLang="x-none" sz="16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-128"/>
                        </a:rPr>
                        <a:t>-1</a:t>
                      </a:r>
                      <a:r>
                        <a:rPr kumimoji="0" lang="en-GB" altLang="x-none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-128"/>
                        </a:rPr>
                        <a:t>	</a:t>
                      </a:r>
                      <a:endParaRPr kumimoji="0" lang="en-US" altLang="x-none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-128"/>
                      </a:endParaRPr>
                    </a:p>
                  </a:txBody>
                  <a:tcPr marL="91430" marR="9143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07950" indent="-107950" defTabSz="449263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charset="0"/>
                          <a:ea typeface="ＭＳ Ｐゴシック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charset="0"/>
                          <a:ea typeface="ＭＳ Ｐゴシック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charset="0"/>
                          <a:ea typeface="ＭＳ Ｐゴシック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charset="0"/>
                          <a:ea typeface="ＭＳ Ｐゴシック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charset="0"/>
                          <a:ea typeface="ＭＳ Ｐゴシック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charset="0"/>
                          <a:ea typeface="ＭＳ Ｐゴシック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charset="0"/>
                          <a:ea typeface="ＭＳ Ｐゴシック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charset="0"/>
                          <a:ea typeface="ＭＳ Ｐゴシック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charset="0"/>
                          <a:ea typeface="ＭＳ Ｐゴシック" charset="-128"/>
                        </a:defRPr>
                      </a:lvl9pPr>
                    </a:lstStyle>
                    <a:p>
                      <a:pPr marL="107950" marR="0" lvl="0" indent="-10795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x-none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-128"/>
                        </a:rPr>
                        <a:t>Usually distant relatives</a:t>
                      </a:r>
                      <a:endParaRPr kumimoji="0" lang="en-US" altLang="x-none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-128"/>
                      </a:endParaRPr>
                    </a:p>
                  </a:txBody>
                  <a:tcPr marL="91430" marR="91430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363">
                <a:tc>
                  <a:txBody>
                    <a:bodyPr/>
                    <a:lstStyle>
                      <a:lvl1pPr marL="107950" indent="-107950" defTabSz="449263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charset="0"/>
                          <a:ea typeface="ＭＳ Ｐゴシック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charset="0"/>
                          <a:ea typeface="ＭＳ Ｐゴシック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charset="0"/>
                          <a:ea typeface="ＭＳ Ｐゴシック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charset="0"/>
                          <a:ea typeface="ＭＳ Ｐゴシック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charset="0"/>
                          <a:ea typeface="ＭＳ Ｐゴシック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charset="0"/>
                          <a:ea typeface="ＭＳ Ｐゴシック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charset="0"/>
                          <a:ea typeface="ＭＳ Ｐゴシック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charset="0"/>
                          <a:ea typeface="ＭＳ Ｐゴシック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charset="0"/>
                          <a:ea typeface="ＭＳ Ｐゴシック" charset="-128"/>
                        </a:defRPr>
                      </a:lvl9pPr>
                    </a:lstStyle>
                    <a:p>
                      <a:pPr marL="107950" marR="0" lvl="0" indent="-10795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x-none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-128"/>
                        </a:rPr>
                        <a:t>p &gt; 10</a:t>
                      </a:r>
                      <a:r>
                        <a:rPr kumimoji="0" lang="en-GB" altLang="x-none" sz="16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-128"/>
                        </a:rPr>
                        <a:t>-1</a:t>
                      </a:r>
                      <a:r>
                        <a:rPr kumimoji="0" lang="en-GB" altLang="x-none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-128"/>
                        </a:rPr>
                        <a:t>	</a:t>
                      </a:r>
                      <a:endParaRPr kumimoji="0" lang="en-US" altLang="x-none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-128"/>
                      </a:endParaRPr>
                    </a:p>
                  </a:txBody>
                  <a:tcPr marL="91430" marR="9143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07950" indent="-107950" defTabSz="449263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charset="0"/>
                          <a:ea typeface="ＭＳ Ｐゴシック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charset="0"/>
                          <a:ea typeface="ＭＳ Ｐゴシック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charset="0"/>
                          <a:ea typeface="ＭＳ Ｐゴシック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charset="0"/>
                          <a:ea typeface="ＭＳ Ｐゴシック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charset="0"/>
                          <a:ea typeface="ＭＳ Ｐゴシック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charset="0"/>
                          <a:ea typeface="ＭＳ Ｐゴシック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charset="0"/>
                          <a:ea typeface="ＭＳ Ｐゴシック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charset="0"/>
                          <a:ea typeface="ＭＳ Ｐゴシック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charset="0"/>
                          <a:ea typeface="ＭＳ Ｐゴシック" charset="-128"/>
                        </a:defRPr>
                      </a:lvl9pPr>
                    </a:lstStyle>
                    <a:p>
                      <a:pPr marL="107950" marR="0" lvl="0" indent="-10795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x-none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-128"/>
                        </a:rPr>
                        <a:t>Match probably insignificant</a:t>
                      </a:r>
                      <a:endParaRPr kumimoji="0" lang="en-US" altLang="x-none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-128"/>
                      </a:endParaRPr>
                    </a:p>
                  </a:txBody>
                  <a:tcPr marL="91430" marR="91430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22936" name="Group 24"/>
          <p:cNvGraphicFramePr>
            <a:graphicFrameLocks noGrp="1"/>
          </p:cNvGraphicFramePr>
          <p:nvPr>
            <p:ph type="tbl" idx="4294967295"/>
          </p:nvPr>
        </p:nvGraphicFramePr>
        <p:xfrm>
          <a:off x="838200" y="4648200"/>
          <a:ext cx="7272338" cy="1757364"/>
        </p:xfrm>
        <a:graphic>
          <a:graphicData uri="http://schemas.openxmlformats.org/drawingml/2006/table">
            <a:tbl>
              <a:tblPr/>
              <a:tblGrid>
                <a:gridCol w="19669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05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5788">
                <a:tc>
                  <a:txBody>
                    <a:bodyPr/>
                    <a:lstStyle>
                      <a:lvl1pPr marL="107950" indent="-107950" defTabSz="449263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charset="0"/>
                          <a:ea typeface="ＭＳ Ｐゴシック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charset="0"/>
                          <a:ea typeface="ＭＳ Ｐゴシック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charset="0"/>
                          <a:ea typeface="ＭＳ Ｐゴシック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charset="0"/>
                          <a:ea typeface="ＭＳ Ｐゴシック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charset="0"/>
                          <a:ea typeface="ＭＳ Ｐゴシック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charset="0"/>
                          <a:ea typeface="ＭＳ Ｐゴシック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charset="0"/>
                          <a:ea typeface="ＭＳ Ｐゴシック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charset="0"/>
                          <a:ea typeface="ＭＳ Ｐゴシック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charset="0"/>
                          <a:ea typeface="ＭＳ Ｐゴシック" charset="-128"/>
                        </a:defRPr>
                      </a:lvl9pPr>
                    </a:lstStyle>
                    <a:p>
                      <a:pPr marL="107950" marR="0" lvl="0" indent="-10795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-128"/>
                        </a:rPr>
                        <a:t>e &lt;= 0.02</a:t>
                      </a:r>
                    </a:p>
                  </a:txBody>
                  <a:tcPr marL="91430" marR="9143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07950" indent="-107950" defTabSz="449263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charset="0"/>
                          <a:ea typeface="ＭＳ Ｐゴシック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charset="0"/>
                          <a:ea typeface="ＭＳ Ｐゴシック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charset="0"/>
                          <a:ea typeface="ＭＳ Ｐゴシック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charset="0"/>
                          <a:ea typeface="ＭＳ Ｐゴシック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charset="0"/>
                          <a:ea typeface="ＭＳ Ｐゴシック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charset="0"/>
                          <a:ea typeface="ＭＳ Ｐゴシック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charset="0"/>
                          <a:ea typeface="ＭＳ Ｐゴシック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charset="0"/>
                          <a:ea typeface="ＭＳ Ｐゴシック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charset="0"/>
                          <a:ea typeface="ＭＳ Ｐゴシック" charset="-128"/>
                        </a:defRPr>
                      </a:lvl9pPr>
                    </a:lstStyle>
                    <a:p>
                      <a:pPr marL="107950" marR="0" lvl="0" indent="-10795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-128"/>
                        </a:rPr>
                        <a:t>Sequences probably homologous</a:t>
                      </a:r>
                    </a:p>
                  </a:txBody>
                  <a:tcPr marL="91430" marR="91430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5788">
                <a:tc>
                  <a:txBody>
                    <a:bodyPr/>
                    <a:lstStyle>
                      <a:lvl1pPr marL="107950" indent="-107950" defTabSz="449263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charset="0"/>
                          <a:ea typeface="ＭＳ Ｐゴシック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charset="0"/>
                          <a:ea typeface="ＭＳ Ｐゴシック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charset="0"/>
                          <a:ea typeface="ＭＳ Ｐゴシック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charset="0"/>
                          <a:ea typeface="ＭＳ Ｐゴシック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charset="0"/>
                          <a:ea typeface="ＭＳ Ｐゴシック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charset="0"/>
                          <a:ea typeface="ＭＳ Ｐゴシック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charset="0"/>
                          <a:ea typeface="ＭＳ Ｐゴシック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charset="0"/>
                          <a:ea typeface="ＭＳ Ｐゴシック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charset="0"/>
                          <a:ea typeface="ＭＳ Ｐゴシック" charset="-128"/>
                        </a:defRPr>
                      </a:lvl9pPr>
                    </a:lstStyle>
                    <a:p>
                      <a:pPr marL="107950" marR="0" lvl="0" indent="-10795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-128"/>
                        </a:rPr>
                        <a:t>0.02 &lt;= e &lt;=1</a:t>
                      </a:r>
                    </a:p>
                  </a:txBody>
                  <a:tcPr marL="91430" marR="9143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07950" indent="-107950" defTabSz="449263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charset="0"/>
                          <a:ea typeface="ＭＳ Ｐゴシック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charset="0"/>
                          <a:ea typeface="ＭＳ Ｐゴシック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charset="0"/>
                          <a:ea typeface="ＭＳ Ｐゴシック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charset="0"/>
                          <a:ea typeface="ＭＳ Ｐゴシック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charset="0"/>
                          <a:ea typeface="ＭＳ Ｐゴシック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charset="0"/>
                          <a:ea typeface="ＭＳ Ｐゴシック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charset="0"/>
                          <a:ea typeface="ＭＳ Ｐゴシック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charset="0"/>
                          <a:ea typeface="ＭＳ Ｐゴシック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charset="0"/>
                          <a:ea typeface="ＭＳ Ｐゴシック" charset="-128"/>
                        </a:defRPr>
                      </a:lvl9pPr>
                    </a:lstStyle>
                    <a:p>
                      <a:pPr marL="107950" marR="0" lvl="0" indent="-10795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-128"/>
                        </a:rPr>
                        <a:t>Homology can</a:t>
                      </a:r>
                      <a:r>
                        <a:rPr kumimoji="0" lang="en-US" altLang="fr-F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-128"/>
                        </a:rPr>
                        <a:t>’</a:t>
                      </a:r>
                      <a:r>
                        <a:rPr kumimoji="0" lang="en-US" altLang="x-none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-128"/>
                        </a:rPr>
                        <a:t>t be ruled out</a:t>
                      </a:r>
                    </a:p>
                  </a:txBody>
                  <a:tcPr marL="91430" marR="91430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5788">
                <a:tc>
                  <a:txBody>
                    <a:bodyPr/>
                    <a:lstStyle>
                      <a:lvl1pPr marL="107950" indent="-107950" defTabSz="449263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charset="0"/>
                          <a:ea typeface="ＭＳ Ｐゴシック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charset="0"/>
                          <a:ea typeface="ＭＳ Ｐゴシック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charset="0"/>
                          <a:ea typeface="ＭＳ Ｐゴシック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charset="0"/>
                          <a:ea typeface="ＭＳ Ｐゴシック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charset="0"/>
                          <a:ea typeface="ＭＳ Ｐゴシック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charset="0"/>
                          <a:ea typeface="ＭＳ Ｐゴシック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charset="0"/>
                          <a:ea typeface="ＭＳ Ｐゴシック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charset="0"/>
                          <a:ea typeface="ＭＳ Ｐゴシック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charset="0"/>
                          <a:ea typeface="ＭＳ Ｐゴシック" charset="-128"/>
                        </a:defRPr>
                      </a:lvl9pPr>
                    </a:lstStyle>
                    <a:p>
                      <a:pPr marL="107950" marR="0" lvl="0" indent="-10795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-128"/>
                        </a:rPr>
                        <a:t>e &gt;1</a:t>
                      </a:r>
                    </a:p>
                  </a:txBody>
                  <a:tcPr marL="91430" marR="9143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07950" indent="-107950" defTabSz="449263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charset="0"/>
                          <a:ea typeface="ＭＳ Ｐゴシック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charset="0"/>
                          <a:ea typeface="ＭＳ Ｐゴシック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charset="0"/>
                          <a:ea typeface="ＭＳ Ｐゴシック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charset="0"/>
                          <a:ea typeface="ＭＳ Ｐゴシック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charset="0"/>
                          <a:ea typeface="ＭＳ Ｐゴシック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charset="0"/>
                          <a:ea typeface="ＭＳ Ｐゴシック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charset="0"/>
                          <a:ea typeface="ＭＳ Ｐゴシック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charset="0"/>
                          <a:ea typeface="ＭＳ Ｐゴシック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charset="0"/>
                          <a:ea typeface="ＭＳ Ｐゴシック" charset="-128"/>
                        </a:defRPr>
                      </a:lvl9pPr>
                    </a:lstStyle>
                    <a:p>
                      <a:pPr marL="107950" marR="0" lvl="0" indent="-10795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-128"/>
                        </a:rPr>
                        <a:t>This match would be obtained by chance</a:t>
                      </a:r>
                    </a:p>
                  </a:txBody>
                  <a:tcPr marL="91430" marR="91430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3220" name="Text Box 38"/>
          <p:cNvSpPr txBox="1">
            <a:spLocks noChangeArrowheads="1"/>
          </p:cNvSpPr>
          <p:nvPr/>
        </p:nvSpPr>
        <p:spPr bwMode="auto">
          <a:xfrm>
            <a:off x="0" y="-27384"/>
            <a:ext cx="9144000" cy="57943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GB" altLang="x-none" dirty="0">
                <a:solidFill>
                  <a:srgbClr val="0000FF"/>
                </a:solidFill>
                <a:latin typeface="Helvetica" charset="0"/>
              </a:rPr>
              <a:t>Rough Guide for p-values and e-values</a:t>
            </a:r>
            <a:endParaRPr lang="en-GB" altLang="x-none" b="0" dirty="0">
              <a:solidFill>
                <a:srgbClr val="0000FF"/>
              </a:solidFill>
              <a:latin typeface="Helvetica" charset="0"/>
            </a:endParaRPr>
          </a:p>
        </p:txBody>
      </p:sp>
      <p:sp>
        <p:nvSpPr>
          <p:cNvPr id="93221" name="Rectangle 40"/>
          <p:cNvSpPr>
            <a:spLocks noChangeArrowheads="1"/>
          </p:cNvSpPr>
          <p:nvPr/>
        </p:nvSpPr>
        <p:spPr bwMode="auto">
          <a:xfrm>
            <a:off x="457200" y="4114800"/>
            <a:ext cx="807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800"/>
              <a:t>• E-value (reported by some programs, eg PSI-Blast): 0 </a:t>
            </a:r>
            <a:r>
              <a:rPr lang="en-GB" altLang="x-none" sz="1800"/>
              <a:t>≤</a:t>
            </a:r>
            <a:r>
              <a:rPr lang="en-US" altLang="x-none" sz="1800"/>
              <a:t> E-val </a:t>
            </a:r>
            <a:r>
              <a:rPr lang="en-GB" altLang="x-none" sz="1800"/>
              <a:t>≤</a:t>
            </a:r>
            <a:r>
              <a:rPr lang="en-US" altLang="x-none" sz="1800"/>
              <a:t> size of database</a:t>
            </a:r>
            <a:endParaRPr lang="en-GB" altLang="x-none" sz="2000" b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 Box 2"/>
          <p:cNvSpPr txBox="1">
            <a:spLocks noChangeArrowheads="1"/>
          </p:cNvSpPr>
          <p:nvPr/>
        </p:nvSpPr>
        <p:spPr bwMode="auto">
          <a:xfrm>
            <a:off x="-76200" y="1393825"/>
            <a:ext cx="9372600" cy="447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x-none" sz="1200" b="0">
                <a:latin typeface="Courier" charset="0"/>
              </a:rPr>
              <a:t>CLUSTAL W multiple sequence alignment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x-none" sz="1200" b="0">
                <a:latin typeface="Courier" charset="0"/>
              </a:rPr>
              <a:t>ACLA049550_1_76       MQIFVKTLTGKTITLEVESSDTIDNVKSKIQDKEGIPPDQQRLIFAGKQLEDGRTLSDYNIQKESTLHLVLRLRGG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x-none" sz="1200" b="0">
                <a:latin typeface="Courier" charset="0"/>
              </a:rPr>
              <a:t>ACL062C_1_76          MQIFVKTLTGKTITLEVESSDTIDNVKSKIQDKEGIPPDQQRLIFAGKQLEDGRTLSDYNIQKESTLHLVLRLRGG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x-none" sz="1200" b="0">
                <a:latin typeface="Courier" charset="0"/>
              </a:rPr>
              <a:t>AFUA4G10350_1_76      MQIFVKTLTGKTITLEVESSDTIDNVKSKIQDKEGIPPDQQRLIFAGKQLEDGRTLSDYNIQKESTLHLVLRLRGG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x-none" sz="1200" b="0">
                <a:latin typeface="Courier" charset="0"/>
              </a:rPr>
              <a:t>AO090003001182_1_76   MQIFVKTLTGKTITLEVESSDTIDNVKSKIQDKEGIPPDQQRLIFAGKQLEDGRTLSDYNIQKESTLHLVLRLRGG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x-none" sz="1200" b="0">
                <a:latin typeface="Courier" charset="0"/>
              </a:rPr>
              <a:t>CAAL6771_1_76         MQIFVKTLTGKTITLEVESSDTIDNVKSKIQDKEGIPPDQQRLIFAGKQLEDGRTLSDYNIQKESTLHLVLRLRGG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x-none" sz="1200" b="0">
                <a:latin typeface="Courier" charset="0"/>
              </a:rPr>
              <a:t>CADU0C87180_1_76      MQIFVKTLTGKTITLEVESSDTIDNVKSKIQDKEGIPPDQQRLIFAGKQLEDGRTLSDYNIQKESTLHLVLRLRGG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x-none" sz="1200" b="0">
                <a:latin typeface="Courier" charset="0"/>
              </a:rPr>
              <a:t>CAGL0D05082g_1_76     MQIFVKTLTGKTITLEVESSDTIDNVKSKIQDKEGIPPDQQRLIFAGKQLEDGRTLSDYNIQKESTLHLVLRLRGG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x-none" sz="1200" b="0">
                <a:latin typeface="Courier" charset="0"/>
              </a:rPr>
              <a:t>DEHA2F02816g_1_76     MQIFVKTLTGKTITLEVESSDTIDNVKSKIQDKEGIPPDQQRLIFAGKQLEDGRTLSDYNIQKESTLHLVLRLRGG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x-none" sz="1200" b="0">
                <a:latin typeface="Courier" charset="0"/>
              </a:rPr>
              <a:t>KLLA0E00749g_1_76     MQIFVKTLTGKTITLEVESSDTIDNVKSKIQDKEGIPPDQQRLIFAGKQLEDGRTLSDYNIQKESTLHLVLRLRGG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x-none" sz="1200" b="0">
                <a:latin typeface="Courier" charset="0"/>
              </a:rPr>
              <a:t>KLTH0E05852g_105_180  MQIFVKTLTGKTITLEVESSDTIDNVKSKIQDKEGIPPDQQRLIFAGKQLEDGRTLSDYNIQKESTLHLVLRLRGG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x-none" sz="1200" b="0">
                <a:latin typeface="Courier" charset="0"/>
              </a:rPr>
              <a:t>PIPA0D0762_1_76       MQIFVKTLTGKTITLEVESSDTIDNVKSKIQDKEGIPPDQQRLIFAGKQLEDGRTLSDYNIQKESTLHLVLRLRGG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x-none" sz="1200" b="0">
                <a:latin typeface="Courier" charset="0"/>
              </a:rPr>
              <a:t>PISO0F02161g_1_76     MQIFVKTLTGKTITLEVESSDTIDNVKSKIQDKEGIPPDQQRLIFAGKQLEDGRTLSDYNIQKESTLHLVLRLRGG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x-none" sz="1200" b="0">
                <a:latin typeface="Courier" charset="0"/>
              </a:rPr>
              <a:t>PISO0J02121g_1_76     MQIFVKTLTGKTITLEVESSDTIDNVKSKIQDKEGIPPDQQRLIFAGKQLEDGRTLSDYNIQKESTLHLVLRLRGG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x-none" sz="1200" b="0">
                <a:latin typeface="Courier" charset="0"/>
              </a:rPr>
              <a:t>PIST73878_1_76        MQIFVKTLTGKTITLEVESSDTIDNVKSKIQDKEGIPPDQQRLIFAGKQLEDGRTLSDYNIQKESTLHLVLRLRGG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x-none" sz="1200" b="0">
                <a:latin typeface="Courier" charset="0"/>
              </a:rPr>
              <a:t>SAKL0H25784g_1_76     MQIFVKTLTGKTITLEVESSDTIDNVKSKIQDKEGIPPDQQRLIFAGKQLEDGRTLSDYNIQKESTLHLVLRLRGG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x-none" sz="1200" b="0">
                <a:latin typeface="Courier" charset="0"/>
              </a:rPr>
              <a:t>SPBC337.08c_1_76      MQIFVKTLTGKTITLEVESSDTIDNVKSKIQDKEGIPPDQQRLIFAGKQLEDGRTLSDYNIQKESTLHLVLRLRGG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x-none" sz="1200" b="0">
                <a:latin typeface="Courier" charset="0"/>
              </a:rPr>
              <a:t>YALI0E18986g_1_76     MQIFVKTLTGKTITLEVESSDTIDNVKSKIQDKEGIPPDQQRLIFAGKQLEDGRTLSDYNIQKESTLHLVLRLRGG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x-none" sz="1200" b="0">
                <a:latin typeface="Courier" charset="0"/>
              </a:rPr>
              <a:t>YLL039c_1_76          MQIFVKTLTGKTITLEVESSDTIDNVKSKIQDKEGIPPDQQRLIFAGKQLEDGRTLSDYNIQKESTLHLVLRLRGG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x-none" sz="1200" b="0">
                <a:latin typeface="Courier" charset="0"/>
              </a:rPr>
              <a:t>ZYRO0G07854g_1_76     MQIFVKTLTGKTITLEVESSDTIDNVKSKIQDKEGIPPDQQRLIFAGKQLEDGRTLSDYNIQKESTLHLVLRLRGG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x-none" sz="1200" b="0">
                <a:latin typeface="Courier" charset="0"/>
              </a:rPr>
              <a:t>UM02073_1_76          MQIFVKTLTGKTITLEVESSDTIDNVKAKIQDKEGIPPDQQRLIFAGKQLEDGRTLSDYNIQKESTLHLVLRLRGG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x-none" sz="1200" b="0">
                <a:latin typeface="Courier" charset="0"/>
              </a:rPr>
              <a:t>PODANSg3082_1_76      MQIFVKTLTGKTITLEVESSDTIDNVKAKIQDKEGIPPDQQRLIFAGKQLEDGRTLSDYNIQKESTLHLVLRLRGG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x-none" sz="1200" b="0">
                <a:latin typeface="Courier" charset="0"/>
              </a:rPr>
              <a:t>AN2000_1_76           MQIFVKTLTGKTITLEVESSDTIDNVKTKIQDKEGIPPDQQRLIFAGKQLEDGRTLSDYNIQKESTLHLVLRLRGG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x-none" sz="1200" b="0">
                <a:latin typeface="Courier" charset="0"/>
              </a:rPr>
              <a:t>                      ***************************:************************************************                            </a:t>
            </a:r>
          </a:p>
        </p:txBody>
      </p:sp>
      <p:sp>
        <p:nvSpPr>
          <p:cNvPr id="21506" name="Text Box 3"/>
          <p:cNvSpPr txBox="1">
            <a:spLocks noChangeArrowheads="1"/>
          </p:cNvSpPr>
          <p:nvPr/>
        </p:nvSpPr>
        <p:spPr bwMode="auto">
          <a:xfrm>
            <a:off x="685800" y="457200"/>
            <a:ext cx="1905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GB" altLang="x-none">
                <a:solidFill>
                  <a:srgbClr val="FF0000"/>
                </a:solidFill>
              </a:rPr>
              <a:t>Example:</a:t>
            </a:r>
            <a:endParaRPr lang="en-GB" altLang="x-none" b="0"/>
          </a:p>
        </p:txBody>
      </p:sp>
      <p:sp>
        <p:nvSpPr>
          <p:cNvPr id="445444" name="Text Box 4"/>
          <p:cNvSpPr txBox="1">
            <a:spLocks noChangeArrowheads="1"/>
          </p:cNvSpPr>
          <p:nvPr/>
        </p:nvSpPr>
        <p:spPr bwMode="auto">
          <a:xfrm>
            <a:off x="76200" y="60960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GB" altLang="x-none" sz="2400">
                <a:solidFill>
                  <a:srgbClr val="0000FF"/>
                </a:solidFill>
                <a:latin typeface="Courier" charset="0"/>
              </a:rPr>
              <a:t>Ubiquitin!</a:t>
            </a:r>
            <a:endParaRPr lang="en-GB" altLang="x-none" sz="2400" b="0">
              <a:solidFill>
                <a:srgbClr val="0000FF"/>
              </a:solidFill>
              <a:latin typeface="Courier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454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454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454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544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Text Box 2"/>
          <p:cNvSpPr txBox="1">
            <a:spLocks noChangeArrowheads="1"/>
          </p:cNvSpPr>
          <p:nvPr/>
        </p:nvSpPr>
        <p:spPr bwMode="auto">
          <a:xfrm>
            <a:off x="0" y="2833688"/>
            <a:ext cx="9144000" cy="119062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GB" altLang="x-none" sz="3600">
                <a:solidFill>
                  <a:srgbClr val="0000FF"/>
                </a:solidFill>
              </a:rPr>
              <a:t>e-value limit determination by radom sampling</a:t>
            </a:r>
            <a:endParaRPr lang="en-GB" altLang="x-none" sz="24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Text Box 2"/>
          <p:cNvSpPr txBox="1">
            <a:spLocks noChangeArrowheads="1"/>
          </p:cNvSpPr>
          <p:nvPr/>
        </p:nvSpPr>
        <p:spPr bwMode="auto">
          <a:xfrm>
            <a:off x="0" y="-27384"/>
            <a:ext cx="9144000" cy="57943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GB" altLang="x-none">
                <a:solidFill>
                  <a:srgbClr val="021EFD"/>
                </a:solidFill>
                <a:latin typeface="Arial" charset="0"/>
              </a:rPr>
              <a:t>e-value limit for statistical significance?</a:t>
            </a:r>
            <a:endParaRPr lang="en-GB" altLang="x-none" sz="2400" b="0">
              <a:latin typeface="Arial" charset="0"/>
            </a:endParaRPr>
          </a:p>
        </p:txBody>
      </p:sp>
      <p:sp>
        <p:nvSpPr>
          <p:cNvPr id="97282" name="Text Box 3"/>
          <p:cNvSpPr txBox="1">
            <a:spLocks noChangeArrowheads="1"/>
          </p:cNvSpPr>
          <p:nvPr/>
        </p:nvSpPr>
        <p:spPr bwMode="auto">
          <a:xfrm>
            <a:off x="76200" y="719138"/>
            <a:ext cx="9067800" cy="5148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x-none">
                <a:latin typeface="Arial" charset="0"/>
              </a:rPr>
              <a:t>Can be determined by simulation:</a:t>
            </a:r>
          </a:p>
          <a:p>
            <a:pPr>
              <a:spcBef>
                <a:spcPct val="0"/>
              </a:spcBef>
              <a:buFontTx/>
              <a:buNone/>
            </a:pPr>
            <a:endParaRPr lang="en-GB" altLang="x-none" sz="1200" b="0">
              <a:latin typeface="Arial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GB" altLang="x-none">
                <a:solidFill>
                  <a:srgbClr val="0000FF"/>
                </a:solidFill>
                <a:latin typeface="Arial" charset="0"/>
              </a:rPr>
              <a:t>• Sets of random sequences generated with sizes and compositions equal to the average size and amino acid composition of the entire predicted proteome of a given species.</a:t>
            </a:r>
            <a:r>
              <a:rPr lang="en-GB" altLang="x-none" b="0">
                <a:solidFill>
                  <a:srgbClr val="0000FF"/>
                </a:solidFill>
                <a:latin typeface="Arial" charset="0"/>
              </a:rPr>
              <a:t> </a:t>
            </a:r>
          </a:p>
          <a:p>
            <a:pPr>
              <a:spcBef>
                <a:spcPct val="0"/>
              </a:spcBef>
              <a:buFontTx/>
              <a:buNone/>
            </a:pPr>
            <a:endParaRPr lang="en-GB" altLang="x-none" b="0">
              <a:latin typeface="Arial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GB" altLang="x-none">
                <a:solidFill>
                  <a:srgbClr val="FF0000"/>
                </a:solidFill>
                <a:latin typeface="Arial" charset="0"/>
              </a:rPr>
              <a:t>•</a:t>
            </a:r>
            <a:r>
              <a:rPr lang="en-GB" altLang="x-none">
                <a:latin typeface="Arial" charset="0"/>
              </a:rPr>
              <a:t> Each random sequence is compared to the entire database of the cognate species proteome, and the best probability scores are recorded.</a:t>
            </a:r>
          </a:p>
        </p:txBody>
      </p:sp>
      <p:sp>
        <p:nvSpPr>
          <p:cNvPr id="97283" name="Text Box 4"/>
          <p:cNvSpPr txBox="1">
            <a:spLocks noChangeArrowheads="1"/>
          </p:cNvSpPr>
          <p:nvPr/>
        </p:nvSpPr>
        <p:spPr bwMode="auto">
          <a:xfrm>
            <a:off x="1127125" y="5991225"/>
            <a:ext cx="4664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fr-FR" altLang="x-none" sz="2400" b="0">
              <a:latin typeface="Arial" charset="0"/>
            </a:endParaRPr>
          </a:p>
        </p:txBody>
      </p:sp>
      <p:sp>
        <p:nvSpPr>
          <p:cNvPr id="97284" name="Text Box 5"/>
          <p:cNvSpPr txBox="1">
            <a:spLocks noChangeArrowheads="1"/>
          </p:cNvSpPr>
          <p:nvPr/>
        </p:nvSpPr>
        <p:spPr bwMode="auto">
          <a:xfrm>
            <a:off x="0" y="6229350"/>
            <a:ext cx="9144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GB" altLang="x-none" sz="1600">
                <a:solidFill>
                  <a:srgbClr val="0033CC"/>
                </a:solidFill>
                <a:latin typeface="Helvetica" charset="0"/>
              </a:rPr>
              <a:t>Tekaia F, Dujon B. J Mol Evol.; 1999; 49(5):591-600.  Pervasiveness of gene conservation and persistence of duplicates in cellular genomes.</a:t>
            </a:r>
            <a:endParaRPr lang="en-GB" altLang="x-none" sz="1600" b="0">
              <a:latin typeface="Arial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3"/>
          <p:cNvSpPr>
            <a:spLocks noChangeArrowheads="1"/>
          </p:cNvSpPr>
          <p:nvPr/>
        </p:nvSpPr>
        <p:spPr bwMode="auto">
          <a:xfrm>
            <a:off x="323850" y="1182688"/>
            <a:ext cx="3240088" cy="4176712"/>
          </a:xfrm>
          <a:prstGeom prst="rect">
            <a:avLst/>
          </a:prstGeom>
          <a:solidFill>
            <a:srgbClr val="FFFFFF"/>
          </a:solidFill>
          <a:ln w="57150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fr-FR" altLang="x-none" sz="2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9330" name="Rectangle 4"/>
          <p:cNvSpPr>
            <a:spLocks noChangeArrowheads="1"/>
          </p:cNvSpPr>
          <p:nvPr/>
        </p:nvSpPr>
        <p:spPr bwMode="auto">
          <a:xfrm>
            <a:off x="5435600" y="1182688"/>
            <a:ext cx="3384550" cy="4176712"/>
          </a:xfrm>
          <a:prstGeom prst="rect">
            <a:avLst/>
          </a:prstGeom>
          <a:solidFill>
            <a:srgbClr val="FFFFFF"/>
          </a:solidFill>
          <a:ln w="57150">
            <a:solidFill>
              <a:srgbClr val="021EFD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fr-FR" altLang="x-none" sz="2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9331" name="ZoneTexte 5"/>
          <p:cNvSpPr txBox="1">
            <a:spLocks noChangeArrowheads="1"/>
          </p:cNvSpPr>
          <p:nvPr/>
        </p:nvSpPr>
        <p:spPr bwMode="auto">
          <a:xfrm>
            <a:off x="684213" y="2697163"/>
            <a:ext cx="244792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GB" altLang="x-none">
                <a:solidFill>
                  <a:srgbClr val="FF0000"/>
                </a:solidFill>
                <a:latin typeface="Arial" charset="0"/>
              </a:rPr>
              <a:t>n random sequences</a:t>
            </a:r>
            <a:endParaRPr lang="en-GB" altLang="x-none">
              <a:latin typeface="Arial" charset="0"/>
            </a:endParaRPr>
          </a:p>
        </p:txBody>
      </p:sp>
      <p:sp>
        <p:nvSpPr>
          <p:cNvPr id="99332" name="ZoneTexte 6"/>
          <p:cNvSpPr txBox="1">
            <a:spLocks noChangeArrowheads="1"/>
          </p:cNvSpPr>
          <p:nvPr/>
        </p:nvSpPr>
        <p:spPr bwMode="auto">
          <a:xfrm>
            <a:off x="5651500" y="2838450"/>
            <a:ext cx="295275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GB" altLang="x-none">
                <a:solidFill>
                  <a:srgbClr val="021EFD"/>
                </a:solidFill>
                <a:latin typeface="Arial" charset="0"/>
              </a:rPr>
              <a:t>n original sequences</a:t>
            </a:r>
            <a:endParaRPr lang="en-GB" altLang="x-none">
              <a:latin typeface="Arial" charset="0"/>
            </a:endParaRPr>
          </a:p>
        </p:txBody>
      </p:sp>
      <p:sp>
        <p:nvSpPr>
          <p:cNvPr id="99333" name="Flèche vers la droite 9"/>
          <p:cNvSpPr>
            <a:spLocks noChangeArrowheads="1"/>
          </p:cNvSpPr>
          <p:nvPr/>
        </p:nvSpPr>
        <p:spPr bwMode="auto">
          <a:xfrm>
            <a:off x="3851275" y="3125788"/>
            <a:ext cx="1368425" cy="433387"/>
          </a:xfrm>
          <a:prstGeom prst="rightArrow">
            <a:avLst>
              <a:gd name="adj1" fmla="val 50000"/>
              <a:gd name="adj2" fmla="val 49862"/>
            </a:avLst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fr-FR" altLang="x-none" sz="2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9334" name="ZoneTexte 1"/>
          <p:cNvSpPr txBox="1">
            <a:spLocks noChangeArrowheads="1"/>
          </p:cNvSpPr>
          <p:nvPr/>
        </p:nvSpPr>
        <p:spPr bwMode="auto">
          <a:xfrm>
            <a:off x="0" y="115888"/>
            <a:ext cx="41148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GB" altLang="x-none">
                <a:solidFill>
                  <a:srgbClr val="FF0000"/>
                </a:solidFill>
                <a:latin typeface="Arial" charset="0"/>
              </a:rPr>
              <a:t>Random proteome</a:t>
            </a:r>
            <a:endParaRPr lang="en-GB" altLang="x-none" sz="2400">
              <a:latin typeface="Arial" charset="0"/>
            </a:endParaRPr>
          </a:p>
        </p:txBody>
      </p:sp>
      <p:sp>
        <p:nvSpPr>
          <p:cNvPr id="99335" name="ZoneTexte 2"/>
          <p:cNvSpPr txBox="1">
            <a:spLocks noChangeArrowheads="1"/>
          </p:cNvSpPr>
          <p:nvPr/>
        </p:nvSpPr>
        <p:spPr bwMode="auto">
          <a:xfrm>
            <a:off x="4800600" y="146050"/>
            <a:ext cx="41148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GB" altLang="x-none">
                <a:solidFill>
                  <a:srgbClr val="021EFD"/>
                </a:solidFill>
                <a:latin typeface="Arial" charset="0"/>
              </a:rPr>
              <a:t>Original proteome</a:t>
            </a:r>
            <a:endParaRPr lang="en-GB" altLang="x-none" sz="2400">
              <a:latin typeface="Arial" charset="0"/>
            </a:endParaRPr>
          </a:p>
        </p:txBody>
      </p:sp>
      <p:sp>
        <p:nvSpPr>
          <p:cNvPr id="99336" name="Text Box 9"/>
          <p:cNvSpPr txBox="1">
            <a:spLocks noChangeArrowheads="1"/>
          </p:cNvSpPr>
          <p:nvPr/>
        </p:nvSpPr>
        <p:spPr bwMode="auto">
          <a:xfrm>
            <a:off x="3810000" y="2598738"/>
            <a:ext cx="1295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GB" altLang="x-none" sz="2800">
                <a:latin typeface="Arial" charset="0"/>
              </a:rPr>
              <a:t>blastp</a:t>
            </a:r>
            <a:endParaRPr lang="en-GB" altLang="x-none" sz="2400" b="0">
              <a:latin typeface="Arial" charset="0"/>
            </a:endParaRPr>
          </a:p>
        </p:txBody>
      </p:sp>
      <p:sp>
        <p:nvSpPr>
          <p:cNvPr id="99337" name="Text Box 4"/>
          <p:cNvSpPr txBox="1">
            <a:spLocks noChangeArrowheads="1"/>
          </p:cNvSpPr>
          <p:nvPr/>
        </p:nvSpPr>
        <p:spPr bwMode="auto">
          <a:xfrm>
            <a:off x="0" y="5732463"/>
            <a:ext cx="91440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GB" altLang="x-none" sz="2400">
                <a:solidFill>
                  <a:srgbClr val="021EFD"/>
                </a:solidFill>
                <a:latin typeface="Arial" charset="0"/>
              </a:rPr>
              <a:t>•</a:t>
            </a:r>
            <a:r>
              <a:rPr lang="en-GB" altLang="x-none" sz="2400">
                <a:latin typeface="Arial" charset="0"/>
              </a:rPr>
              <a:t> Random seq with size and amino-acids composition equal to the average seq size and proteome aa composition.</a:t>
            </a:r>
            <a:endParaRPr lang="en-GB" altLang="x-none" sz="2400" b="0">
              <a:latin typeface="Arial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1377" name="Object 2"/>
          <p:cNvGraphicFramePr>
            <a:graphicFrameLocks noChangeAspect="1"/>
          </p:cNvGraphicFramePr>
          <p:nvPr/>
        </p:nvGraphicFramePr>
        <p:xfrm>
          <a:off x="573088" y="381000"/>
          <a:ext cx="7943850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61" name="Document" r:id="rId4" imgW="9169400" imgH="2679700" progId="Word.Document.8">
                  <p:embed/>
                </p:oleObj>
              </mc:Choice>
              <mc:Fallback>
                <p:oleObj name="Document" r:id="rId4" imgW="9169400" imgH="267970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088" y="381000"/>
                        <a:ext cx="7943850" cy="2667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78" name="Object 3"/>
          <p:cNvGraphicFramePr>
            <a:graphicFrameLocks noChangeAspect="1"/>
          </p:cNvGraphicFramePr>
          <p:nvPr/>
        </p:nvGraphicFramePr>
        <p:xfrm>
          <a:off x="76200" y="5168900"/>
          <a:ext cx="8991600" cy="161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62" name="Document" r:id="rId6" imgW="9436100" imgH="1625600" progId="Word.Document.8">
                  <p:embed/>
                </p:oleObj>
              </mc:Choice>
              <mc:Fallback>
                <p:oleObj name="Document" r:id="rId6" imgW="9436100" imgH="1625600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5168900"/>
                        <a:ext cx="8991600" cy="161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379" name="Text Box 4"/>
          <p:cNvSpPr txBox="1">
            <a:spLocks noChangeArrowheads="1"/>
          </p:cNvSpPr>
          <p:nvPr/>
        </p:nvSpPr>
        <p:spPr bwMode="auto">
          <a:xfrm>
            <a:off x="0" y="3200400"/>
            <a:ext cx="91440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GB" altLang="x-none" sz="2400">
                <a:solidFill>
                  <a:srgbClr val="021EFD"/>
                </a:solidFill>
                <a:latin typeface="Arial" charset="0"/>
              </a:rPr>
              <a:t>•</a:t>
            </a:r>
            <a:r>
              <a:rPr lang="en-GB" altLang="x-none" sz="2400">
                <a:latin typeface="Arial" charset="0"/>
              </a:rPr>
              <a:t> Random seq with size and amino-acids composition equal to the average seq size and proteome aa composition.</a:t>
            </a:r>
            <a:endParaRPr lang="en-GB" altLang="x-none" sz="2400" b="0">
              <a:latin typeface="Arial" charset="0"/>
            </a:endParaRPr>
          </a:p>
        </p:txBody>
      </p:sp>
      <p:sp>
        <p:nvSpPr>
          <p:cNvPr id="101380" name="Text Box 5"/>
          <p:cNvSpPr txBox="1">
            <a:spLocks noChangeArrowheads="1"/>
          </p:cNvSpPr>
          <p:nvPr/>
        </p:nvSpPr>
        <p:spPr bwMode="auto">
          <a:xfrm>
            <a:off x="0" y="426720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GB" altLang="x-none" sz="2400">
                <a:solidFill>
                  <a:srgbClr val="021EFD"/>
                </a:solidFill>
                <a:latin typeface="Arial" charset="0"/>
              </a:rPr>
              <a:t>•</a:t>
            </a:r>
            <a:r>
              <a:rPr lang="en-GB" altLang="x-none" sz="2400">
                <a:latin typeface="Arial" charset="0"/>
              </a:rPr>
              <a:t> Comparison of random sequences vs cognate proteome</a:t>
            </a:r>
            <a:endParaRPr lang="en-GB" altLang="x-none" sz="2400" b="0">
              <a:latin typeface="Arial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Text Box 2"/>
          <p:cNvSpPr txBox="1">
            <a:spLocks noChangeArrowheads="1"/>
          </p:cNvSpPr>
          <p:nvPr/>
        </p:nvSpPr>
        <p:spPr bwMode="auto">
          <a:xfrm>
            <a:off x="0" y="-27384"/>
            <a:ext cx="9144000" cy="1465263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GB" altLang="x-none" sz="3600" dirty="0" err="1">
                <a:solidFill>
                  <a:srgbClr val="0000FF"/>
                </a:solidFill>
              </a:rPr>
              <a:t>ncbi</a:t>
            </a:r>
            <a:r>
              <a:rPr lang="en-GB" altLang="x-none" sz="3600" dirty="0">
                <a:solidFill>
                  <a:srgbClr val="0000FF"/>
                </a:solidFill>
              </a:rPr>
              <a:t> BLAST home page</a:t>
            </a:r>
            <a:endParaRPr lang="en-GB" altLang="x-none" sz="2400" dirty="0">
              <a:solidFill>
                <a:srgbClr val="0000FF"/>
              </a:solidFill>
            </a:endParaRPr>
          </a:p>
          <a:p>
            <a:pPr algn="ctr">
              <a:spcBef>
                <a:spcPct val="50000"/>
              </a:spcBef>
              <a:buFontTx/>
              <a:buNone/>
            </a:pPr>
            <a:r>
              <a:rPr lang="en-GB" altLang="x-none" sz="3600" dirty="0">
                <a:solidFill>
                  <a:srgbClr val="0000FF"/>
                </a:solidFill>
              </a:rPr>
              <a:t>http://</a:t>
            </a:r>
            <a:r>
              <a:rPr lang="en-GB" altLang="x-none" sz="3600" dirty="0" err="1">
                <a:solidFill>
                  <a:srgbClr val="0000FF"/>
                </a:solidFill>
              </a:rPr>
              <a:t>blast.ncbi.nlm.nih.gov</a:t>
            </a:r>
            <a:r>
              <a:rPr lang="en-GB" altLang="x-none" sz="3600" dirty="0">
                <a:solidFill>
                  <a:srgbClr val="0000FF"/>
                </a:solidFill>
              </a:rPr>
              <a:t>/</a:t>
            </a:r>
            <a:endParaRPr lang="en-GB" altLang="x-none" sz="3600" b="0" dirty="0">
              <a:solidFill>
                <a:srgbClr val="0000FF"/>
              </a:solidFill>
            </a:endParaRPr>
          </a:p>
        </p:txBody>
      </p:sp>
      <p:sp>
        <p:nvSpPr>
          <p:cNvPr id="103426" name="Text Box 4"/>
          <p:cNvSpPr txBox="1">
            <a:spLocks noChangeArrowheads="1"/>
          </p:cNvSpPr>
          <p:nvPr/>
        </p:nvSpPr>
        <p:spPr bwMode="auto">
          <a:xfrm>
            <a:off x="107504" y="2273300"/>
            <a:ext cx="9036496" cy="1954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GB" altLang="x-none" dirty="0">
                <a:solidFill>
                  <a:srgbClr val="0000FF"/>
                </a:solidFill>
                <a:latin typeface="Helvetica" charset="0"/>
              </a:rPr>
              <a:t>BLAST Tutorials and Guides</a:t>
            </a:r>
            <a:r>
              <a:rPr lang="en-GB" altLang="x-none" dirty="0">
                <a:solidFill>
                  <a:srgbClr val="0000FF"/>
                </a:solidFill>
              </a:rPr>
              <a:t>:</a:t>
            </a:r>
            <a:r>
              <a:rPr lang="en-GB" altLang="x-none" sz="2400" b="0" dirty="0"/>
              <a:t> </a:t>
            </a:r>
            <a:r>
              <a:rPr lang="en-GB" altLang="x-none" sz="2000" b="0" dirty="0"/>
              <a:t>https://</a:t>
            </a:r>
            <a:r>
              <a:rPr lang="en-GB" altLang="x-none" sz="2000" b="0" dirty="0" err="1"/>
              <a:t>blast.ncbi.nlm.nih.gov</a:t>
            </a:r>
            <a:r>
              <a:rPr lang="en-GB" altLang="x-none" sz="2000" b="0" dirty="0"/>
              <a:t>/</a:t>
            </a:r>
            <a:r>
              <a:rPr lang="en-GB" altLang="x-none" sz="2000" b="0" dirty="0" err="1"/>
              <a:t>Blast.cgi?CMD</a:t>
            </a:r>
            <a:r>
              <a:rPr lang="en-GB" altLang="x-none" sz="2000" b="0" dirty="0"/>
              <a:t>=</a:t>
            </a:r>
            <a:r>
              <a:rPr lang="en-GB" altLang="x-none" sz="2000" b="0" dirty="0" err="1"/>
              <a:t>Web&amp;PAGE_TYPE</a:t>
            </a:r>
            <a:r>
              <a:rPr lang="en-GB" altLang="x-none" sz="2000" b="0" dirty="0"/>
              <a:t>=</a:t>
            </a:r>
            <a:r>
              <a:rPr lang="en-GB" altLang="x-none" sz="2000" b="0" dirty="0" err="1"/>
              <a:t>BlastDocs</a:t>
            </a:r>
            <a:endParaRPr lang="en-GB" altLang="x-none" sz="2000" dirty="0">
              <a:solidFill>
                <a:srgbClr val="0022F3"/>
              </a:solidFill>
              <a:latin typeface="Arial" charset="0"/>
            </a:endParaRPr>
          </a:p>
          <a:p>
            <a:pPr>
              <a:spcBef>
                <a:spcPct val="50000"/>
              </a:spcBef>
              <a:buFontTx/>
              <a:buNone/>
            </a:pPr>
            <a:r>
              <a:rPr lang="en-GB" altLang="x-none" dirty="0">
                <a:solidFill>
                  <a:srgbClr val="0022F3"/>
                </a:solidFill>
                <a:latin typeface="Helvetica" charset="0"/>
              </a:rPr>
              <a:t>BLAST Program Selection Guide: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GB" altLang="x-none" sz="1400" b="0" dirty="0">
                <a:latin typeface="Helvetica" charset="0"/>
              </a:rPr>
              <a:t>ftp://</a:t>
            </a:r>
            <a:r>
              <a:rPr lang="en-GB" altLang="x-none" sz="1400" b="0" dirty="0" err="1">
                <a:latin typeface="Helvetica" charset="0"/>
              </a:rPr>
              <a:t>ftp.ncbi.nlm.nih.gov</a:t>
            </a:r>
            <a:r>
              <a:rPr lang="en-GB" altLang="x-none" sz="1400" b="0" dirty="0">
                <a:latin typeface="Helvetica" charset="0"/>
              </a:rPr>
              <a:t>/pub/factsheets/</a:t>
            </a:r>
            <a:r>
              <a:rPr lang="en-GB" altLang="x-none" sz="1400" b="0" dirty="0" err="1">
                <a:latin typeface="Helvetica" charset="0"/>
              </a:rPr>
              <a:t>HowTo_BLASTGuide.pdf</a:t>
            </a:r>
            <a:endParaRPr lang="en-GB" altLang="x-none" sz="2400" b="0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Text Box 2"/>
          <p:cNvSpPr txBox="1">
            <a:spLocks noChangeArrowheads="1"/>
          </p:cNvSpPr>
          <p:nvPr/>
        </p:nvSpPr>
        <p:spPr bwMode="auto">
          <a:xfrm>
            <a:off x="0" y="-27384"/>
            <a:ext cx="9144000" cy="641350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GB" altLang="x-none" sz="3600" dirty="0">
                <a:solidFill>
                  <a:srgbClr val="0000FF"/>
                </a:solidFill>
              </a:rPr>
              <a:t>Specialized BLAST</a:t>
            </a:r>
            <a:endParaRPr lang="en-GB" altLang="x-none" sz="3600" b="0" dirty="0">
              <a:solidFill>
                <a:srgbClr val="0000FF"/>
              </a:solidFill>
            </a:endParaRPr>
          </a:p>
        </p:txBody>
      </p:sp>
      <p:sp>
        <p:nvSpPr>
          <p:cNvPr id="105474" name="Text Box 3"/>
          <p:cNvSpPr txBox="1">
            <a:spLocks noChangeArrowheads="1"/>
          </p:cNvSpPr>
          <p:nvPr/>
        </p:nvSpPr>
        <p:spPr bwMode="auto">
          <a:xfrm>
            <a:off x="0" y="925513"/>
            <a:ext cx="9144000" cy="539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fr-FR" altLang="x-none" sz="3600" dirty="0">
                <a:solidFill>
                  <a:srgbClr val="FF0000"/>
                </a:solidFill>
                <a:latin typeface="Arial" charset="0"/>
                <a:ea typeface="ヒラギノ角ゴ Pro W3" charset="-128"/>
              </a:rPr>
              <a:t>•</a:t>
            </a:r>
            <a:r>
              <a:rPr lang="en-GB" altLang="x-none" dirty="0">
                <a:latin typeface="Arial" charset="0"/>
                <a:ea typeface="ヒラギノ角ゴ Pro W3" charset="-128"/>
              </a:rPr>
              <a:t>Find </a:t>
            </a:r>
            <a:r>
              <a:rPr lang="en-GB" altLang="x-none" dirty="0">
                <a:latin typeface="Arial" charset="0"/>
                <a:ea typeface="ヒラギノ角ゴ Pro W3" charset="-128"/>
                <a:hlinkClick r:id="rId3"/>
              </a:rPr>
              <a:t>conserved domains</a:t>
            </a:r>
            <a:r>
              <a:rPr lang="en-GB" altLang="x-none" dirty="0">
                <a:latin typeface="Arial" charset="0"/>
                <a:ea typeface="ヒラギノ角ゴ Pro W3" charset="-128"/>
              </a:rPr>
              <a:t> in a sequence (</a:t>
            </a:r>
            <a:r>
              <a:rPr lang="en-GB" altLang="x-none" dirty="0" err="1">
                <a:solidFill>
                  <a:srgbClr val="FF0000"/>
                </a:solidFill>
                <a:latin typeface="Arial" charset="0"/>
                <a:ea typeface="ヒラギノ角ゴ Pro W3" charset="-128"/>
              </a:rPr>
              <a:t>cds</a:t>
            </a:r>
            <a:r>
              <a:rPr lang="en-GB" altLang="x-none" dirty="0">
                <a:latin typeface="Arial" charset="0"/>
                <a:ea typeface="ヒラギノ角ゴ Pro W3" charset="-128"/>
              </a:rPr>
              <a:t>)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fr-FR" altLang="x-none" sz="3600" dirty="0">
                <a:solidFill>
                  <a:srgbClr val="FF0000"/>
                </a:solidFill>
                <a:latin typeface="Arial" charset="0"/>
                <a:ea typeface="ヒラギノ角ゴ Pro W3" charset="-128"/>
              </a:rPr>
              <a:t>• </a:t>
            </a:r>
            <a:r>
              <a:rPr lang="en-GB" altLang="x-none" dirty="0">
                <a:latin typeface="Arial" charset="0"/>
                <a:ea typeface="ヒラギノ角ゴ Pro W3" charset="-128"/>
              </a:rPr>
              <a:t>Find sequences with similar </a:t>
            </a:r>
            <a:r>
              <a:rPr lang="en-GB" altLang="x-none" dirty="0">
                <a:latin typeface="Arial" charset="0"/>
                <a:ea typeface="ヒラギノ角ゴ Pro W3" charset="-128"/>
                <a:hlinkClick r:id="rId4"/>
              </a:rPr>
              <a:t>conserved domain architecture</a:t>
            </a:r>
            <a:r>
              <a:rPr lang="en-GB" altLang="x-none" dirty="0">
                <a:latin typeface="Arial" charset="0"/>
                <a:ea typeface="ヒラギノ角ゴ Pro W3" charset="-128"/>
              </a:rPr>
              <a:t> (</a:t>
            </a:r>
            <a:r>
              <a:rPr lang="en-GB" altLang="x-none" dirty="0" err="1">
                <a:solidFill>
                  <a:srgbClr val="FF0000"/>
                </a:solidFill>
                <a:latin typeface="Arial" charset="0"/>
                <a:ea typeface="ヒラギノ角ゴ Pro W3" charset="-128"/>
              </a:rPr>
              <a:t>cdart</a:t>
            </a:r>
            <a:r>
              <a:rPr lang="en-GB" altLang="x-none" dirty="0">
                <a:latin typeface="Arial" charset="0"/>
                <a:ea typeface="ヒラギノ角ゴ Pro W3" charset="-128"/>
              </a:rPr>
              <a:t>)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fr-FR" altLang="x-none" sz="3600" dirty="0">
                <a:solidFill>
                  <a:srgbClr val="FF0000"/>
                </a:solidFill>
                <a:latin typeface="Arial" charset="0"/>
                <a:ea typeface="ヒラギノ角ゴ Pro W3" charset="-128"/>
              </a:rPr>
              <a:t>•</a:t>
            </a:r>
            <a:r>
              <a:rPr lang="en-GB" altLang="x-none" dirty="0">
                <a:latin typeface="Arial" charset="0"/>
                <a:ea typeface="ヒラギノ角ゴ Pro W3" charset="-128"/>
                <a:hlinkClick r:id="rId5"/>
              </a:rPr>
              <a:t> Align</a:t>
            </a:r>
            <a:r>
              <a:rPr lang="en-GB" altLang="x-none" dirty="0">
                <a:latin typeface="Arial" charset="0"/>
                <a:ea typeface="ヒラギノ角ゴ Pro W3" charset="-128"/>
              </a:rPr>
              <a:t> two sequences using BLAST (</a:t>
            </a:r>
            <a:r>
              <a:rPr lang="en-GB" altLang="x-none" dirty="0">
                <a:solidFill>
                  <a:srgbClr val="FF0000"/>
                </a:solidFill>
                <a:latin typeface="Arial" charset="0"/>
                <a:ea typeface="ヒラギノ角ゴ Pro W3" charset="-128"/>
              </a:rPr>
              <a:t>bl2seq</a:t>
            </a:r>
            <a:r>
              <a:rPr lang="en-GB" altLang="x-none" dirty="0">
                <a:latin typeface="Arial" charset="0"/>
                <a:ea typeface="ヒラギノ角ゴ Pro W3" charset="-128"/>
              </a:rPr>
              <a:t>)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fr-FR" altLang="x-none" sz="3600" dirty="0">
                <a:solidFill>
                  <a:srgbClr val="FF0000"/>
                </a:solidFill>
                <a:latin typeface="Arial" charset="0"/>
                <a:ea typeface="ヒラギノ角ゴ Pro W3" charset="-128"/>
              </a:rPr>
              <a:t>•</a:t>
            </a:r>
            <a:r>
              <a:rPr lang="fr-FR" altLang="x-none" dirty="0">
                <a:latin typeface="Arial" charset="0"/>
                <a:ea typeface="ヒラギノ角ゴ Pro W3" charset="-128"/>
              </a:rPr>
              <a:t> </a:t>
            </a:r>
            <a:r>
              <a:rPr lang="en-GB" altLang="x-none" dirty="0">
                <a:latin typeface="Arial" charset="0"/>
                <a:ea typeface="ヒラギノ角ゴ Pro W3" charset="-128"/>
              </a:rPr>
              <a:t>Constraint Based Protein </a:t>
            </a:r>
            <a:r>
              <a:rPr lang="en-GB" altLang="x-none" dirty="0">
                <a:latin typeface="Arial" charset="0"/>
                <a:ea typeface="ヒラギノ角ゴ Pro W3" charset="-128"/>
                <a:hlinkClick r:id="rId6"/>
              </a:rPr>
              <a:t>Multiple Alignment Tool</a:t>
            </a:r>
            <a:endParaRPr lang="en-GB" altLang="x-none" dirty="0">
              <a:latin typeface="Arial" charset="0"/>
              <a:ea typeface="ヒラギノ角ゴ Pro W3" charset="-128"/>
            </a:endParaRPr>
          </a:p>
          <a:p>
            <a:pPr>
              <a:spcBef>
                <a:spcPct val="50000"/>
              </a:spcBef>
              <a:buFontTx/>
              <a:buNone/>
            </a:pPr>
            <a:r>
              <a:rPr lang="fr-FR" altLang="x-none" sz="3600" dirty="0">
                <a:solidFill>
                  <a:srgbClr val="FF0000"/>
                </a:solidFill>
                <a:latin typeface="Arial" charset="0"/>
                <a:ea typeface="ヒラギノ角ゴ Pro W3" charset="-128"/>
              </a:rPr>
              <a:t>•</a:t>
            </a:r>
            <a:r>
              <a:rPr lang="fr-FR" altLang="x-none" dirty="0">
                <a:latin typeface="Arial" charset="0"/>
                <a:ea typeface="ヒラギノ角ゴ Pro W3" charset="-128"/>
              </a:rPr>
              <a:t> </a:t>
            </a:r>
            <a:r>
              <a:rPr lang="en-GB" altLang="x-none" dirty="0">
                <a:latin typeface="Arial" charset="0"/>
                <a:ea typeface="ヒラギノ角ゴ Pro W3" charset="-128"/>
              </a:rPr>
              <a:t>Needleman-</a:t>
            </a:r>
            <a:r>
              <a:rPr lang="en-GB" altLang="x-none" dirty="0" err="1">
                <a:latin typeface="Arial" charset="0"/>
                <a:ea typeface="ヒラギノ角ゴ Pro W3" charset="-128"/>
              </a:rPr>
              <a:t>Wunsch</a:t>
            </a:r>
            <a:r>
              <a:rPr lang="en-GB" altLang="x-none" dirty="0">
                <a:latin typeface="Arial" charset="0"/>
                <a:ea typeface="ヒラギノ角ゴ Pro W3" charset="-128"/>
              </a:rPr>
              <a:t> </a:t>
            </a:r>
            <a:r>
              <a:rPr lang="en-GB" altLang="x-none" dirty="0">
                <a:latin typeface="Arial" charset="0"/>
                <a:ea typeface="ヒラギノ角ゴ Pro W3" charset="-128"/>
                <a:hlinkClick r:id="rId7"/>
              </a:rPr>
              <a:t>Global Sequence Alignment Tool</a:t>
            </a:r>
            <a:endParaRPr lang="en-GB" altLang="x-none" dirty="0">
              <a:latin typeface="Arial" charset="0"/>
              <a:ea typeface="ヒラギノ角ゴ Pro W3" charset="-128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0457CBE4-315A-F64A-B152-C8814BC232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564904"/>
            <a:ext cx="9144000" cy="641350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GB" altLang="x-none" sz="3600" dirty="0">
                <a:solidFill>
                  <a:srgbClr val="0000FF"/>
                </a:solidFill>
              </a:rPr>
              <a:t>FASTA Sequence Comparisons</a:t>
            </a:r>
            <a:endParaRPr lang="en-GB" altLang="x-none" sz="3600" b="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233202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33840629-8695-6E44-B8E7-E321A7286B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-27384"/>
            <a:ext cx="9144000" cy="641350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GB" altLang="x-none" sz="3600" dirty="0">
                <a:solidFill>
                  <a:srgbClr val="0000FF"/>
                </a:solidFill>
              </a:rPr>
              <a:t>FASTA Sequence Comparisons</a:t>
            </a:r>
            <a:endParaRPr lang="en-GB" altLang="x-none" sz="3600" b="0" dirty="0">
              <a:solidFill>
                <a:srgbClr val="0000FF"/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610C1D3-06F9-1348-813D-0CD8FAAFD18A}"/>
              </a:ext>
            </a:extLst>
          </p:cNvPr>
          <p:cNvSpPr txBox="1"/>
          <p:nvPr/>
        </p:nvSpPr>
        <p:spPr>
          <a:xfrm>
            <a:off x="0" y="1170618"/>
            <a:ext cx="9144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• Interesting to explore and compare results with those obtained by the BLAST series of programs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2FDFB5D-B854-0A47-8F96-8355E142C7E6}"/>
              </a:ext>
            </a:extLst>
          </p:cNvPr>
          <p:cNvSpPr txBox="1"/>
          <p:nvPr/>
        </p:nvSpPr>
        <p:spPr>
          <a:xfrm>
            <a:off x="35496" y="2996952"/>
            <a:ext cx="9108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•</a:t>
            </a:r>
            <a:r>
              <a:rPr lang="en-GB" dirty="0"/>
              <a:t> </a:t>
            </a:r>
            <a:r>
              <a:rPr lang="en-GB" dirty="0">
                <a:solidFill>
                  <a:srgbClr val="0000FF"/>
                </a:solidFill>
              </a:rPr>
              <a:t>https://</a:t>
            </a:r>
            <a:r>
              <a:rPr lang="en-GB" dirty="0" err="1">
                <a:solidFill>
                  <a:srgbClr val="0000FF"/>
                </a:solidFill>
              </a:rPr>
              <a:t>fasta.bioch.virginia.edu</a:t>
            </a:r>
            <a:r>
              <a:rPr lang="en-GB" dirty="0">
                <a:solidFill>
                  <a:srgbClr val="0000FF"/>
                </a:solidFill>
              </a:rPr>
              <a:t>/fasta_www2/fasta_list2.shtml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80BB142-FA3A-F04D-9AE1-9E942B33FE86}"/>
              </a:ext>
            </a:extLst>
          </p:cNvPr>
          <p:cNvSpPr txBox="1"/>
          <p:nvPr/>
        </p:nvSpPr>
        <p:spPr>
          <a:xfrm>
            <a:off x="35496" y="3861048"/>
            <a:ext cx="910850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Local Alignments</a:t>
            </a:r>
          </a:p>
          <a:p>
            <a:r>
              <a:rPr lang="fr-FR" sz="3200" b="0" dirty="0">
                <a:hlinkClick r:id="rId2"/>
              </a:rPr>
              <a:t>•</a:t>
            </a:r>
            <a:r>
              <a:rPr lang="fr-FR" b="0" dirty="0">
                <a:hlinkClick r:id="rId2"/>
              </a:rPr>
              <a:t> Local Protein alignments (</a:t>
            </a:r>
            <a:r>
              <a:rPr lang="fr-FR" dirty="0">
                <a:hlinkClick r:id="rId2"/>
              </a:rPr>
              <a:t>lalign</a:t>
            </a:r>
            <a:r>
              <a:rPr lang="fr-FR" b="0" dirty="0"/>
              <a:t>)</a:t>
            </a:r>
          </a:p>
          <a:p>
            <a:r>
              <a:rPr lang="fr-FR" sz="3200" b="0" dirty="0">
                <a:hlinkClick r:id="rId3"/>
              </a:rPr>
              <a:t>•</a:t>
            </a:r>
            <a:r>
              <a:rPr lang="fr-FR" b="0" dirty="0">
                <a:hlinkClick r:id="rId3"/>
              </a:rPr>
              <a:t> Plot Protein alignment "dot-plot" (</a:t>
            </a:r>
            <a:r>
              <a:rPr lang="fr-FR" dirty="0">
                <a:hlinkClick r:id="rId3"/>
              </a:rPr>
              <a:t>plalign</a:t>
            </a:r>
            <a:r>
              <a:rPr lang="fr-FR" b="0" dirty="0">
                <a:hlinkClick r:id="rId3"/>
              </a:rPr>
              <a:t>) </a:t>
            </a:r>
            <a:endParaRPr lang="fr-FR" b="0" dirty="0"/>
          </a:p>
          <a:p>
            <a:r>
              <a:rPr lang="fr-FR" sz="3200" b="0" dirty="0">
                <a:hlinkClick r:id="rId4"/>
              </a:rPr>
              <a:t>•</a:t>
            </a:r>
            <a:r>
              <a:rPr lang="fr-FR" b="0" dirty="0">
                <a:hlinkClick r:id="rId4"/>
              </a:rPr>
              <a:t> Local DNA alignments (</a:t>
            </a:r>
            <a:r>
              <a:rPr lang="fr-FR" dirty="0">
                <a:hlinkClick r:id="rId4"/>
              </a:rPr>
              <a:t>lalign</a:t>
            </a:r>
            <a:r>
              <a:rPr lang="fr-FR" b="0" dirty="0">
                <a:hlinkClick r:id="rId4"/>
              </a:rPr>
              <a:t>) </a:t>
            </a:r>
            <a:endParaRPr lang="fr-FR" b="0" dirty="0"/>
          </a:p>
          <a:p>
            <a:r>
              <a:rPr lang="fr-FR" sz="3200" b="0" dirty="0">
                <a:hlinkClick r:id="rId5"/>
              </a:rPr>
              <a:t>•</a:t>
            </a:r>
            <a:r>
              <a:rPr lang="fr-FR" b="0" dirty="0">
                <a:hlinkClick r:id="rId5"/>
              </a:rPr>
              <a:t> Plot DNA alignment "dot-plot" (</a:t>
            </a:r>
            <a:r>
              <a:rPr lang="fr-FR" dirty="0">
                <a:hlinkClick r:id="rId5"/>
              </a:rPr>
              <a:t>plalign</a:t>
            </a:r>
            <a:r>
              <a:rPr lang="fr-FR" b="0" dirty="0">
                <a:hlinkClick r:id="rId5"/>
              </a:rPr>
              <a:t>)</a:t>
            </a:r>
            <a:endParaRPr lang="fr-FR" b="0" dirty="0"/>
          </a:p>
        </p:txBody>
      </p:sp>
    </p:spTree>
    <p:extLst>
      <p:ext uri="{BB962C8B-B14F-4D97-AF65-F5344CB8AC3E}">
        <p14:creationId xmlns:p14="http://schemas.microsoft.com/office/powerpoint/2010/main" val="59407185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33840629-8695-6E44-B8E7-E321A7286B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-27384"/>
            <a:ext cx="9144000" cy="641350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GB" altLang="x-none" sz="3600" dirty="0">
                <a:solidFill>
                  <a:srgbClr val="0000FF"/>
                </a:solidFill>
              </a:rPr>
              <a:t>FASTA Sequence Comparisons</a:t>
            </a:r>
            <a:endParaRPr lang="en-GB" altLang="x-none" sz="3600" b="0" dirty="0">
              <a:solidFill>
                <a:srgbClr val="0000FF"/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610C1D3-06F9-1348-813D-0CD8FAAFD18A}"/>
              </a:ext>
            </a:extLst>
          </p:cNvPr>
          <p:cNvSpPr txBox="1"/>
          <p:nvPr/>
        </p:nvSpPr>
        <p:spPr>
          <a:xfrm>
            <a:off x="0" y="692696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• Compare one sequence (protein/</a:t>
            </a:r>
            <a:r>
              <a:rPr lang="en-GB" sz="3600" dirty="0" err="1"/>
              <a:t>dna</a:t>
            </a:r>
            <a:r>
              <a:rPr lang="en-GB" sz="3600" dirty="0"/>
              <a:t>) versus a database: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2FDFB5D-B854-0A47-8F96-8355E142C7E6}"/>
              </a:ext>
            </a:extLst>
          </p:cNvPr>
          <p:cNvSpPr txBox="1"/>
          <p:nvPr/>
        </p:nvSpPr>
        <p:spPr>
          <a:xfrm>
            <a:off x="35496" y="1988840"/>
            <a:ext cx="9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•</a:t>
            </a:r>
            <a:r>
              <a:rPr lang="en-GB" dirty="0"/>
              <a:t> </a:t>
            </a:r>
            <a:r>
              <a:rPr lang="en-GB" dirty="0">
                <a:solidFill>
                  <a:srgbClr val="0000FF"/>
                </a:solidFill>
              </a:rPr>
              <a:t>https://</a:t>
            </a:r>
            <a:r>
              <a:rPr lang="en-GB" dirty="0" err="1">
                <a:solidFill>
                  <a:srgbClr val="0000FF"/>
                </a:solidFill>
              </a:rPr>
              <a:t>fasta.bioch.virginia.edu</a:t>
            </a:r>
            <a:r>
              <a:rPr lang="en-GB" dirty="0">
                <a:solidFill>
                  <a:srgbClr val="0000FF"/>
                </a:solidFill>
              </a:rPr>
              <a:t>/fasta_www2/fasta_list2.shtml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AB535F7-719C-5446-9176-4E624D52FE1A}"/>
              </a:ext>
            </a:extLst>
          </p:cNvPr>
          <p:cNvSpPr txBox="1"/>
          <p:nvPr/>
        </p:nvSpPr>
        <p:spPr>
          <a:xfrm>
            <a:off x="35496" y="2780928"/>
            <a:ext cx="9001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Protein</a:t>
            </a:r>
          </a:p>
          <a:p>
            <a:r>
              <a:rPr lang="en-GB" b="0" dirty="0">
                <a:solidFill>
                  <a:srgbClr val="0000FF"/>
                </a:solidFill>
                <a:hlinkClick r:id="rId2"/>
              </a:rPr>
              <a:t>• Protein-protein </a:t>
            </a:r>
            <a:r>
              <a:rPr lang="en-GB" dirty="0">
                <a:solidFill>
                  <a:srgbClr val="0000FF"/>
                </a:solidFill>
                <a:hlinkClick r:id="rId2"/>
              </a:rPr>
              <a:t>FASTA</a:t>
            </a:r>
            <a:endParaRPr lang="en-GB" b="0" dirty="0">
              <a:solidFill>
                <a:srgbClr val="0000FF"/>
              </a:solidFill>
            </a:endParaRPr>
          </a:p>
          <a:p>
            <a:r>
              <a:rPr lang="en-GB" b="0" dirty="0">
                <a:solidFill>
                  <a:srgbClr val="0000FF"/>
                </a:solidFill>
                <a:hlinkClick r:id="rId3"/>
              </a:rPr>
              <a:t>• Protein-protein Smith-Waterman (</a:t>
            </a:r>
            <a:r>
              <a:rPr lang="en-GB" dirty="0">
                <a:solidFill>
                  <a:srgbClr val="0000FF"/>
                </a:solidFill>
                <a:hlinkClick r:id="rId3"/>
              </a:rPr>
              <a:t>ssearch</a:t>
            </a:r>
            <a:r>
              <a:rPr lang="en-GB" b="0" dirty="0">
                <a:solidFill>
                  <a:srgbClr val="0000FF"/>
                </a:solidFill>
                <a:hlinkClick r:id="rId3"/>
              </a:rPr>
              <a:t>)</a:t>
            </a:r>
            <a:endParaRPr lang="en-GB" b="0" dirty="0">
              <a:solidFill>
                <a:srgbClr val="0000FF"/>
              </a:solidFill>
            </a:endParaRPr>
          </a:p>
          <a:p>
            <a:r>
              <a:rPr lang="en-GB" b="0" dirty="0">
                <a:solidFill>
                  <a:srgbClr val="0000FF"/>
                </a:solidFill>
                <a:hlinkClick r:id="rId4"/>
              </a:rPr>
              <a:t>• Global Protein-protein (Needleman-Wunsch) (</a:t>
            </a:r>
            <a:r>
              <a:rPr lang="en-GB" dirty="0">
                <a:solidFill>
                  <a:srgbClr val="0000FF"/>
                </a:solidFill>
                <a:hlinkClick r:id="rId4"/>
              </a:rPr>
              <a:t>ggsearch</a:t>
            </a:r>
            <a:r>
              <a:rPr lang="en-GB" b="0" dirty="0">
                <a:solidFill>
                  <a:srgbClr val="0000FF"/>
                </a:solidFill>
                <a:hlinkClick r:id="rId4"/>
              </a:rPr>
              <a:t>)</a:t>
            </a:r>
            <a:endParaRPr lang="en-GB" b="0" dirty="0">
              <a:solidFill>
                <a:srgbClr val="0000FF"/>
              </a:solidFill>
            </a:endParaRPr>
          </a:p>
          <a:p>
            <a:r>
              <a:rPr lang="en-GB" b="0" dirty="0">
                <a:solidFill>
                  <a:srgbClr val="0000FF"/>
                </a:solidFill>
                <a:hlinkClick r:id="rId5"/>
              </a:rPr>
              <a:t>• Global/Local protein-protein (</a:t>
            </a:r>
            <a:r>
              <a:rPr lang="en-GB" dirty="0">
                <a:solidFill>
                  <a:srgbClr val="0000FF"/>
                </a:solidFill>
                <a:hlinkClick r:id="rId5"/>
              </a:rPr>
              <a:t>glsearch</a:t>
            </a:r>
            <a:r>
              <a:rPr lang="en-GB" b="0" dirty="0">
                <a:solidFill>
                  <a:srgbClr val="0000FF"/>
                </a:solidFill>
                <a:hlinkClick r:id="rId5"/>
              </a:rPr>
              <a:t>)</a:t>
            </a:r>
            <a:endParaRPr lang="en-GB" b="0" dirty="0">
              <a:solidFill>
                <a:srgbClr val="0000FF"/>
              </a:solidFill>
            </a:endParaRPr>
          </a:p>
          <a:p>
            <a:r>
              <a:rPr lang="en-GB" b="0" dirty="0">
                <a:solidFill>
                  <a:srgbClr val="0000FF"/>
                </a:solidFill>
                <a:hlinkClick r:id="rId6"/>
              </a:rPr>
              <a:t>• Protein-protein with unordered peptides (</a:t>
            </a:r>
            <a:r>
              <a:rPr lang="en-GB" dirty="0">
                <a:solidFill>
                  <a:srgbClr val="0000FF"/>
                </a:solidFill>
                <a:hlinkClick r:id="rId6"/>
              </a:rPr>
              <a:t>fasts</a:t>
            </a:r>
            <a:r>
              <a:rPr lang="en-GB" b="0" dirty="0">
                <a:solidFill>
                  <a:srgbClr val="0000FF"/>
                </a:solidFill>
                <a:hlinkClick r:id="rId6"/>
              </a:rPr>
              <a:t>) </a:t>
            </a:r>
            <a:endParaRPr lang="en-GB" b="0" dirty="0">
              <a:solidFill>
                <a:srgbClr val="0000FF"/>
              </a:solidFill>
            </a:endParaRPr>
          </a:p>
          <a:p>
            <a:r>
              <a:rPr lang="en-GB" b="0" dirty="0">
                <a:solidFill>
                  <a:srgbClr val="0000FF"/>
                </a:solidFill>
                <a:hlinkClick r:id="rId7"/>
              </a:rPr>
              <a:t>• Protein-protein with mixed peptide sequences (</a:t>
            </a:r>
            <a:r>
              <a:rPr lang="en-GB" dirty="0">
                <a:solidFill>
                  <a:srgbClr val="0000FF"/>
                </a:solidFill>
                <a:hlinkClick r:id="rId7"/>
              </a:rPr>
              <a:t>fastf</a:t>
            </a:r>
            <a:r>
              <a:rPr lang="en-GB" b="0" dirty="0">
                <a:solidFill>
                  <a:srgbClr val="0000FF"/>
                </a:solidFill>
                <a:hlinkClick r:id="rId7"/>
              </a:rPr>
              <a:t>)</a:t>
            </a:r>
            <a:endParaRPr lang="en-GB" b="0" dirty="0">
              <a:solidFill>
                <a:srgbClr val="0000FF"/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4633495-D217-544D-B4A9-1095CC77698D}"/>
              </a:ext>
            </a:extLst>
          </p:cNvPr>
          <p:cNvSpPr txBox="1"/>
          <p:nvPr/>
        </p:nvSpPr>
        <p:spPr>
          <a:xfrm>
            <a:off x="35496" y="5733256"/>
            <a:ext cx="91085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Nucleotide</a:t>
            </a:r>
          </a:p>
          <a:p>
            <a:r>
              <a:rPr lang="en-GB" b="0" dirty="0">
                <a:hlinkClick r:id="rId8"/>
              </a:rPr>
              <a:t>Nucleotide-Nucleotide (DNA/RNA </a:t>
            </a:r>
            <a:r>
              <a:rPr lang="en-GB" dirty="0">
                <a:hlinkClick r:id="rId8"/>
              </a:rPr>
              <a:t>fasta</a:t>
            </a:r>
            <a:r>
              <a:rPr lang="en-GB" b="0" dirty="0">
                <a:hlinkClick r:id="rId8"/>
              </a:rPr>
              <a:t>)</a:t>
            </a:r>
            <a:endParaRPr lang="en-GB" b="0" dirty="0"/>
          </a:p>
        </p:txBody>
      </p:sp>
    </p:spTree>
    <p:extLst>
      <p:ext uri="{BB962C8B-B14F-4D97-AF65-F5344CB8AC3E}">
        <p14:creationId xmlns:p14="http://schemas.microsoft.com/office/powerpoint/2010/main" val="359544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F2D02C6E-5A93-E546-8B05-1BD7A04148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-27384"/>
            <a:ext cx="9144000" cy="641350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GB" altLang="x-none" sz="3600" dirty="0">
                <a:solidFill>
                  <a:srgbClr val="0000FF"/>
                </a:solidFill>
              </a:rPr>
              <a:t>FASTA Sequence Comparisons</a:t>
            </a:r>
            <a:endParaRPr lang="en-GB" altLang="x-none" sz="3600" b="0" dirty="0">
              <a:solidFill>
                <a:srgbClr val="0000FF"/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5A91436-78A7-2541-9971-5B40C5954CFE}"/>
              </a:ext>
            </a:extLst>
          </p:cNvPr>
          <p:cNvSpPr txBox="1"/>
          <p:nvPr/>
        </p:nvSpPr>
        <p:spPr>
          <a:xfrm>
            <a:off x="35496" y="982469"/>
            <a:ext cx="9108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•</a:t>
            </a:r>
            <a:r>
              <a:rPr lang="en-GB" dirty="0"/>
              <a:t> </a:t>
            </a:r>
            <a:r>
              <a:rPr lang="en-GB" dirty="0">
                <a:solidFill>
                  <a:srgbClr val="0000FF"/>
                </a:solidFill>
              </a:rPr>
              <a:t>https://</a:t>
            </a:r>
            <a:r>
              <a:rPr lang="en-GB" dirty="0" err="1">
                <a:solidFill>
                  <a:srgbClr val="0000FF"/>
                </a:solidFill>
              </a:rPr>
              <a:t>fasta.bioch.virginia.edu</a:t>
            </a:r>
            <a:r>
              <a:rPr lang="en-GB" dirty="0">
                <a:solidFill>
                  <a:srgbClr val="0000FF"/>
                </a:solidFill>
              </a:rPr>
              <a:t>/fasta_www2/fasta_list2.shtml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A5A87BB-123B-7C48-A850-9F06CB79243E}"/>
              </a:ext>
            </a:extLst>
          </p:cNvPr>
          <p:cNvSpPr txBox="1"/>
          <p:nvPr/>
        </p:nvSpPr>
        <p:spPr>
          <a:xfrm>
            <a:off x="0" y="3050957"/>
            <a:ext cx="903649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0" dirty="0">
                <a:solidFill>
                  <a:srgbClr val="0000FF"/>
                </a:solidFill>
                <a:hlinkClick r:id="rId2"/>
              </a:rPr>
              <a:t>•</a:t>
            </a:r>
            <a:r>
              <a:rPr lang="en-GB" sz="2800" b="0" dirty="0">
                <a:solidFill>
                  <a:srgbClr val="0000FF"/>
                </a:solidFill>
                <a:hlinkClick r:id="rId2"/>
              </a:rPr>
              <a:t> Protein-protein Smith-Waterman (</a:t>
            </a:r>
            <a:r>
              <a:rPr lang="en-GB" sz="2800" dirty="0">
                <a:solidFill>
                  <a:srgbClr val="0000FF"/>
                </a:solidFill>
                <a:hlinkClick r:id="rId2"/>
              </a:rPr>
              <a:t>ssearch</a:t>
            </a:r>
            <a:r>
              <a:rPr lang="en-GB" sz="2800" b="0" dirty="0">
                <a:solidFill>
                  <a:srgbClr val="0000FF"/>
                </a:solidFill>
                <a:hlinkClick r:id="rId2"/>
              </a:rPr>
              <a:t>)</a:t>
            </a:r>
            <a:endParaRPr lang="en-GB" sz="2800" b="0" dirty="0">
              <a:solidFill>
                <a:srgbClr val="0000FF"/>
              </a:solidFill>
            </a:endParaRPr>
          </a:p>
          <a:p>
            <a:r>
              <a:rPr lang="en-GB" sz="3200" b="0" dirty="0">
                <a:solidFill>
                  <a:srgbClr val="0000FF"/>
                </a:solidFill>
                <a:hlinkClick r:id="rId3"/>
              </a:rPr>
              <a:t>•</a:t>
            </a:r>
            <a:r>
              <a:rPr lang="en-GB" sz="2800" b="0" dirty="0">
                <a:solidFill>
                  <a:srgbClr val="0000FF"/>
                </a:solidFill>
                <a:hlinkClick r:id="rId3"/>
              </a:rPr>
              <a:t> Global Protein-protein (Needleman-Wunsch) (</a:t>
            </a:r>
            <a:r>
              <a:rPr lang="en-GB" sz="2800" dirty="0">
                <a:solidFill>
                  <a:srgbClr val="0000FF"/>
                </a:solidFill>
                <a:hlinkClick r:id="rId3"/>
              </a:rPr>
              <a:t>ggsearch</a:t>
            </a:r>
            <a:r>
              <a:rPr lang="en-GB" sz="2800" b="0" dirty="0">
                <a:solidFill>
                  <a:srgbClr val="0000FF"/>
                </a:solidFill>
                <a:hlinkClick r:id="rId3"/>
              </a:rPr>
              <a:t>)</a:t>
            </a:r>
            <a:endParaRPr lang="en-GB" sz="2800" b="0" dirty="0">
              <a:solidFill>
                <a:srgbClr val="0000FF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519CC1C-2490-2643-B117-9D3EBDCF95F5}"/>
              </a:ext>
            </a:extLst>
          </p:cNvPr>
          <p:cNvSpPr txBox="1"/>
          <p:nvPr/>
        </p:nvSpPr>
        <p:spPr>
          <a:xfrm>
            <a:off x="35496" y="2062589"/>
            <a:ext cx="9108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• Note </a:t>
            </a:r>
            <a:r>
              <a:rPr lang="en-GB" sz="3600" i="1" dirty="0" err="1"/>
              <a:t>ssearch</a:t>
            </a:r>
            <a:r>
              <a:rPr lang="en-GB" sz="3600" dirty="0"/>
              <a:t>  and </a:t>
            </a:r>
            <a:r>
              <a:rPr lang="en-GB" sz="3600" i="1" dirty="0" err="1"/>
              <a:t>ggsearch</a:t>
            </a:r>
            <a:r>
              <a:rPr lang="en-GB" sz="3600" dirty="0"/>
              <a:t> programs:</a:t>
            </a:r>
          </a:p>
        </p:txBody>
      </p:sp>
    </p:spTree>
    <p:extLst>
      <p:ext uri="{BB962C8B-B14F-4D97-AF65-F5344CB8AC3E}">
        <p14:creationId xmlns:p14="http://schemas.microsoft.com/office/powerpoint/2010/main" val="627991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ext Box 2"/>
          <p:cNvSpPr txBox="1">
            <a:spLocks noChangeArrowheads="1"/>
          </p:cNvSpPr>
          <p:nvPr/>
        </p:nvSpPr>
        <p:spPr bwMode="auto">
          <a:xfrm>
            <a:off x="228600" y="2133600"/>
            <a:ext cx="8686800" cy="329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>
              <a:lnSpc>
                <a:spcPct val="130000"/>
              </a:lnSpc>
              <a:spcBef>
                <a:spcPct val="50000"/>
              </a:spcBef>
              <a:buFontTx/>
              <a:buNone/>
            </a:pPr>
            <a:r>
              <a:rPr lang="en-GB" altLang="x-none" dirty="0">
                <a:latin typeface="Arial" charset="0"/>
              </a:rPr>
              <a:t>Characterization of any new DNA or protein sequence starts with a database search aiming at finding out whether homologs for this new sequence are already available, and if any, what is known about them.</a:t>
            </a:r>
            <a:endParaRPr lang="en-GB" altLang="x-none" sz="2400" b="0" dirty="0"/>
          </a:p>
        </p:txBody>
      </p:sp>
      <p:sp>
        <p:nvSpPr>
          <p:cNvPr id="23554" name="Text Box 3"/>
          <p:cNvSpPr txBox="1">
            <a:spLocks noChangeArrowheads="1"/>
          </p:cNvSpPr>
          <p:nvPr/>
        </p:nvSpPr>
        <p:spPr bwMode="auto">
          <a:xfrm>
            <a:off x="0" y="-27384"/>
            <a:ext cx="9144000" cy="7620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GB" altLang="x-none" sz="4400" dirty="0">
                <a:solidFill>
                  <a:srgbClr val="0000FF"/>
                </a:solidFill>
              </a:rPr>
              <a:t>Search for similarity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Text Box 2"/>
          <p:cNvSpPr txBox="1">
            <a:spLocks noChangeArrowheads="1"/>
          </p:cNvSpPr>
          <p:nvPr/>
        </p:nvSpPr>
        <p:spPr bwMode="auto">
          <a:xfrm>
            <a:off x="0" y="-27384"/>
            <a:ext cx="9144000" cy="7016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fr-FR" altLang="x-none" sz="4000">
                <a:solidFill>
                  <a:srgbClr val="0000FF"/>
                </a:solidFill>
              </a:rPr>
              <a:t>Practical</a:t>
            </a:r>
            <a:r>
              <a:rPr lang="fr-FR" altLang="x-none" sz="4000" dirty="0">
                <a:solidFill>
                  <a:srgbClr val="0000FF"/>
                </a:solidFill>
              </a:rPr>
              <a:t> sessions</a:t>
            </a:r>
            <a:endParaRPr lang="fr-FR" altLang="x-none" sz="2400" b="0" dirty="0"/>
          </a:p>
        </p:txBody>
      </p:sp>
      <p:sp>
        <p:nvSpPr>
          <p:cNvPr id="107522" name="Text Box 3"/>
          <p:cNvSpPr txBox="1">
            <a:spLocks noChangeArrowheads="1"/>
          </p:cNvSpPr>
          <p:nvPr/>
        </p:nvSpPr>
        <p:spPr bwMode="auto">
          <a:xfrm>
            <a:off x="179512" y="2204864"/>
            <a:ext cx="8856984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GB" altLang="x-none" sz="3600" dirty="0"/>
              <a:t>We will use 2 sets of </a:t>
            </a:r>
            <a:r>
              <a:rPr lang="en-GB" altLang="x-none" sz="3600" dirty="0" err="1"/>
              <a:t>dna</a:t>
            </a:r>
            <a:r>
              <a:rPr lang="en-GB" altLang="x-none" sz="3600" dirty="0"/>
              <a:t> and protein sequences: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GB" altLang="x-none" sz="3600" dirty="0"/>
              <a:t>-SPO11.1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GB" altLang="x-none" sz="3600" dirty="0"/>
              <a:t>-SPO11.2</a:t>
            </a:r>
          </a:p>
        </p:txBody>
      </p:sp>
      <p:sp>
        <p:nvSpPr>
          <p:cNvPr id="107523" name="Text Box 4"/>
          <p:cNvSpPr txBox="1">
            <a:spLocks noChangeArrowheads="1"/>
          </p:cNvSpPr>
          <p:nvPr/>
        </p:nvSpPr>
        <p:spPr bwMode="auto">
          <a:xfrm>
            <a:off x="107504" y="5883994"/>
            <a:ext cx="891883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fr-FR" altLang="x-none" sz="3600" dirty="0"/>
              <a:t>and the </a:t>
            </a:r>
            <a:r>
              <a:rPr lang="fr-FR" altLang="x-none" sz="3600" dirty="0" err="1"/>
              <a:t>ncbi</a:t>
            </a:r>
            <a:r>
              <a:rPr lang="fr-FR" altLang="x-none" sz="3600" dirty="0"/>
              <a:t> BLAST web server.</a:t>
            </a:r>
            <a:endParaRPr lang="fr-FR" altLang="x-none" sz="2400" b="0" dirty="0"/>
          </a:p>
        </p:txBody>
      </p:sp>
      <p:sp>
        <p:nvSpPr>
          <p:cNvPr id="2" name="ZoneTexte 1"/>
          <p:cNvSpPr txBox="1"/>
          <p:nvPr/>
        </p:nvSpPr>
        <p:spPr>
          <a:xfrm>
            <a:off x="0" y="1052736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0000FF"/>
                </a:solidFill>
              </a:rPr>
              <a:t>• We will practice all BLAST programmes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Text Box 2"/>
          <p:cNvSpPr txBox="1">
            <a:spLocks noChangeArrowheads="1"/>
          </p:cNvSpPr>
          <p:nvPr/>
        </p:nvSpPr>
        <p:spPr bwMode="auto">
          <a:xfrm>
            <a:off x="2971800" y="76200"/>
            <a:ext cx="3048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GB" altLang="x-none" sz="2800">
                <a:solidFill>
                  <a:srgbClr val="FF0000"/>
                </a:solidFill>
              </a:rPr>
              <a:t>Practical sessions</a:t>
            </a:r>
            <a:endParaRPr lang="en-GB" altLang="x-none" sz="2400" b="0"/>
          </a:p>
        </p:txBody>
      </p:sp>
      <p:sp>
        <p:nvSpPr>
          <p:cNvPr id="109570" name="Text Box 3"/>
          <p:cNvSpPr txBox="1">
            <a:spLocks noChangeArrowheads="1"/>
          </p:cNvSpPr>
          <p:nvPr/>
        </p:nvSpPr>
        <p:spPr bwMode="auto">
          <a:xfrm>
            <a:off x="533400" y="609600"/>
            <a:ext cx="76962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GB" altLang="x-none" sz="2400"/>
              <a:t>Practical session: choose a set of protein sequences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GB" altLang="x-none" sz="2400"/>
              <a:t>(see Directory ./DATA/SPO11.1; ./DATA/SPO11.2);</a:t>
            </a:r>
            <a:endParaRPr lang="en-GB" altLang="x-none" sz="2400" b="0"/>
          </a:p>
        </p:txBody>
      </p:sp>
      <p:pic>
        <p:nvPicPr>
          <p:cNvPr id="10957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76400"/>
            <a:ext cx="91440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61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58825"/>
            <a:ext cx="9144000" cy="60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1618" name="Rectangle 3"/>
          <p:cNvSpPr>
            <a:spLocks noChangeArrowheads="1"/>
          </p:cNvSpPr>
          <p:nvPr/>
        </p:nvSpPr>
        <p:spPr bwMode="auto">
          <a:xfrm>
            <a:off x="2443163" y="76200"/>
            <a:ext cx="334803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x-none" sz="3600">
                <a:solidFill>
                  <a:srgbClr val="0000FF"/>
                </a:solidFill>
                <a:latin typeface="Arial" charset="0"/>
              </a:rPr>
              <a:t>BLAST @ ncbi</a:t>
            </a:r>
            <a:endParaRPr lang="fr-FR" altLang="x-none" sz="3600">
              <a:solidFill>
                <a:srgbClr val="0000FF"/>
              </a:solidFill>
              <a:latin typeface="Arial" charset="0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66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85800"/>
            <a:ext cx="9144000" cy="617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3666" name="Line 3"/>
          <p:cNvSpPr>
            <a:spLocks noChangeShapeType="1"/>
          </p:cNvSpPr>
          <p:nvPr/>
        </p:nvSpPr>
        <p:spPr bwMode="auto">
          <a:xfrm flipH="1">
            <a:off x="2590800" y="2971800"/>
            <a:ext cx="1295400" cy="685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13667" name="Line 4"/>
          <p:cNvSpPr>
            <a:spLocks noChangeShapeType="1"/>
          </p:cNvSpPr>
          <p:nvPr/>
        </p:nvSpPr>
        <p:spPr bwMode="auto">
          <a:xfrm flipH="1">
            <a:off x="1828800" y="4572000"/>
            <a:ext cx="1295400" cy="685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13668" name="Line 5"/>
          <p:cNvSpPr>
            <a:spLocks noChangeShapeType="1"/>
          </p:cNvSpPr>
          <p:nvPr/>
        </p:nvSpPr>
        <p:spPr bwMode="auto">
          <a:xfrm flipH="1">
            <a:off x="2286000" y="609600"/>
            <a:ext cx="1295400" cy="685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13669" name="Text Box 6"/>
          <p:cNvSpPr txBox="1">
            <a:spLocks noChangeArrowheads="1"/>
          </p:cNvSpPr>
          <p:nvPr/>
        </p:nvSpPr>
        <p:spPr bwMode="auto">
          <a:xfrm>
            <a:off x="1600200" y="152400"/>
            <a:ext cx="609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GB" altLang="x-none" sz="2400"/>
              <a:t>Algorithm parameters that can be changed</a:t>
            </a:r>
            <a:endParaRPr lang="en-GB" altLang="x-none" sz="2400" b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Text Box 2"/>
          <p:cNvSpPr txBox="1">
            <a:spLocks noChangeArrowheads="1"/>
          </p:cNvSpPr>
          <p:nvPr/>
        </p:nvSpPr>
        <p:spPr bwMode="auto">
          <a:xfrm>
            <a:off x="107504" y="1468438"/>
            <a:ext cx="9036496" cy="2000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GB" altLang="x-none" sz="2800" dirty="0">
                <a:latin typeface="Arial" charset="0"/>
                <a:ea typeface="Arial" charset="0"/>
                <a:cs typeface="Arial" charset="0"/>
              </a:rPr>
              <a:t>•See: </a:t>
            </a:r>
            <a:r>
              <a:rPr lang="en-GB" altLang="x-none" sz="2800" dirty="0">
                <a:latin typeface="Arial" charset="0"/>
                <a:ea typeface="Arial" charset="0"/>
                <a:cs typeface="Arial" charset="0"/>
                <a:hlinkClick r:id="rId3"/>
              </a:rPr>
              <a:t>http://www.ncbi.nlm.nih.gov/books/NBK20261/</a:t>
            </a:r>
            <a:endParaRPr lang="en-GB" altLang="x-none" sz="2800" dirty="0">
              <a:latin typeface="Arial" charset="0"/>
              <a:ea typeface="Arial" charset="0"/>
              <a:cs typeface="Arial" charset="0"/>
            </a:endParaRPr>
          </a:p>
          <a:p>
            <a:pPr>
              <a:spcBef>
                <a:spcPct val="50000"/>
              </a:spcBef>
              <a:buFontTx/>
              <a:buNone/>
            </a:pPr>
            <a:r>
              <a:rPr lang="en-GB" altLang="x-none" sz="2400" dirty="0">
                <a:solidFill>
                  <a:srgbClr val="8D593B"/>
                </a:solidFill>
                <a:latin typeface="Arial" charset="0"/>
                <a:ea typeface="Arial" charset="0"/>
                <a:cs typeface="Arial" charset="0"/>
              </a:rPr>
              <a:t>Chapter 4. Principles and Methods of Sequence Analysis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GB" altLang="x-none" sz="2400" dirty="0">
                <a:solidFill>
                  <a:srgbClr val="344C86"/>
                </a:solidFill>
                <a:latin typeface="Arial" charset="0"/>
                <a:ea typeface="Arial" charset="0"/>
                <a:cs typeface="Arial" charset="0"/>
              </a:rPr>
              <a:t>Chapter 6. Comparative Genomics and New Evolutionary Biology</a:t>
            </a:r>
          </a:p>
        </p:txBody>
      </p:sp>
      <p:sp>
        <p:nvSpPr>
          <p:cNvPr id="115714" name="Rectangle 3"/>
          <p:cNvSpPr>
            <a:spLocks noChangeArrowheads="1"/>
          </p:cNvSpPr>
          <p:nvPr/>
        </p:nvSpPr>
        <p:spPr bwMode="auto">
          <a:xfrm>
            <a:off x="0" y="-27384"/>
            <a:ext cx="9144000" cy="6413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GB" altLang="x-none" sz="3600" dirty="0">
                <a:solidFill>
                  <a:srgbClr val="0000FF"/>
                </a:solidFill>
              </a:rPr>
              <a:t>References</a:t>
            </a:r>
          </a:p>
        </p:txBody>
      </p:sp>
      <p:sp>
        <p:nvSpPr>
          <p:cNvPr id="115715" name="Text Box 4"/>
          <p:cNvSpPr txBox="1">
            <a:spLocks noChangeArrowheads="1"/>
          </p:cNvSpPr>
          <p:nvPr/>
        </p:nvSpPr>
        <p:spPr bwMode="auto">
          <a:xfrm>
            <a:off x="228600" y="4221088"/>
            <a:ext cx="83820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GB" altLang="x-none" sz="2000" b="0" dirty="0">
                <a:solidFill>
                  <a:srgbClr val="0000FF"/>
                </a:solidFill>
                <a:latin typeface="Arial" charset="0"/>
              </a:rPr>
              <a:t>• Park Y, </a:t>
            </a:r>
            <a:r>
              <a:rPr lang="en-GB" altLang="x-none" sz="2000" b="0" dirty="0" err="1">
                <a:solidFill>
                  <a:srgbClr val="0000FF"/>
                </a:solidFill>
                <a:latin typeface="Arial" charset="0"/>
              </a:rPr>
              <a:t>Sheetlin</a:t>
            </a:r>
            <a:r>
              <a:rPr lang="en-GB" altLang="x-none" sz="2000" b="0" dirty="0">
                <a:solidFill>
                  <a:srgbClr val="0000FF"/>
                </a:solidFill>
                <a:latin typeface="Arial" charset="0"/>
              </a:rPr>
              <a:t> S, Ma N, Madden TL, Spouge JL(2012)</a:t>
            </a:r>
            <a:endParaRPr lang="en-GB" altLang="x-none" sz="2000" b="0" dirty="0">
              <a:latin typeface="Arial" charset="0"/>
            </a:endParaRPr>
          </a:p>
          <a:p>
            <a:pPr>
              <a:spcBef>
                <a:spcPct val="50000"/>
              </a:spcBef>
              <a:buFontTx/>
              <a:buNone/>
            </a:pPr>
            <a:r>
              <a:rPr lang="en-GB" altLang="x-none" sz="2000" dirty="0">
                <a:latin typeface="Arial" charset="0"/>
              </a:rPr>
              <a:t>New finite-size correction for local alignment score distributions.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GB" altLang="x-none" sz="2000" b="0" dirty="0">
                <a:latin typeface="Arial" charset="0"/>
              </a:rPr>
              <a:t>BMC Res Notes.2012 Jun 12;5:286. </a:t>
            </a:r>
            <a:r>
              <a:rPr lang="en-GB" altLang="x-none" sz="2000" b="0" dirty="0" err="1">
                <a:latin typeface="Arial" charset="0"/>
              </a:rPr>
              <a:t>doi</a:t>
            </a:r>
            <a:r>
              <a:rPr lang="en-GB" altLang="x-none" sz="2000" b="0" dirty="0">
                <a:latin typeface="Arial" charset="0"/>
              </a:rPr>
              <a:t>: 10.1186/1756-0500-5-286.</a:t>
            </a:r>
            <a:endParaRPr lang="en-GB" altLang="x-none" sz="2400" b="0" dirty="0">
              <a:latin typeface="Arial" charset="0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-27384"/>
            <a:ext cx="9144000" cy="58477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3200" dirty="0">
                <a:solidFill>
                  <a:srgbClr val="0717FF"/>
                </a:solidFill>
              </a:rPr>
              <a:t>LAST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0" y="198884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LAST tutorial: http://</a:t>
            </a:r>
            <a:r>
              <a:rPr lang="en-GB" dirty="0" err="1"/>
              <a:t>last.cbrc.jp</a:t>
            </a:r>
            <a:r>
              <a:rPr lang="en-GB" dirty="0"/>
              <a:t>/doc/last-</a:t>
            </a:r>
            <a:r>
              <a:rPr lang="en-GB" dirty="0" err="1"/>
              <a:t>tutorial.html</a:t>
            </a:r>
            <a:endParaRPr lang="en-GB" dirty="0"/>
          </a:p>
        </p:txBody>
      </p:sp>
      <p:sp>
        <p:nvSpPr>
          <p:cNvPr id="4" name="ZoneTexte 3"/>
          <p:cNvSpPr txBox="1"/>
          <p:nvPr/>
        </p:nvSpPr>
        <p:spPr>
          <a:xfrm>
            <a:off x="0" y="620688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solidFill>
                  <a:srgbClr val="0717FF"/>
                </a:solidFill>
              </a:rPr>
              <a:t>http://</a:t>
            </a:r>
            <a:r>
              <a:rPr lang="en-GB" sz="2800" dirty="0" err="1">
                <a:solidFill>
                  <a:srgbClr val="0717FF"/>
                </a:solidFill>
              </a:rPr>
              <a:t>last.cbrc.jp</a:t>
            </a:r>
            <a:endParaRPr lang="en-GB" sz="2800" dirty="0">
              <a:solidFill>
                <a:srgbClr val="0717FF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0" y="332737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https://</a:t>
            </a:r>
            <a:r>
              <a:rPr lang="en-GB" dirty="0" err="1"/>
              <a:t>github.com</a:t>
            </a:r>
            <a:r>
              <a:rPr lang="en-GB" dirty="0"/>
              <a:t>/</a:t>
            </a:r>
            <a:r>
              <a:rPr lang="en-GB" dirty="0" err="1"/>
              <a:t>mcfrith</a:t>
            </a:r>
            <a:r>
              <a:rPr lang="en-GB" dirty="0"/>
              <a:t>/last-</a:t>
            </a:r>
            <a:r>
              <a:rPr lang="en-GB" dirty="0" err="1"/>
              <a:t>rna</a:t>
            </a:r>
            <a:r>
              <a:rPr lang="en-GB" dirty="0"/>
              <a:t>/blob/master/last-long-</a:t>
            </a:r>
            <a:r>
              <a:rPr lang="en-GB" dirty="0" err="1"/>
              <a:t>reads.md</a:t>
            </a:r>
            <a:endParaRPr lang="en-GB" dirty="0"/>
          </a:p>
        </p:txBody>
      </p:sp>
      <p:sp>
        <p:nvSpPr>
          <p:cNvPr id="6" name="ZoneTexte 5"/>
          <p:cNvSpPr txBox="1"/>
          <p:nvPr/>
        </p:nvSpPr>
        <p:spPr>
          <a:xfrm>
            <a:off x="0" y="2852936"/>
            <a:ext cx="9036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Aligning long DNA and RNA reads to a genome: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0" y="4479503"/>
            <a:ext cx="9036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http://</a:t>
            </a:r>
            <a:r>
              <a:rPr lang="en-GB" dirty="0" err="1"/>
              <a:t>last.cbrc.jp</a:t>
            </a:r>
            <a:r>
              <a:rPr lang="en-GB" dirty="0"/>
              <a:t>/mcf-kyoto08.pdf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0" y="4005064"/>
            <a:ext cx="6660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Large-</a:t>
            </a:r>
            <a:r>
              <a:rPr lang="en-GB" dirty="0" err="1"/>
              <a:t>scaleSequenceComparisons</a:t>
            </a:r>
            <a:r>
              <a:rPr lang="en-GB" dirty="0"/>
              <a:t>: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0" y="5991671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http://</a:t>
            </a:r>
            <a:r>
              <a:rPr lang="en-GB" dirty="0" err="1"/>
              <a:t>www.vmatch.de</a:t>
            </a:r>
            <a:endParaRPr lang="en-GB" dirty="0"/>
          </a:p>
        </p:txBody>
      </p:sp>
      <p:sp>
        <p:nvSpPr>
          <p:cNvPr id="10" name="ZoneTexte 9"/>
          <p:cNvSpPr txBox="1"/>
          <p:nvPr/>
        </p:nvSpPr>
        <p:spPr>
          <a:xfrm>
            <a:off x="-36512" y="5415607"/>
            <a:ext cx="7308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Vmatch</a:t>
            </a:r>
            <a:r>
              <a:rPr lang="en-GB" dirty="0"/>
              <a:t> large-scale sequence analysis software:</a:t>
            </a:r>
          </a:p>
        </p:txBody>
      </p:sp>
    </p:spTree>
    <p:extLst>
      <p:ext uri="{BB962C8B-B14F-4D97-AF65-F5344CB8AC3E}">
        <p14:creationId xmlns:p14="http://schemas.microsoft.com/office/powerpoint/2010/main" val="65629838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A0367DF6-6EAC-654E-91D7-581E5BA383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780928"/>
            <a:ext cx="9144000" cy="641350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GB" altLang="x-none" sz="3600" dirty="0">
                <a:solidFill>
                  <a:srgbClr val="0000FF"/>
                </a:solidFill>
              </a:rPr>
              <a:t>FASTA Sequence Comparisons server</a:t>
            </a:r>
            <a:endParaRPr lang="en-GB" altLang="x-none" sz="3600" b="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24233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AC7ED0FB-BCA3-A34F-A351-B3B0926AF2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0"/>
            <a:ext cx="9036496" cy="6858000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586A2BD1-6420-F94C-B05E-2CAFB3F7B78A}"/>
              </a:ext>
            </a:extLst>
          </p:cNvPr>
          <p:cNvSpPr txBox="1"/>
          <p:nvPr/>
        </p:nvSpPr>
        <p:spPr>
          <a:xfrm>
            <a:off x="3707904" y="476672"/>
            <a:ext cx="5436096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0000FF"/>
                </a:solidFill>
              </a:rPr>
              <a:t>FASTA server: </a:t>
            </a:r>
            <a:r>
              <a:rPr lang="en-GB" sz="2800" dirty="0" err="1">
                <a:solidFill>
                  <a:srgbClr val="0000FF"/>
                </a:solidFill>
              </a:rPr>
              <a:t>ssearch</a:t>
            </a:r>
            <a:r>
              <a:rPr lang="en-GB" sz="2800" dirty="0">
                <a:solidFill>
                  <a:srgbClr val="0000FF"/>
                </a:solidFill>
              </a:rPr>
              <a:t> program</a:t>
            </a:r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3E243D78-9B59-0C4D-989B-6D96DD94150E}"/>
              </a:ext>
            </a:extLst>
          </p:cNvPr>
          <p:cNvCxnSpPr>
            <a:cxnSpLocks/>
          </p:cNvCxnSpPr>
          <p:nvPr/>
        </p:nvCxnSpPr>
        <p:spPr bwMode="auto">
          <a:xfrm flipH="1">
            <a:off x="3275856" y="1916832"/>
            <a:ext cx="2592288" cy="115212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95547675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D4DC091E-C0F7-754D-9922-25CDF3C675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AE615099-FFF9-0A49-90F3-702452EF4CCE}"/>
              </a:ext>
            </a:extLst>
          </p:cNvPr>
          <p:cNvSpPr txBox="1"/>
          <p:nvPr/>
        </p:nvSpPr>
        <p:spPr>
          <a:xfrm>
            <a:off x="3707904" y="476672"/>
            <a:ext cx="5436096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0000FF"/>
                </a:solidFill>
              </a:rPr>
              <a:t>FASTA server: </a:t>
            </a:r>
            <a:r>
              <a:rPr lang="en-GB" sz="2800" dirty="0" err="1">
                <a:solidFill>
                  <a:srgbClr val="0000FF"/>
                </a:solidFill>
              </a:rPr>
              <a:t>ggsearch</a:t>
            </a:r>
            <a:r>
              <a:rPr lang="en-GB" sz="2800" dirty="0">
                <a:solidFill>
                  <a:srgbClr val="0000FF"/>
                </a:solidFill>
              </a:rPr>
              <a:t> program</a:t>
            </a:r>
          </a:p>
        </p:txBody>
      </p: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F445BD18-E700-E146-B8C6-00A699032C20}"/>
              </a:ext>
            </a:extLst>
          </p:cNvPr>
          <p:cNvCxnSpPr>
            <a:cxnSpLocks/>
          </p:cNvCxnSpPr>
          <p:nvPr/>
        </p:nvCxnSpPr>
        <p:spPr bwMode="auto">
          <a:xfrm flipH="1">
            <a:off x="3275856" y="2276872"/>
            <a:ext cx="2592288" cy="115212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70740826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41350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GB" altLang="x-none" sz="3600" dirty="0">
                <a:solidFill>
                  <a:srgbClr val="0000FF"/>
                </a:solidFill>
              </a:rPr>
              <a:t>References</a:t>
            </a:r>
            <a:endParaRPr lang="en-GB" altLang="x-none" sz="2400" b="0" dirty="0"/>
          </a:p>
        </p:txBody>
      </p:sp>
      <p:sp>
        <p:nvSpPr>
          <p:cNvPr id="117762" name="Text Box 3"/>
          <p:cNvSpPr txBox="1">
            <a:spLocks noChangeArrowheads="1"/>
          </p:cNvSpPr>
          <p:nvPr/>
        </p:nvSpPr>
        <p:spPr bwMode="auto">
          <a:xfrm>
            <a:off x="0" y="760239"/>
            <a:ext cx="8991600" cy="6053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algn="just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GB" altLang="x-none" sz="2800" dirty="0">
                <a:solidFill>
                  <a:srgbClr val="FF0000"/>
                </a:solidFill>
              </a:rPr>
              <a:t>•</a:t>
            </a:r>
            <a:r>
              <a:rPr lang="en-GB" altLang="x-none" sz="2400" dirty="0"/>
              <a:t> </a:t>
            </a:r>
            <a:r>
              <a:rPr lang="en-GB" altLang="x-none" sz="2400" dirty="0" err="1">
                <a:solidFill>
                  <a:srgbClr val="0000FF"/>
                </a:solidFill>
              </a:rPr>
              <a:t>Tekaia</a:t>
            </a:r>
            <a:r>
              <a:rPr lang="en-GB" altLang="x-none" sz="2400" dirty="0">
                <a:solidFill>
                  <a:srgbClr val="0000FF"/>
                </a:solidFill>
              </a:rPr>
              <a:t>, F. and </a:t>
            </a:r>
            <a:r>
              <a:rPr lang="en-GB" altLang="x-none" sz="2400" dirty="0" err="1">
                <a:solidFill>
                  <a:srgbClr val="0000FF"/>
                </a:solidFill>
              </a:rPr>
              <a:t>Dujon</a:t>
            </a:r>
            <a:r>
              <a:rPr lang="en-GB" altLang="x-none" sz="2400" dirty="0">
                <a:solidFill>
                  <a:srgbClr val="0000FF"/>
                </a:solidFill>
              </a:rPr>
              <a:t>, B. (1999).</a:t>
            </a:r>
            <a:r>
              <a:rPr lang="en-GB" altLang="x-none" sz="2400" dirty="0"/>
              <a:t> 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GB" altLang="x-none" sz="2000" dirty="0"/>
              <a:t>Pervasiveness of gene conservation and persistence of duplicates in cellular genomes.  </a:t>
            </a:r>
            <a:r>
              <a:rPr lang="en-GB" altLang="x-none" sz="2000" i="1" dirty="0"/>
              <a:t>Journal of Molecular Evolution</a:t>
            </a:r>
            <a:r>
              <a:rPr lang="en-GB" altLang="x-none" sz="2000" dirty="0"/>
              <a:t>, 49:591-600.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GB" altLang="x-none" sz="2800" dirty="0">
                <a:solidFill>
                  <a:srgbClr val="FF0000"/>
                </a:solidFill>
              </a:rPr>
              <a:t>•</a:t>
            </a:r>
            <a:r>
              <a:rPr lang="en-GB" altLang="x-none" sz="2400" dirty="0"/>
              <a:t> </a:t>
            </a:r>
            <a:r>
              <a:rPr lang="en-GB" altLang="x-none" sz="2400" dirty="0" err="1">
                <a:solidFill>
                  <a:srgbClr val="0000FF"/>
                </a:solidFill>
              </a:rPr>
              <a:t>Tekaia</a:t>
            </a:r>
            <a:r>
              <a:rPr lang="en-GB" altLang="x-none" sz="2400" dirty="0">
                <a:solidFill>
                  <a:srgbClr val="0000FF"/>
                </a:solidFill>
              </a:rPr>
              <a:t>, F., </a:t>
            </a:r>
            <a:r>
              <a:rPr lang="en-GB" altLang="x-none" sz="2400" dirty="0" err="1">
                <a:solidFill>
                  <a:srgbClr val="0000FF"/>
                </a:solidFill>
              </a:rPr>
              <a:t>Lazcano</a:t>
            </a:r>
            <a:r>
              <a:rPr lang="en-GB" altLang="x-none" sz="2400" dirty="0">
                <a:solidFill>
                  <a:srgbClr val="0000FF"/>
                </a:solidFill>
              </a:rPr>
              <a:t>, A. and B. </a:t>
            </a:r>
            <a:r>
              <a:rPr lang="en-GB" altLang="x-none" sz="2400" dirty="0" err="1">
                <a:solidFill>
                  <a:srgbClr val="0000FF"/>
                </a:solidFill>
              </a:rPr>
              <a:t>Dujon</a:t>
            </a:r>
            <a:r>
              <a:rPr lang="en-GB" altLang="x-none" sz="2400" dirty="0">
                <a:solidFill>
                  <a:srgbClr val="0000FF"/>
                </a:solidFill>
              </a:rPr>
              <a:t> (1999).</a:t>
            </a:r>
            <a:r>
              <a:rPr lang="en-GB" altLang="x-none" sz="2400" dirty="0"/>
              <a:t> </a:t>
            </a:r>
            <a:r>
              <a:rPr lang="en-GB" altLang="x-none" sz="2000" dirty="0"/>
              <a:t>Genome tree as revealed from whole proteome comparisons. </a:t>
            </a:r>
            <a:r>
              <a:rPr lang="en-GB" altLang="x-none" sz="2000" i="1" dirty="0"/>
              <a:t>Genome Res</a:t>
            </a:r>
            <a:r>
              <a:rPr lang="en-GB" altLang="x-none" sz="2000" dirty="0"/>
              <a:t>. 12:17-25.</a:t>
            </a:r>
          </a:p>
          <a:p>
            <a:pPr algn="just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s-ES" altLang="x-none" sz="1400" dirty="0"/>
          </a:p>
          <a:p>
            <a:pPr algn="just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s-ES" altLang="x-none" sz="2800" dirty="0">
                <a:solidFill>
                  <a:srgbClr val="FF0000"/>
                </a:solidFill>
              </a:rPr>
              <a:t>•</a:t>
            </a:r>
            <a:r>
              <a:rPr lang="es-ES" altLang="x-none" sz="2400" dirty="0">
                <a:solidFill>
                  <a:srgbClr val="0000FF"/>
                </a:solidFill>
              </a:rPr>
              <a:t> </a:t>
            </a:r>
            <a:r>
              <a:rPr lang="es-ES" altLang="x-none" sz="2400" dirty="0" err="1">
                <a:solidFill>
                  <a:srgbClr val="0000FF"/>
                </a:solidFill>
              </a:rPr>
              <a:t>Tekaia</a:t>
            </a:r>
            <a:r>
              <a:rPr lang="es-ES" altLang="x-none" sz="2400" dirty="0">
                <a:solidFill>
                  <a:srgbClr val="0000FF"/>
                </a:solidFill>
              </a:rPr>
              <a:t>, F., </a:t>
            </a:r>
            <a:r>
              <a:rPr lang="es-ES" altLang="x-none" sz="2400" dirty="0" err="1">
                <a:solidFill>
                  <a:srgbClr val="0000FF"/>
                </a:solidFill>
              </a:rPr>
              <a:t>Yeramian</a:t>
            </a:r>
            <a:r>
              <a:rPr lang="es-ES" altLang="x-none" sz="2400" dirty="0">
                <a:solidFill>
                  <a:srgbClr val="0000FF"/>
                </a:solidFill>
              </a:rPr>
              <a:t>, E. and </a:t>
            </a:r>
            <a:r>
              <a:rPr lang="es-ES" altLang="x-none" sz="2400" dirty="0" err="1">
                <a:solidFill>
                  <a:srgbClr val="0000FF"/>
                </a:solidFill>
              </a:rPr>
              <a:t>Dujon</a:t>
            </a:r>
            <a:r>
              <a:rPr lang="es-ES" altLang="x-none" sz="2400" dirty="0">
                <a:solidFill>
                  <a:srgbClr val="0000FF"/>
                </a:solidFill>
              </a:rPr>
              <a:t>, B. (2002).</a:t>
            </a:r>
            <a:endParaRPr lang="en-GB" altLang="x-none" sz="2400" dirty="0"/>
          </a:p>
          <a:p>
            <a:pPr algn="just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GB" altLang="x-none" sz="2000" dirty="0"/>
              <a:t>Amino acid composition of genomes, lifestyles of organisms, and evolutionary trends: a global picture with correspondence analysis.</a:t>
            </a:r>
            <a:r>
              <a:rPr lang="es-ES" altLang="x-none" sz="2000" dirty="0"/>
              <a:t> </a:t>
            </a:r>
            <a:r>
              <a:rPr lang="es-ES" altLang="x-none" sz="2000" i="1" dirty="0"/>
              <a:t>Gene</a:t>
            </a:r>
            <a:r>
              <a:rPr lang="es-ES" altLang="x-none" sz="2000" dirty="0"/>
              <a:t> 297: 51-60.</a:t>
            </a:r>
          </a:p>
          <a:p>
            <a:pPr algn="just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s-ES" altLang="x-none" sz="2400" dirty="0"/>
          </a:p>
          <a:p>
            <a:pPr algn="just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GB" altLang="x-none" sz="2800" dirty="0">
                <a:solidFill>
                  <a:srgbClr val="FF0000"/>
                </a:solidFill>
              </a:rPr>
              <a:t>•</a:t>
            </a:r>
            <a:r>
              <a:rPr lang="en-GB" altLang="x-none" sz="2400" dirty="0">
                <a:solidFill>
                  <a:srgbClr val="0000FF"/>
                </a:solidFill>
              </a:rPr>
              <a:t> </a:t>
            </a:r>
            <a:r>
              <a:rPr lang="en-GB" altLang="x-none" sz="2400" dirty="0" err="1">
                <a:solidFill>
                  <a:srgbClr val="0000FF"/>
                </a:solidFill>
              </a:rPr>
              <a:t>Tekaia</a:t>
            </a:r>
            <a:r>
              <a:rPr lang="en-GB" altLang="x-none" sz="2400" dirty="0">
                <a:solidFill>
                  <a:srgbClr val="0000FF"/>
                </a:solidFill>
              </a:rPr>
              <a:t>, F. and </a:t>
            </a:r>
            <a:r>
              <a:rPr lang="en-GB" altLang="x-none" sz="2400" dirty="0" err="1">
                <a:solidFill>
                  <a:srgbClr val="0000FF"/>
                </a:solidFill>
              </a:rPr>
              <a:t>Yeramian</a:t>
            </a:r>
            <a:r>
              <a:rPr lang="en-GB" altLang="x-none" sz="2400" dirty="0">
                <a:solidFill>
                  <a:srgbClr val="0000FF"/>
                </a:solidFill>
              </a:rPr>
              <a:t>,  E. (2005).</a:t>
            </a:r>
          </a:p>
          <a:p>
            <a:pPr algn="just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GB" altLang="x-none" sz="2000" dirty="0"/>
              <a:t>Genome Trees from Conservation Profiles. </a:t>
            </a:r>
            <a:r>
              <a:rPr lang="en-GB" altLang="x-none" sz="2000" i="1" dirty="0" err="1"/>
              <a:t>PLoS</a:t>
            </a:r>
            <a:r>
              <a:rPr lang="en-GB" altLang="x-none" sz="2000" i="1" dirty="0"/>
              <a:t> </a:t>
            </a:r>
            <a:r>
              <a:rPr lang="en-GB" altLang="x-none" sz="2000" i="1" dirty="0" err="1"/>
              <a:t>Comput</a:t>
            </a:r>
            <a:r>
              <a:rPr lang="en-GB" altLang="x-none" sz="2000" i="1" dirty="0"/>
              <a:t> Biol</a:t>
            </a:r>
            <a:r>
              <a:rPr lang="en-GB" altLang="x-none" sz="2000" dirty="0"/>
              <a:t>.1(7):e75.</a:t>
            </a:r>
          </a:p>
          <a:p>
            <a:pPr algn="just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GB" altLang="x-none" sz="2400" dirty="0"/>
          </a:p>
          <a:p>
            <a:pPr algn="just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GB" altLang="x-none" sz="2800" dirty="0">
                <a:solidFill>
                  <a:srgbClr val="FF0000"/>
                </a:solidFill>
              </a:rPr>
              <a:t>•</a:t>
            </a:r>
            <a:r>
              <a:rPr lang="en-GB" altLang="x-none" sz="2400" dirty="0">
                <a:solidFill>
                  <a:srgbClr val="0000FF"/>
                </a:solidFill>
              </a:rPr>
              <a:t> </a:t>
            </a:r>
            <a:r>
              <a:rPr lang="en-GB" altLang="x-none" sz="2400" dirty="0" err="1">
                <a:solidFill>
                  <a:srgbClr val="0000FF"/>
                </a:solidFill>
              </a:rPr>
              <a:t>Tekaia</a:t>
            </a:r>
            <a:r>
              <a:rPr lang="en-GB" altLang="x-none" sz="2400" dirty="0">
                <a:solidFill>
                  <a:srgbClr val="0000FF"/>
                </a:solidFill>
              </a:rPr>
              <a:t>, F. and </a:t>
            </a:r>
            <a:r>
              <a:rPr lang="en-GB" altLang="x-none" sz="2400" dirty="0" err="1">
                <a:solidFill>
                  <a:srgbClr val="0000FF"/>
                </a:solidFill>
              </a:rPr>
              <a:t>Yeramian</a:t>
            </a:r>
            <a:r>
              <a:rPr lang="en-GB" altLang="x-none" sz="2400" dirty="0">
                <a:solidFill>
                  <a:srgbClr val="0000FF"/>
                </a:solidFill>
              </a:rPr>
              <a:t>, E. (2006).</a:t>
            </a:r>
            <a:endParaRPr lang="en-GB" altLang="x-none" sz="2400" dirty="0"/>
          </a:p>
          <a:p>
            <a:pPr algn="just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GB" altLang="x-none" sz="2000" dirty="0"/>
              <a:t>Evolution of Proteomes: Fundamental signatures and global trends in amino acid composition.  </a:t>
            </a:r>
            <a:r>
              <a:rPr lang="en-GB" altLang="x-none" sz="2000" i="1" dirty="0"/>
              <a:t>BMC Genomics. 2006 Dec 5;7:307.</a:t>
            </a:r>
            <a:endParaRPr lang="en-GB" altLang="x-none" sz="2000" dirty="0"/>
          </a:p>
          <a:p>
            <a:pPr algn="just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GB" altLang="x-none" sz="2000" dirty="0"/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GB" altLang="x-none" sz="2800" dirty="0">
                <a:solidFill>
                  <a:srgbClr val="FF0000"/>
                </a:solidFill>
              </a:rPr>
              <a:t>•</a:t>
            </a:r>
            <a:r>
              <a:rPr lang="en-GB" altLang="x-none" sz="2400" dirty="0">
                <a:solidFill>
                  <a:srgbClr val="0000FF"/>
                </a:solidFill>
              </a:rPr>
              <a:t> </a:t>
            </a:r>
            <a:r>
              <a:rPr lang="en-GB" altLang="x-none" sz="2400" dirty="0" err="1">
                <a:solidFill>
                  <a:srgbClr val="0000FF"/>
                </a:solidFill>
              </a:rPr>
              <a:t>Tekaia</a:t>
            </a:r>
            <a:r>
              <a:rPr lang="en-GB" altLang="x-none" sz="2400" dirty="0">
                <a:solidFill>
                  <a:srgbClr val="0000FF"/>
                </a:solidFill>
              </a:rPr>
              <a:t>, F. and </a:t>
            </a:r>
            <a:r>
              <a:rPr lang="en-GB" altLang="x-none" sz="2400" dirty="0" err="1">
                <a:solidFill>
                  <a:srgbClr val="0000FF"/>
                </a:solidFill>
              </a:rPr>
              <a:t>Yeramian</a:t>
            </a:r>
            <a:r>
              <a:rPr lang="en-GB" altLang="x-none" sz="2400" dirty="0">
                <a:solidFill>
                  <a:srgbClr val="0000FF"/>
                </a:solidFill>
              </a:rPr>
              <a:t>, E. (2012).</a:t>
            </a:r>
            <a:endParaRPr lang="en-GB" altLang="x-none" sz="2400" dirty="0"/>
          </a:p>
          <a:p>
            <a:pPr algn="just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GB" altLang="x-none" sz="2000" dirty="0" err="1"/>
              <a:t>SuperPartitions</a:t>
            </a:r>
            <a:r>
              <a:rPr lang="en-GB" altLang="x-none" sz="2000" dirty="0"/>
              <a:t>: detection and classification of </a:t>
            </a:r>
            <a:r>
              <a:rPr lang="en-GB" altLang="x-none" sz="2000" dirty="0" err="1"/>
              <a:t>orthologs</a:t>
            </a:r>
            <a:r>
              <a:rPr lang="en-GB" altLang="x-none" sz="2000" dirty="0"/>
              <a:t>.</a:t>
            </a:r>
          </a:p>
          <a:p>
            <a:pPr algn="just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GB" altLang="x-none" sz="2000" i="1" dirty="0"/>
              <a:t>Gene. 2012;492(1):199-211.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ext Box 2"/>
          <p:cNvSpPr txBox="1">
            <a:spLocks noChangeArrowheads="1"/>
          </p:cNvSpPr>
          <p:nvPr/>
        </p:nvSpPr>
        <p:spPr bwMode="auto">
          <a:xfrm>
            <a:off x="533400" y="152400"/>
            <a:ext cx="1905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fr-FR" altLang="x-none">
                <a:solidFill>
                  <a:srgbClr val="FF0000"/>
                </a:solidFill>
              </a:rPr>
              <a:t>Example:</a:t>
            </a:r>
            <a:endParaRPr lang="fr-FR" altLang="x-none" sz="2400" b="0"/>
          </a:p>
        </p:txBody>
      </p:sp>
      <p:sp>
        <p:nvSpPr>
          <p:cNvPr id="439299" name="Text Box 3"/>
          <p:cNvSpPr txBox="1">
            <a:spLocks noChangeArrowheads="1"/>
          </p:cNvSpPr>
          <p:nvPr/>
        </p:nvSpPr>
        <p:spPr bwMode="auto">
          <a:xfrm>
            <a:off x="152400" y="4133850"/>
            <a:ext cx="8839200" cy="158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x-none" sz="1400">
                <a:solidFill>
                  <a:srgbClr val="0000FF"/>
                </a:solidFill>
                <a:latin typeface="Courier" charset="0"/>
              </a:rPr>
              <a:t>Query  4    FEPLLIKSKAPRVLNISSGLGSSTEALVNKWGNNEKFLFSYNASKAALNILSINIRNLWN  63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x-none" sz="1400">
                <a:latin typeface="Courier" charset="0"/>
              </a:rPr>
              <a:t>            F PL+ +SK+ R++N+SSGLGS T+     W         YN SKA LN+++I +   +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x-none" sz="1400">
                <a:solidFill>
                  <a:srgbClr val="FF0000"/>
                </a:solidFill>
                <a:latin typeface="Courier" charset="0"/>
              </a:rPr>
              <a:t>Sbjct  128  FLPLVRESKSGRIVNVSSGLGSLTQNADPNWPFAAYKPIGYNGSKAILNMMTIQLA--YE  185</a:t>
            </a:r>
            <a:endParaRPr lang="en-GB" altLang="x-none" sz="1400">
              <a:latin typeface="Courier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GB" altLang="x-none" sz="1400">
              <a:latin typeface="Courier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GB" altLang="x-none" sz="1400">
                <a:solidFill>
                  <a:srgbClr val="0000FF"/>
                </a:solidFill>
                <a:latin typeface="Courier" charset="0"/>
              </a:rPr>
              <a:t>Query  64   SKNYGIKVVAVDPGYCATNLNGNSGPKEASKGA  96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x-none" sz="1400">
                <a:latin typeface="Courier" charset="0"/>
              </a:rPr>
              <a:t>             K+  IKV  VDPGY AT++NGNSG +   +GA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x-none" sz="1400">
                <a:solidFill>
                  <a:srgbClr val="FF0000"/>
                </a:solidFill>
                <a:latin typeface="Courier" charset="0"/>
              </a:rPr>
              <a:t>Sbjct  186  LKDTSIKVNTVDPGYTATDINGNSGHQTVEEGA  218</a:t>
            </a:r>
            <a:endParaRPr lang="en-GB" altLang="x-none" sz="1400" b="0">
              <a:solidFill>
                <a:srgbClr val="FF0000"/>
              </a:solidFill>
              <a:latin typeface="Courier" charset="0"/>
            </a:endParaRPr>
          </a:p>
        </p:txBody>
      </p:sp>
      <p:sp>
        <p:nvSpPr>
          <p:cNvPr id="25603" name="Text Box 4"/>
          <p:cNvSpPr txBox="1">
            <a:spLocks noChangeArrowheads="1"/>
          </p:cNvSpPr>
          <p:nvPr/>
        </p:nvSpPr>
        <p:spPr bwMode="auto">
          <a:xfrm>
            <a:off x="0" y="838200"/>
            <a:ext cx="9144000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x-none" sz="1400">
                <a:solidFill>
                  <a:srgbClr val="FF0000"/>
                </a:solidFill>
                <a:latin typeface="Courier" charset="0"/>
              </a:rPr>
              <a:t>&gt;</a:t>
            </a:r>
            <a:r>
              <a:rPr lang="en-GB" altLang="x-none" sz="1400">
                <a:solidFill>
                  <a:srgbClr val="0000FF"/>
                </a:solidFill>
                <a:latin typeface="Courier" charset="0"/>
              </a:rPr>
              <a:t>AQF_AAT00004164001</a:t>
            </a:r>
            <a:r>
              <a:rPr lang="en-GB" altLang="x-none" sz="1400">
                <a:latin typeface="Courier" charset="0"/>
              </a:rPr>
              <a:t> </a:t>
            </a:r>
            <a:r>
              <a:rPr lang="en-GB" altLang="x-none" sz="1400">
                <a:solidFill>
                  <a:schemeClr val="hlink"/>
                </a:solidFill>
                <a:latin typeface="Courier" charset="0"/>
              </a:rPr>
              <a:t>assembled CDS</a:t>
            </a:r>
            <a:endParaRPr lang="en-GB" altLang="x-none" sz="1400">
              <a:latin typeface="Courier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GB" altLang="x-none" sz="1400">
                <a:latin typeface="Courier" charset="0"/>
              </a:rPr>
              <a:t>MDKFEPLLIKSKAPRVLNISSGLGSSTEALVNKWGNNEKFLFSYNASKAALNILSINIRN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x-none" sz="1400">
                <a:latin typeface="Courier" charset="0"/>
              </a:rPr>
              <a:t>LWNSKNYGIKVVAVDPGYCATNLNGNSGPKEASKGAQAAFVAITTDNFEIPFIRSETNEL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x-none" sz="1400">
                <a:latin typeface="Courier" charset="0"/>
              </a:rPr>
              <a:t>VLEAAPF</a:t>
            </a:r>
            <a:endParaRPr lang="en-GB" altLang="x-none" sz="2400">
              <a:latin typeface="Courier" charset="0"/>
            </a:endParaRPr>
          </a:p>
        </p:txBody>
      </p:sp>
      <p:sp>
        <p:nvSpPr>
          <p:cNvPr id="439301" name="Text Box 5"/>
          <p:cNvSpPr txBox="1">
            <a:spLocks noChangeArrowheads="1"/>
          </p:cNvSpPr>
          <p:nvPr/>
        </p:nvSpPr>
        <p:spPr bwMode="auto">
          <a:xfrm>
            <a:off x="0" y="1981200"/>
            <a:ext cx="8915400" cy="124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x-none" sz="1200">
                <a:latin typeface="Courier" charset="0"/>
              </a:rPr>
              <a:t>&gt;ref|YP_004184197.1| short-chain dehydrogenase/reductase SDR [Terriglobus saanensis SP1PR4]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x-none" sz="1200">
                <a:latin typeface="Courier" charset="0"/>
              </a:rPr>
              <a:t> gb|ADV84203.1| short-chain dehydrogenase/reductase SDR [Terriglobus saanensis SP1PR4]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x-none" sz="1200">
                <a:latin typeface="Courier" charset="0"/>
              </a:rPr>
              <a:t>Length=245</a:t>
            </a:r>
          </a:p>
          <a:p>
            <a:pPr>
              <a:spcBef>
                <a:spcPct val="0"/>
              </a:spcBef>
              <a:buFontTx/>
              <a:buNone/>
            </a:pPr>
            <a:endParaRPr lang="en-GB" altLang="x-none" sz="1200">
              <a:latin typeface="Courier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GB" altLang="x-none" sz="1200">
                <a:latin typeface="Courier" charset="0"/>
              </a:rPr>
              <a:t> </a:t>
            </a:r>
            <a:r>
              <a:rPr lang="en-GB" altLang="x-none" sz="1400">
                <a:solidFill>
                  <a:srgbClr val="FF0000"/>
                </a:solidFill>
                <a:latin typeface="Courier" charset="0"/>
              </a:rPr>
              <a:t>Score</a:t>
            </a:r>
            <a:r>
              <a:rPr lang="en-GB" altLang="x-none" sz="1400">
                <a:latin typeface="Courier" charset="0"/>
              </a:rPr>
              <a:t> = 73.2 bits (178),  </a:t>
            </a:r>
            <a:r>
              <a:rPr lang="en-GB" altLang="x-none" sz="1400">
                <a:solidFill>
                  <a:srgbClr val="FF0000"/>
                </a:solidFill>
                <a:latin typeface="Courier" charset="0"/>
              </a:rPr>
              <a:t>Expect</a:t>
            </a:r>
            <a:r>
              <a:rPr lang="en-GB" altLang="x-none" sz="1400">
                <a:latin typeface="Courier" charset="0"/>
              </a:rPr>
              <a:t> = 9e-14, </a:t>
            </a:r>
            <a:r>
              <a:rPr lang="en-GB" altLang="x-none" sz="1400">
                <a:solidFill>
                  <a:srgbClr val="FF0000"/>
                </a:solidFill>
                <a:latin typeface="Courier" charset="0"/>
              </a:rPr>
              <a:t>Method</a:t>
            </a:r>
            <a:r>
              <a:rPr lang="en-GB" altLang="x-none" sz="1400">
                <a:latin typeface="Courier" charset="0"/>
              </a:rPr>
              <a:t>: Compositional matrix adjust.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x-none" sz="1400">
                <a:latin typeface="Courier" charset="0"/>
              </a:rPr>
              <a:t> </a:t>
            </a:r>
            <a:r>
              <a:rPr lang="en-GB" altLang="x-none" sz="1400">
                <a:solidFill>
                  <a:srgbClr val="FF0000"/>
                </a:solidFill>
                <a:latin typeface="Courier" charset="0"/>
              </a:rPr>
              <a:t>Identities</a:t>
            </a:r>
            <a:r>
              <a:rPr lang="en-GB" altLang="x-none" sz="1400">
                <a:latin typeface="Courier" charset="0"/>
              </a:rPr>
              <a:t> = 41/93 (44%), </a:t>
            </a:r>
            <a:r>
              <a:rPr lang="en-GB" altLang="x-none" sz="1400">
                <a:solidFill>
                  <a:srgbClr val="FF0000"/>
                </a:solidFill>
                <a:latin typeface="Courier" charset="0"/>
              </a:rPr>
              <a:t>Positives</a:t>
            </a:r>
            <a:r>
              <a:rPr lang="en-GB" altLang="x-none" sz="1400">
                <a:latin typeface="Courier" charset="0"/>
              </a:rPr>
              <a:t> = 58/93 (62%), </a:t>
            </a:r>
            <a:r>
              <a:rPr lang="en-GB" altLang="x-none" sz="1400">
                <a:solidFill>
                  <a:srgbClr val="FF0000"/>
                </a:solidFill>
                <a:latin typeface="Courier" charset="0"/>
              </a:rPr>
              <a:t>Gaps</a:t>
            </a:r>
            <a:r>
              <a:rPr lang="en-GB" altLang="x-none" sz="1400">
                <a:latin typeface="Courier" charset="0"/>
              </a:rPr>
              <a:t> = 2/93 (2%)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39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439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9299" grpId="0"/>
      <p:bldP spid="439301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2"/>
          <p:cNvSpPr>
            <a:spLocks noChangeArrowheads="1"/>
          </p:cNvSpPr>
          <p:nvPr/>
        </p:nvSpPr>
        <p:spPr bwMode="auto">
          <a:xfrm>
            <a:off x="0" y="44624"/>
            <a:ext cx="9144000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Char char="-"/>
            </a:pPr>
            <a:r>
              <a:rPr lang="en-GB" altLang="x-none" sz="2000" dirty="0">
                <a:solidFill>
                  <a:srgbClr val="0000FF"/>
                </a:solidFill>
              </a:rPr>
              <a:t>F. </a:t>
            </a:r>
            <a:r>
              <a:rPr lang="en-GB" altLang="x-none" sz="2000" dirty="0" err="1">
                <a:solidFill>
                  <a:srgbClr val="0000FF"/>
                </a:solidFill>
              </a:rPr>
              <a:t>Tekaia</a:t>
            </a:r>
            <a:r>
              <a:rPr lang="en-GB" altLang="x-none" sz="2000" dirty="0">
                <a:solidFill>
                  <a:srgbClr val="0000FF"/>
                </a:solidFill>
              </a:rPr>
              <a:t>, G. </a:t>
            </a:r>
            <a:r>
              <a:rPr lang="en-GB" altLang="x-none" sz="2000" dirty="0" err="1">
                <a:solidFill>
                  <a:srgbClr val="0000FF"/>
                </a:solidFill>
              </a:rPr>
              <a:t>Blandin</a:t>
            </a:r>
            <a:r>
              <a:rPr lang="en-GB" altLang="x-none" sz="2000" dirty="0">
                <a:solidFill>
                  <a:srgbClr val="0000FF"/>
                </a:solidFill>
              </a:rPr>
              <a:t>, A. </a:t>
            </a:r>
            <a:r>
              <a:rPr lang="en-GB" altLang="x-none" sz="2000" dirty="0" err="1">
                <a:solidFill>
                  <a:srgbClr val="0000FF"/>
                </a:solidFill>
              </a:rPr>
              <a:t>Malpertuy</a:t>
            </a:r>
            <a:r>
              <a:rPr lang="en-GB" altLang="x-none" sz="2000" dirty="0">
                <a:solidFill>
                  <a:srgbClr val="0000FF"/>
                </a:solidFill>
              </a:rPr>
              <a:t>, et al. (2000):</a:t>
            </a:r>
            <a:endParaRPr lang="en-GB" altLang="x-none" sz="2000" dirty="0"/>
          </a:p>
          <a:p>
            <a:pPr>
              <a:spcBef>
                <a:spcPct val="0"/>
              </a:spcBef>
              <a:buFontTx/>
              <a:buChar char="-"/>
            </a:pPr>
            <a:r>
              <a:rPr lang="en-GB" altLang="x-none" sz="2000" dirty="0"/>
              <a:t>Methods and strategies used for sequence analysis and annotation.</a:t>
            </a:r>
          </a:p>
          <a:p>
            <a:pPr>
              <a:spcBef>
                <a:spcPct val="0"/>
              </a:spcBef>
              <a:buFontTx/>
              <a:buChar char="-"/>
            </a:pPr>
            <a:r>
              <a:rPr lang="en-GB" altLang="x-none" sz="2000" i="1" dirty="0"/>
              <a:t>FEBS </a:t>
            </a:r>
            <a:r>
              <a:rPr lang="en-GB" altLang="x-none" sz="2000" dirty="0"/>
              <a:t>487,1:17-30.</a:t>
            </a:r>
          </a:p>
          <a:p>
            <a:pPr>
              <a:spcBef>
                <a:spcPct val="0"/>
              </a:spcBef>
              <a:buFontTx/>
              <a:buChar char="-"/>
            </a:pPr>
            <a:endParaRPr lang="en-GB" altLang="x-none" sz="2000" dirty="0"/>
          </a:p>
          <a:p>
            <a:pPr>
              <a:spcBef>
                <a:spcPct val="0"/>
              </a:spcBef>
              <a:buFontTx/>
              <a:buNone/>
            </a:pPr>
            <a:r>
              <a:rPr lang="en-GB" altLang="x-none" sz="2000" dirty="0">
                <a:solidFill>
                  <a:srgbClr val="FF0000"/>
                </a:solidFill>
              </a:rPr>
              <a:t>-</a:t>
            </a:r>
            <a:r>
              <a:rPr lang="en-GB" altLang="x-none" sz="2000" dirty="0"/>
              <a:t> </a:t>
            </a:r>
            <a:r>
              <a:rPr lang="en-GB" altLang="x-none" sz="2000" dirty="0">
                <a:solidFill>
                  <a:srgbClr val="0000FF"/>
                </a:solidFill>
              </a:rPr>
              <a:t>A. </a:t>
            </a:r>
            <a:r>
              <a:rPr lang="en-GB" altLang="x-none" sz="2000" dirty="0" err="1">
                <a:solidFill>
                  <a:srgbClr val="0000FF"/>
                </a:solidFill>
              </a:rPr>
              <a:t>Malpertuy</a:t>
            </a:r>
            <a:r>
              <a:rPr lang="en-GB" altLang="x-none" sz="2000" dirty="0">
                <a:solidFill>
                  <a:srgbClr val="0000FF"/>
                </a:solidFill>
              </a:rPr>
              <a:t>, F. </a:t>
            </a:r>
            <a:r>
              <a:rPr lang="en-GB" altLang="x-none" sz="2000" dirty="0" err="1">
                <a:solidFill>
                  <a:srgbClr val="0000FF"/>
                </a:solidFill>
              </a:rPr>
              <a:t>Tekaia</a:t>
            </a:r>
            <a:r>
              <a:rPr lang="en-GB" altLang="x-none" sz="2000" dirty="0">
                <a:solidFill>
                  <a:srgbClr val="0000FF"/>
                </a:solidFill>
              </a:rPr>
              <a:t>, S. </a:t>
            </a:r>
            <a:r>
              <a:rPr lang="en-GB" altLang="x-none" sz="2000" dirty="0" err="1">
                <a:solidFill>
                  <a:srgbClr val="0000FF"/>
                </a:solidFill>
              </a:rPr>
              <a:t>Casaregola</a:t>
            </a:r>
            <a:r>
              <a:rPr lang="en-GB" altLang="x-none" sz="2000" dirty="0">
                <a:solidFill>
                  <a:srgbClr val="0000FF"/>
                </a:solidFill>
              </a:rPr>
              <a:t>, et al. (2000):</a:t>
            </a:r>
            <a:endParaRPr lang="en-GB" altLang="x-none" sz="2000" dirty="0"/>
          </a:p>
          <a:p>
            <a:pPr>
              <a:spcBef>
                <a:spcPct val="0"/>
              </a:spcBef>
              <a:buFontTx/>
              <a:buNone/>
            </a:pPr>
            <a:r>
              <a:rPr lang="en-GB" altLang="x-none" sz="2000" dirty="0"/>
              <a:t>  «Yeast specific» genes. </a:t>
            </a:r>
            <a:r>
              <a:rPr lang="en-GB" altLang="x-none" sz="2000" i="1" dirty="0"/>
              <a:t>FEBS </a:t>
            </a:r>
            <a:r>
              <a:rPr lang="en-GB" altLang="x-none" sz="2000" dirty="0"/>
              <a:t>487,1:113-121</a:t>
            </a:r>
            <a:r>
              <a:rPr lang="en-GB" altLang="x-none" sz="2000" i="1" dirty="0"/>
              <a:t>.</a:t>
            </a:r>
          </a:p>
          <a:p>
            <a:pPr>
              <a:spcBef>
                <a:spcPct val="0"/>
              </a:spcBef>
              <a:buFontTx/>
              <a:buNone/>
            </a:pPr>
            <a:endParaRPr lang="en-GB" altLang="x-none" sz="2000" dirty="0"/>
          </a:p>
          <a:p>
            <a:pPr>
              <a:spcBef>
                <a:spcPct val="0"/>
              </a:spcBef>
              <a:buFontTx/>
              <a:buChar char="-"/>
            </a:pPr>
            <a:r>
              <a:rPr lang="en-GB" altLang="x-none" sz="2000" dirty="0">
                <a:solidFill>
                  <a:srgbClr val="0000FF"/>
                </a:solidFill>
              </a:rPr>
              <a:t>G. </a:t>
            </a:r>
            <a:r>
              <a:rPr lang="en-GB" altLang="x-none" sz="2000" dirty="0" err="1">
                <a:solidFill>
                  <a:srgbClr val="0000FF"/>
                </a:solidFill>
              </a:rPr>
              <a:t>Blandin</a:t>
            </a:r>
            <a:r>
              <a:rPr lang="en-GB" altLang="x-none" sz="2000" dirty="0">
                <a:solidFill>
                  <a:srgbClr val="0000FF"/>
                </a:solidFill>
              </a:rPr>
              <a:t>, P. </a:t>
            </a:r>
            <a:r>
              <a:rPr lang="en-GB" altLang="x-none" sz="2000" dirty="0" err="1">
                <a:solidFill>
                  <a:srgbClr val="0000FF"/>
                </a:solidFill>
              </a:rPr>
              <a:t>Durrens</a:t>
            </a:r>
            <a:r>
              <a:rPr lang="en-GB" altLang="x-none" sz="2000" dirty="0">
                <a:solidFill>
                  <a:srgbClr val="0000FF"/>
                </a:solidFill>
              </a:rPr>
              <a:t>, F. </a:t>
            </a:r>
            <a:r>
              <a:rPr lang="en-GB" altLang="x-none" sz="2000" dirty="0" err="1">
                <a:solidFill>
                  <a:srgbClr val="0000FF"/>
                </a:solidFill>
              </a:rPr>
              <a:t>Tekaia</a:t>
            </a:r>
            <a:r>
              <a:rPr lang="en-GB" altLang="x-none" sz="2000" dirty="0">
                <a:solidFill>
                  <a:srgbClr val="0000FF"/>
                </a:solidFill>
              </a:rPr>
              <a:t>, et al. (2000).</a:t>
            </a:r>
            <a:endParaRPr lang="en-GB" altLang="x-none" sz="2000" dirty="0"/>
          </a:p>
          <a:p>
            <a:pPr>
              <a:spcBef>
                <a:spcPct val="0"/>
              </a:spcBef>
              <a:buFontTx/>
              <a:buChar char="-"/>
            </a:pPr>
            <a:r>
              <a:rPr lang="en-GB" altLang="x-none" sz="2000" dirty="0"/>
              <a:t>The genome of </a:t>
            </a:r>
            <a:r>
              <a:rPr lang="en-GB" altLang="x-none" sz="2000" i="1" dirty="0"/>
              <a:t>Saccharomyces cerevisiae</a:t>
            </a:r>
            <a:r>
              <a:rPr lang="en-GB" altLang="x-none" sz="2000" dirty="0"/>
              <a:t> revisited. </a:t>
            </a:r>
            <a:r>
              <a:rPr lang="en-GB" altLang="x-none" sz="2000" i="1" dirty="0"/>
              <a:t>FEBS </a:t>
            </a:r>
            <a:r>
              <a:rPr lang="en-GB" altLang="x-none" sz="2000" dirty="0"/>
              <a:t>487,1:31-36.</a:t>
            </a:r>
          </a:p>
        </p:txBody>
      </p:sp>
      <p:sp>
        <p:nvSpPr>
          <p:cNvPr id="119810" name="Text Box 3"/>
          <p:cNvSpPr txBox="1">
            <a:spLocks noChangeArrowheads="1"/>
          </p:cNvSpPr>
          <p:nvPr/>
        </p:nvSpPr>
        <p:spPr bwMode="auto">
          <a:xfrm>
            <a:off x="0" y="3284984"/>
            <a:ext cx="91440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>
              <a:spcBef>
                <a:spcPct val="50000"/>
              </a:spcBef>
              <a:buFontTx/>
              <a:buChar char="-"/>
            </a:pPr>
            <a:r>
              <a:rPr lang="en-GB" altLang="x-none" sz="2000" dirty="0" err="1">
                <a:solidFill>
                  <a:srgbClr val="0000FF"/>
                </a:solidFill>
              </a:rPr>
              <a:t>Tekaia</a:t>
            </a:r>
            <a:r>
              <a:rPr lang="en-GB" altLang="x-none" sz="2000" dirty="0">
                <a:solidFill>
                  <a:srgbClr val="0000FF"/>
                </a:solidFill>
              </a:rPr>
              <a:t> F, </a:t>
            </a:r>
            <a:r>
              <a:rPr lang="en-GB" altLang="x-none" sz="2000" dirty="0" err="1">
                <a:solidFill>
                  <a:srgbClr val="0000FF"/>
                </a:solidFill>
              </a:rPr>
              <a:t>Latge</a:t>
            </a:r>
            <a:r>
              <a:rPr lang="en-GB" altLang="x-none" sz="2000" dirty="0">
                <a:solidFill>
                  <a:srgbClr val="0000FF"/>
                </a:solidFill>
              </a:rPr>
              <a:t> JP</a:t>
            </a:r>
            <a:r>
              <a:rPr lang="en-GB" altLang="x-none" sz="2000" dirty="0"/>
              <a:t> </a:t>
            </a:r>
            <a:r>
              <a:rPr lang="en-GB" altLang="x-none" sz="2000" i="1" dirty="0"/>
              <a:t>Aspergillus fumigatus</a:t>
            </a:r>
            <a:r>
              <a:rPr lang="en-GB" altLang="x-none" sz="2000" dirty="0"/>
              <a:t>: saprophyte or pathogen? (</a:t>
            </a:r>
            <a:r>
              <a:rPr lang="en-GB" altLang="x-none" sz="2000" dirty="0">
                <a:solidFill>
                  <a:srgbClr val="0000FF"/>
                </a:solidFill>
              </a:rPr>
              <a:t>2005</a:t>
            </a:r>
            <a:r>
              <a:rPr lang="en-GB" altLang="x-none" sz="2000" dirty="0"/>
              <a:t>) 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GB" altLang="x-none" sz="2000" dirty="0" err="1"/>
              <a:t>Curr</a:t>
            </a:r>
            <a:r>
              <a:rPr lang="en-GB" altLang="x-none" sz="2000" dirty="0"/>
              <a:t> </a:t>
            </a:r>
            <a:r>
              <a:rPr lang="en-GB" altLang="x-none" sz="2000" dirty="0" err="1"/>
              <a:t>Opin</a:t>
            </a:r>
            <a:r>
              <a:rPr lang="en-GB" altLang="x-none" sz="2000" dirty="0"/>
              <a:t> in </a:t>
            </a:r>
            <a:r>
              <a:rPr lang="en-GB" altLang="x-none" sz="2000" dirty="0" err="1"/>
              <a:t>Microb</a:t>
            </a:r>
            <a:r>
              <a:rPr lang="en-GB" altLang="x-none" sz="2000" dirty="0"/>
              <a:t> 8 (4): 385-392.</a:t>
            </a:r>
          </a:p>
        </p:txBody>
      </p:sp>
      <p:sp>
        <p:nvSpPr>
          <p:cNvPr id="119811" name="Text Box 4"/>
          <p:cNvSpPr txBox="1">
            <a:spLocks noChangeArrowheads="1"/>
          </p:cNvSpPr>
          <p:nvPr/>
        </p:nvSpPr>
        <p:spPr bwMode="auto">
          <a:xfrm>
            <a:off x="0" y="4495800"/>
            <a:ext cx="8991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fr-FR" altLang="x-none" sz="2000" dirty="0">
                <a:solidFill>
                  <a:srgbClr val="FF0000"/>
                </a:solidFill>
              </a:rPr>
              <a:t>-</a:t>
            </a:r>
            <a:r>
              <a:rPr lang="fr-FR" altLang="x-none" sz="2000" dirty="0" err="1">
                <a:solidFill>
                  <a:srgbClr val="0000FF"/>
                </a:solidFill>
              </a:rPr>
              <a:t>Dujon</a:t>
            </a:r>
            <a:r>
              <a:rPr lang="fr-FR" altLang="x-none" sz="2000" dirty="0"/>
              <a:t> et al. (</a:t>
            </a:r>
            <a:r>
              <a:rPr lang="fr-FR" altLang="x-none" sz="2000" dirty="0">
                <a:solidFill>
                  <a:srgbClr val="0000FF"/>
                </a:solidFill>
              </a:rPr>
              <a:t>2004</a:t>
            </a:r>
            <a:r>
              <a:rPr lang="fr-FR" altLang="x-none" sz="2000" dirty="0"/>
              <a:t>) </a:t>
            </a:r>
            <a:r>
              <a:rPr lang="fr-FR" altLang="x-none" sz="2000" dirty="0" err="1"/>
              <a:t>Genome</a:t>
            </a:r>
            <a:r>
              <a:rPr lang="fr-FR" altLang="x-none" sz="2000" dirty="0"/>
              <a:t> Evolution in </a:t>
            </a:r>
            <a:r>
              <a:rPr lang="fr-FR" altLang="x-none" sz="2000" dirty="0" err="1"/>
              <a:t>Yeasts</a:t>
            </a:r>
            <a:r>
              <a:rPr lang="fr-FR" altLang="x-none" sz="2000" dirty="0"/>
              <a:t> </a:t>
            </a:r>
            <a:r>
              <a:rPr lang="fr-FR" altLang="x-none" sz="2000" i="1" dirty="0">
                <a:solidFill>
                  <a:srgbClr val="000000"/>
                </a:solidFill>
              </a:rPr>
              <a:t>Nature</a:t>
            </a:r>
            <a:r>
              <a:rPr lang="fr-FR" altLang="x-none" sz="2000" dirty="0">
                <a:solidFill>
                  <a:srgbClr val="000000"/>
                </a:solidFill>
              </a:rPr>
              <a:t>. 430: p. 35-44.</a:t>
            </a:r>
            <a:endParaRPr lang="en-GB" altLang="x-none" sz="2400" b="0" dirty="0"/>
          </a:p>
        </p:txBody>
      </p:sp>
      <p:sp>
        <p:nvSpPr>
          <p:cNvPr id="119812" name="Text Box 5"/>
          <p:cNvSpPr txBox="1">
            <a:spLocks noChangeArrowheads="1"/>
          </p:cNvSpPr>
          <p:nvPr/>
        </p:nvSpPr>
        <p:spPr bwMode="auto">
          <a:xfrm>
            <a:off x="0" y="5157192"/>
            <a:ext cx="91440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fr-FR" altLang="x-none" sz="2000">
                <a:solidFill>
                  <a:srgbClr val="FF0000"/>
                </a:solidFill>
              </a:rPr>
              <a:t>-</a:t>
            </a:r>
            <a:r>
              <a:rPr lang="fr-FR" altLang="x-none" sz="2000">
                <a:solidFill>
                  <a:srgbClr val="0000FF"/>
                </a:solidFill>
              </a:rPr>
              <a:t> </a:t>
            </a:r>
            <a:r>
              <a:rPr lang="fr-FR" altLang="x-none" sz="2000" dirty="0" err="1">
                <a:solidFill>
                  <a:srgbClr val="0000FF"/>
                </a:solidFill>
              </a:rPr>
              <a:t>Nierman</a:t>
            </a:r>
            <a:r>
              <a:rPr lang="fr-FR" altLang="x-none" sz="2000" dirty="0"/>
              <a:t> et al. (</a:t>
            </a:r>
            <a:r>
              <a:rPr lang="fr-FR" altLang="x-none" sz="2000" dirty="0">
                <a:solidFill>
                  <a:srgbClr val="0000FF"/>
                </a:solidFill>
              </a:rPr>
              <a:t>2005</a:t>
            </a:r>
            <a:r>
              <a:rPr lang="fr-FR" altLang="x-none" sz="2000" dirty="0"/>
              <a:t>) </a:t>
            </a:r>
            <a:r>
              <a:rPr lang="fr-FR" altLang="x-none" sz="2000" dirty="0" err="1"/>
              <a:t>Genomic</a:t>
            </a:r>
            <a:r>
              <a:rPr lang="fr-FR" altLang="x-none" sz="2000" dirty="0"/>
              <a:t> </a:t>
            </a:r>
            <a:r>
              <a:rPr lang="fr-FR" altLang="x-none" sz="2000" dirty="0" err="1"/>
              <a:t>sequence</a:t>
            </a:r>
            <a:r>
              <a:rPr lang="fr-FR" altLang="x-none" sz="2000" dirty="0"/>
              <a:t> of the </a:t>
            </a:r>
            <a:r>
              <a:rPr lang="fr-FR" altLang="x-none" sz="2000" dirty="0" err="1"/>
              <a:t>pathogenic</a:t>
            </a:r>
            <a:r>
              <a:rPr lang="fr-FR" altLang="x-none" sz="2000" dirty="0"/>
              <a:t> and </a:t>
            </a:r>
            <a:r>
              <a:rPr lang="fr-FR" altLang="x-none" sz="2000" dirty="0" err="1"/>
              <a:t>allergenic</a:t>
            </a:r>
            <a:r>
              <a:rPr lang="fr-FR" altLang="x-none" sz="2000" dirty="0"/>
              <a:t> </a:t>
            </a:r>
            <a:r>
              <a:rPr lang="fr-FR" altLang="x-none" sz="2000" dirty="0" err="1"/>
              <a:t>filamentous</a:t>
            </a:r>
            <a:r>
              <a:rPr lang="fr-FR" altLang="x-none" sz="2000" dirty="0"/>
              <a:t> </a:t>
            </a:r>
            <a:r>
              <a:rPr lang="fr-FR" altLang="x-none" sz="2000" dirty="0" err="1"/>
              <a:t>fungus</a:t>
            </a:r>
            <a:r>
              <a:rPr lang="fr-FR" altLang="x-none" sz="2000" dirty="0"/>
              <a:t> </a:t>
            </a:r>
            <a:r>
              <a:rPr lang="fr-FR" altLang="x-none" sz="2000" i="1" dirty="0"/>
              <a:t>Aspergillus </a:t>
            </a:r>
            <a:r>
              <a:rPr lang="fr-FR" altLang="x-none" sz="2000" i="1" dirty="0" err="1"/>
              <a:t>fumigatus</a:t>
            </a:r>
            <a:r>
              <a:rPr lang="fr-FR" altLang="x-none" sz="2000" dirty="0"/>
              <a:t>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fr-FR" altLang="x-none" sz="2000" i="1" dirty="0"/>
              <a:t>Nature</a:t>
            </a:r>
            <a:r>
              <a:rPr lang="fr-FR" altLang="x-none" sz="2000" dirty="0"/>
              <a:t>. 438:1151-6.</a:t>
            </a:r>
            <a:endParaRPr lang="en-GB" altLang="x-none" sz="2000" b="0" dirty="0"/>
          </a:p>
        </p:txBody>
      </p:sp>
    </p:spTree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0F571B0F-6C0D-0846-A695-1862F10C37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646331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GB" altLang="x-none" sz="3600" dirty="0">
                <a:solidFill>
                  <a:srgbClr val="0000FF"/>
                </a:solidFill>
              </a:rPr>
              <a:t>Practical Sessions</a:t>
            </a:r>
            <a:endParaRPr lang="en-GB" altLang="x-none" sz="2400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D6F28F7-CD37-C745-9840-6B164BF9DD4A}"/>
              </a:ext>
            </a:extLst>
          </p:cNvPr>
          <p:cNvSpPr txBox="1"/>
          <p:nvPr/>
        </p:nvSpPr>
        <p:spPr>
          <a:xfrm>
            <a:off x="0" y="314270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See BCGAIPT2017_SeqCompPS.pdf</a:t>
            </a:r>
          </a:p>
        </p:txBody>
      </p:sp>
    </p:spTree>
    <p:extLst>
      <p:ext uri="{BB962C8B-B14F-4D97-AF65-F5344CB8AC3E}">
        <p14:creationId xmlns:p14="http://schemas.microsoft.com/office/powerpoint/2010/main" val="298472469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2708920"/>
            <a:ext cx="9144000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rgbClr val="0717FF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345854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ext Box 2"/>
          <p:cNvSpPr txBox="1">
            <a:spLocks noChangeArrowheads="1"/>
          </p:cNvSpPr>
          <p:nvPr/>
        </p:nvSpPr>
        <p:spPr bwMode="auto">
          <a:xfrm>
            <a:off x="152400" y="749022"/>
            <a:ext cx="8991600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GB" altLang="x-none">
                <a:solidFill>
                  <a:srgbClr val="FF0000"/>
                </a:solidFill>
              </a:rPr>
              <a:t>• </a:t>
            </a:r>
            <a:r>
              <a:rPr lang="en-GB" altLang="x-none" dirty="0">
                <a:solidFill>
                  <a:srgbClr val="0000FF"/>
                </a:solidFill>
              </a:rPr>
              <a:t>It is important to know how algorithms work in sequence comparisons,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GB" altLang="x-none" dirty="0">
                <a:solidFill>
                  <a:srgbClr val="FF0000"/>
                </a:solidFill>
              </a:rPr>
              <a:t>• </a:t>
            </a:r>
            <a:r>
              <a:rPr lang="en-GB" altLang="x-none" dirty="0">
                <a:solidFill>
                  <a:srgbClr val="0000FF"/>
                </a:solidFill>
              </a:rPr>
              <a:t>There are many comparison methods,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152400" y="2555875"/>
            <a:ext cx="8763000" cy="424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GB" altLang="x-none" sz="2400" b="0"/>
              <a:t>• Among most used: 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GB" altLang="x-none" sz="3600">
                <a:latin typeface="Palatino" charset="0"/>
              </a:rPr>
              <a:t>• </a:t>
            </a:r>
            <a:r>
              <a:rPr lang="en-GB" altLang="x-none" sz="3600">
                <a:latin typeface="Helvetica" charset="0"/>
              </a:rPr>
              <a:t>Smith-Waterman algorithm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x-none" sz="3600">
                <a:latin typeface="Helvetica" charset="0"/>
              </a:rPr>
              <a:t>   dynamic programming method</a:t>
            </a:r>
          </a:p>
          <a:p>
            <a:pPr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GB" altLang="x-none" sz="3600" b="0"/>
              <a:t>• </a:t>
            </a:r>
            <a:r>
              <a:rPr lang="en-GB" altLang="x-none" sz="3600">
                <a:latin typeface="Helvetica" charset="0"/>
              </a:rPr>
              <a:t>FASTA</a:t>
            </a:r>
            <a:endParaRPr lang="en-GB" altLang="x-none" sz="2400" b="0"/>
          </a:p>
          <a:p>
            <a:pPr>
              <a:spcBef>
                <a:spcPct val="50000"/>
              </a:spcBef>
              <a:buFontTx/>
              <a:buNone/>
            </a:pPr>
            <a:r>
              <a:rPr lang="en-GB" altLang="x-none" sz="3600" b="0"/>
              <a:t>• </a:t>
            </a:r>
            <a:r>
              <a:rPr lang="en-GB" altLang="x-none" sz="3600">
                <a:solidFill>
                  <a:srgbClr val="FF0000"/>
                </a:solidFill>
                <a:latin typeface="Helvetica" charset="0"/>
              </a:rPr>
              <a:t>BLAST</a:t>
            </a:r>
            <a:endParaRPr lang="en-GB" altLang="x-none" sz="3600">
              <a:latin typeface="Helvetica" charset="0"/>
            </a:endParaRPr>
          </a:p>
          <a:p>
            <a:pPr>
              <a:spcBef>
                <a:spcPct val="50000"/>
              </a:spcBef>
              <a:buFontTx/>
              <a:buNone/>
            </a:pPr>
            <a:r>
              <a:rPr lang="en-GB" altLang="x-none" sz="3600">
                <a:latin typeface="Palatino" charset="0"/>
              </a:rPr>
              <a:t>• </a:t>
            </a:r>
            <a:r>
              <a:rPr lang="en-GB" altLang="x-none" sz="3600">
                <a:latin typeface="Helvetica" charset="0"/>
              </a:rPr>
              <a:t>HMM (Hidden Markov Model)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4000" dirty="0">
                <a:solidFill>
                  <a:srgbClr val="FF0000"/>
                </a:solidFill>
              </a:rPr>
              <a:t>Methods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962400"/>
            <a:ext cx="4191000" cy="278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69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24200"/>
            <a:ext cx="5029200" cy="171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9" name="Text Box 4"/>
          <p:cNvSpPr txBox="1">
            <a:spLocks noChangeArrowheads="1"/>
          </p:cNvSpPr>
          <p:nvPr/>
        </p:nvSpPr>
        <p:spPr bwMode="auto">
          <a:xfrm>
            <a:off x="0" y="0"/>
            <a:ext cx="9144000" cy="6413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GB" altLang="x-none" sz="3600">
                <a:solidFill>
                  <a:srgbClr val="0717FF"/>
                </a:solidFill>
                <a:latin typeface="Helvetica" charset="0"/>
              </a:rPr>
              <a:t>Sequence similarity search</a:t>
            </a:r>
            <a:endParaRPr lang="fr-FR" altLang="x-none" sz="2400" dirty="0">
              <a:solidFill>
                <a:srgbClr val="FF0000"/>
              </a:solidFill>
              <a:latin typeface="Helvetica" charset="0"/>
            </a:endParaRPr>
          </a:p>
        </p:txBody>
      </p:sp>
      <p:sp>
        <p:nvSpPr>
          <p:cNvPr id="104453" name="Text Box 5"/>
          <p:cNvSpPr txBox="1">
            <a:spLocks noChangeArrowheads="1"/>
          </p:cNvSpPr>
          <p:nvPr/>
        </p:nvSpPr>
        <p:spPr bwMode="auto">
          <a:xfrm>
            <a:off x="304800" y="762000"/>
            <a:ext cx="88392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GB" altLang="x-none" sz="2400">
                <a:solidFill>
                  <a:srgbClr val="FF0000"/>
                </a:solidFill>
                <a:latin typeface="Courier" charset="0"/>
              </a:rPr>
              <a:t>V I </a:t>
            </a:r>
            <a:r>
              <a:rPr lang="en-GB" altLang="x-none" sz="2400">
                <a:solidFill>
                  <a:srgbClr val="008000"/>
                </a:solidFill>
                <a:latin typeface="Courier" charset="0"/>
              </a:rPr>
              <a:t>T</a:t>
            </a:r>
            <a:r>
              <a:rPr lang="en-GB" altLang="x-none" sz="2400">
                <a:solidFill>
                  <a:srgbClr val="FF0000"/>
                </a:solidFill>
                <a:latin typeface="Courier" charset="0"/>
              </a:rPr>
              <a:t> </a:t>
            </a:r>
            <a:r>
              <a:rPr lang="en-GB" altLang="x-none" sz="2400">
                <a:solidFill>
                  <a:srgbClr val="0000FF"/>
                </a:solidFill>
                <a:latin typeface="Courier" charset="0"/>
              </a:rPr>
              <a:t>K L G</a:t>
            </a:r>
            <a:r>
              <a:rPr lang="en-GB" altLang="x-none" sz="2400">
                <a:solidFill>
                  <a:srgbClr val="FF0000"/>
                </a:solidFill>
                <a:latin typeface="Courier" charset="0"/>
              </a:rPr>
              <a:t> T </a:t>
            </a:r>
            <a:r>
              <a:rPr lang="en-GB" altLang="x-none" sz="2400">
                <a:solidFill>
                  <a:srgbClr val="008000"/>
                </a:solidFill>
                <a:latin typeface="Courier" charset="0"/>
              </a:rPr>
              <a:t>C</a:t>
            </a:r>
            <a:r>
              <a:rPr lang="en-GB" altLang="x-none" sz="2400">
                <a:solidFill>
                  <a:srgbClr val="FF0000"/>
                </a:solidFill>
                <a:latin typeface="Courier" charset="0"/>
              </a:rPr>
              <a:t> V G S	V </a:t>
            </a:r>
            <a:r>
              <a:rPr lang="en-GB" altLang="x-none" sz="2400">
                <a:solidFill>
                  <a:srgbClr val="0000FF"/>
                </a:solidFill>
                <a:latin typeface="Courier" charset="0"/>
              </a:rPr>
              <a:t>I</a:t>
            </a:r>
            <a:r>
              <a:rPr lang="en-GB" altLang="x-none" sz="2400">
                <a:solidFill>
                  <a:srgbClr val="FF0000"/>
                </a:solidFill>
                <a:latin typeface="Courier" charset="0"/>
              </a:rPr>
              <a:t> </a:t>
            </a:r>
            <a:r>
              <a:rPr lang="en-GB" altLang="x-none" sz="2400">
                <a:solidFill>
                  <a:srgbClr val="008000"/>
                </a:solidFill>
                <a:latin typeface="Courier" charset="0"/>
              </a:rPr>
              <a:t>T</a:t>
            </a:r>
            <a:r>
              <a:rPr lang="en-GB" altLang="x-none" sz="2400">
                <a:solidFill>
                  <a:srgbClr val="FF0000"/>
                </a:solidFill>
                <a:latin typeface="Courier" charset="0"/>
              </a:rPr>
              <a:t> K </a:t>
            </a:r>
            <a:r>
              <a:rPr lang="en-GB" altLang="x-none" sz="2400">
                <a:solidFill>
                  <a:srgbClr val="0000FF"/>
                </a:solidFill>
                <a:latin typeface="Courier" charset="0"/>
              </a:rPr>
              <a:t>L</a:t>
            </a:r>
            <a:r>
              <a:rPr lang="en-GB" altLang="x-none" sz="2400">
                <a:solidFill>
                  <a:srgbClr val="FF0000"/>
                </a:solidFill>
                <a:latin typeface="Courier" charset="0"/>
              </a:rPr>
              <a:t> G T </a:t>
            </a:r>
            <a:r>
              <a:rPr lang="en-GB" altLang="x-none" sz="2400">
                <a:solidFill>
                  <a:srgbClr val="008000"/>
                </a:solidFill>
                <a:latin typeface="Courier" charset="0"/>
              </a:rPr>
              <a:t>C</a:t>
            </a:r>
            <a:r>
              <a:rPr lang="en-GB" altLang="x-none" sz="2400">
                <a:solidFill>
                  <a:srgbClr val="FF0000"/>
                </a:solidFill>
                <a:latin typeface="Courier" charset="0"/>
              </a:rPr>
              <a:t> V </a:t>
            </a:r>
            <a:r>
              <a:rPr lang="en-GB" altLang="x-none" sz="2400">
                <a:solidFill>
                  <a:srgbClr val="0000FF"/>
                </a:solidFill>
                <a:latin typeface="Courier" charset="0"/>
              </a:rPr>
              <a:t>G</a:t>
            </a:r>
            <a:r>
              <a:rPr lang="en-GB" altLang="x-none" sz="2400">
                <a:solidFill>
                  <a:srgbClr val="FF0000"/>
                </a:solidFill>
                <a:latin typeface="Courier" charset="0"/>
              </a:rPr>
              <a:t> 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x-none" sz="2400">
                <a:solidFill>
                  <a:srgbClr val="FF0000"/>
                </a:solidFill>
                <a:latin typeface="Courier" charset="0"/>
              </a:rPr>
              <a:t>V I </a:t>
            </a:r>
            <a:r>
              <a:rPr lang="en-GB" altLang="x-none" sz="2400">
                <a:solidFill>
                  <a:srgbClr val="008000"/>
                </a:solidFill>
                <a:latin typeface="Courier" charset="0"/>
              </a:rPr>
              <a:t>S</a:t>
            </a:r>
            <a:r>
              <a:rPr lang="en-GB" altLang="x-none" sz="2400">
                <a:solidFill>
                  <a:srgbClr val="FF0000"/>
                </a:solidFill>
                <a:latin typeface="Courier" charset="0"/>
              </a:rPr>
              <a:t> </a:t>
            </a:r>
            <a:r>
              <a:rPr lang="en-GB" altLang="x-none" sz="2400">
                <a:solidFill>
                  <a:srgbClr val="0000FF"/>
                </a:solidFill>
                <a:latin typeface="Courier" charset="0"/>
              </a:rPr>
              <a:t>. . .</a:t>
            </a:r>
            <a:r>
              <a:rPr lang="en-GB" altLang="x-none" sz="2400">
                <a:solidFill>
                  <a:srgbClr val="FF0000"/>
                </a:solidFill>
                <a:latin typeface="Courier" charset="0"/>
              </a:rPr>
              <a:t> T </a:t>
            </a:r>
            <a:r>
              <a:rPr lang="en-GB" altLang="x-none" sz="2400">
                <a:solidFill>
                  <a:srgbClr val="008000"/>
                </a:solidFill>
                <a:latin typeface="Courier" charset="0"/>
              </a:rPr>
              <a:t>Q</a:t>
            </a:r>
            <a:r>
              <a:rPr lang="en-GB" altLang="x-none" sz="2400">
                <a:solidFill>
                  <a:srgbClr val="FF0000"/>
                </a:solidFill>
                <a:latin typeface="Courier" charset="0"/>
              </a:rPr>
              <a:t> V G S	V </a:t>
            </a:r>
            <a:r>
              <a:rPr lang="en-GB" altLang="x-none" sz="2400">
                <a:solidFill>
                  <a:srgbClr val="0000FF"/>
                </a:solidFill>
                <a:latin typeface="Courier" charset="0"/>
              </a:rPr>
              <a:t>.</a:t>
            </a:r>
            <a:r>
              <a:rPr lang="en-GB" altLang="x-none" sz="2400">
                <a:solidFill>
                  <a:srgbClr val="FF0000"/>
                </a:solidFill>
                <a:latin typeface="Courier" charset="0"/>
              </a:rPr>
              <a:t> </a:t>
            </a:r>
            <a:r>
              <a:rPr lang="en-GB" altLang="x-none" sz="2400">
                <a:solidFill>
                  <a:srgbClr val="008000"/>
                </a:solidFill>
                <a:latin typeface="Courier" charset="0"/>
              </a:rPr>
              <a:t>S</a:t>
            </a:r>
            <a:r>
              <a:rPr lang="en-GB" altLang="x-none" sz="2400">
                <a:solidFill>
                  <a:srgbClr val="FF0000"/>
                </a:solidFill>
                <a:latin typeface="Courier" charset="0"/>
              </a:rPr>
              <a:t> K </a:t>
            </a:r>
            <a:r>
              <a:rPr lang="en-GB" altLang="x-none" sz="2400">
                <a:solidFill>
                  <a:srgbClr val="0000FF"/>
                </a:solidFill>
                <a:latin typeface="Courier" charset="0"/>
              </a:rPr>
              <a:t>.</a:t>
            </a:r>
            <a:r>
              <a:rPr lang="en-GB" altLang="x-none" sz="2400">
                <a:solidFill>
                  <a:srgbClr val="FF0000"/>
                </a:solidFill>
                <a:latin typeface="Courier" charset="0"/>
              </a:rPr>
              <a:t> G T </a:t>
            </a:r>
            <a:r>
              <a:rPr lang="en-GB" altLang="x-none" sz="2400">
                <a:solidFill>
                  <a:srgbClr val="008000"/>
                </a:solidFill>
                <a:latin typeface="Courier" charset="0"/>
              </a:rPr>
              <a:t>Q</a:t>
            </a:r>
            <a:r>
              <a:rPr lang="en-GB" altLang="x-none" sz="2400">
                <a:solidFill>
                  <a:srgbClr val="FF0000"/>
                </a:solidFill>
                <a:latin typeface="Courier" charset="0"/>
              </a:rPr>
              <a:t> V </a:t>
            </a:r>
            <a:r>
              <a:rPr lang="en-GB" altLang="x-none" sz="2400">
                <a:solidFill>
                  <a:srgbClr val="0000FF"/>
                </a:solidFill>
                <a:latin typeface="Courier" charset="0"/>
              </a:rPr>
              <a:t>.</a:t>
            </a:r>
            <a:r>
              <a:rPr lang="en-GB" altLang="x-none" sz="2400">
                <a:solidFill>
                  <a:srgbClr val="FF0000"/>
                </a:solidFill>
                <a:latin typeface="Courier" charset="0"/>
              </a:rPr>
              <a:t> S</a:t>
            </a:r>
            <a:endParaRPr lang="fr-FR" altLang="x-none" sz="2400">
              <a:solidFill>
                <a:srgbClr val="FF0000"/>
              </a:solidFill>
              <a:latin typeface="Courier" charset="0"/>
            </a:endParaRPr>
          </a:p>
        </p:txBody>
      </p:sp>
      <p:sp>
        <p:nvSpPr>
          <p:cNvPr id="104454" name="Text Box 6"/>
          <p:cNvSpPr txBox="1">
            <a:spLocks noChangeArrowheads="1"/>
          </p:cNvSpPr>
          <p:nvPr/>
        </p:nvSpPr>
        <p:spPr bwMode="auto">
          <a:xfrm>
            <a:off x="533400" y="5227638"/>
            <a:ext cx="2667000" cy="155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GB" altLang="x-none" sz="2400">
                <a:solidFill>
                  <a:srgbClr val="0000FF"/>
                </a:solidFill>
              </a:rPr>
              <a:t> </a:t>
            </a:r>
            <a:r>
              <a:rPr lang="en-GB" altLang="x-none">
                <a:solidFill>
                  <a:srgbClr val="FF0000"/>
                </a:solidFill>
              </a:rPr>
              <a:t>•</a:t>
            </a:r>
            <a:r>
              <a:rPr lang="en-GB" altLang="x-none">
                <a:solidFill>
                  <a:srgbClr val="0000FF"/>
                </a:solidFill>
              </a:rPr>
              <a:t> Identity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GB" altLang="x-none">
                <a:solidFill>
                  <a:srgbClr val="0000FF"/>
                </a:solidFill>
              </a:rPr>
              <a:t> </a:t>
            </a:r>
            <a:r>
              <a:rPr lang="en-GB" altLang="x-none">
                <a:solidFill>
                  <a:srgbClr val="FF0000"/>
                </a:solidFill>
              </a:rPr>
              <a:t>•</a:t>
            </a:r>
            <a:r>
              <a:rPr lang="en-GB" altLang="x-none">
                <a:solidFill>
                  <a:srgbClr val="0000FF"/>
                </a:solidFill>
              </a:rPr>
              <a:t> Similarity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x-none">
                <a:solidFill>
                  <a:srgbClr val="0000FF"/>
                </a:solidFill>
              </a:rPr>
              <a:t> </a:t>
            </a:r>
            <a:r>
              <a:rPr lang="en-GB" altLang="x-none">
                <a:solidFill>
                  <a:srgbClr val="FF0000"/>
                </a:solidFill>
              </a:rPr>
              <a:t>•</a:t>
            </a:r>
            <a:r>
              <a:rPr lang="en-GB" altLang="x-none">
                <a:solidFill>
                  <a:srgbClr val="0000FF"/>
                </a:solidFill>
              </a:rPr>
              <a:t> Homology</a:t>
            </a:r>
            <a:endParaRPr lang="fr-FR" altLang="x-none" sz="2400">
              <a:solidFill>
                <a:srgbClr val="0000FF"/>
              </a:solidFill>
            </a:endParaRPr>
          </a:p>
        </p:txBody>
      </p:sp>
      <p:sp>
        <p:nvSpPr>
          <p:cNvPr id="104455" name="Rectangle 7"/>
          <p:cNvSpPr>
            <a:spLocks noChangeArrowheads="1"/>
          </p:cNvSpPr>
          <p:nvPr/>
        </p:nvSpPr>
        <p:spPr bwMode="auto">
          <a:xfrm>
            <a:off x="7008813" y="1752600"/>
            <a:ext cx="198278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x-none" sz="3600" b="0">
                <a:solidFill>
                  <a:srgbClr val="FB0817"/>
                </a:solidFill>
              </a:rPr>
              <a:t>•</a:t>
            </a:r>
            <a:r>
              <a:rPr lang="en-GB" altLang="x-none" sz="3600" b="0"/>
              <a:t> </a:t>
            </a:r>
            <a:r>
              <a:rPr lang="en-GB" altLang="x-none" sz="3600">
                <a:latin typeface="Helvetica" charset="0"/>
              </a:rPr>
              <a:t>FASTA</a:t>
            </a:r>
            <a:endParaRPr lang="fr-FR" altLang="x-none" sz="3600">
              <a:latin typeface="Helvetica" charset="0"/>
            </a:endParaRPr>
          </a:p>
        </p:txBody>
      </p:sp>
      <p:sp>
        <p:nvSpPr>
          <p:cNvPr id="104456" name="Rectangle 8"/>
          <p:cNvSpPr>
            <a:spLocks noChangeArrowheads="1"/>
          </p:cNvSpPr>
          <p:nvPr/>
        </p:nvSpPr>
        <p:spPr bwMode="auto">
          <a:xfrm>
            <a:off x="7008813" y="2514600"/>
            <a:ext cx="198278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x-none" sz="3600" b="0">
                <a:solidFill>
                  <a:srgbClr val="FB0817"/>
                </a:solidFill>
              </a:rPr>
              <a:t>• </a:t>
            </a:r>
            <a:r>
              <a:rPr lang="en-GB" altLang="x-none" sz="3600">
                <a:solidFill>
                  <a:srgbClr val="FF0000"/>
                </a:solidFill>
                <a:latin typeface="Helvetica" charset="0"/>
              </a:rPr>
              <a:t>BLAST</a:t>
            </a:r>
            <a:endParaRPr lang="fr-FR" altLang="x-none" sz="3600">
              <a:solidFill>
                <a:srgbClr val="FF0000"/>
              </a:solidFill>
              <a:latin typeface="Helvetica" charset="0"/>
            </a:endParaRPr>
          </a:p>
        </p:txBody>
      </p:sp>
      <p:sp>
        <p:nvSpPr>
          <p:cNvPr id="104457" name="Rectangle 9"/>
          <p:cNvSpPr>
            <a:spLocks noChangeArrowheads="1"/>
          </p:cNvSpPr>
          <p:nvPr/>
        </p:nvSpPr>
        <p:spPr bwMode="auto">
          <a:xfrm>
            <a:off x="152400" y="1720850"/>
            <a:ext cx="641826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x-none" sz="3600">
                <a:solidFill>
                  <a:srgbClr val="FB0817"/>
                </a:solidFill>
                <a:latin typeface="Palatino" charset="0"/>
              </a:rPr>
              <a:t>•</a:t>
            </a:r>
            <a:r>
              <a:rPr lang="en-GB" altLang="x-none" sz="3600">
                <a:latin typeface="Palatino" charset="0"/>
              </a:rPr>
              <a:t> </a:t>
            </a:r>
            <a:r>
              <a:rPr lang="en-GB" altLang="x-none" sz="3600">
                <a:latin typeface="Helvetica" charset="0"/>
              </a:rPr>
              <a:t>Smith-Waterman algorithm</a:t>
            </a:r>
            <a:endParaRPr lang="fr-FR" altLang="x-none" sz="3600">
              <a:latin typeface="Helvetica" charset="0"/>
            </a:endParaRPr>
          </a:p>
        </p:txBody>
      </p:sp>
      <p:sp>
        <p:nvSpPr>
          <p:cNvPr id="104458" name="Rectangle 10"/>
          <p:cNvSpPr>
            <a:spLocks noChangeArrowheads="1"/>
          </p:cNvSpPr>
          <p:nvPr/>
        </p:nvSpPr>
        <p:spPr bwMode="auto">
          <a:xfrm>
            <a:off x="152400" y="2482850"/>
            <a:ext cx="68230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x-none" sz="3600">
                <a:solidFill>
                  <a:srgbClr val="FB0817"/>
                </a:solidFill>
                <a:latin typeface="Palatino" charset="0"/>
              </a:rPr>
              <a:t>•</a:t>
            </a:r>
            <a:r>
              <a:rPr lang="en-GB" altLang="x-none" sz="3600">
                <a:latin typeface="Palatino" charset="0"/>
              </a:rPr>
              <a:t> </a:t>
            </a:r>
            <a:r>
              <a:rPr lang="en-GB" altLang="x-none" sz="3600">
                <a:latin typeface="Helvetica" charset="0"/>
              </a:rPr>
              <a:t>HMM (Hidden Markov Model)</a:t>
            </a:r>
            <a:endParaRPr lang="fr-FR" altLang="x-none" sz="3600">
              <a:latin typeface="Helvetic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44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44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44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44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44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44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44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44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44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44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44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4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9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400" decel="100000"/>
                                        <p:tgtEl>
                                          <p:spTgt spid="1044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400" decel="100000" fill="hold"/>
                                        <p:tgtEl>
                                          <p:spTgt spid="1044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400" decel="100000" fill="hold"/>
                                        <p:tgtEl>
                                          <p:spTgt spid="1044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400" decel="100000" fill="hold"/>
                                        <p:tgtEl>
                                          <p:spTgt spid="1044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44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44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8" presetID="4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44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044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44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3" grpId="0"/>
      <p:bldP spid="104454" grpId="0"/>
      <p:bldP spid="104455" grpId="0"/>
      <p:bldP spid="104456" grpId="0"/>
      <p:bldP spid="104457" grpId="0"/>
      <p:bldP spid="10445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ext Box 2"/>
          <p:cNvSpPr txBox="1">
            <a:spLocks noChangeArrowheads="1"/>
          </p:cNvSpPr>
          <p:nvPr/>
        </p:nvSpPr>
        <p:spPr bwMode="auto">
          <a:xfrm>
            <a:off x="0" y="692696"/>
            <a:ext cx="9144000" cy="587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algn="ctr">
              <a:spcBef>
                <a:spcPts val="1200"/>
              </a:spcBef>
              <a:spcAft>
                <a:spcPts val="300"/>
              </a:spcAft>
              <a:buFontTx/>
              <a:buNone/>
            </a:pPr>
            <a:r>
              <a:rPr lang="en-GB" altLang="x-none" sz="2800"/>
              <a:t>Aims </a:t>
            </a:r>
            <a:r>
              <a:rPr lang="en-GB" altLang="x-none" sz="2800" dirty="0"/>
              <a:t>at finding the </a:t>
            </a:r>
            <a:r>
              <a:rPr lang="en-GB" altLang="x-none" sz="2800" dirty="0">
                <a:solidFill>
                  <a:srgbClr val="FF0000"/>
                </a:solidFill>
              </a:rPr>
              <a:t>optimal alignment</a:t>
            </a:r>
            <a:r>
              <a:rPr lang="en-GB" altLang="x-none" sz="2800" dirty="0"/>
              <a:t>: the one that shows </a:t>
            </a:r>
            <a:r>
              <a:rPr lang="en-GB" altLang="x-none" sz="2800" dirty="0">
                <a:solidFill>
                  <a:srgbClr val="0000FF"/>
                </a:solidFill>
              </a:rPr>
              <a:t>most similar</a:t>
            </a:r>
            <a:r>
              <a:rPr lang="en-GB" altLang="x-none" sz="2800" dirty="0"/>
              <a:t> regions and regions that are </a:t>
            </a:r>
            <a:r>
              <a:rPr lang="en-GB" altLang="x-none" sz="2800" dirty="0">
                <a:solidFill>
                  <a:srgbClr val="0000FF"/>
                </a:solidFill>
              </a:rPr>
              <a:t>less similar</a:t>
            </a:r>
            <a:r>
              <a:rPr lang="en-GB" altLang="x-none" sz="2800" dirty="0"/>
              <a:t>.</a:t>
            </a:r>
            <a:endParaRPr lang="en-GB" altLang="x-none" sz="2800" dirty="0">
              <a:solidFill>
                <a:srgbClr val="FF0000"/>
              </a:solidFill>
            </a:endParaRPr>
          </a:p>
          <a:p>
            <a:pPr>
              <a:spcBef>
                <a:spcPts val="1200"/>
              </a:spcBef>
              <a:spcAft>
                <a:spcPts val="300"/>
              </a:spcAft>
              <a:buFontTx/>
              <a:buNone/>
            </a:pPr>
            <a:r>
              <a:rPr lang="en-GB" altLang="x-none" sz="2400" dirty="0">
                <a:solidFill>
                  <a:srgbClr val="FF0000"/>
                </a:solidFill>
              </a:rPr>
              <a:t>•</a:t>
            </a:r>
            <a:r>
              <a:rPr lang="en-GB" altLang="x-none" sz="2400" dirty="0"/>
              <a:t> </a:t>
            </a:r>
            <a:r>
              <a:rPr lang="en-GB" altLang="x-none" sz="2800" dirty="0"/>
              <a:t>In sequence comparisons, three different terms are commonly used :</a:t>
            </a:r>
            <a:r>
              <a:rPr lang="en-GB" altLang="x-none" sz="2400" b="0" dirty="0"/>
              <a:t> </a:t>
            </a:r>
          </a:p>
          <a:p>
            <a:pPr>
              <a:spcBef>
                <a:spcPts val="1200"/>
              </a:spcBef>
              <a:spcAft>
                <a:spcPts val="300"/>
              </a:spcAft>
              <a:buFontTx/>
              <a:buNone/>
            </a:pPr>
            <a:r>
              <a:rPr lang="en-GB" altLang="x-none" dirty="0">
                <a:solidFill>
                  <a:srgbClr val="FF0000"/>
                </a:solidFill>
              </a:rPr>
              <a:t>Identity</a:t>
            </a:r>
            <a:r>
              <a:rPr lang="en-GB" altLang="x-none" b="0" dirty="0"/>
              <a:t>, </a:t>
            </a:r>
            <a:r>
              <a:rPr lang="en-GB" altLang="x-none" dirty="0">
                <a:solidFill>
                  <a:srgbClr val="FF0000"/>
                </a:solidFill>
              </a:rPr>
              <a:t>Similarity</a:t>
            </a:r>
            <a:r>
              <a:rPr lang="en-GB" altLang="x-none" b="0" dirty="0"/>
              <a:t> and </a:t>
            </a:r>
            <a:r>
              <a:rPr lang="en-GB" altLang="x-none" dirty="0">
                <a:solidFill>
                  <a:srgbClr val="FF0000"/>
                </a:solidFill>
              </a:rPr>
              <a:t>Homology</a:t>
            </a:r>
            <a:r>
              <a:rPr lang="en-GB" altLang="x-none" b="0" dirty="0"/>
              <a:t>.</a:t>
            </a:r>
          </a:p>
          <a:p>
            <a:pPr>
              <a:spcBef>
                <a:spcPts val="1200"/>
              </a:spcBef>
              <a:spcAft>
                <a:spcPts val="300"/>
              </a:spcAft>
              <a:buFont typeface="Wingdings" charset="2"/>
              <a:buChar char="Ø"/>
            </a:pPr>
            <a:r>
              <a:rPr lang="en-GB" altLang="x-none" sz="2400" dirty="0">
                <a:solidFill>
                  <a:srgbClr val="0000FF"/>
                </a:solidFill>
              </a:rPr>
              <a:t>Need for a score that evaluates:</a:t>
            </a:r>
          </a:p>
          <a:p>
            <a:pPr>
              <a:spcBef>
                <a:spcPts val="1200"/>
              </a:spcBef>
              <a:spcAft>
                <a:spcPts val="300"/>
              </a:spcAft>
              <a:buFont typeface="Wingdings" charset="2"/>
              <a:buNone/>
            </a:pPr>
            <a:r>
              <a:rPr lang="en-GB" altLang="x-none" dirty="0">
                <a:solidFill>
                  <a:srgbClr val="0000FF"/>
                </a:solidFill>
              </a:rPr>
              <a:t>	</a:t>
            </a:r>
            <a:r>
              <a:rPr lang="en-GB" altLang="x-none" dirty="0">
                <a:solidFill>
                  <a:srgbClr val="FF0000"/>
                </a:solidFill>
              </a:rPr>
              <a:t>-</a:t>
            </a:r>
            <a:r>
              <a:rPr lang="en-GB" altLang="x-none" dirty="0">
                <a:solidFill>
                  <a:srgbClr val="0000FF"/>
                </a:solidFill>
              </a:rPr>
              <a:t> matches</a:t>
            </a:r>
          </a:p>
          <a:p>
            <a:pPr>
              <a:spcBef>
                <a:spcPts val="1200"/>
              </a:spcBef>
              <a:spcAft>
                <a:spcPts val="300"/>
              </a:spcAft>
              <a:buFont typeface="Wingdings" charset="2"/>
              <a:buNone/>
            </a:pPr>
            <a:r>
              <a:rPr lang="en-GB" altLang="x-none" dirty="0">
                <a:solidFill>
                  <a:srgbClr val="0000FF"/>
                </a:solidFill>
              </a:rPr>
              <a:t>	</a:t>
            </a:r>
            <a:r>
              <a:rPr lang="en-GB" altLang="x-none" dirty="0">
                <a:solidFill>
                  <a:srgbClr val="FF0000"/>
                </a:solidFill>
              </a:rPr>
              <a:t>-</a:t>
            </a:r>
            <a:r>
              <a:rPr lang="en-GB" altLang="x-none" dirty="0">
                <a:solidFill>
                  <a:srgbClr val="0000FF"/>
                </a:solidFill>
              </a:rPr>
              <a:t> mismatches</a:t>
            </a:r>
          </a:p>
          <a:p>
            <a:pPr>
              <a:spcBef>
                <a:spcPts val="1200"/>
              </a:spcBef>
              <a:spcAft>
                <a:spcPts val="300"/>
              </a:spcAft>
              <a:buFont typeface="Wingdings" charset="2"/>
              <a:buNone/>
            </a:pPr>
            <a:r>
              <a:rPr lang="en-GB" altLang="x-none" dirty="0">
                <a:solidFill>
                  <a:srgbClr val="0000FF"/>
                </a:solidFill>
              </a:rPr>
              <a:t>	</a:t>
            </a:r>
            <a:r>
              <a:rPr lang="en-GB" altLang="x-none" dirty="0">
                <a:solidFill>
                  <a:srgbClr val="FF0000"/>
                </a:solidFill>
              </a:rPr>
              <a:t>-</a:t>
            </a:r>
            <a:r>
              <a:rPr lang="en-GB" altLang="x-none" dirty="0">
                <a:solidFill>
                  <a:srgbClr val="0000FF"/>
                </a:solidFill>
              </a:rPr>
              <a:t> gaps</a:t>
            </a:r>
          </a:p>
          <a:p>
            <a:pPr>
              <a:spcBef>
                <a:spcPts val="1200"/>
              </a:spcBef>
              <a:spcAft>
                <a:spcPts val="300"/>
              </a:spcAft>
              <a:buFont typeface="Wingdings" charset="2"/>
              <a:buChar char="Ø"/>
            </a:pPr>
            <a:r>
              <a:rPr lang="en-GB" altLang="x-none" sz="2400" dirty="0">
                <a:solidFill>
                  <a:srgbClr val="0000FF"/>
                </a:solidFill>
              </a:rPr>
              <a:t>and a method that evaluates the numerous possible alignments.</a:t>
            </a:r>
            <a:endParaRPr lang="en-GB" altLang="x-none" sz="2400" b="0" dirty="0"/>
          </a:p>
        </p:txBody>
      </p:sp>
      <p:sp>
        <p:nvSpPr>
          <p:cNvPr id="2" name="ZoneTexte 1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altLang="x-none" sz="3600" dirty="0">
                <a:solidFill>
                  <a:srgbClr val="0000FF"/>
                </a:solidFill>
                <a:latin typeface="Helvetica" charset="0"/>
              </a:rPr>
              <a:t>Comparing 2 sequences</a:t>
            </a:r>
            <a:endParaRPr lang="en-GB" altLang="x-none" sz="36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Nouvelle présentation">
  <a:themeElements>
    <a:clrScheme name="Nouvelle pré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Nouvelle présentation">
      <a:majorFont>
        <a:latin typeface="Times"/>
        <a:ea typeface="ＭＳ Ｐゴシック"/>
        <a:cs typeface=""/>
      </a:majorFont>
      <a:minorFont>
        <a:latin typeface="Times"/>
        <a:ea typeface="ＭＳ Ｐゴシック"/>
        <a:cs typeface="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3600" b="1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3600" b="1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lnDef>
  </a:objectDefaults>
  <a:extraClrSchemeLst>
    <a:extraClrScheme>
      <a:clrScheme name="Nouvelle pré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4246</TotalTime>
  <Words>6991</Words>
  <Application>Microsoft Macintosh PowerPoint</Application>
  <PresentationFormat>Affichage à l'écran (4:3)</PresentationFormat>
  <Paragraphs>633</Paragraphs>
  <Slides>62</Slides>
  <Notes>52</Notes>
  <HiddenSlides>7</HiddenSlides>
  <MMClips>0</MMClips>
  <ScaleCrop>false</ScaleCrop>
  <HeadingPairs>
    <vt:vector size="8" baseType="variant">
      <vt:variant>
        <vt:lpstr>Polices utilisées</vt:lpstr>
      </vt:variant>
      <vt:variant>
        <vt:i4>10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2</vt:i4>
      </vt:variant>
      <vt:variant>
        <vt:lpstr>Titres des diapositives</vt:lpstr>
      </vt:variant>
      <vt:variant>
        <vt:i4>62</vt:i4>
      </vt:variant>
    </vt:vector>
  </HeadingPairs>
  <TitlesOfParts>
    <vt:vector size="75" baseType="lpstr">
      <vt:lpstr>ＭＳ Ｐゴシック</vt:lpstr>
      <vt:lpstr>ヒラギノ角ゴ Pro W3</vt:lpstr>
      <vt:lpstr>Arial</vt:lpstr>
      <vt:lpstr>Courier</vt:lpstr>
      <vt:lpstr>Helvetica</vt:lpstr>
      <vt:lpstr>Palatino</vt:lpstr>
      <vt:lpstr>Symbol</vt:lpstr>
      <vt:lpstr>Times</vt:lpstr>
      <vt:lpstr>Times-Roman</vt:lpstr>
      <vt:lpstr>Wingdings</vt:lpstr>
      <vt:lpstr>Nouvelle présentation</vt:lpstr>
      <vt:lpstr>Document</vt:lpstr>
      <vt:lpstr>Feuille de calcul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Institut Pasteur</Company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Fredj Tekaia</dc:creator>
  <cp:lastModifiedBy>Utilisateur de Microsoft Office</cp:lastModifiedBy>
  <cp:revision>408</cp:revision>
  <cp:lastPrinted>2018-05-01T13:56:56Z</cp:lastPrinted>
  <dcterms:created xsi:type="dcterms:W3CDTF">2006-08-29T13:41:44Z</dcterms:created>
  <dcterms:modified xsi:type="dcterms:W3CDTF">2018-05-01T14:10:58Z</dcterms:modified>
</cp:coreProperties>
</file>