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78" r:id="rId2"/>
    <p:sldId id="728" r:id="rId3"/>
    <p:sldId id="739" r:id="rId4"/>
    <p:sldId id="306" r:id="rId5"/>
    <p:sldId id="745" r:id="rId6"/>
    <p:sldId id="279" r:id="rId7"/>
    <p:sldId id="661" r:id="rId8"/>
    <p:sldId id="727" r:id="rId9"/>
    <p:sldId id="662" r:id="rId10"/>
    <p:sldId id="663" r:id="rId11"/>
    <p:sldId id="730" r:id="rId12"/>
    <p:sldId id="731" r:id="rId13"/>
    <p:sldId id="732" r:id="rId14"/>
    <p:sldId id="733" r:id="rId15"/>
    <p:sldId id="664" r:id="rId16"/>
    <p:sldId id="665" r:id="rId17"/>
    <p:sldId id="729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734" r:id="rId27"/>
    <p:sldId id="674" r:id="rId28"/>
    <p:sldId id="675" r:id="rId29"/>
    <p:sldId id="676" r:id="rId30"/>
    <p:sldId id="677" r:id="rId31"/>
    <p:sldId id="736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746" r:id="rId43"/>
    <p:sldId id="688" r:id="rId44"/>
    <p:sldId id="689" r:id="rId45"/>
    <p:sldId id="690" r:id="rId46"/>
    <p:sldId id="691" r:id="rId47"/>
    <p:sldId id="692" r:id="rId48"/>
    <p:sldId id="693" r:id="rId49"/>
    <p:sldId id="694" r:id="rId50"/>
    <p:sldId id="747" r:id="rId51"/>
    <p:sldId id="695" r:id="rId52"/>
    <p:sldId id="696" r:id="rId53"/>
    <p:sldId id="735" r:id="rId54"/>
    <p:sldId id="748" r:id="rId55"/>
    <p:sldId id="697" r:id="rId56"/>
    <p:sldId id="698" r:id="rId57"/>
    <p:sldId id="699" r:id="rId58"/>
    <p:sldId id="700" r:id="rId59"/>
    <p:sldId id="701" r:id="rId60"/>
    <p:sldId id="702" r:id="rId61"/>
    <p:sldId id="703" r:id="rId62"/>
    <p:sldId id="704" r:id="rId63"/>
    <p:sldId id="705" r:id="rId64"/>
    <p:sldId id="706" r:id="rId65"/>
    <p:sldId id="707" r:id="rId66"/>
    <p:sldId id="708" r:id="rId67"/>
    <p:sldId id="709" r:id="rId68"/>
    <p:sldId id="710" r:id="rId69"/>
    <p:sldId id="711" r:id="rId70"/>
    <p:sldId id="712" r:id="rId71"/>
    <p:sldId id="714" r:id="rId72"/>
    <p:sldId id="715" r:id="rId73"/>
    <p:sldId id="716" r:id="rId74"/>
    <p:sldId id="717" r:id="rId75"/>
    <p:sldId id="718" r:id="rId76"/>
    <p:sldId id="749" r:id="rId77"/>
    <p:sldId id="743" r:id="rId78"/>
    <p:sldId id="719" r:id="rId79"/>
    <p:sldId id="737" r:id="rId80"/>
    <p:sldId id="720" r:id="rId81"/>
    <p:sldId id="721" r:id="rId82"/>
    <p:sldId id="722" r:id="rId83"/>
    <p:sldId id="723" r:id="rId84"/>
    <p:sldId id="725" r:id="rId85"/>
    <p:sldId id="726" r:id="rId86"/>
    <p:sldId id="738" r:id="rId87"/>
    <p:sldId id="740" r:id="rId88"/>
    <p:sldId id="741" r:id="rId89"/>
    <p:sldId id="742" r:id="rId90"/>
    <p:sldId id="750" r:id="rId91"/>
    <p:sldId id="744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31"/>
    <p:restoredTop sz="93641"/>
  </p:normalViewPr>
  <p:slideViewPr>
    <p:cSldViewPr>
      <p:cViewPr varScale="1">
        <p:scale>
          <a:sx n="87" d="100"/>
          <a:sy n="87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760B81F8-C7E5-964E-B00D-D50B15AF4D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C7BAB957-203E-1B4B-8DFA-7CE799B656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33892" name="Rectangle 4">
            <a:extLst>
              <a:ext uri="{FF2B5EF4-FFF2-40B4-BE49-F238E27FC236}">
                <a16:creationId xmlns:a16="http://schemas.microsoft.com/office/drawing/2014/main" id="{950D3705-9218-AD42-BBD3-3E9592601C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33893" name="Rectangle 5">
            <a:extLst>
              <a:ext uri="{FF2B5EF4-FFF2-40B4-BE49-F238E27FC236}">
                <a16:creationId xmlns:a16="http://schemas.microsoft.com/office/drawing/2014/main" id="{9217E8D4-F1C6-214C-B3BB-BBAD02DAC2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D678273-BAFC-244B-851D-4D0F6504886D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C6F5CA-E15F-7D41-99E3-AE21135D28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5E0DB3-39B4-CD4A-8F10-546E73F6AE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18AE0D8-C38F-8245-9301-EB1296BF57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E81A382-34B4-F742-8A22-9611523DF9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C787481-FBA0-A64A-84DD-623E3212E3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B67C6D5-834B-E749-B747-C9ABCDDD2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A8A8D49-3FA2-9D47-8BBA-108DA00809CC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4551A9-30E0-4942-AB86-2E948EC78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BDCD5A-7A74-254E-B0F4-65E05978A43E}" type="slidenum">
              <a:rPr lang="en-US" altLang="x-none"/>
              <a:pPr>
                <a:defRPr/>
              </a:pPr>
              <a:t>1</a:t>
            </a:fld>
            <a:endParaRPr lang="en-US" altLang="x-none"/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78037543-FE9A-CC4C-AF97-17894867D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6F553786-37A3-5A42-BC87-829B07BE2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9DC55B-6B8D-F545-920F-1930089A9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0BCCF-900D-424B-AE6B-DFEE9A9F2AA5}" type="slidenum">
              <a:rPr lang="en-US" altLang="x-none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1022978" name="Rectangle 2">
            <a:extLst>
              <a:ext uri="{FF2B5EF4-FFF2-40B4-BE49-F238E27FC236}">
                <a16:creationId xmlns:a16="http://schemas.microsoft.com/office/drawing/2014/main" id="{72292D2F-F721-BF48-819F-FEDF94CD66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>
            <a:extLst>
              <a:ext uri="{FF2B5EF4-FFF2-40B4-BE49-F238E27FC236}">
                <a16:creationId xmlns:a16="http://schemas.microsoft.com/office/drawing/2014/main" id="{0B7CA58F-8BDD-7D4E-9626-7C4B09E10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53F389-AC08-E04B-87FF-1AED6E3BA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73F772-E01A-BC4C-B495-F2CA1AE8C4DB}" type="slidenum">
              <a:rPr lang="en-US" altLang="x-none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1026050" name="Rectangle 2">
            <a:extLst>
              <a:ext uri="{FF2B5EF4-FFF2-40B4-BE49-F238E27FC236}">
                <a16:creationId xmlns:a16="http://schemas.microsoft.com/office/drawing/2014/main" id="{9AAAB09B-77BF-B341-92BE-03E354013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>
            <a:extLst>
              <a:ext uri="{FF2B5EF4-FFF2-40B4-BE49-F238E27FC236}">
                <a16:creationId xmlns:a16="http://schemas.microsoft.com/office/drawing/2014/main" id="{25220635-3FF7-8F4F-B7BC-184F55332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CB92FD-B56B-8B45-8F24-80346F8C2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1DFA9C-ACE9-FE4D-B137-F69F5124761E}" type="slidenum">
              <a:rPr lang="en-US" altLang="x-none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1027074" name="Rectangle 2">
            <a:extLst>
              <a:ext uri="{FF2B5EF4-FFF2-40B4-BE49-F238E27FC236}">
                <a16:creationId xmlns:a16="http://schemas.microsoft.com/office/drawing/2014/main" id="{C5FECD42-AD2D-9A45-BC34-F2DAFB339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075" name="Rectangle 3">
            <a:extLst>
              <a:ext uri="{FF2B5EF4-FFF2-40B4-BE49-F238E27FC236}">
                <a16:creationId xmlns:a16="http://schemas.microsoft.com/office/drawing/2014/main" id="{1D5DD5D4-2EE7-8D4F-A095-E05FC021A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58045B-D2FC-8744-AC19-E8EC1CAE1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3E9E62-3C91-1447-8ED1-85F215845314}" type="slidenum">
              <a:rPr lang="en-US" altLang="x-none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1029122" name="Rectangle 2">
            <a:extLst>
              <a:ext uri="{FF2B5EF4-FFF2-40B4-BE49-F238E27FC236}">
                <a16:creationId xmlns:a16="http://schemas.microsoft.com/office/drawing/2014/main" id="{C346D702-5C72-284D-A24C-5CB71E0D2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>
            <a:extLst>
              <a:ext uri="{FF2B5EF4-FFF2-40B4-BE49-F238E27FC236}">
                <a16:creationId xmlns:a16="http://schemas.microsoft.com/office/drawing/2014/main" id="{115E1E65-8A8E-DA4E-A711-533A0D526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FBC10A-329C-904D-994F-0CD78EA06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93687E-A29B-6846-B4EB-D52943BD778D}" type="slidenum">
              <a:rPr lang="en-US" altLang="x-none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9289C352-7EDD-E14C-9080-47BF15157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52294E46-250C-B84F-96F7-49674EB08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05E426-AEA4-C04B-8E48-952AE1FC1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3E848-CBCE-E14F-A0D7-A5584799A1DF}" type="slidenum">
              <a:rPr lang="en-US" altLang="x-none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E6AEEC96-F014-F54B-ADA4-9E7996A2D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07B6E968-923A-5446-8355-AF41D18EC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EB240A-A653-A841-BD8E-C89A9459F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BEF16-B017-1840-9E19-8642C4B02C3C}" type="slidenum">
              <a:rPr lang="en-US" altLang="x-none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1020930" name="Rectangle 2">
            <a:extLst>
              <a:ext uri="{FF2B5EF4-FFF2-40B4-BE49-F238E27FC236}">
                <a16:creationId xmlns:a16="http://schemas.microsoft.com/office/drawing/2014/main" id="{11B6DA1D-E0F3-9547-9EF4-3AA0FEF64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0931" name="Rectangle 3">
            <a:extLst>
              <a:ext uri="{FF2B5EF4-FFF2-40B4-BE49-F238E27FC236}">
                <a16:creationId xmlns:a16="http://schemas.microsoft.com/office/drawing/2014/main" id="{576F7441-A296-D248-A039-CE271993C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A40A2D-E737-4C46-A1A0-821C2A5E0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76FC59-4FE7-AE45-9673-0BB504569722}" type="slidenum">
              <a:rPr lang="en-US" altLang="x-none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ABB47230-A108-1D42-B440-623CF6F2E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FDCD846A-2FE3-3D42-9F30-13A037A2C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5713C1-7A8F-C643-BF50-AC0C9B5F9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417629-D393-464B-B39A-E7AD248056EC}" type="slidenum">
              <a:rPr lang="en-US" altLang="x-none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32D82C59-051A-9242-84F4-CF39D226B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646AA757-FEB1-5C47-9147-0BE2F44C3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A1EAEC-E743-EE40-8BA8-84ECC7385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8A6C45-8C6F-7542-B24E-496CE7BA6E11}" type="slidenum">
              <a:rPr lang="en-US" altLang="x-none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15E6071D-0DB0-2549-97BF-73383D807A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E7AC9780-58E5-124D-A7E5-2CAE90C92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A69585-0F93-FF4A-AF0E-74499372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4D8EB-EA86-8342-8521-BC632B7957E4}" type="slidenum">
              <a:rPr lang="en-US" altLang="x-none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1018882" name="Rectangle 1026">
            <a:extLst>
              <a:ext uri="{FF2B5EF4-FFF2-40B4-BE49-F238E27FC236}">
                <a16:creationId xmlns:a16="http://schemas.microsoft.com/office/drawing/2014/main" id="{E93F5E31-E445-8547-9F6F-D12FB629F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1027">
            <a:extLst>
              <a:ext uri="{FF2B5EF4-FFF2-40B4-BE49-F238E27FC236}">
                <a16:creationId xmlns:a16="http://schemas.microsoft.com/office/drawing/2014/main" id="{BE35FC69-0621-D843-A5C6-FE0D6B27B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D452BD-4A4B-B045-95A6-CFC028F15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EA9F3-7293-E74F-BE83-A4EF8AB008DC}" type="slidenum">
              <a:rPr lang="en-US" altLang="x-none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3D6FCA25-65AC-F74F-A745-04397BD36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D1025BDD-EA47-F643-9F20-A6316E877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FEE1BD-3323-1448-8972-5FDE99215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67FDD5-BA85-844B-A57B-0ED096674FA7}" type="slidenum">
              <a:rPr lang="en-US" altLang="x-none"/>
              <a:pPr>
                <a:defRPr/>
              </a:pPr>
              <a:t>22</a:t>
            </a:fld>
            <a:endParaRPr lang="en-US" altLang="x-none" dirty="0"/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2B61591F-154A-B342-A61D-4539519E9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A626BFA9-B922-3F48-AF5A-F3BE8A8B8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F1C721-2AD6-204E-A34A-E732AA66F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4178BA-8397-B648-8C74-96E1110E101E}" type="slidenum">
              <a:rPr lang="en-US" altLang="x-none"/>
              <a:pPr>
                <a:defRPr/>
              </a:pPr>
              <a:t>23</a:t>
            </a:fld>
            <a:endParaRPr lang="en-US" altLang="x-none"/>
          </a:p>
        </p:txBody>
      </p:sp>
      <p:sp>
        <p:nvSpPr>
          <p:cNvPr id="954370" name="Rectangle 2">
            <a:extLst>
              <a:ext uri="{FF2B5EF4-FFF2-40B4-BE49-F238E27FC236}">
                <a16:creationId xmlns:a16="http://schemas.microsoft.com/office/drawing/2014/main" id="{B5DB480D-371D-C743-BD64-3615A7208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52C8152-ADC3-5C47-9E11-61281ADC3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FC3D7A-8F1C-B847-9A60-070CC23BE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3BE2E-1398-EE46-BABC-6DA7F2499BAE}" type="slidenum">
              <a:rPr lang="en-US" altLang="x-none"/>
              <a:pPr>
                <a:defRPr/>
              </a:pPr>
              <a:t>24</a:t>
            </a:fld>
            <a:endParaRPr lang="en-US" altLang="x-none"/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1247BD7B-36CF-814F-B8C1-DB97C29EE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DAE5D53E-268B-854E-AB12-C1E045FC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064B7-8725-0F49-BF41-B155B3EB7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05B2CC-2DA5-9447-94E8-A87D69C2AA36}" type="slidenum">
              <a:rPr lang="en-US" altLang="x-none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956418" name="Rectangle 2">
            <a:extLst>
              <a:ext uri="{FF2B5EF4-FFF2-40B4-BE49-F238E27FC236}">
                <a16:creationId xmlns:a16="http://schemas.microsoft.com/office/drawing/2014/main" id="{412F84C0-2A9B-1642-97FE-695E57445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6A15272D-3FAD-F745-9687-89547CA57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F444E3-01B8-7741-858A-C1F096D16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23EF2-2921-6C45-B35A-7AB0D1B9C320}" type="slidenum">
              <a:rPr lang="en-US" altLang="x-none"/>
              <a:pPr>
                <a:defRPr/>
              </a:pPr>
              <a:t>26</a:t>
            </a:fld>
            <a:endParaRPr lang="en-US" altLang="x-none"/>
          </a:p>
        </p:txBody>
      </p:sp>
      <p:sp>
        <p:nvSpPr>
          <p:cNvPr id="1031170" name="Rectangle 2">
            <a:extLst>
              <a:ext uri="{FF2B5EF4-FFF2-40B4-BE49-F238E27FC236}">
                <a16:creationId xmlns:a16="http://schemas.microsoft.com/office/drawing/2014/main" id="{704056D9-C8AA-E041-A18C-946F1326C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AE75CF3B-7262-C04A-824F-0350E9B30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4D7206-1314-4143-A709-52D6E10A1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040BD-FF0E-AE42-A2F1-D3A567E00305}" type="slidenum">
              <a:rPr lang="en-US" altLang="x-none"/>
              <a:pPr>
                <a:defRPr/>
              </a:pPr>
              <a:t>27</a:t>
            </a:fld>
            <a:endParaRPr lang="en-US" altLang="x-none"/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73ED99F1-CF6E-3245-BAC3-C3D6B3BB1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8FA12217-58EE-F640-AD9F-C331C8D90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09DEA9-3143-0941-A9E4-F5F243E31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D77419-4B2A-1F4A-AD6B-7E858CAF6483}" type="slidenum">
              <a:rPr lang="en-US" altLang="x-none"/>
              <a:pPr>
                <a:defRPr/>
              </a:pPr>
              <a:t>28</a:t>
            </a:fld>
            <a:endParaRPr lang="en-US" altLang="x-none"/>
          </a:p>
        </p:txBody>
      </p:sp>
      <p:sp>
        <p:nvSpPr>
          <p:cNvPr id="958466" name="Rectangle 2">
            <a:extLst>
              <a:ext uri="{FF2B5EF4-FFF2-40B4-BE49-F238E27FC236}">
                <a16:creationId xmlns:a16="http://schemas.microsoft.com/office/drawing/2014/main" id="{0B1BEB9B-7C7B-2C42-BA8B-AC6DC6098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F79E99BC-162A-BE43-B824-AB70FD065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269122-C949-B446-B8C9-9DCD9C3CD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325C2-B292-0541-BADE-8F7A73879CF4}" type="slidenum">
              <a:rPr lang="en-US" altLang="x-none"/>
              <a:pPr>
                <a:defRPr/>
              </a:pPr>
              <a:t>29</a:t>
            </a:fld>
            <a:endParaRPr lang="en-US" altLang="x-none"/>
          </a:p>
        </p:txBody>
      </p:sp>
      <p:sp>
        <p:nvSpPr>
          <p:cNvPr id="959490" name="Rectangle 2">
            <a:extLst>
              <a:ext uri="{FF2B5EF4-FFF2-40B4-BE49-F238E27FC236}">
                <a16:creationId xmlns:a16="http://schemas.microsoft.com/office/drawing/2014/main" id="{04AB96C2-60D5-F848-B7BC-5F8BBE224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>
            <a:extLst>
              <a:ext uri="{FF2B5EF4-FFF2-40B4-BE49-F238E27FC236}">
                <a16:creationId xmlns:a16="http://schemas.microsoft.com/office/drawing/2014/main" id="{A095898C-CC59-7547-B7AB-2CA6B5171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C48B18-40C7-1443-B6A7-169E478F8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12E46A-580E-6349-9EC9-CB5D56C67E31}" type="slidenum">
              <a:rPr lang="en-US" altLang="x-none"/>
              <a:pPr>
                <a:defRPr/>
              </a:pPr>
              <a:t>30</a:t>
            </a:fld>
            <a:endParaRPr lang="en-US" altLang="x-none"/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id="{A0BF7825-B4F8-1748-9A7C-7EA4D57D1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527397A9-7463-2C44-8846-794D6BA03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95B35E-5975-D54A-97F9-F4EA042C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4D32E-07D3-8044-8ABC-9A12A51DB390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1041410" name="Rectangle 2">
            <a:extLst>
              <a:ext uri="{FF2B5EF4-FFF2-40B4-BE49-F238E27FC236}">
                <a16:creationId xmlns:a16="http://schemas.microsoft.com/office/drawing/2014/main" id="{16845EB0-F3FB-B744-BFFE-E9FE3CC5F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3340FDAD-0792-B541-84BC-1F7451BDB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36FF27-9C97-8B4E-8EBD-6AE544EF7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1EC49E-E67C-B041-B0E5-6DE15F1DC02C}" type="slidenum">
              <a:rPr lang="en-US" altLang="x-none"/>
              <a:pPr>
                <a:defRPr/>
              </a:pPr>
              <a:t>31</a:t>
            </a:fld>
            <a:endParaRPr lang="en-US" altLang="x-none"/>
          </a:p>
        </p:txBody>
      </p:sp>
      <p:sp>
        <p:nvSpPr>
          <p:cNvPr id="1035266" name="Rectangle 2">
            <a:extLst>
              <a:ext uri="{FF2B5EF4-FFF2-40B4-BE49-F238E27FC236}">
                <a16:creationId xmlns:a16="http://schemas.microsoft.com/office/drawing/2014/main" id="{DE04AC82-4D45-B443-BBE0-C13C11F9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C4A155B6-2E18-1E4E-8A31-D0945FE55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9F4AA0-FD38-C74D-999A-C34F9EC9F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6A79B-669E-E542-A85A-EB044F82E5DE}" type="slidenum">
              <a:rPr lang="en-US" altLang="x-none"/>
              <a:pPr>
                <a:defRPr/>
              </a:pPr>
              <a:t>32</a:t>
            </a:fld>
            <a:endParaRPr lang="en-US" altLang="x-none"/>
          </a:p>
        </p:txBody>
      </p:sp>
      <p:sp>
        <p:nvSpPr>
          <p:cNvPr id="961538" name="Rectangle 2">
            <a:extLst>
              <a:ext uri="{FF2B5EF4-FFF2-40B4-BE49-F238E27FC236}">
                <a16:creationId xmlns:a16="http://schemas.microsoft.com/office/drawing/2014/main" id="{AD4F0886-C536-3348-AC04-A7FFC4C21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11E950D1-C979-4544-A894-7EB92B59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0B01F3-F74A-A142-8A14-C134B3C23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270FA-80FA-4C40-9040-3894B1D1B595}" type="slidenum">
              <a:rPr lang="en-US" altLang="x-none"/>
              <a:pPr>
                <a:defRPr/>
              </a:pPr>
              <a:t>33</a:t>
            </a:fld>
            <a:endParaRPr lang="en-US" altLang="x-none"/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id="{B4C880C1-A7DE-9A47-8DE2-1208158A6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8C118730-B0DC-7743-8162-06C122A77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9BED6D-B1A8-6347-976C-F79E062C0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6D9DC5-A34B-6B4B-881F-77E30A788539}" type="slidenum">
              <a:rPr lang="en-US" altLang="x-none"/>
              <a:pPr>
                <a:defRPr/>
              </a:pPr>
              <a:t>34</a:t>
            </a:fld>
            <a:endParaRPr lang="en-US" altLang="x-none"/>
          </a:p>
        </p:txBody>
      </p:sp>
      <p:sp>
        <p:nvSpPr>
          <p:cNvPr id="963586" name="Rectangle 2">
            <a:extLst>
              <a:ext uri="{FF2B5EF4-FFF2-40B4-BE49-F238E27FC236}">
                <a16:creationId xmlns:a16="http://schemas.microsoft.com/office/drawing/2014/main" id="{23C084B8-27B9-2746-9AFA-3DD404B8C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>
            <a:extLst>
              <a:ext uri="{FF2B5EF4-FFF2-40B4-BE49-F238E27FC236}">
                <a16:creationId xmlns:a16="http://schemas.microsoft.com/office/drawing/2014/main" id="{C0600585-C350-DB4A-9FF3-59E23323F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03C202-237C-224F-952E-E6A5F96FD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95A4C3-829A-1D4D-9BAF-911CF13B5551}" type="slidenum">
              <a:rPr lang="en-US" altLang="x-none"/>
              <a:pPr>
                <a:defRPr/>
              </a:pPr>
              <a:t>35</a:t>
            </a:fld>
            <a:endParaRPr lang="en-US" altLang="x-none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CCA49184-2B30-A744-A852-1B5F11FA4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2008FEE6-298D-ED4A-8847-83CD49B3B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237542-3448-2844-A85D-35DA11000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B6756-17EB-F644-8C1E-EEE6D0B1104C}" type="slidenum">
              <a:rPr lang="en-US" altLang="x-none"/>
              <a:pPr>
                <a:defRPr/>
              </a:pPr>
              <a:t>36</a:t>
            </a:fld>
            <a:endParaRPr lang="en-US" altLang="x-none"/>
          </a:p>
        </p:txBody>
      </p:sp>
      <p:sp>
        <p:nvSpPr>
          <p:cNvPr id="965634" name="Rectangle 2">
            <a:extLst>
              <a:ext uri="{FF2B5EF4-FFF2-40B4-BE49-F238E27FC236}">
                <a16:creationId xmlns:a16="http://schemas.microsoft.com/office/drawing/2014/main" id="{192447AE-93A5-6149-AAF9-45D5C7728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>
            <a:extLst>
              <a:ext uri="{FF2B5EF4-FFF2-40B4-BE49-F238E27FC236}">
                <a16:creationId xmlns:a16="http://schemas.microsoft.com/office/drawing/2014/main" id="{71E9FD94-7D83-3247-B468-64FC440EA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A094E9-A99D-1E4B-91A0-41A5FCDA5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D624D3-52F1-954F-A099-24F82B2640D5}" type="slidenum">
              <a:rPr lang="en-US" altLang="x-none"/>
              <a:pPr>
                <a:defRPr/>
              </a:pPr>
              <a:t>37</a:t>
            </a:fld>
            <a:endParaRPr lang="en-US" altLang="x-none"/>
          </a:p>
        </p:txBody>
      </p:sp>
      <p:sp>
        <p:nvSpPr>
          <p:cNvPr id="966658" name="Rectangle 2">
            <a:extLst>
              <a:ext uri="{FF2B5EF4-FFF2-40B4-BE49-F238E27FC236}">
                <a16:creationId xmlns:a16="http://schemas.microsoft.com/office/drawing/2014/main" id="{38168CEA-DF4D-974D-93BF-C90205674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86A0D0DD-8B57-A943-8E0B-ECDA6B3E2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0F6DD0-6F5F-2E49-A84D-562FB560C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97D33F-2499-CF4E-A11A-C24070643153}" type="slidenum">
              <a:rPr lang="en-US" altLang="x-none"/>
              <a:pPr>
                <a:defRPr/>
              </a:pPr>
              <a:t>38</a:t>
            </a:fld>
            <a:endParaRPr lang="en-US" altLang="x-none"/>
          </a:p>
        </p:txBody>
      </p:sp>
      <p:sp>
        <p:nvSpPr>
          <p:cNvPr id="967682" name="Rectangle 2">
            <a:extLst>
              <a:ext uri="{FF2B5EF4-FFF2-40B4-BE49-F238E27FC236}">
                <a16:creationId xmlns:a16="http://schemas.microsoft.com/office/drawing/2014/main" id="{F6D9E213-E603-F14B-A19F-650BE3EC7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86063256-8BBB-BB40-81A4-2AA74DF57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24CF26-AACB-1740-9762-5422C3963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16A6D-9A10-DD44-AEDB-7D740FFF81D4}" type="slidenum">
              <a:rPr lang="en-US" altLang="x-none"/>
              <a:pPr>
                <a:defRPr/>
              </a:pPr>
              <a:t>39</a:t>
            </a:fld>
            <a:endParaRPr lang="en-US" altLang="x-none"/>
          </a:p>
        </p:txBody>
      </p:sp>
      <p:sp>
        <p:nvSpPr>
          <p:cNvPr id="968706" name="Rectangle 2">
            <a:extLst>
              <a:ext uri="{FF2B5EF4-FFF2-40B4-BE49-F238E27FC236}">
                <a16:creationId xmlns:a16="http://schemas.microsoft.com/office/drawing/2014/main" id="{451E2242-7254-694D-A004-7B66962DF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5A27A41F-DDCF-CE4E-BCC9-3B60CC26F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46F5F3-6411-4B4C-A893-B88B7FB8C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99FA4-F69F-504B-AF31-C1F100319404}" type="slidenum">
              <a:rPr lang="en-US" altLang="x-none"/>
              <a:pPr>
                <a:defRPr/>
              </a:pPr>
              <a:t>40</a:t>
            </a:fld>
            <a:endParaRPr lang="en-US" altLang="x-none"/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id="{03D5E33F-7246-7545-9BB3-CE9636C72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1BE75A4D-00B6-D146-81C9-65A75DF7F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E9D7D8-C12A-6647-8DE4-5AF6AD217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776A8-D598-3D4A-A8AF-E64EC28B3301}" type="slidenum">
              <a:rPr lang="en-US" altLang="x-none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5B2D0306-8546-514B-AB24-EB22D7FF2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3577F316-4A46-0D4B-B1D7-14766C6F3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4BCA2C-1139-E94F-9717-265AF07D12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CB7427-37C6-394A-BD18-CBBFC37E8A4B}" type="slidenum">
              <a:rPr lang="en-US" altLang="x-none"/>
              <a:pPr>
                <a:defRPr/>
              </a:pPr>
              <a:t>41</a:t>
            </a:fld>
            <a:endParaRPr lang="en-US" altLang="x-none"/>
          </a:p>
        </p:txBody>
      </p:sp>
      <p:sp>
        <p:nvSpPr>
          <p:cNvPr id="970754" name="Rectangle 2">
            <a:extLst>
              <a:ext uri="{FF2B5EF4-FFF2-40B4-BE49-F238E27FC236}">
                <a16:creationId xmlns:a16="http://schemas.microsoft.com/office/drawing/2014/main" id="{316C31D7-F449-4146-BDBB-8C2117A95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2939C57E-4C0E-C148-B3BB-569A5D24B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585945-EE87-FE47-BCED-64FBA27D1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CD8CA2-BF09-A04A-98A0-AB2ED40C5A99}" type="slidenum">
              <a:rPr lang="en-US" altLang="x-none"/>
              <a:pPr>
                <a:defRPr/>
              </a:pPr>
              <a:t>43</a:t>
            </a:fld>
            <a:endParaRPr lang="en-US" altLang="x-none"/>
          </a:p>
        </p:txBody>
      </p:sp>
      <p:sp>
        <p:nvSpPr>
          <p:cNvPr id="971778" name="Rectangle 2">
            <a:extLst>
              <a:ext uri="{FF2B5EF4-FFF2-40B4-BE49-F238E27FC236}">
                <a16:creationId xmlns:a16="http://schemas.microsoft.com/office/drawing/2014/main" id="{D9DA3096-0C23-E848-ACC6-80E7DAB2C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27BB429D-457E-D74F-B763-589D50027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672768-4436-A44A-8897-FB5A0C7E1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122576-A36F-F54B-9A90-2152C4F89507}" type="slidenum">
              <a:rPr lang="en-US" altLang="x-none"/>
              <a:pPr>
                <a:defRPr/>
              </a:pPr>
              <a:t>44</a:t>
            </a:fld>
            <a:endParaRPr lang="en-US" altLang="x-none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246CD750-6A91-A648-8781-AD91A209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A24D1BD6-588A-FE4A-99DB-E50F4759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return is not the same as return undef &lt;- list context get a list of one value, not empty list.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FD6DB2-4845-8E43-A2CA-D71BD8F77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688DA1-34D2-C745-B82F-82A8C1FD94C4}" type="slidenum">
              <a:rPr lang="en-US" altLang="x-none"/>
              <a:pPr>
                <a:defRPr/>
              </a:pPr>
              <a:t>45</a:t>
            </a:fld>
            <a:endParaRPr lang="en-US" altLang="x-none"/>
          </a:p>
        </p:txBody>
      </p:sp>
      <p:sp>
        <p:nvSpPr>
          <p:cNvPr id="972802" name="Rectangle 2">
            <a:extLst>
              <a:ext uri="{FF2B5EF4-FFF2-40B4-BE49-F238E27FC236}">
                <a16:creationId xmlns:a16="http://schemas.microsoft.com/office/drawing/2014/main" id="{59B2E9EC-1926-494A-A1AF-0DDD4B269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CC7D3639-22C7-4744-B905-3A3AF4AFF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B86CFC-8E16-A949-A969-577DEF2BD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B0C73-6823-B04C-9841-47B01DDAE1AD}" type="slidenum">
              <a:rPr lang="en-US" altLang="x-none"/>
              <a:pPr>
                <a:defRPr/>
              </a:pPr>
              <a:t>46</a:t>
            </a:fld>
            <a:endParaRPr lang="en-US" altLang="x-none"/>
          </a:p>
        </p:txBody>
      </p:sp>
      <p:sp>
        <p:nvSpPr>
          <p:cNvPr id="973826" name="Rectangle 2">
            <a:extLst>
              <a:ext uri="{FF2B5EF4-FFF2-40B4-BE49-F238E27FC236}">
                <a16:creationId xmlns:a16="http://schemas.microsoft.com/office/drawing/2014/main" id="{3DB71318-73EC-2F47-B44C-4A15FB428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228E2160-C122-D848-B125-5BD1179C9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D81842-078F-7B4C-8EE5-F2DFE4ADF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07009A-1518-A049-B9DA-B24AA006999E}" type="slidenum">
              <a:rPr lang="en-US" altLang="x-none"/>
              <a:pPr>
                <a:defRPr/>
              </a:pPr>
              <a:t>47</a:t>
            </a:fld>
            <a:endParaRPr lang="en-US" altLang="x-none"/>
          </a:p>
        </p:txBody>
      </p:sp>
      <p:sp>
        <p:nvSpPr>
          <p:cNvPr id="974850" name="Rectangle 2">
            <a:extLst>
              <a:ext uri="{FF2B5EF4-FFF2-40B4-BE49-F238E27FC236}">
                <a16:creationId xmlns:a16="http://schemas.microsoft.com/office/drawing/2014/main" id="{E7BB52FF-C34B-2B41-A88F-EB4C67046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87476D9D-6539-DA40-83EA-C99FE0BD1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4ECD8A-71DB-674E-B73F-7227FAECB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1BE0E-1A38-BE42-A337-66FF4B541161}" type="slidenum">
              <a:rPr lang="en-US" altLang="x-none"/>
              <a:pPr>
                <a:defRPr/>
              </a:pPr>
              <a:t>48</a:t>
            </a:fld>
            <a:endParaRPr lang="en-US" altLang="x-none"/>
          </a:p>
        </p:txBody>
      </p:sp>
      <p:sp>
        <p:nvSpPr>
          <p:cNvPr id="975874" name="Rectangle 2">
            <a:extLst>
              <a:ext uri="{FF2B5EF4-FFF2-40B4-BE49-F238E27FC236}">
                <a16:creationId xmlns:a16="http://schemas.microsoft.com/office/drawing/2014/main" id="{A96D40A4-1FE9-474B-92E5-55835D9EE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D07EA4FF-47D8-4D48-99B3-BA2D8B63B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54A495-7025-1F47-9018-971AAEAD3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D0555-403D-2E43-B7C8-145BB61930A4}" type="slidenum">
              <a:rPr lang="en-US" altLang="x-none"/>
              <a:pPr>
                <a:defRPr/>
              </a:pPr>
              <a:t>49</a:t>
            </a:fld>
            <a:endParaRPr lang="en-US" altLang="x-none"/>
          </a:p>
        </p:txBody>
      </p:sp>
      <p:sp>
        <p:nvSpPr>
          <p:cNvPr id="976898" name="Rectangle 2">
            <a:extLst>
              <a:ext uri="{FF2B5EF4-FFF2-40B4-BE49-F238E27FC236}">
                <a16:creationId xmlns:a16="http://schemas.microsoft.com/office/drawing/2014/main" id="{FDDB35C6-C4EE-CC40-90A9-CC43E574A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DFBCCC9C-6DC6-5D41-B22A-B80FB9173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68656E-9EA2-B040-9356-8EAC45C48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9EEE7-841B-E145-9AA8-709476A81DCD}" type="slidenum">
              <a:rPr lang="en-US" altLang="x-none"/>
              <a:pPr>
                <a:defRPr/>
              </a:pPr>
              <a:t>51</a:t>
            </a:fld>
            <a:endParaRPr lang="en-US" altLang="x-none"/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223A7D8B-59F2-0D42-9E8F-A6E34F799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FD05AD4A-30B1-3F4F-91F8-F768B879B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7D2849-5923-E04A-B308-F2B23405C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C0AF59-9D3C-2B4F-AA06-D93F983BE184}" type="slidenum">
              <a:rPr lang="en-US" altLang="x-none"/>
              <a:pPr>
                <a:defRPr/>
              </a:pPr>
              <a:t>52</a:t>
            </a:fld>
            <a:endParaRPr lang="en-US" altLang="x-none"/>
          </a:p>
        </p:txBody>
      </p:sp>
      <p:sp>
        <p:nvSpPr>
          <p:cNvPr id="978946" name="Rectangle 2">
            <a:extLst>
              <a:ext uri="{FF2B5EF4-FFF2-40B4-BE49-F238E27FC236}">
                <a16:creationId xmlns:a16="http://schemas.microsoft.com/office/drawing/2014/main" id="{F6E84468-7133-F347-9C4D-F202641F4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>
            <a:extLst>
              <a:ext uri="{FF2B5EF4-FFF2-40B4-BE49-F238E27FC236}">
                <a16:creationId xmlns:a16="http://schemas.microsoft.com/office/drawing/2014/main" id="{992C665D-F0DA-7042-BCE9-E0C45C1FE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007C82-96E3-1E47-B4DF-FBA6FE8BD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F0E65-68CE-CD46-8EAC-88E9CA14B5F4}" type="slidenum">
              <a:rPr lang="en-US" altLang="x-none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140D5A0-8EB3-A148-B237-9DD4CE97D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7BDA87F-162C-C54D-8178-B31FC8C84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D45908-8F09-3945-8C59-258D18B08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B9F24-D0D2-AB4A-AF08-D0FE8B3C2328}" type="slidenum">
              <a:rPr lang="en-US" altLang="x-none"/>
              <a:pPr>
                <a:defRPr/>
              </a:pPr>
              <a:t>53</a:t>
            </a:fld>
            <a:endParaRPr lang="en-US" altLang="x-none"/>
          </a:p>
        </p:txBody>
      </p:sp>
      <p:sp>
        <p:nvSpPr>
          <p:cNvPr id="1033218" name="Rectangle 2">
            <a:extLst>
              <a:ext uri="{FF2B5EF4-FFF2-40B4-BE49-F238E27FC236}">
                <a16:creationId xmlns:a16="http://schemas.microsoft.com/office/drawing/2014/main" id="{7ED56215-6779-0F41-8C26-8D3B218F4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67EB9F8C-57B0-5F47-85DA-597E19D55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81FAFD-701B-6C44-8B7F-941BDD235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A443CA-8F1D-024E-BDE3-EFA7EA870549}" type="slidenum">
              <a:rPr lang="en-US" altLang="x-none"/>
              <a:pPr>
                <a:defRPr/>
              </a:pPr>
              <a:t>55</a:t>
            </a:fld>
            <a:endParaRPr lang="en-US" altLang="x-none"/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0DE7A140-CE69-204B-92AE-C9DB6533A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87CB0940-39D8-054A-8566-BC7B5848F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6C01F5-BE1D-9842-BFCF-BA177CFB5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D6FF3-E029-DF4D-A574-35141EEE4A10}" type="slidenum">
              <a:rPr lang="en-US" altLang="x-none"/>
              <a:pPr>
                <a:defRPr/>
              </a:pPr>
              <a:t>56</a:t>
            </a:fld>
            <a:endParaRPr lang="en-US" altLang="x-none"/>
          </a:p>
        </p:txBody>
      </p:sp>
      <p:sp>
        <p:nvSpPr>
          <p:cNvPr id="980994" name="Rectangle 2">
            <a:extLst>
              <a:ext uri="{FF2B5EF4-FFF2-40B4-BE49-F238E27FC236}">
                <a16:creationId xmlns:a16="http://schemas.microsoft.com/office/drawing/2014/main" id="{85D4A004-4A89-C948-BCBD-F3AD56686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>
            <a:extLst>
              <a:ext uri="{FF2B5EF4-FFF2-40B4-BE49-F238E27FC236}">
                <a16:creationId xmlns:a16="http://schemas.microsoft.com/office/drawing/2014/main" id="{CBBB8935-BAE4-6C46-A565-FAA8BBA9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28FA9F-E39D-5A4B-97E0-493612FEA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C69880-B578-DB48-86EF-1D3588320249}" type="slidenum">
              <a:rPr lang="en-US" altLang="x-none"/>
              <a:pPr>
                <a:defRPr/>
              </a:pPr>
              <a:t>57</a:t>
            </a:fld>
            <a:endParaRPr lang="en-US" altLang="x-none"/>
          </a:p>
        </p:txBody>
      </p:sp>
      <p:sp>
        <p:nvSpPr>
          <p:cNvPr id="982018" name="Rectangle 2">
            <a:extLst>
              <a:ext uri="{FF2B5EF4-FFF2-40B4-BE49-F238E27FC236}">
                <a16:creationId xmlns:a16="http://schemas.microsoft.com/office/drawing/2014/main" id="{6AEE4D72-185B-0449-9994-269459A85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>
            <a:extLst>
              <a:ext uri="{FF2B5EF4-FFF2-40B4-BE49-F238E27FC236}">
                <a16:creationId xmlns:a16="http://schemas.microsoft.com/office/drawing/2014/main" id="{4C7394DC-D309-2146-90EC-888588D3B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F06E0F-2413-7D48-AAB1-B9BCAFC02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EB3764-63DB-ED4C-8B35-EEBA62491D12}" type="slidenum">
              <a:rPr lang="en-US" altLang="x-none"/>
              <a:pPr>
                <a:defRPr/>
              </a:pPr>
              <a:t>58</a:t>
            </a:fld>
            <a:endParaRPr lang="en-US" altLang="x-none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A101CDCF-E172-9647-833A-A094CC885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3FC39BF5-CA57-2949-8EAF-F02AE64B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A8CBAC-C214-484A-9424-AEA62FE3D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E2FEFB-8283-AA42-BE25-7BFD5F132553}" type="slidenum">
              <a:rPr lang="en-US" altLang="x-none"/>
              <a:pPr>
                <a:defRPr/>
              </a:pPr>
              <a:t>59</a:t>
            </a:fld>
            <a:endParaRPr lang="en-US" altLang="x-none"/>
          </a:p>
        </p:txBody>
      </p:sp>
      <p:sp>
        <p:nvSpPr>
          <p:cNvPr id="873474" name="Rectangle 2">
            <a:extLst>
              <a:ext uri="{FF2B5EF4-FFF2-40B4-BE49-F238E27FC236}">
                <a16:creationId xmlns:a16="http://schemas.microsoft.com/office/drawing/2014/main" id="{0E9F51C3-25E6-4341-ABF8-C99E84646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63B132AF-3FFB-9E47-9D82-5C49C6112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From Learning Perl p.158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4E4ACC-21A7-2941-A96B-863F84121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71E01-9D9A-7149-88AE-F7BC1C77018D}" type="slidenum">
              <a:rPr lang="en-US" altLang="x-none"/>
              <a:pPr>
                <a:defRPr/>
              </a:pPr>
              <a:t>60</a:t>
            </a:fld>
            <a:endParaRPr lang="en-US" altLang="x-none"/>
          </a:p>
        </p:txBody>
      </p:sp>
      <p:sp>
        <p:nvSpPr>
          <p:cNvPr id="984066" name="Rectangle 2">
            <a:extLst>
              <a:ext uri="{FF2B5EF4-FFF2-40B4-BE49-F238E27FC236}">
                <a16:creationId xmlns:a16="http://schemas.microsoft.com/office/drawing/2014/main" id="{B11BEAEA-B317-6043-868D-E8ECA530E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4C365DEB-F97C-6047-938F-0FF356DBA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E6C43A-4FE5-BB45-A589-DBEE5E6A2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B1C3FF-D92A-4C47-937E-BF593971C5F6}" type="slidenum">
              <a:rPr lang="en-US" altLang="x-none"/>
              <a:pPr>
                <a:defRPr/>
              </a:pPr>
              <a:t>61</a:t>
            </a:fld>
            <a:endParaRPr lang="en-US" altLang="x-none"/>
          </a:p>
        </p:txBody>
      </p:sp>
      <p:sp>
        <p:nvSpPr>
          <p:cNvPr id="985090" name="Rectangle 2">
            <a:extLst>
              <a:ext uri="{FF2B5EF4-FFF2-40B4-BE49-F238E27FC236}">
                <a16:creationId xmlns:a16="http://schemas.microsoft.com/office/drawing/2014/main" id="{D22BEA31-09A4-4F4F-A764-628F83858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376B119C-7C66-114A-B8F0-6EA935E30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14D8C8-5254-464E-83D4-755578ADB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B5739-2B14-4C4C-90A1-C0CD2FE576FD}" type="slidenum">
              <a:rPr lang="en-US" altLang="x-none"/>
              <a:pPr>
                <a:defRPr/>
              </a:pPr>
              <a:t>62</a:t>
            </a:fld>
            <a:endParaRPr lang="en-US" altLang="x-none"/>
          </a:p>
        </p:txBody>
      </p:sp>
      <p:sp>
        <p:nvSpPr>
          <p:cNvPr id="986114" name="Rectangle 2">
            <a:extLst>
              <a:ext uri="{FF2B5EF4-FFF2-40B4-BE49-F238E27FC236}">
                <a16:creationId xmlns:a16="http://schemas.microsoft.com/office/drawing/2014/main" id="{34A7D19D-411D-D343-BB41-46711417B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649FD6A1-EBD5-BC4A-8896-9BF8C05D0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B8B530-1897-0F4C-8E85-639D49E8F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1694F1-6A7B-9048-BE1E-ED3A7FAAB592}" type="slidenum">
              <a:rPr lang="en-US" altLang="x-none"/>
              <a:pPr>
                <a:defRPr/>
              </a:pPr>
              <a:t>63</a:t>
            </a:fld>
            <a:endParaRPr lang="en-US" altLang="x-none"/>
          </a:p>
        </p:txBody>
      </p:sp>
      <p:sp>
        <p:nvSpPr>
          <p:cNvPr id="987138" name="Rectangle 2">
            <a:extLst>
              <a:ext uri="{FF2B5EF4-FFF2-40B4-BE49-F238E27FC236}">
                <a16:creationId xmlns:a16="http://schemas.microsoft.com/office/drawing/2014/main" id="{3E553EAF-EB89-0144-B3BC-CD3F893EE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96056925-4718-F74F-8CCE-14B2A57CC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0335CB-62FA-BD4C-86CB-8A0B6D7BF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B506F1-9640-394C-A659-DED076DBC4F6}" type="slidenum">
              <a:rPr lang="en-US" altLang="x-none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945154" name="Rectangle 1026">
            <a:extLst>
              <a:ext uri="{FF2B5EF4-FFF2-40B4-BE49-F238E27FC236}">
                <a16:creationId xmlns:a16="http://schemas.microsoft.com/office/drawing/2014/main" id="{C6812CFA-DCB5-284D-8714-482F0E885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1027">
            <a:extLst>
              <a:ext uri="{FF2B5EF4-FFF2-40B4-BE49-F238E27FC236}">
                <a16:creationId xmlns:a16="http://schemas.microsoft.com/office/drawing/2014/main" id="{297CCAA1-6525-7047-A561-48EDDB26C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08C01E-F847-EE46-9404-6EC9AE283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09BC41-2519-1942-8EE3-C60842996BDE}" type="slidenum">
              <a:rPr lang="en-US" altLang="x-none"/>
              <a:pPr>
                <a:defRPr/>
              </a:pPr>
              <a:t>64</a:t>
            </a:fld>
            <a:endParaRPr lang="en-US" altLang="x-none"/>
          </a:p>
        </p:txBody>
      </p:sp>
      <p:sp>
        <p:nvSpPr>
          <p:cNvPr id="988162" name="Rectangle 2">
            <a:extLst>
              <a:ext uri="{FF2B5EF4-FFF2-40B4-BE49-F238E27FC236}">
                <a16:creationId xmlns:a16="http://schemas.microsoft.com/office/drawing/2014/main" id="{7B89DBB6-7E7A-B44E-885C-0AF29B96B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451CC9D5-D0F2-4948-B5E8-D12F5DDFC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FF5753-AB84-C445-BAD7-ACEB5FA0E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4350A2-F3F3-2A4C-9452-F80B3E5239EC}" type="slidenum">
              <a:rPr lang="en-US" altLang="x-none"/>
              <a:pPr>
                <a:defRPr/>
              </a:pPr>
              <a:t>65</a:t>
            </a:fld>
            <a:endParaRPr lang="en-US" altLang="x-none"/>
          </a:p>
        </p:txBody>
      </p:sp>
      <p:sp>
        <p:nvSpPr>
          <p:cNvPr id="989186" name="Rectangle 2">
            <a:extLst>
              <a:ext uri="{FF2B5EF4-FFF2-40B4-BE49-F238E27FC236}">
                <a16:creationId xmlns:a16="http://schemas.microsoft.com/office/drawing/2014/main" id="{A3E34368-9F49-144A-9A28-02DFE2EF5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>
            <a:extLst>
              <a:ext uri="{FF2B5EF4-FFF2-40B4-BE49-F238E27FC236}">
                <a16:creationId xmlns:a16="http://schemas.microsoft.com/office/drawing/2014/main" id="{9848B659-93BE-514F-9433-4ADDABEAB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B01CF5-E848-7F40-9B77-875DFCAD7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866CF8-726C-1643-A2B1-4FF3C893F677}" type="slidenum">
              <a:rPr lang="en-US" altLang="x-none"/>
              <a:pPr>
                <a:defRPr/>
              </a:pPr>
              <a:t>66</a:t>
            </a:fld>
            <a:endParaRPr lang="en-US" altLang="x-none"/>
          </a:p>
        </p:txBody>
      </p:sp>
      <p:sp>
        <p:nvSpPr>
          <p:cNvPr id="990210" name="Rectangle 2">
            <a:extLst>
              <a:ext uri="{FF2B5EF4-FFF2-40B4-BE49-F238E27FC236}">
                <a16:creationId xmlns:a16="http://schemas.microsoft.com/office/drawing/2014/main" id="{9F1D6409-1A3B-1E4D-B1D0-5539944A3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4E040F9C-D622-4B4A-8531-6323876BC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48F47D-EC87-0A47-ADD3-E2B3104BD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A6BA12-237F-7E45-9E7A-D65FEC16E48B}" type="slidenum">
              <a:rPr lang="en-US" altLang="x-none"/>
              <a:pPr>
                <a:defRPr/>
              </a:pPr>
              <a:t>67</a:t>
            </a:fld>
            <a:endParaRPr lang="en-US" altLang="x-none"/>
          </a:p>
        </p:txBody>
      </p:sp>
      <p:sp>
        <p:nvSpPr>
          <p:cNvPr id="991234" name="Rectangle 2">
            <a:extLst>
              <a:ext uri="{FF2B5EF4-FFF2-40B4-BE49-F238E27FC236}">
                <a16:creationId xmlns:a16="http://schemas.microsoft.com/office/drawing/2014/main" id="{637D7D80-A6F4-394E-AAF4-7A92E03FC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C89ACC99-7B42-844E-8A42-A9DC403AA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59498-8AF5-2348-9EE3-91A254CD0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5E4752-CF0A-3843-A3C2-4B702902F431}" type="slidenum">
              <a:rPr lang="en-US" altLang="x-none"/>
              <a:pPr>
                <a:defRPr/>
              </a:pPr>
              <a:t>68</a:t>
            </a:fld>
            <a:endParaRPr lang="en-US" altLang="x-none"/>
          </a:p>
        </p:txBody>
      </p:sp>
      <p:sp>
        <p:nvSpPr>
          <p:cNvPr id="992258" name="Rectangle 1026">
            <a:extLst>
              <a:ext uri="{FF2B5EF4-FFF2-40B4-BE49-F238E27FC236}">
                <a16:creationId xmlns:a16="http://schemas.microsoft.com/office/drawing/2014/main" id="{7D6AE293-5922-6D42-B3B3-F1FCB8E293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59" name="Rectangle 1027">
            <a:extLst>
              <a:ext uri="{FF2B5EF4-FFF2-40B4-BE49-F238E27FC236}">
                <a16:creationId xmlns:a16="http://schemas.microsoft.com/office/drawing/2014/main" id="{A6CA83E0-194D-8B47-90B2-5BA3E66C2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0FCF9D-5AD9-7F47-B8F0-F14482D19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9BC713-A379-0744-8641-A51CD2425E54}" type="slidenum">
              <a:rPr lang="en-US" altLang="x-none"/>
              <a:pPr>
                <a:defRPr/>
              </a:pPr>
              <a:t>69</a:t>
            </a:fld>
            <a:endParaRPr lang="en-US" altLang="x-none"/>
          </a:p>
        </p:txBody>
      </p:sp>
      <p:sp>
        <p:nvSpPr>
          <p:cNvPr id="993282" name="Rectangle 1026">
            <a:extLst>
              <a:ext uri="{FF2B5EF4-FFF2-40B4-BE49-F238E27FC236}">
                <a16:creationId xmlns:a16="http://schemas.microsoft.com/office/drawing/2014/main" id="{42C8FF70-CB61-BB4C-A7C2-934E95251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1027">
            <a:extLst>
              <a:ext uri="{FF2B5EF4-FFF2-40B4-BE49-F238E27FC236}">
                <a16:creationId xmlns:a16="http://schemas.microsoft.com/office/drawing/2014/main" id="{A191810C-8761-6D4F-8323-EC44834A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32F0C4-218A-6F40-9462-C854738ED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2336E1-CB13-7747-A569-EC0F50E61205}" type="slidenum">
              <a:rPr lang="en-US" altLang="x-none"/>
              <a:pPr>
                <a:defRPr/>
              </a:pPr>
              <a:t>70</a:t>
            </a:fld>
            <a:endParaRPr lang="en-US" altLang="x-none"/>
          </a:p>
        </p:txBody>
      </p:sp>
      <p:sp>
        <p:nvSpPr>
          <p:cNvPr id="994306" name="Rectangle 2">
            <a:extLst>
              <a:ext uri="{FF2B5EF4-FFF2-40B4-BE49-F238E27FC236}">
                <a16:creationId xmlns:a16="http://schemas.microsoft.com/office/drawing/2014/main" id="{6F94DBFF-35CA-204F-9F48-D56AED0B7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924E010F-CF14-3A4E-AEE8-5C3CDDEA9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D97163-FD59-1044-B151-3B7C18AB9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0B7BBB-19F4-164A-B906-3743DC6FB0AA}" type="slidenum">
              <a:rPr lang="en-US" altLang="x-none"/>
              <a:pPr>
                <a:defRPr/>
              </a:pPr>
              <a:t>71</a:t>
            </a:fld>
            <a:endParaRPr lang="en-US" altLang="x-none"/>
          </a:p>
        </p:txBody>
      </p:sp>
      <p:sp>
        <p:nvSpPr>
          <p:cNvPr id="996354" name="Rectangle 2">
            <a:extLst>
              <a:ext uri="{FF2B5EF4-FFF2-40B4-BE49-F238E27FC236}">
                <a16:creationId xmlns:a16="http://schemas.microsoft.com/office/drawing/2014/main" id="{2B618516-61FE-CA4E-A7F8-D8D6A6DF6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04D67449-3D30-CF44-9D53-B4E52AB41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C820EB-30C4-1A43-8569-84118666E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A52C7-505C-B147-8410-ED1F40D2789B}" type="slidenum">
              <a:rPr lang="en-US" altLang="x-none"/>
              <a:pPr>
                <a:defRPr/>
              </a:pPr>
              <a:t>72</a:t>
            </a:fld>
            <a:endParaRPr lang="en-US" altLang="x-none"/>
          </a:p>
        </p:txBody>
      </p:sp>
      <p:sp>
        <p:nvSpPr>
          <p:cNvPr id="997378" name="Rectangle 2">
            <a:extLst>
              <a:ext uri="{FF2B5EF4-FFF2-40B4-BE49-F238E27FC236}">
                <a16:creationId xmlns:a16="http://schemas.microsoft.com/office/drawing/2014/main" id="{82B92667-0CE0-C949-A837-FFB95518F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71D4A04F-74ED-CA4E-85CA-0CE955D3F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F4641E-9AD0-6B4F-8304-B01499B03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7932E-2BE8-D349-82C0-9468E784CA6E}" type="slidenum">
              <a:rPr lang="en-US" altLang="x-none"/>
              <a:pPr>
                <a:defRPr/>
              </a:pPr>
              <a:t>73</a:t>
            </a:fld>
            <a:endParaRPr lang="en-US" altLang="x-none"/>
          </a:p>
        </p:txBody>
      </p:sp>
      <p:sp>
        <p:nvSpPr>
          <p:cNvPr id="998402" name="Rectangle 2">
            <a:extLst>
              <a:ext uri="{FF2B5EF4-FFF2-40B4-BE49-F238E27FC236}">
                <a16:creationId xmlns:a16="http://schemas.microsoft.com/office/drawing/2014/main" id="{2F085BEC-E70C-FC4C-9D4A-CB2A2BEFD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6DCAF15B-D494-0B4D-A796-DA05E6A8A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62B9BE-2AAE-C341-BFE9-40CD90631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2FC7F-2B6A-D248-A832-5A80BB1C3E52}" type="slidenum">
              <a:rPr lang="en-US" altLang="x-none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1015810" name="Rectangle 2">
            <a:extLst>
              <a:ext uri="{FF2B5EF4-FFF2-40B4-BE49-F238E27FC236}">
                <a16:creationId xmlns:a16="http://schemas.microsoft.com/office/drawing/2014/main" id="{4F82A2FF-F68F-D54B-BD5C-AD42EAFF7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>
            <a:extLst>
              <a:ext uri="{FF2B5EF4-FFF2-40B4-BE49-F238E27FC236}">
                <a16:creationId xmlns:a16="http://schemas.microsoft.com/office/drawing/2014/main" id="{3E48E015-BE73-DA4B-894A-99FF93F7E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496AAE-05FB-E744-A8EA-EC8479FDC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85938-4A5A-DD49-AAE4-C42D6C163B3F}" type="slidenum">
              <a:rPr lang="en-US" altLang="x-none"/>
              <a:pPr>
                <a:defRPr/>
              </a:pPr>
              <a:t>74</a:t>
            </a:fld>
            <a:endParaRPr lang="en-US" altLang="x-none"/>
          </a:p>
        </p:txBody>
      </p:sp>
      <p:sp>
        <p:nvSpPr>
          <p:cNvPr id="999426" name="Rectangle 2">
            <a:extLst>
              <a:ext uri="{FF2B5EF4-FFF2-40B4-BE49-F238E27FC236}">
                <a16:creationId xmlns:a16="http://schemas.microsoft.com/office/drawing/2014/main" id="{521A7120-ADE0-8A44-8379-DE8F19A5D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1F6D2CBD-BA45-4040-B129-B99196743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A13E53-FD88-D946-93F7-8F596EFCE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3224F-4ADC-A948-A62D-93F0335E62CA}" type="slidenum">
              <a:rPr lang="en-US" altLang="x-none"/>
              <a:pPr>
                <a:defRPr/>
              </a:pPr>
              <a:t>75</a:t>
            </a:fld>
            <a:endParaRPr lang="en-US" altLang="x-none"/>
          </a:p>
        </p:txBody>
      </p:sp>
      <p:sp>
        <p:nvSpPr>
          <p:cNvPr id="1000450" name="Rectangle 2">
            <a:extLst>
              <a:ext uri="{FF2B5EF4-FFF2-40B4-BE49-F238E27FC236}">
                <a16:creationId xmlns:a16="http://schemas.microsoft.com/office/drawing/2014/main" id="{7EA21704-2741-BC47-9520-7B112B2A3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A4240162-706A-6543-8D50-438E8B51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AE8761-350E-CC4B-A517-978B3139D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51C54-C39C-814D-ADDE-6D2F51D54B2C}" type="slidenum">
              <a:rPr lang="en-US" altLang="x-none"/>
              <a:pPr>
                <a:defRPr/>
              </a:pPr>
              <a:t>76</a:t>
            </a:fld>
            <a:endParaRPr lang="en-US" altLang="x-none"/>
          </a:p>
        </p:txBody>
      </p:sp>
      <p:sp>
        <p:nvSpPr>
          <p:cNvPr id="1000450" name="Rectangle 2">
            <a:extLst>
              <a:ext uri="{FF2B5EF4-FFF2-40B4-BE49-F238E27FC236}">
                <a16:creationId xmlns:a16="http://schemas.microsoft.com/office/drawing/2014/main" id="{16F231DA-27D4-984C-A374-5218675BC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C35A16D6-B970-8244-87B2-03D4328B0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78723E-DEA8-3746-A1D9-F78E2C467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ED891A-819E-BE40-B38F-BCA4A47966C5}" type="slidenum">
              <a:rPr lang="en-US" altLang="x-none"/>
              <a:pPr>
                <a:defRPr/>
              </a:pPr>
              <a:t>77</a:t>
            </a:fld>
            <a:endParaRPr lang="en-US" altLang="x-none"/>
          </a:p>
        </p:txBody>
      </p:sp>
      <p:sp>
        <p:nvSpPr>
          <p:cNvPr id="1049602" name="Rectangle 2">
            <a:extLst>
              <a:ext uri="{FF2B5EF4-FFF2-40B4-BE49-F238E27FC236}">
                <a16:creationId xmlns:a16="http://schemas.microsoft.com/office/drawing/2014/main" id="{C87D9F5E-7274-8546-B8A3-23914C277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9603" name="Rectangle 3">
            <a:extLst>
              <a:ext uri="{FF2B5EF4-FFF2-40B4-BE49-F238E27FC236}">
                <a16:creationId xmlns:a16="http://schemas.microsoft.com/office/drawing/2014/main" id="{33E698C8-8210-5944-835A-5F291E4C0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2526B6-FF82-0549-92C6-30DF80ADB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3A185-EE24-FA43-9C50-ED958903C25F}" type="slidenum">
              <a:rPr lang="en-US" altLang="x-none"/>
              <a:pPr>
                <a:defRPr/>
              </a:pPr>
              <a:t>78</a:t>
            </a:fld>
            <a:endParaRPr lang="en-US" altLang="x-none"/>
          </a:p>
        </p:txBody>
      </p:sp>
      <p:sp>
        <p:nvSpPr>
          <p:cNvPr id="1001474" name="Rectangle 2">
            <a:extLst>
              <a:ext uri="{FF2B5EF4-FFF2-40B4-BE49-F238E27FC236}">
                <a16:creationId xmlns:a16="http://schemas.microsoft.com/office/drawing/2014/main" id="{90F0DE96-7DC8-7049-A8E5-54B9B4B3F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A866D24F-CF2C-D245-B3F6-2E9CF676C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C97D8F-3CC1-784D-88C9-31A0889FC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9CA7C-0FA0-8442-A226-8F9BF932997F}" type="slidenum">
              <a:rPr lang="en-US" altLang="x-none"/>
              <a:pPr>
                <a:defRPr/>
              </a:pPr>
              <a:t>79</a:t>
            </a:fld>
            <a:endParaRPr lang="en-US" altLang="x-none"/>
          </a:p>
        </p:txBody>
      </p:sp>
      <p:sp>
        <p:nvSpPr>
          <p:cNvPr id="1037314" name="Rectangle 2">
            <a:extLst>
              <a:ext uri="{FF2B5EF4-FFF2-40B4-BE49-F238E27FC236}">
                <a16:creationId xmlns:a16="http://schemas.microsoft.com/office/drawing/2014/main" id="{3463010B-EB15-F047-87EA-19C316C89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>
            <a:extLst>
              <a:ext uri="{FF2B5EF4-FFF2-40B4-BE49-F238E27FC236}">
                <a16:creationId xmlns:a16="http://schemas.microsoft.com/office/drawing/2014/main" id="{D706F9D0-0331-434A-BCFC-5C98E5E33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D3A9BF-55A7-0B4D-956D-53D2F65E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00E61-CB87-F448-82E8-179AFF52635B}" type="slidenum">
              <a:rPr lang="en-US" altLang="x-none"/>
              <a:pPr>
                <a:defRPr/>
              </a:pPr>
              <a:t>80</a:t>
            </a:fld>
            <a:endParaRPr lang="en-US" altLang="x-none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CAB755AB-0439-D34E-84DE-0B7E0799A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66ACB2F5-2BFD-8744-974C-E40FE73FA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system() with one scalar arg with shell metachars invokes "/bin/sh -c" on Unix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753420-8BC4-F148-A619-AF85A19FD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CC71D-4536-1449-8F09-1EA0F3C72DDA}" type="slidenum">
              <a:rPr lang="en-US" altLang="x-none"/>
              <a:pPr>
                <a:defRPr/>
              </a:pPr>
              <a:t>81</a:t>
            </a:fld>
            <a:endParaRPr lang="en-US" altLang="x-none"/>
          </a:p>
        </p:txBody>
      </p:sp>
      <p:sp>
        <p:nvSpPr>
          <p:cNvPr id="1002498" name="Rectangle 2">
            <a:extLst>
              <a:ext uri="{FF2B5EF4-FFF2-40B4-BE49-F238E27FC236}">
                <a16:creationId xmlns:a16="http://schemas.microsoft.com/office/drawing/2014/main" id="{466CAB2E-82AF-D840-A31C-E786CA288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3C2159E9-813D-DA4D-977B-56E9CED66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F8CB46-67BB-4E4A-92E4-63B7B0C19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176B8-D434-0F48-A7B4-F8845A1FBC5E}" type="slidenum">
              <a:rPr lang="en-US" altLang="x-none"/>
              <a:pPr>
                <a:defRPr/>
              </a:pPr>
              <a:t>82</a:t>
            </a:fld>
            <a:endParaRPr lang="en-US" altLang="x-none"/>
          </a:p>
        </p:txBody>
      </p:sp>
      <p:sp>
        <p:nvSpPr>
          <p:cNvPr id="1003522" name="Rectangle 2">
            <a:extLst>
              <a:ext uri="{FF2B5EF4-FFF2-40B4-BE49-F238E27FC236}">
                <a16:creationId xmlns:a16="http://schemas.microsoft.com/office/drawing/2014/main" id="{CD3E1DE9-5B17-2449-95D1-B7506EEC5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id="{3383A366-C50D-1549-9AE9-13F42E306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AED88-1697-1A41-ADB7-8DCE45D8C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48298F-77D2-384E-8CE9-966E1C278663}" type="slidenum">
              <a:rPr lang="en-US" altLang="x-none"/>
              <a:pPr>
                <a:defRPr/>
              </a:pPr>
              <a:t>83</a:t>
            </a:fld>
            <a:endParaRPr lang="en-US" altLang="x-none"/>
          </a:p>
        </p:txBody>
      </p:sp>
      <p:sp>
        <p:nvSpPr>
          <p:cNvPr id="1004546" name="Rectangle 2">
            <a:extLst>
              <a:ext uri="{FF2B5EF4-FFF2-40B4-BE49-F238E27FC236}">
                <a16:creationId xmlns:a16="http://schemas.microsoft.com/office/drawing/2014/main" id="{271AAAE7-EE1E-FF4C-80B4-B34D0B0AB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E69F49EB-9FFE-6742-B191-7B0230751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F23386-D778-E74C-840D-9A50764D9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F23BC4-44B3-AD4C-9D1A-DD5A7BF3EEF2}" type="slidenum">
              <a:rPr lang="en-US" altLang="x-none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D3E667A6-A09E-314B-8E65-A929F51AE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E7F6008D-9C26-C94E-A4D8-A96673D67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1F0AC7-7C0D-F948-BC92-8236E1133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EA04B5-593E-AB40-9402-2AF36B44C6A6}" type="slidenum">
              <a:rPr lang="en-US" altLang="x-none"/>
              <a:pPr>
                <a:defRPr/>
              </a:pPr>
              <a:t>84</a:t>
            </a:fld>
            <a:endParaRPr lang="en-US" altLang="x-none"/>
          </a:p>
        </p:txBody>
      </p:sp>
      <p:sp>
        <p:nvSpPr>
          <p:cNvPr id="1006594" name="Rectangle 2">
            <a:extLst>
              <a:ext uri="{FF2B5EF4-FFF2-40B4-BE49-F238E27FC236}">
                <a16:creationId xmlns:a16="http://schemas.microsoft.com/office/drawing/2014/main" id="{88B1428A-6E01-1543-827D-008B99FCC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>
            <a:extLst>
              <a:ext uri="{FF2B5EF4-FFF2-40B4-BE49-F238E27FC236}">
                <a16:creationId xmlns:a16="http://schemas.microsoft.com/office/drawing/2014/main" id="{7934E54D-533D-BB47-B54B-C42555C9B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D87713-B8DE-2A4F-BCDF-B701EB8A6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4DD616-33BC-1E42-849D-C32573BAEB20}" type="slidenum">
              <a:rPr lang="en-US" altLang="x-none"/>
              <a:pPr>
                <a:defRPr/>
              </a:pPr>
              <a:t>85</a:t>
            </a:fld>
            <a:endParaRPr lang="en-US" altLang="x-none"/>
          </a:p>
        </p:txBody>
      </p:sp>
      <p:sp>
        <p:nvSpPr>
          <p:cNvPr id="1011714" name="Rectangle 2">
            <a:extLst>
              <a:ext uri="{FF2B5EF4-FFF2-40B4-BE49-F238E27FC236}">
                <a16:creationId xmlns:a16="http://schemas.microsoft.com/office/drawing/2014/main" id="{6241490F-38BB-F447-A666-A5B9D8E37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>
            <a:extLst>
              <a:ext uri="{FF2B5EF4-FFF2-40B4-BE49-F238E27FC236}">
                <a16:creationId xmlns:a16="http://schemas.microsoft.com/office/drawing/2014/main" id="{1D89B182-BD51-E740-BA3B-6002C464F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02A35E-C77D-9047-81CF-C94037D41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E0CCC-21B8-C146-A785-ABA4F7BEB7C6}" type="slidenum">
              <a:rPr lang="en-US" altLang="x-none"/>
              <a:pPr>
                <a:defRPr/>
              </a:pPr>
              <a:t>86</a:t>
            </a:fld>
            <a:endParaRPr lang="en-US" altLang="x-none"/>
          </a:p>
        </p:txBody>
      </p:sp>
      <p:sp>
        <p:nvSpPr>
          <p:cNvPr id="1039362" name="Rectangle 2">
            <a:extLst>
              <a:ext uri="{FF2B5EF4-FFF2-40B4-BE49-F238E27FC236}">
                <a16:creationId xmlns:a16="http://schemas.microsoft.com/office/drawing/2014/main" id="{3957976D-351C-2842-ABE7-0FA805969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>
            <a:extLst>
              <a:ext uri="{FF2B5EF4-FFF2-40B4-BE49-F238E27FC236}">
                <a16:creationId xmlns:a16="http://schemas.microsoft.com/office/drawing/2014/main" id="{02602FBB-5B9D-DB4B-844F-698C599AD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104C33-7089-3D4F-803B-A595605C1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44059B-9575-BF4E-B745-C043A6FFFE4E}" type="slidenum">
              <a:rPr lang="en-US" altLang="x-none"/>
              <a:pPr>
                <a:defRPr/>
              </a:pPr>
              <a:t>87</a:t>
            </a:fld>
            <a:endParaRPr lang="en-US" altLang="x-none"/>
          </a:p>
        </p:txBody>
      </p:sp>
      <p:sp>
        <p:nvSpPr>
          <p:cNvPr id="1043458" name="Rectangle 2">
            <a:extLst>
              <a:ext uri="{FF2B5EF4-FFF2-40B4-BE49-F238E27FC236}">
                <a16:creationId xmlns:a16="http://schemas.microsoft.com/office/drawing/2014/main" id="{708384C3-519A-274F-8CFA-ACB6EE8A7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EAF8C279-C363-A44E-95BF-1CBF13377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54D553-65DF-984F-B01D-023B51B09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30B64-721D-A343-AB51-A4ECE5764AE7}" type="slidenum">
              <a:rPr lang="en-US" altLang="x-none"/>
              <a:pPr>
                <a:defRPr/>
              </a:pPr>
              <a:t>88</a:t>
            </a:fld>
            <a:endParaRPr lang="en-US" altLang="x-none"/>
          </a:p>
        </p:txBody>
      </p:sp>
      <p:sp>
        <p:nvSpPr>
          <p:cNvPr id="1046530" name="Rectangle 2">
            <a:extLst>
              <a:ext uri="{FF2B5EF4-FFF2-40B4-BE49-F238E27FC236}">
                <a16:creationId xmlns:a16="http://schemas.microsoft.com/office/drawing/2014/main" id="{CB9898AC-DBA0-C84F-B7B9-2819C9185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>
            <a:extLst>
              <a:ext uri="{FF2B5EF4-FFF2-40B4-BE49-F238E27FC236}">
                <a16:creationId xmlns:a16="http://schemas.microsoft.com/office/drawing/2014/main" id="{D806EBA6-B9A9-2743-A40E-7224581AB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F54047-FBA9-1A43-B1C6-2EC1BC51A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4168C7-6806-924F-B4D1-72A62484FCC1}" type="slidenum">
              <a:rPr lang="en-US" altLang="x-none"/>
              <a:pPr>
                <a:defRPr/>
              </a:pPr>
              <a:t>89</a:t>
            </a:fld>
            <a:endParaRPr lang="en-US" altLang="x-none"/>
          </a:p>
        </p:txBody>
      </p:sp>
      <p:sp>
        <p:nvSpPr>
          <p:cNvPr id="1047554" name="Rectangle 2">
            <a:extLst>
              <a:ext uri="{FF2B5EF4-FFF2-40B4-BE49-F238E27FC236}">
                <a16:creationId xmlns:a16="http://schemas.microsoft.com/office/drawing/2014/main" id="{CC6827DD-74DB-8E42-B23B-446264049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>
            <a:extLst>
              <a:ext uri="{FF2B5EF4-FFF2-40B4-BE49-F238E27FC236}">
                <a16:creationId xmlns:a16="http://schemas.microsoft.com/office/drawing/2014/main" id="{50860377-0DB4-6545-B585-7E472E71F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3304E8-B83E-F44D-8B03-3126B904E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5C915-548C-2343-B7B7-A6B9337D61DA}" type="slidenum">
              <a:rPr lang="en-US" altLang="x-none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832514" name="Rectangle 2">
            <a:extLst>
              <a:ext uri="{FF2B5EF4-FFF2-40B4-BE49-F238E27FC236}">
                <a16:creationId xmlns:a16="http://schemas.microsoft.com/office/drawing/2014/main" id="{DAB08F6F-D895-FE4E-912A-6F1C2ED58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D1C3DC56-2F58-7849-A7CA-0283CEB31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36A71A-1866-1C40-B7E8-595F93350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FB210B-2141-D449-B12B-56B359739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68BD94-8DBA-D046-9867-7E6D6E318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38973-3372-B54B-AA42-2085A326370F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72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975A1A-B752-F64A-9E91-5A0A8C3AE7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9A4268-36AC-0B46-B0E8-280DEAC1F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062433-8690-2049-81C1-AD3EB7CCB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0927-201B-BF4A-908A-BD19C6F13639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37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759054-4FA9-D24A-8B80-2B25B4668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900B07-7E59-9747-8506-A1C3AC604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F53CAF-80B2-8746-B4FD-A6135C964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76865-AB0E-B04A-9500-D478FA4A3956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07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696AF-C79A-524E-8925-1C8E3D852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87B40F-34BF-3541-86BD-A5650346D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399B1B-06A8-944E-8C1D-8E0A1F97C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BC58-09DF-C34E-A96E-CCC97B2C5E20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30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0BE250-A502-F040-A209-905E85C3A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34D05E-3636-7442-9305-4AB23F8B7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FE199-DD3C-6C42-82D0-B5ABB624A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40979-2EDF-1749-9FB4-DD7E1A065EFF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2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71EA7-0CD9-3B47-ACE2-7F161B36F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429D-943A-EA47-8E93-260C98168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472FF-4E67-BF4D-AAF8-4BB86D9F5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D0512-8F9F-E148-AFC2-87BC9A11706F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1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792BF5-848E-E843-864D-1C64A2346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45DEB4-2216-DF42-9C32-C9649F20E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F5E26C-31E4-AD4C-A50C-E007E3AE9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27997-2EBB-0B4C-8F28-76C23F5F4E34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2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757C51-6E1C-F846-AFC2-0ACF51131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A16BBF-FA19-6E47-A8B9-57C17C996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12EB67-D9CD-6D4C-B881-3423F6EEF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8FBB6-C2B0-0349-968E-72B10D502ECD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528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CD39D3-D881-A145-9228-F6C011EAD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656641-A954-BD45-B79E-EFB71BF36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3A1989-42D0-8042-979C-9014BDE3D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F871B-71CF-6747-85A1-D84060147458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95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2989-0805-C040-95B1-9A78B3291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340BD-1F43-D242-ACD6-4B86F85DD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3D8A0-45CA-B941-8713-71AE4625E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88F72-2A5F-3F4D-B895-4E05D1572007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77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48BB0-C81A-714F-9097-120D9650E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B6810-631C-5D4E-AC0A-C52730596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45B94-6D48-2745-B90A-4147B9FCB9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562EE-3B31-9D4E-9BBB-B6E9FDA9BE04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1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11D40C-A82D-D241-80CC-CF78C163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D69772-95AD-7F46-8DFD-B78E0183F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Cliquez pour modifier les styles du texte du masque</a:t>
            </a:r>
          </a:p>
          <a:p>
            <a:pPr lvl="1"/>
            <a:r>
              <a:rPr lang="en-US" altLang="x-none"/>
              <a:t>Deuxième niveau</a:t>
            </a:r>
          </a:p>
          <a:p>
            <a:pPr lvl="2"/>
            <a:r>
              <a:rPr lang="en-US" altLang="x-none"/>
              <a:t>Troisième niveau</a:t>
            </a:r>
          </a:p>
          <a:p>
            <a:pPr lvl="3"/>
            <a:r>
              <a:rPr lang="en-US" altLang="x-none"/>
              <a:t>Quatrième niveau</a:t>
            </a:r>
          </a:p>
          <a:p>
            <a:pPr lvl="4"/>
            <a:r>
              <a:rPr lang="en-US" altLang="x-none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CA9974-56E4-9A4E-8E5F-830EF251F4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A97836-97A3-D640-9A52-1762CE7859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43D21A-0324-5C41-A444-F2C09D900D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6B05654A-FC71-2748-8924-3941AC038F4C}" type="slidenum">
              <a:rPr lang="en-US" altLang="x-none"/>
              <a:pPr>
                <a:defRPr/>
              </a:pPr>
              <a:t>‹N°›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ing.gbdirect.co.uk/courses/perl/basic_programm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ll.ox.ac.uk/~johnb/comp/perl/intro.html#perlbuiltin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AB65F11-5B77-5E4C-8185-9A6D5910B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85775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Introduction to </a:t>
            </a:r>
            <a:r>
              <a:rPr lang="en-US" altLang="x-none" b="1" i="1" dirty="0" err="1">
                <a:solidFill>
                  <a:srgbClr val="0000FF"/>
                </a:solidFill>
              </a:rPr>
              <a:t>perl</a:t>
            </a:r>
            <a:r>
              <a:rPr lang="en-US" altLang="x-none" b="1" i="1">
                <a:solidFill>
                  <a:srgbClr val="0000FF"/>
                </a:solidFill>
              </a:rPr>
              <a:t> </a:t>
            </a:r>
            <a:r>
              <a:rPr lang="en-US" altLang="x-none" b="1">
                <a:solidFill>
                  <a:srgbClr val="0000FF"/>
                </a:solidFill>
              </a:rPr>
              <a:t>programming</a:t>
            </a:r>
            <a:endParaRPr lang="en-US" altLang="x-none">
              <a:solidFill>
                <a:srgbClr val="0000FF"/>
              </a:solidFill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27F2307-0198-F54C-96C1-737EDFC76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63838"/>
            <a:ext cx="906780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r-FR" altLang="x-none" sz="2800" b="1">
                <a:solidFill>
                  <a:srgbClr val="0000FF"/>
                </a:solidFill>
                <a:latin typeface="Arial" charset="0"/>
              </a:rPr>
              <a:t>Fredj </a:t>
            </a:r>
            <a:r>
              <a:rPr lang="fr-FR" altLang="x-none" sz="2800" b="1" err="1">
                <a:solidFill>
                  <a:srgbClr val="0000FF"/>
                </a:solidFill>
                <a:latin typeface="Arial" charset="0"/>
              </a:rPr>
              <a:t>Tekaia</a:t>
            </a:r>
            <a:endParaRPr lang="fr-FR" altLang="x-none" sz="2800" b="1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x-none" sz="2800" b="1" err="1">
                <a:solidFill>
                  <a:srgbClr val="0000FF"/>
                </a:solidFill>
                <a:latin typeface="Arial" charset="0"/>
              </a:rPr>
              <a:t>tekaia@pasteur.fr</a:t>
            </a:r>
            <a:endParaRPr lang="fr-FR" altLang="x-none" sz="2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D044363B-1C5D-FC4A-A5B4-0944CE61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8688"/>
            <a:ext cx="9036050" cy="8048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B3B3B3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altLang="fr-FR" sz="2000" b="1">
                <a:solidFill>
                  <a:srgbClr val="001AFB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Bioinformatics and Genome Analyses</a:t>
            </a:r>
          </a:p>
          <a:p>
            <a:pPr algn="ctr">
              <a:buFontTx/>
              <a:buNone/>
            </a:pPr>
            <a:r>
              <a:rPr lang="en-GB" altLang="fr-FR" sz="2000" b="1">
                <a:solidFill>
                  <a:srgbClr val="001AFB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Institut Pasteur Tunis, Tunisia. September 18 – December 15,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>
            <a:extLst>
              <a:ext uri="{FF2B5EF4-FFF2-40B4-BE49-F238E27FC236}">
                <a16:creationId xmlns:a16="http://schemas.microsoft.com/office/drawing/2014/main" id="{603B74FC-C102-1347-A4DA-698AAACBA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Another </a:t>
            </a:r>
            <a:r>
              <a:rPr lang="en-US" altLang="x-none" b="1" err="1">
                <a:solidFill>
                  <a:srgbClr val="0000FF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 script</a:t>
            </a:r>
            <a:endParaRPr lang="en-US" altLang="x-none" b="1"/>
          </a:p>
        </p:txBody>
      </p:sp>
      <p:sp>
        <p:nvSpPr>
          <p:cNvPr id="831491" name="Text Box 3">
            <a:extLst>
              <a:ext uri="{FF2B5EF4-FFF2-40B4-BE49-F238E27FC236}">
                <a16:creationId xmlns:a16="http://schemas.microsoft.com/office/drawing/2014/main" id="{DCE022D6-FFDC-D14A-9AEC-968C6B2A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7924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dirty="0">
                <a:latin typeface="Courier New" charset="0"/>
              </a:rPr>
              <a:t>$;=$_;$/='0#](.+,a()$=(\}$+_c2$sdl[h*du,(1ri)b$2](n} /1)1tfz),}0(o{=4s)1rs(2u;2(u",bw-2b $ hc7s"tlio,tx[{ls9r11$e(1(9]q($,$2)=)_5{4*s{[9$,lh$2,_.(</a:t>
            </a:r>
            <a:r>
              <a:rPr lang="en-US" altLang="x-none" dirty="0" err="1">
                <a:latin typeface="Courier New" charset="0"/>
              </a:rPr>
              <a:t>ia</a:t>
            </a:r>
            <a:r>
              <a:rPr lang="en-US" altLang="x-none" dirty="0">
                <a:latin typeface="Courier New" charset="0"/>
              </a:rPr>
              <a:t>]7[11f=*2308t$$)]4,;d/{}83f,)s,65o@*</a:t>
            </a:r>
            <a:r>
              <a:rPr lang="en-US" altLang="x-none" dirty="0" err="1">
                <a:latin typeface="Courier New" charset="0"/>
              </a:rPr>
              <a:t>ui</a:t>
            </a:r>
            <a:r>
              <a:rPr lang="en-US" altLang="x-none" dirty="0">
                <a:latin typeface="Courier New" charset="0"/>
              </a:rPr>
              <a:t>),rt$bn;5(=_</a:t>
            </a:r>
            <a:r>
              <a:rPr lang="en-US" altLang="x-none" dirty="0" err="1">
                <a:latin typeface="Courier New" charset="0"/>
              </a:rPr>
              <a:t>stf</a:t>
            </a:r>
            <a:r>
              <a:rPr lang="en-US" altLang="x-none" dirty="0">
                <a:latin typeface="Courier New" charset="0"/>
              </a:rPr>
              <a:t>*0l[t(o$.</a:t>
            </a:r>
            <a:r>
              <a:rPr lang="en-US" altLang="x-none" dirty="0" err="1">
                <a:latin typeface="Courier New" charset="0"/>
              </a:rPr>
              <a:t>o$rsrt.c</a:t>
            </a:r>
            <a:r>
              <a:rPr lang="en-US" altLang="x-none" dirty="0">
                <a:latin typeface="Courier New" charset="0"/>
              </a:rPr>
              <a:t>!(</a:t>
            </a:r>
            <a:r>
              <a:rPr lang="en-US" altLang="x-none" dirty="0" err="1">
                <a:latin typeface="Courier New" charset="0"/>
              </a:rPr>
              <a:t>i</a:t>
            </a:r>
            <a:r>
              <a:rPr lang="en-US" altLang="x-none" dirty="0">
                <a:latin typeface="Courier New" charset="0"/>
              </a:rPr>
              <a:t>([$a]$n$2ql/d(l])t2,$.+{</a:t>
            </a:r>
            <a:r>
              <a:rPr lang="en-US" altLang="x-none" dirty="0" err="1">
                <a:latin typeface="Courier New" charset="0"/>
              </a:rPr>
              <a:t>i</a:t>
            </a:r>
            <a:r>
              <a:rPr lang="en-US" altLang="x-none" dirty="0">
                <a:latin typeface="Courier New" charset="0"/>
              </a:rPr>
              <a:t>)$_.$</a:t>
            </a:r>
            <a:r>
              <a:rPr lang="en-US" altLang="x-none" dirty="0" err="1">
                <a:latin typeface="Courier New" charset="0"/>
              </a:rPr>
              <a:t>zm+n</a:t>
            </a:r>
            <a:r>
              <a:rPr lang="en-US" altLang="x-none" dirty="0">
                <a:latin typeface="Courier New" charset="0"/>
              </a:rPr>
              <a:t>[6t(e1+26[$;)+]61_l*,*)],(41${/@20)/z1_0+=)(2,,4c*2)\5,h$4;$91r_,pa,)$[4r)$=_$6i}</a:t>
            </a:r>
            <a:r>
              <a:rPr lang="en-US" altLang="x-none" dirty="0" err="1">
                <a:latin typeface="Courier New" charset="0"/>
              </a:rPr>
              <a:t>tc</a:t>
            </a:r>
            <a:r>
              <a:rPr lang="en-US" altLang="x-none" dirty="0">
                <a:latin typeface="Courier New" charset="0"/>
              </a:rPr>
              <a:t>}!,n}[h$]$t 0rd)_$';open(</a:t>
            </a:r>
            <a:r>
              <a:rPr lang="en-US" altLang="x-none" dirty="0" err="1">
                <a:latin typeface="Courier New" charset="0"/>
              </a:rPr>
              <a:t>eval</a:t>
            </a:r>
            <a:r>
              <a:rPr lang="en-US" altLang="x-none" dirty="0">
                <a:latin typeface="Courier New" charset="0"/>
              </a:rPr>
              <a:t>$/);$_=&lt;0&gt;;for($x=2;$x&lt;666;$a.=++$x){s}{{.|.}};push@@,$&amp;;$x==5?$z=$a:++$}}for(++$/..</a:t>
            </a:r>
            <a:r>
              <a:rPr lang="en-US" altLang="x-none" dirty="0" err="1">
                <a:latin typeface="Courier New" charset="0"/>
              </a:rPr>
              <a:t>substr</a:t>
            </a:r>
            <a:r>
              <a:rPr lang="en-US" altLang="x-none" dirty="0">
                <a:latin typeface="Courier New" charset="0"/>
              </a:rPr>
              <a:t>($a,1885)){$p+=7;$;.=$@[$</a:t>
            </a:r>
            <a:r>
              <a:rPr lang="en-US" altLang="x-none" dirty="0" err="1">
                <a:latin typeface="Courier New" charset="0"/>
              </a:rPr>
              <a:t>p%substr</a:t>
            </a:r>
            <a:r>
              <a:rPr lang="en-US" altLang="x-none" dirty="0">
                <a:latin typeface="Courier New" charset="0"/>
              </a:rPr>
              <a:t>($a,$!,3)+11]}</a:t>
            </a:r>
            <a:r>
              <a:rPr lang="en-US" altLang="x-none" dirty="0" err="1">
                <a:latin typeface="Courier New" charset="0"/>
              </a:rPr>
              <a:t>eval</a:t>
            </a:r>
            <a:r>
              <a:rPr lang="en-US" altLang="x-none" dirty="0">
                <a:latin typeface="Courier New" charset="0"/>
              </a:rPr>
              <a:t>$;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68E2C4D3-0690-714A-8C30-B4251DE35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Another </a:t>
            </a:r>
            <a:r>
              <a:rPr lang="en-US" altLang="x-none" b="1" err="1">
                <a:solidFill>
                  <a:srgbClr val="0000FF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 script</a:t>
            </a:r>
            <a:endParaRPr lang="en-US" altLang="x-none" b="1"/>
          </a:p>
        </p:txBody>
      </p:sp>
      <p:sp>
        <p:nvSpPr>
          <p:cNvPr id="1021955" name="Text Box 3">
            <a:extLst>
              <a:ext uri="{FF2B5EF4-FFF2-40B4-BE49-F238E27FC236}">
                <a16:creationId xmlns:a16="http://schemas.microsoft.com/office/drawing/2014/main" id="{FC5CE4AA-A4FD-6F4E-AEBC-CA6E11A2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1238"/>
            <a:ext cx="9144000" cy="575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3200" b="1">
                <a:latin typeface="Courier New" charset="0"/>
              </a:rPr>
              <a:t>We will often combine </a:t>
            </a:r>
            <a:r>
              <a:rPr lang="en-US" altLang="x-none" sz="3200" b="1" i="1">
                <a:solidFill>
                  <a:srgbClr val="FF211E"/>
                </a:solidFill>
                <a:latin typeface="Courier New" charset="0"/>
              </a:rPr>
              <a:t>Unix</a:t>
            </a:r>
            <a:r>
              <a:rPr lang="en-US" altLang="x-none" sz="3200" b="1">
                <a:latin typeface="Courier New" charset="0"/>
              </a:rPr>
              <a:t> and </a:t>
            </a:r>
            <a:r>
              <a:rPr lang="en-US" altLang="x-none" sz="3200" b="1" i="1" err="1">
                <a:solidFill>
                  <a:srgbClr val="FF211E"/>
                </a:solidFill>
                <a:latin typeface="Courier New" charset="0"/>
              </a:rPr>
              <a:t>perl</a:t>
            </a:r>
            <a:r>
              <a:rPr lang="en-US" altLang="x-none" sz="3200" b="1">
                <a:latin typeface="Courier New" charset="0"/>
              </a:rPr>
              <a:t> commands and/or scripts.</a:t>
            </a:r>
            <a:endParaRPr lang="en-US" altLang="x-none" sz="2800" b="1">
              <a:latin typeface="Courier New" charset="0"/>
            </a:endParaRPr>
          </a:p>
          <a:p>
            <a:pPr>
              <a:defRPr/>
            </a:pPr>
            <a:endParaRPr lang="en-US" altLang="x-none" sz="1200" b="1">
              <a:latin typeface="Courier New" charset="0"/>
            </a:endParaRPr>
          </a:p>
          <a:p>
            <a:pPr>
              <a:defRPr/>
            </a:pPr>
            <a:r>
              <a:rPr lang="en-US" altLang="x-none" sz="2800" b="1" err="1">
                <a:latin typeface="Courier New" charset="0"/>
              </a:rPr>
              <a:t>Readseq.pl</a:t>
            </a:r>
            <a:r>
              <a:rPr lang="en-US" altLang="x-none" sz="2800" b="1">
                <a:latin typeface="Courier New" charset="0"/>
              </a:rPr>
              <a:t>:</a:t>
            </a:r>
          </a:p>
          <a:p>
            <a:pPr>
              <a:defRPr/>
            </a:pPr>
            <a:r>
              <a:rPr lang="en-US" altLang="x-none" sz="2800">
                <a:latin typeface="Courier New" charset="0"/>
              </a:rPr>
              <a:t>						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first line</a:t>
            </a:r>
            <a:endParaRPr lang="en-US" altLang="x-none" sz="2800">
              <a:latin typeface="Courier New" charset="0"/>
            </a:endParaRPr>
          </a:p>
          <a:p>
            <a:pPr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 #!/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usr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/bin/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perl</a:t>
            </a:r>
            <a:endParaRPr lang="en-US" altLang="x-none" sz="2800">
              <a:latin typeface="Courier New" charset="0"/>
            </a:endParaRPr>
          </a:p>
          <a:p>
            <a:pPr>
              <a:defRPr/>
            </a:pPr>
            <a:r>
              <a:rPr lang="en-US" altLang="x-none" sz="2800">
                <a:latin typeface="Courier New" charset="0"/>
              </a:rPr>
              <a:t> while(&lt;&gt;)</a:t>
            </a:r>
          </a:p>
          <a:p>
            <a:pPr>
              <a:defRPr/>
            </a:pPr>
            <a:r>
              <a:rPr lang="en-US" altLang="x-none" sz="2800">
                <a:latin typeface="Courier New" charset="0"/>
              </a:rPr>
              <a:t> {</a:t>
            </a:r>
          </a:p>
          <a:p>
            <a:pPr>
              <a:defRPr/>
            </a:pPr>
            <a:r>
              <a:rPr lang="en-US" altLang="x-none" sz="2800">
                <a:latin typeface="Courier New" charset="0"/>
              </a:rPr>
              <a:t> s#&gt;#&gt;</a:t>
            </a:r>
            <a:r>
              <a:rPr lang="en-US" altLang="x-none" sz="2800" err="1">
                <a:latin typeface="Courier New" charset="0"/>
              </a:rPr>
              <a:t>MTU_#go</a:t>
            </a:r>
            <a:r>
              <a:rPr lang="en-US" altLang="x-none" sz="2800">
                <a:latin typeface="Courier New" charset="0"/>
              </a:rPr>
              <a:t>;</a:t>
            </a:r>
          </a:p>
          <a:p>
            <a:pPr>
              <a:defRPr/>
            </a:pPr>
            <a:r>
              <a:rPr lang="en-US" altLang="x-none" sz="2800">
                <a:latin typeface="Courier New" charset="0"/>
              </a:rPr>
              <a:t> print $_;</a:t>
            </a:r>
          </a:p>
          <a:p>
            <a:pPr>
              <a:defRPr/>
            </a:pPr>
            <a:r>
              <a:rPr lang="en-US" altLang="x-none" sz="2800">
                <a:latin typeface="Courier New" charset="0"/>
              </a:rPr>
              <a:t> }</a:t>
            </a:r>
          </a:p>
          <a:p>
            <a:pPr>
              <a:defRPr/>
            </a:pPr>
            <a:endParaRPr lang="en-US" altLang="x-none" sz="1200" b="1">
              <a:latin typeface="Courier New" charset="0"/>
            </a:endParaRPr>
          </a:p>
          <a:p>
            <a:pPr>
              <a:defRPr/>
            </a:pPr>
            <a:r>
              <a:rPr lang="en-US" altLang="x-none" sz="2800" b="1" err="1">
                <a:latin typeface="Courier New" charset="0"/>
              </a:rPr>
              <a:t>Chmod</a:t>
            </a:r>
            <a:r>
              <a:rPr lang="en-US" altLang="x-none" sz="2800" b="1">
                <a:latin typeface="Courier New" charset="0"/>
              </a:rPr>
              <a:t> </a:t>
            </a:r>
            <a:r>
              <a:rPr lang="en-US" altLang="x-none" sz="2800" b="1" err="1">
                <a:latin typeface="Courier New" charset="0"/>
              </a:rPr>
              <a:t>a+x</a:t>
            </a:r>
            <a:r>
              <a:rPr lang="en-US" altLang="x-none" sz="2800" b="1">
                <a:latin typeface="Courier New" charset="0"/>
              </a:rPr>
              <a:t> </a:t>
            </a:r>
            <a:r>
              <a:rPr lang="en-US" altLang="x-none" sz="2800" b="1" err="1">
                <a:latin typeface="Courier New" charset="0"/>
              </a:rPr>
              <a:t>readseq.pl</a:t>
            </a:r>
            <a:endParaRPr lang="en-US" altLang="x-none" sz="2800" b="1">
              <a:latin typeface="Courier New" charset="0"/>
            </a:endParaRPr>
          </a:p>
          <a:p>
            <a:pPr>
              <a:defRPr/>
            </a:pP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more 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sequence.prt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 | 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readseq.pl</a:t>
            </a:r>
            <a:r>
              <a:rPr lang="en-US" altLang="x-none" sz="2800" b="1">
                <a:solidFill>
                  <a:srgbClr val="0000FF"/>
                </a:solidFill>
                <a:latin typeface="Courier New" charset="0"/>
              </a:rPr>
              <a:t> &gt; </a:t>
            </a:r>
            <a:r>
              <a:rPr lang="en-US" altLang="x-none" sz="2800" b="1" err="1">
                <a:solidFill>
                  <a:srgbClr val="0000FF"/>
                </a:solidFill>
                <a:latin typeface="Courier New" charset="0"/>
              </a:rPr>
              <a:t>seq.fa</a:t>
            </a:r>
            <a:endParaRPr lang="en-US" altLang="x-none" sz="3200" b="1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1021957" name="Line 5">
            <a:extLst>
              <a:ext uri="{FF2B5EF4-FFF2-40B4-BE49-F238E27FC236}">
                <a16:creationId xmlns:a16="http://schemas.microsoft.com/office/drawing/2014/main" id="{F987E006-AD14-D44D-8521-477D0924C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590800"/>
            <a:ext cx="2743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1958" name="Rectangle 6">
            <a:extLst>
              <a:ext uri="{FF2B5EF4-FFF2-40B4-BE49-F238E27FC236}">
                <a16:creationId xmlns:a16="http://schemas.microsoft.com/office/drawing/2014/main" id="{9A1B4183-3687-4740-AE7E-1D9890C6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743200"/>
            <a:ext cx="8229600" cy="298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1026">
            <a:extLst>
              <a:ext uri="{FF2B5EF4-FFF2-40B4-BE49-F238E27FC236}">
                <a16:creationId xmlns:a16="http://schemas.microsoft.com/office/drawing/2014/main" id="{3755B706-69CC-AD4D-9C8C-C0FAF3EE3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0000FF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 script</a:t>
            </a:r>
            <a:endParaRPr lang="fr-FR" altLang="x-none" b="1">
              <a:solidFill>
                <a:srgbClr val="0000FF"/>
              </a:solidFill>
            </a:endParaRPr>
          </a:p>
        </p:txBody>
      </p:sp>
      <p:sp>
        <p:nvSpPr>
          <p:cNvPr id="1024003" name="Rectangle 1027">
            <a:extLst>
              <a:ext uri="{FF2B5EF4-FFF2-40B4-BE49-F238E27FC236}">
                <a16:creationId xmlns:a16="http://schemas.microsoft.com/office/drawing/2014/main" id="{6A3A49AF-0811-6644-8447-43B6188E5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x-none" sz="3600" b="1" dirty="0" err="1">
                <a:solidFill>
                  <a:srgbClr val="FF211E"/>
                </a:solidFill>
              </a:rPr>
              <a:t>Beware</a:t>
            </a:r>
            <a:r>
              <a:rPr lang="fr-FR" altLang="x-none" sz="3600" b="1" dirty="0">
                <a:solidFill>
                  <a:srgbClr val="FF211E"/>
                </a:solidFill>
              </a:rPr>
              <a:t> </a:t>
            </a:r>
            <a:r>
              <a:rPr lang="fr-FR" altLang="x-none" sz="3600" b="1" i="1" dirty="0">
                <a:solidFill>
                  <a:srgbClr val="0000FF"/>
                </a:solidFill>
              </a:rPr>
              <a:t>perl</a:t>
            </a:r>
            <a:r>
              <a:rPr lang="fr-FR" altLang="x-none" sz="3600" b="1" dirty="0">
                <a:solidFill>
                  <a:srgbClr val="FF211E"/>
                </a:solidFill>
              </a:rPr>
              <a:t> </a:t>
            </a:r>
            <a:r>
              <a:rPr lang="fr-FR" altLang="x-none" sz="3600" b="1" dirty="0" err="1">
                <a:solidFill>
                  <a:srgbClr val="FF211E"/>
                </a:solidFill>
              </a:rPr>
              <a:t>is</a:t>
            </a:r>
            <a:r>
              <a:rPr lang="fr-FR" altLang="x-none" sz="3600" b="1" dirty="0">
                <a:solidFill>
                  <a:srgbClr val="FF211E"/>
                </a:solidFill>
              </a:rPr>
              <a:t> case sensitive</a:t>
            </a:r>
            <a:endParaRPr lang="fr-FR" altLang="x-none" dirty="0"/>
          </a:p>
        </p:txBody>
      </p:sp>
      <p:sp>
        <p:nvSpPr>
          <p:cNvPr id="1024004" name="Rectangle 1028">
            <a:extLst>
              <a:ext uri="{FF2B5EF4-FFF2-40B4-BE49-F238E27FC236}">
                <a16:creationId xmlns:a16="http://schemas.microsoft.com/office/drawing/2014/main" id="{CD0E025E-E2AD-D64C-83EB-46E76E38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6838"/>
            <a:ext cx="5153025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$</a:t>
            </a:r>
            <a:r>
              <a:rPr lang="en-GB" altLang="x-none" sz="3200" dirty="0" err="1">
                <a:solidFill>
                  <a:srgbClr val="FF0000"/>
                </a:solidFill>
                <a:latin typeface="Arial" charset="0"/>
              </a:rPr>
              <a:t>val</a:t>
            </a:r>
            <a:r>
              <a:rPr lang="en-GB" altLang="x-none" sz="3200" dirty="0">
                <a:latin typeface="Arial" charset="0"/>
              </a:rPr>
              <a:t> is different from 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$Val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Perl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GB" altLang="x-none" sz="3200" dirty="0" err="1">
                <a:solidFill>
                  <a:srgbClr val="FF0000"/>
                </a:solidFill>
                <a:latin typeface="Arial" charset="0"/>
              </a:rPr>
              <a:t>perl</a:t>
            </a:r>
            <a:endParaRPr lang="en-GB" altLang="x-none" sz="3200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More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more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Bin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bin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Print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print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While </a:t>
            </a:r>
            <a:r>
              <a:rPr lang="en-GB" altLang="x-none" sz="3200" dirty="0">
                <a:latin typeface="Arial" charset="0"/>
              </a:rPr>
              <a:t>is different from</a:t>
            </a: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 while</a:t>
            </a:r>
          </a:p>
          <a:p>
            <a:pPr eaLnBrk="1" hangingPunct="1">
              <a:defRPr/>
            </a:pPr>
            <a:r>
              <a:rPr lang="en-GB" altLang="x-none" sz="3200" dirty="0">
                <a:solidFill>
                  <a:srgbClr val="FF0000"/>
                </a:solidFill>
                <a:latin typeface="Arial" charset="0"/>
              </a:rPr>
              <a:t>…..</a:t>
            </a:r>
            <a:endParaRPr lang="fr-FR" altLang="x-none" sz="2400" dirty="0">
              <a:solidFill>
                <a:srgbClr val="FF0000"/>
              </a:solidFill>
              <a:latin typeface="Time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1026">
            <a:extLst>
              <a:ext uri="{FF2B5EF4-FFF2-40B4-BE49-F238E27FC236}">
                <a16:creationId xmlns:a16="http://schemas.microsoft.com/office/drawing/2014/main" id="{E84CBD00-6F22-1542-A825-E48164980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fr-FR" altLang="x-none" b="1">
                <a:solidFill>
                  <a:srgbClr val="0000FF"/>
                </a:solidFill>
              </a:rPr>
              <a:t>Notations</a:t>
            </a:r>
            <a:endParaRPr lang="fr-FR" altLang="x-none"/>
          </a:p>
        </p:txBody>
      </p:sp>
      <p:sp>
        <p:nvSpPr>
          <p:cNvPr id="1025027" name="Rectangle 1027">
            <a:extLst>
              <a:ext uri="{FF2B5EF4-FFF2-40B4-BE49-F238E27FC236}">
                <a16:creationId xmlns:a16="http://schemas.microsoft.com/office/drawing/2014/main" id="{D152F2FB-8E33-E340-8986-A1675965A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93838"/>
            <a:ext cx="9144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altLang="x-none" sz="28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b="1" dirty="0"/>
              <a:t>• </a:t>
            </a:r>
            <a:r>
              <a:rPr lang="en-GB" altLang="x-none" b="1" dirty="0" err="1"/>
              <a:t>perl</a:t>
            </a:r>
            <a:r>
              <a:rPr lang="en-GB" altLang="x-none" b="1" dirty="0"/>
              <a:t> scripts :  </a:t>
            </a:r>
            <a:r>
              <a:rPr lang="en-GB" altLang="x-none" b="1" dirty="0" err="1">
                <a:solidFill>
                  <a:srgbClr val="0000FF"/>
                </a:solidFill>
              </a:rPr>
              <a:t>xx</a:t>
            </a:r>
            <a:r>
              <a:rPr lang="en-GB" altLang="x-none" b="1" dirty="0" err="1">
                <a:solidFill>
                  <a:srgbClr val="FF211E"/>
                </a:solidFill>
              </a:rPr>
              <a:t>.pl</a:t>
            </a:r>
            <a:endParaRPr lang="en-GB" altLang="x-none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b="1" dirty="0"/>
              <a:t>• Unix scripts:  </a:t>
            </a:r>
            <a:r>
              <a:rPr lang="en-GB" altLang="x-none" b="1" dirty="0" err="1">
                <a:solidFill>
                  <a:srgbClr val="0000FF"/>
                </a:solidFill>
              </a:rPr>
              <a:t>yy</a:t>
            </a:r>
            <a:r>
              <a:rPr lang="en-GB" altLang="x-none" b="1" dirty="0" err="1">
                <a:solidFill>
                  <a:srgbClr val="FF211E"/>
                </a:solidFill>
              </a:rPr>
              <a:t>.scr</a:t>
            </a:r>
            <a:endParaRPr lang="en-GB" altLang="x-none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altLang="x-none" sz="28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/>
              <a:t>Scripts identifications should be as explicit as possible: </a:t>
            </a:r>
            <a:r>
              <a:rPr lang="en-GB" altLang="x-none" sz="2800" b="1" dirty="0" err="1"/>
              <a:t>readseq.pl</a:t>
            </a:r>
            <a:r>
              <a:rPr lang="en-GB" altLang="x-none" sz="2800" b="1" dirty="0"/>
              <a:t>; </a:t>
            </a:r>
            <a:r>
              <a:rPr lang="en-GB" altLang="x-none" sz="2800" b="1" dirty="0" err="1"/>
              <a:t>identseq.pl</a:t>
            </a:r>
            <a:r>
              <a:rPr lang="en-GB" altLang="x-none" sz="2800" b="1" dirty="0"/>
              <a:t>; </a:t>
            </a:r>
            <a:r>
              <a:rPr lang="en-GB" altLang="x-none" sz="2800" b="1" dirty="0" err="1"/>
              <a:t>codons.pl</a:t>
            </a:r>
            <a:r>
              <a:rPr lang="en-GB" altLang="x-none" sz="2800" b="1" dirty="0"/>
              <a:t>; </a:t>
            </a:r>
            <a:r>
              <a:rPr lang="en-GB" altLang="x-none" sz="2800" b="1" dirty="0" err="1"/>
              <a:t>etc</a:t>
            </a:r>
            <a:r>
              <a:rPr lang="en-GB" altLang="x-none" sz="2800" b="1" dirty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altLang="x-none" sz="28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dirty="0"/>
              <a:t>• </a:t>
            </a:r>
            <a:r>
              <a:rPr lang="en-GB" altLang="x-none" sz="2800" b="1" dirty="0">
                <a:solidFill>
                  <a:srgbClr val="FF211E"/>
                </a:solidFill>
              </a:rPr>
              <a:t>No space should be used in script’s identifications.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altLang="x-none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1026">
            <a:extLst>
              <a:ext uri="{FF2B5EF4-FFF2-40B4-BE49-F238E27FC236}">
                <a16:creationId xmlns:a16="http://schemas.microsoft.com/office/drawing/2014/main" id="{1C8C3603-19F0-CB44-9C90-586677ABF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fr-FR" altLang="x-none" b="1">
                <a:solidFill>
                  <a:srgbClr val="0000FF"/>
                </a:solidFill>
              </a:rPr>
              <a:t>Notations</a:t>
            </a:r>
            <a:endParaRPr lang="fr-FR" altLang="x-none"/>
          </a:p>
        </p:txBody>
      </p:sp>
      <p:sp>
        <p:nvSpPr>
          <p:cNvPr id="1028099" name="Rectangle 1027">
            <a:extLst>
              <a:ext uri="{FF2B5EF4-FFF2-40B4-BE49-F238E27FC236}">
                <a16:creationId xmlns:a16="http://schemas.microsoft.com/office/drawing/2014/main" id="{3379FC17-8591-2444-85D5-8E877256F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15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altLang="x-none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dirty="0"/>
              <a:t>We will generally consider sequences and databases in “</a:t>
            </a:r>
            <a:r>
              <a:rPr lang="en-GB" altLang="x-none" sz="2800" b="1" dirty="0" err="1">
                <a:solidFill>
                  <a:srgbClr val="0000FF"/>
                </a:solidFill>
              </a:rPr>
              <a:t>fasta</a:t>
            </a:r>
            <a:r>
              <a:rPr lang="en-GB" altLang="x-none" sz="2800" dirty="0"/>
              <a:t>” format and use the following extensions: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x-none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dirty="0" err="1"/>
              <a:t>DB</a:t>
            </a:r>
            <a:r>
              <a:rPr lang="en-GB" altLang="x-none" sz="2800" dirty="0" err="1">
                <a:solidFill>
                  <a:srgbClr val="FF211E"/>
                </a:solidFill>
              </a:rPr>
              <a:t>.pep</a:t>
            </a:r>
            <a:r>
              <a:rPr lang="en-GB" altLang="x-none" sz="2800" dirty="0"/>
              <a:t> (extension “</a:t>
            </a:r>
            <a:r>
              <a:rPr lang="en-GB" altLang="x-none" sz="2800" dirty="0">
                <a:solidFill>
                  <a:srgbClr val="FF211E"/>
                </a:solidFill>
              </a:rPr>
              <a:t>.pep</a:t>
            </a:r>
            <a:r>
              <a:rPr lang="en-GB" altLang="x-none" sz="2800" dirty="0"/>
              <a:t>” for protein databases);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dirty="0" err="1"/>
              <a:t>DB</a:t>
            </a:r>
            <a:r>
              <a:rPr lang="en-GB" altLang="x-none" sz="2800" dirty="0" err="1">
                <a:solidFill>
                  <a:srgbClr val="FF211E"/>
                </a:solidFill>
              </a:rPr>
              <a:t>.dna</a:t>
            </a:r>
            <a:r>
              <a:rPr lang="en-GB" altLang="x-none" sz="2800" dirty="0"/>
              <a:t> (extension “</a:t>
            </a:r>
            <a:r>
              <a:rPr lang="en-GB" altLang="x-none" sz="2800" dirty="0">
                <a:solidFill>
                  <a:srgbClr val="FF211E"/>
                </a:solidFill>
              </a:rPr>
              <a:t>.</a:t>
            </a:r>
            <a:r>
              <a:rPr lang="en-GB" altLang="x-none" sz="2800" dirty="0" err="1">
                <a:solidFill>
                  <a:srgbClr val="FF211E"/>
                </a:solidFill>
              </a:rPr>
              <a:t>dna</a:t>
            </a:r>
            <a:r>
              <a:rPr lang="en-GB" altLang="x-none" sz="2800" dirty="0"/>
              <a:t>” for </a:t>
            </a:r>
            <a:r>
              <a:rPr lang="en-GB" altLang="x-none" sz="2800" dirty="0" err="1"/>
              <a:t>dna</a:t>
            </a:r>
            <a:r>
              <a:rPr lang="en-GB" altLang="x-none" sz="2800" dirty="0"/>
              <a:t> databases);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dirty="0" err="1"/>
              <a:t>seq</a:t>
            </a:r>
            <a:r>
              <a:rPr lang="en-GB" altLang="x-none" sz="2800" dirty="0" err="1">
                <a:solidFill>
                  <a:srgbClr val="FF211E"/>
                </a:solidFill>
              </a:rPr>
              <a:t>.prt</a:t>
            </a:r>
            <a:r>
              <a:rPr lang="en-GB" altLang="x-none" sz="2800" dirty="0"/>
              <a:t>  (extension “</a:t>
            </a:r>
            <a:r>
              <a:rPr lang="en-GB" altLang="x-none" sz="2800" dirty="0">
                <a:solidFill>
                  <a:srgbClr val="FF211E"/>
                </a:solidFill>
              </a:rPr>
              <a:t>.</a:t>
            </a:r>
            <a:r>
              <a:rPr lang="en-GB" altLang="x-none" sz="2800" dirty="0" err="1">
                <a:solidFill>
                  <a:srgbClr val="FF211E"/>
                </a:solidFill>
              </a:rPr>
              <a:t>prt</a:t>
            </a:r>
            <a:r>
              <a:rPr lang="en-GB" altLang="x-none" sz="2800" dirty="0"/>
              <a:t>” for protein sequences);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dirty="0" err="1"/>
              <a:t>seq</a:t>
            </a:r>
            <a:r>
              <a:rPr lang="en-GB" altLang="x-none" sz="2800" dirty="0" err="1">
                <a:solidFill>
                  <a:srgbClr val="FF211E"/>
                </a:solidFill>
              </a:rPr>
              <a:t>.dna</a:t>
            </a:r>
            <a:r>
              <a:rPr lang="en-GB" altLang="x-none" sz="2800" dirty="0"/>
              <a:t> (extension “</a:t>
            </a:r>
            <a:r>
              <a:rPr lang="en-GB" altLang="x-none" sz="2800" dirty="0">
                <a:solidFill>
                  <a:srgbClr val="FF211E"/>
                </a:solidFill>
              </a:rPr>
              <a:t>.</a:t>
            </a:r>
            <a:r>
              <a:rPr lang="en-GB" altLang="x-none" sz="2800" dirty="0" err="1">
                <a:solidFill>
                  <a:srgbClr val="FF211E"/>
                </a:solidFill>
              </a:rPr>
              <a:t>dna</a:t>
            </a:r>
            <a:r>
              <a:rPr lang="en-GB" altLang="x-none" sz="2800" dirty="0"/>
              <a:t>” for </a:t>
            </a:r>
            <a:r>
              <a:rPr lang="en-GB" altLang="x-none" sz="2800" dirty="0" err="1"/>
              <a:t>dna</a:t>
            </a:r>
            <a:r>
              <a:rPr lang="en-GB" altLang="x-none" sz="2800" dirty="0"/>
              <a:t> sequences);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x-none" sz="2800" dirty="0" err="1"/>
              <a:t>SACE</a:t>
            </a:r>
            <a:r>
              <a:rPr lang="en-GB" altLang="x-none" sz="2800" dirty="0" err="1">
                <a:solidFill>
                  <a:srgbClr val="FF211E"/>
                </a:solidFill>
              </a:rPr>
              <a:t>.seq</a:t>
            </a:r>
            <a:r>
              <a:rPr lang="en-GB" altLang="x-none" sz="2800" dirty="0"/>
              <a:t> (extension "</a:t>
            </a:r>
            <a:r>
              <a:rPr lang="en-GB" altLang="x-none" sz="2800" dirty="0">
                <a:solidFill>
                  <a:srgbClr val="FF211E"/>
                </a:solidFill>
              </a:rPr>
              <a:t>.</a:t>
            </a:r>
            <a:r>
              <a:rPr lang="en-GB" altLang="x-none" sz="2800" dirty="0" err="1">
                <a:solidFill>
                  <a:srgbClr val="FF211E"/>
                </a:solidFill>
              </a:rPr>
              <a:t>seq</a:t>
            </a:r>
            <a:r>
              <a:rPr lang="en-GB" altLang="x-none" sz="2800" dirty="0"/>
              <a:t>" for genome sequences);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altLang="x-none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>
            <a:extLst>
              <a:ext uri="{FF2B5EF4-FFF2-40B4-BE49-F238E27FC236}">
                <a16:creationId xmlns:a16="http://schemas.microsoft.com/office/drawing/2014/main" id="{9D219EAD-54AF-4D41-BBC8-B379D61ED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Data Types</a:t>
            </a:r>
            <a:endParaRPr lang="en-US" altLang="x-none" b="1"/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F831F6C2-C035-9E44-854F-01DC4A4E2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2608263"/>
            <a:ext cx="9036050" cy="820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3600" b="1" dirty="0"/>
              <a:t>Basic types:</a:t>
            </a:r>
            <a:r>
              <a:rPr lang="en-US" altLang="x-none" sz="3600" dirty="0"/>
              <a:t> </a:t>
            </a:r>
            <a:r>
              <a:rPr lang="en-US" altLang="x-none" sz="3600" b="1" dirty="0">
                <a:solidFill>
                  <a:srgbClr val="FF211E"/>
                </a:solidFill>
              </a:rPr>
              <a:t>scalar, arrays, hashes</a:t>
            </a:r>
            <a:endParaRPr lang="en-US" altLang="x-none" sz="3600" dirty="0"/>
          </a:p>
          <a:p>
            <a:pPr eaLnBrk="1" hangingPunct="1">
              <a:buFontTx/>
              <a:buNone/>
              <a:defRPr/>
            </a:pPr>
            <a:endParaRPr lang="en-US" altLang="x-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>
            <a:extLst>
              <a:ext uri="{FF2B5EF4-FFF2-40B4-BE49-F238E27FC236}">
                <a16:creationId xmlns:a16="http://schemas.microsoft.com/office/drawing/2014/main" id="{E4C90867-DA8F-2E4D-B8A4-30E816447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Type?</a:t>
            </a:r>
            <a:endParaRPr lang="en-US" altLang="x-none" b="1"/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7C8EFA1B-935E-7343-892A-E6DFF35E7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90360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/>
              <a:t>Type of variable is determined by special leading character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Data types have distinct name spaces</a:t>
            </a:r>
          </a:p>
        </p:txBody>
      </p:sp>
      <p:graphicFrame>
        <p:nvGraphicFramePr>
          <p:cNvPr id="834564" name="Group 4">
            <a:extLst>
              <a:ext uri="{FF2B5EF4-FFF2-40B4-BE49-F238E27FC236}">
                <a16:creationId xmlns:a16="http://schemas.microsoft.com/office/drawing/2014/main" id="{AC25ED06-2FC2-D14D-A484-DC53EE976111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819400"/>
          <a:ext cx="4648200" cy="215900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Courier New" charset="0"/>
                        </a:rPr>
                        <a:t>$</a:t>
                      </a: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Courier New" charset="0"/>
                        </a:rPr>
                        <a:t>@</a:t>
                      </a: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Courier New" charset="0"/>
                        </a:rPr>
                        <a:t>%</a:t>
                      </a: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Courier New" charset="0"/>
                        </a:rPr>
                        <a:t>&amp;</a:t>
                      </a: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1026">
            <a:extLst>
              <a:ext uri="{FF2B5EF4-FFF2-40B4-BE49-F238E27FC236}">
                <a16:creationId xmlns:a16="http://schemas.microsoft.com/office/drawing/2014/main" id="{40CCA8F6-8D8E-784D-953D-ED2D4422F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Type?</a:t>
            </a:r>
            <a:endParaRPr lang="en-US" altLang="x-none"/>
          </a:p>
        </p:txBody>
      </p:sp>
      <p:sp>
        <p:nvSpPr>
          <p:cNvPr id="1019907" name="Rectangle 1027">
            <a:extLst>
              <a:ext uri="{FF2B5EF4-FFF2-40B4-BE49-F238E27FC236}">
                <a16:creationId xmlns:a16="http://schemas.microsoft.com/office/drawing/2014/main" id="{EC48F3CB-1EC6-EF45-A08A-51A6A9606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altLang="x-none" b="1" err="1">
                <a:solidFill>
                  <a:srgbClr val="0000FF"/>
                </a:solidFill>
              </a:rPr>
              <a:t>Scalars</a:t>
            </a:r>
            <a:r>
              <a:rPr lang="fr-FR" altLang="x-none" b="1">
                <a:solidFill>
                  <a:srgbClr val="0000FF"/>
                </a:solidFill>
              </a:rPr>
              <a:t> - Start </a:t>
            </a:r>
            <a:r>
              <a:rPr lang="fr-FR" altLang="x-none" b="1" err="1">
                <a:solidFill>
                  <a:srgbClr val="0000FF"/>
                </a:solidFill>
              </a:rPr>
              <a:t>with</a:t>
            </a:r>
            <a:r>
              <a:rPr lang="fr-FR" altLang="x-none" b="1">
                <a:solidFill>
                  <a:srgbClr val="0000FF"/>
                </a:solidFill>
              </a:rPr>
              <a:t> a </a:t>
            </a:r>
            <a:r>
              <a:rPr lang="fr-FR" altLang="x-none" b="1">
                <a:solidFill>
                  <a:srgbClr val="FF211E"/>
                </a:solidFill>
              </a:rPr>
              <a:t>$</a:t>
            </a:r>
            <a:endParaRPr lang="fr-FR" altLang="x-none"/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2800"/>
              <a:t>Strings, </a:t>
            </a:r>
            <a:r>
              <a:rPr lang="fr-FR" altLang="x-none" sz="2800" err="1"/>
              <a:t>Integers</a:t>
            </a:r>
            <a:r>
              <a:rPr lang="fr-FR" altLang="x-none" sz="2800"/>
              <a:t>, </a:t>
            </a:r>
            <a:r>
              <a:rPr lang="fr-FR" altLang="x-none" sz="2800" err="1"/>
              <a:t>Floating</a:t>
            </a:r>
            <a:r>
              <a:rPr lang="fr-FR" altLang="x-none" sz="2800"/>
              <a:t> Point </a:t>
            </a:r>
            <a:r>
              <a:rPr lang="fr-FR" altLang="x-none" sz="2800" err="1"/>
              <a:t>Numbers</a:t>
            </a:r>
            <a:r>
              <a:rPr lang="fr-FR" altLang="x-none" sz="2800"/>
              <a:t>, </a:t>
            </a:r>
            <a:r>
              <a:rPr lang="fr-FR" altLang="x-none" sz="2800" err="1"/>
              <a:t>References</a:t>
            </a:r>
            <a:r>
              <a:rPr lang="fr-FR" altLang="x-none" sz="2800"/>
              <a:t> to </a:t>
            </a:r>
            <a:r>
              <a:rPr lang="fr-FR" altLang="x-none" sz="2800" err="1"/>
              <a:t>other</a:t>
            </a:r>
            <a:r>
              <a:rPr lang="fr-FR" altLang="x-none" sz="2800"/>
              <a:t> variables.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fr-FR" altLang="x-none" sz="280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altLang="x-none" b="1" err="1">
                <a:solidFill>
                  <a:srgbClr val="0000FF"/>
                </a:solidFill>
              </a:rPr>
              <a:t>Arrays</a:t>
            </a:r>
            <a:r>
              <a:rPr lang="fr-FR" altLang="x-none" b="1">
                <a:solidFill>
                  <a:srgbClr val="0000FF"/>
                </a:solidFill>
              </a:rPr>
              <a:t> - Start </a:t>
            </a:r>
            <a:r>
              <a:rPr lang="fr-FR" altLang="x-none" b="1" err="1">
                <a:solidFill>
                  <a:srgbClr val="0000FF"/>
                </a:solidFill>
              </a:rPr>
              <a:t>with</a:t>
            </a:r>
            <a:r>
              <a:rPr lang="fr-FR" altLang="x-none" b="1">
                <a:solidFill>
                  <a:srgbClr val="0000FF"/>
                </a:solidFill>
              </a:rPr>
              <a:t> a </a:t>
            </a:r>
            <a:r>
              <a:rPr lang="fr-FR" altLang="x-none" b="1">
                <a:solidFill>
                  <a:srgbClr val="FF211E"/>
                </a:solidFill>
              </a:rPr>
              <a:t>@</a:t>
            </a:r>
            <a:endParaRPr lang="fr-FR" altLang="x-none" b="1"/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2800"/>
              <a:t>   </a:t>
            </a:r>
            <a:r>
              <a:rPr lang="fr-FR" altLang="x-none" sz="2800" err="1">
                <a:solidFill>
                  <a:srgbClr val="FF211E"/>
                </a:solidFill>
              </a:rPr>
              <a:t>Zero</a:t>
            </a:r>
            <a:r>
              <a:rPr lang="fr-FR" altLang="x-none" sz="2800">
                <a:solidFill>
                  <a:srgbClr val="FF211E"/>
                </a:solidFill>
              </a:rPr>
              <a:t> </a:t>
            </a:r>
            <a:r>
              <a:rPr lang="fr-FR" altLang="x-none" sz="2800" err="1">
                <a:solidFill>
                  <a:srgbClr val="FF211E"/>
                </a:solidFill>
              </a:rPr>
              <a:t>based</a:t>
            </a:r>
            <a:r>
              <a:rPr lang="fr-FR" altLang="x-none" sz="2800">
                <a:solidFill>
                  <a:srgbClr val="FF211E"/>
                </a:solidFill>
              </a:rPr>
              <a:t> index;</a:t>
            </a:r>
            <a:endParaRPr lang="fr-FR" altLang="x-none" sz="2800"/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2800"/>
              <a:t>   </a:t>
            </a:r>
            <a:r>
              <a:rPr lang="fr-FR" altLang="x-none" sz="2800" err="1"/>
              <a:t>Contain</a:t>
            </a:r>
            <a:r>
              <a:rPr lang="fr-FR" altLang="x-none" sz="2800"/>
              <a:t> an </a:t>
            </a:r>
            <a:r>
              <a:rPr lang="fr-FR" altLang="x-none" sz="2800" err="1"/>
              <a:t>ordered</a:t>
            </a:r>
            <a:r>
              <a:rPr lang="fr-FR" altLang="x-none" sz="2800"/>
              <a:t> </a:t>
            </a:r>
            <a:r>
              <a:rPr lang="fr-FR" altLang="x-none" sz="2800" err="1"/>
              <a:t>list</a:t>
            </a:r>
            <a:r>
              <a:rPr lang="fr-FR" altLang="x-none" sz="2800"/>
              <a:t> of </a:t>
            </a:r>
            <a:r>
              <a:rPr lang="fr-FR" altLang="x-none" sz="2800" err="1"/>
              <a:t>Scalars</a:t>
            </a:r>
            <a:r>
              <a:rPr lang="fr-FR" altLang="x-none" sz="2800"/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fr-FR" altLang="x-none" sz="280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altLang="x-none" b="1" err="1">
                <a:solidFill>
                  <a:srgbClr val="0000FF"/>
                </a:solidFill>
              </a:rPr>
              <a:t>Hashes</a:t>
            </a:r>
            <a:r>
              <a:rPr lang="fr-FR" altLang="x-none" b="1">
                <a:solidFill>
                  <a:srgbClr val="0000FF"/>
                </a:solidFill>
              </a:rPr>
              <a:t> - Start </a:t>
            </a:r>
            <a:r>
              <a:rPr lang="fr-FR" altLang="x-none" b="1" err="1">
                <a:solidFill>
                  <a:srgbClr val="0000FF"/>
                </a:solidFill>
              </a:rPr>
              <a:t>with</a:t>
            </a:r>
            <a:r>
              <a:rPr lang="fr-FR" altLang="x-none" b="1">
                <a:solidFill>
                  <a:srgbClr val="0000FF"/>
                </a:solidFill>
              </a:rPr>
              <a:t> </a:t>
            </a:r>
            <a:r>
              <a:rPr lang="fr-FR" altLang="x-none" b="1">
                <a:solidFill>
                  <a:srgbClr val="FF211E"/>
                </a:solidFill>
              </a:rPr>
              <a:t>%</a:t>
            </a:r>
            <a:endParaRPr lang="fr-FR" altLang="x-none" sz="2800"/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2800"/>
              <a:t>  </a:t>
            </a:r>
            <a:r>
              <a:rPr lang="en-GB" altLang="x-none" sz="2800">
                <a:solidFill>
                  <a:srgbClr val="FF211E"/>
                </a:solidFill>
              </a:rPr>
              <a:t>Associative Arrays without order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2800"/>
              <a:t>  Key =&gt; Value</a:t>
            </a:r>
            <a:endParaRPr lang="en-GB" altLang="x-none" sz="28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>
            <a:extLst>
              <a:ext uri="{FF2B5EF4-FFF2-40B4-BE49-F238E27FC236}">
                <a16:creationId xmlns:a16="http://schemas.microsoft.com/office/drawing/2014/main" id="{40D61A80-3023-2F4F-9D64-72E78A3D9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Scalars</a:t>
            </a:r>
            <a:endParaRPr lang="en-US" altLang="x-none" b="1"/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8B42B758-0754-E248-8796-2E35988F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Can be numbers</a:t>
            </a:r>
            <a:endParaRPr lang="en-US" altLang="x-none" sz="28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num</a:t>
            </a:r>
            <a:r>
              <a:rPr lang="en-US" altLang="x-none" sz="2000" dirty="0">
                <a:latin typeface="Courier New" charset="0"/>
              </a:rPr>
              <a:t> = 100;</a:t>
            </a:r>
            <a:endParaRPr lang="en-US" altLang="x-none" sz="2000" dirty="0">
              <a:solidFill>
                <a:schemeClr val="bg2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num</a:t>
            </a:r>
            <a:r>
              <a:rPr lang="en-US" altLang="x-none" sz="2000" dirty="0">
                <a:latin typeface="Courier New" charset="0"/>
              </a:rPr>
              <a:t> = 223.45;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num</a:t>
            </a:r>
            <a:r>
              <a:rPr lang="en-US" altLang="x-none" sz="2000" dirty="0">
                <a:latin typeface="Courier New" charset="0"/>
              </a:rPr>
              <a:t> = -1.3e38;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Can be strings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str</a:t>
            </a:r>
            <a:r>
              <a:rPr lang="en-US" altLang="x-none" sz="2000" dirty="0">
                <a:latin typeface="Courier New" charset="0"/>
              </a:rPr>
              <a:t> = ’</a:t>
            </a:r>
            <a:r>
              <a:rPr lang="en-US" altLang="x-none" sz="2000" dirty="0" err="1">
                <a:latin typeface="Courier New" charset="0"/>
              </a:rPr>
              <a:t>unix</a:t>
            </a:r>
            <a:r>
              <a:rPr lang="en-US" altLang="x-none" sz="2000" dirty="0">
                <a:latin typeface="Courier New" charset="0"/>
              </a:rPr>
              <a:t> tools’;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str</a:t>
            </a:r>
            <a:r>
              <a:rPr lang="en-US" altLang="x-none" sz="2000" dirty="0">
                <a:latin typeface="Courier New" charset="0"/>
              </a:rPr>
              <a:t> = ’Who\’s there?’;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str</a:t>
            </a:r>
            <a:r>
              <a:rPr lang="en-US" altLang="x-none" sz="2000" dirty="0">
                <a:latin typeface="Courier New" charset="0"/>
              </a:rPr>
              <a:t> = ”good evening\n”;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</a:t>
            </a:r>
            <a:r>
              <a:rPr lang="en-US" altLang="x-none" sz="2000" dirty="0" err="1">
                <a:latin typeface="Courier New" charset="0"/>
              </a:rPr>
              <a:t>str</a:t>
            </a:r>
            <a:r>
              <a:rPr lang="en-US" altLang="x-none" sz="2000" dirty="0">
                <a:latin typeface="Courier New" charset="0"/>
              </a:rPr>
              <a:t> = ”one\</a:t>
            </a:r>
            <a:r>
              <a:rPr lang="en-US" altLang="x-none" sz="2000" dirty="0" err="1">
                <a:latin typeface="Courier New" charset="0"/>
              </a:rPr>
              <a:t>ttwo</a:t>
            </a:r>
            <a:r>
              <a:rPr lang="en-US" altLang="x-none" sz="2000" dirty="0">
                <a:latin typeface="Courier New" charset="0"/>
              </a:rPr>
              <a:t>”;</a:t>
            </a:r>
            <a:endParaRPr lang="en-US" altLang="x-none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i="1" dirty="0">
                <a:solidFill>
                  <a:srgbClr val="0000FF"/>
                </a:solidFill>
              </a:rPr>
              <a:t>Backslash </a:t>
            </a:r>
            <a:r>
              <a:rPr lang="en-US" altLang="x-none" sz="2400" dirty="0">
                <a:solidFill>
                  <a:srgbClr val="0000FF"/>
                </a:solidFill>
              </a:rPr>
              <a:t>(</a:t>
            </a: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</a:rPr>
              <a:t>\</a:t>
            </a:r>
            <a:r>
              <a:rPr lang="en-US" altLang="x-none" sz="2400" dirty="0">
                <a:solidFill>
                  <a:srgbClr val="0000FF"/>
                </a:solidFill>
              </a:rPr>
              <a:t>) </a:t>
            </a:r>
            <a:r>
              <a:rPr lang="en-US" altLang="x-none" sz="2400" i="1" dirty="0">
                <a:solidFill>
                  <a:srgbClr val="0000FF"/>
                </a:solidFill>
              </a:rPr>
              <a:t>escapes</a:t>
            </a:r>
            <a:r>
              <a:rPr lang="en-US" altLang="x-none" sz="2400" dirty="0">
                <a:solidFill>
                  <a:srgbClr val="0000FF"/>
                </a:solidFill>
              </a:rPr>
              <a:t> and </a:t>
            </a:r>
            <a:r>
              <a:rPr lang="en-US" altLang="x-none" sz="2400" dirty="0">
                <a:solidFill>
                  <a:srgbClr val="FF0000"/>
                </a:solidFill>
              </a:rPr>
              <a:t>variable names are interpreted inside double quotes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>
            <a:extLst>
              <a:ext uri="{FF2B5EF4-FFF2-40B4-BE49-F238E27FC236}">
                <a16:creationId xmlns:a16="http://schemas.microsoft.com/office/drawing/2014/main" id="{C5D02B41-346A-8E4C-84A2-F8141F1E9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Special scalar variables</a:t>
            </a:r>
            <a:endParaRPr lang="en-US" altLang="x-none" b="1"/>
          </a:p>
        </p:txBody>
      </p:sp>
      <p:graphicFrame>
        <p:nvGraphicFramePr>
          <p:cNvPr id="836640" name="Group 32">
            <a:extLst>
              <a:ext uri="{FF2B5EF4-FFF2-40B4-BE49-F238E27FC236}">
                <a16:creationId xmlns:a16="http://schemas.microsoft.com/office/drawing/2014/main" id="{8CA054FC-89FF-2345-A590-2587060FE32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676400"/>
          <a:ext cx="6858000" cy="41449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" charset="0"/>
                        </a:rPr>
                        <a:t>$0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 of  script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$_</a:t>
                      </a:r>
                      <a:endParaRPr kumimoji="0" lang="en-US" altLang="x-none" sz="2800" b="0" i="0" u="none" strike="noStrike" cap="none" normalizeH="0" baseline="0">
                        <a:ln>
                          <a:noFill/>
                        </a:ln>
                        <a:solidFill>
                          <a:srgbClr val="FF211E"/>
                        </a:solidFill>
                        <a:effectLst/>
                        <a:latin typeface="Futura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Default variable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" charset="0"/>
                        </a:rPr>
                        <a:t>$$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PID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" charset="0"/>
                        </a:rPr>
                        <a:t>$?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Status of last pipe or system call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$!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System error message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$/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Input record separator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$.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Input record number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" charset="0"/>
                        </a:rPr>
                        <a:t>undef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Acts like 0 or empty string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36641" name="Text Box 33">
            <a:extLst>
              <a:ext uri="{FF2B5EF4-FFF2-40B4-BE49-F238E27FC236}">
                <a16:creationId xmlns:a16="http://schemas.microsoft.com/office/drawing/2014/main" id="{03E890B5-7FD5-E845-AA8E-F2C8ADBE1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25" y="24050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fr-FR" altLang="x-none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>
            <a:extLst>
              <a:ext uri="{FF2B5EF4-FFF2-40B4-BE49-F238E27FC236}">
                <a16:creationId xmlns:a16="http://schemas.microsoft.com/office/drawing/2014/main" id="{072F0C76-5AEC-AC4A-A502-6810F2065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Objective</a:t>
            </a:r>
          </a:p>
        </p:txBody>
      </p:sp>
      <p:sp>
        <p:nvSpPr>
          <p:cNvPr id="1017859" name="Rectangle 3">
            <a:extLst>
              <a:ext uri="{FF2B5EF4-FFF2-40B4-BE49-F238E27FC236}">
                <a16:creationId xmlns:a16="http://schemas.microsoft.com/office/drawing/2014/main" id="{6359B68C-6BD4-5241-A5C9-246275A50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In this course we will introduce the most useful basics of </a:t>
            </a:r>
            <a:r>
              <a:rPr lang="en-US" altLang="x-none" b="1" i="1" err="1">
                <a:solidFill>
                  <a:srgbClr val="FF211E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 programming.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You are assumed to have a first experience with programming.</a:t>
            </a:r>
          </a:p>
          <a:p>
            <a:pPr eaLnBrk="1" hangingPunct="1">
              <a:buFontTx/>
              <a:buNone/>
              <a:defRPr/>
            </a:pPr>
            <a:r>
              <a:rPr lang="en-US" altLang="x-none"/>
              <a:t> </a:t>
            </a:r>
          </a:p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 In the end participants should be able to write simple scripts using </a:t>
            </a:r>
            <a:r>
              <a:rPr lang="en-US" altLang="x-none" b="1" i="1" err="1">
                <a:solidFill>
                  <a:srgbClr val="FF211E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>
            <a:extLst>
              <a:ext uri="{FF2B5EF4-FFF2-40B4-BE49-F238E27FC236}">
                <a16:creationId xmlns:a16="http://schemas.microsoft.com/office/drawing/2014/main" id="{E93132CA-C97A-CE4D-846D-ED4857E2C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Operators</a:t>
            </a:r>
            <a:endParaRPr lang="en-US" altLang="x-none" b="1"/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A5CF687B-AEB1-2B46-BCF6-2789D7146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b="1" dirty="0"/>
              <a:t>Numeric:</a:t>
            </a:r>
            <a:r>
              <a:rPr lang="en-US" altLang="x-none" sz="2800" dirty="0"/>
              <a:t> 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+</a:t>
            </a:r>
            <a:r>
              <a:rPr lang="en-US" altLang="x-none" b="1" dirty="0">
                <a:latin typeface="Futura" charset="0"/>
              </a:rPr>
              <a:t>, 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-</a:t>
            </a:r>
            <a:r>
              <a:rPr lang="en-US" altLang="x-none" b="1" dirty="0">
                <a:latin typeface="Futura" charset="0"/>
              </a:rPr>
              <a:t> ,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*</a:t>
            </a:r>
            <a:r>
              <a:rPr lang="en-US" altLang="x-none" b="1" dirty="0">
                <a:latin typeface="Futura" charset="0"/>
              </a:rPr>
              <a:t>, 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/</a:t>
            </a:r>
            <a:r>
              <a:rPr lang="en-US" altLang="x-none" b="1" dirty="0">
                <a:latin typeface="Futura" charset="0"/>
              </a:rPr>
              <a:t>, 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%</a:t>
            </a:r>
            <a:r>
              <a:rPr lang="en-US" altLang="x-none" b="1" dirty="0">
                <a:latin typeface="Futura" charset="0"/>
              </a:rPr>
              <a:t>, 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**</a:t>
            </a:r>
            <a:r>
              <a:rPr lang="en-US" altLang="x-none" b="1" dirty="0">
                <a:latin typeface="Futura" charset="0"/>
              </a:rPr>
              <a:t>;</a:t>
            </a:r>
            <a:endParaRPr lang="en-US" altLang="x-none" b="1" dirty="0"/>
          </a:p>
          <a:p>
            <a:pPr eaLnBrk="1" hangingPunct="1">
              <a:defRPr/>
            </a:pPr>
            <a:r>
              <a:rPr lang="en-US" altLang="x-none" sz="2800" b="1" dirty="0"/>
              <a:t>String concatenation:</a:t>
            </a:r>
            <a:r>
              <a:rPr lang="en-US" altLang="x-none" sz="2800" dirty="0"/>
              <a:t> </a:t>
            </a:r>
            <a:r>
              <a:rPr lang="en-US" altLang="x-none" b="1" dirty="0">
                <a:solidFill>
                  <a:srgbClr val="0000FF"/>
                </a:solidFill>
                <a:latin typeface="Futura" charset="0"/>
              </a:rPr>
              <a:t>.</a:t>
            </a:r>
            <a:endParaRPr lang="en-US" altLang="x-none" sz="2800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$state = “New” </a:t>
            </a:r>
            <a:r>
              <a:rPr lang="en-US" altLang="x-none" sz="3200" b="1" dirty="0">
                <a:solidFill>
                  <a:srgbClr val="0000FF"/>
                </a:solidFill>
                <a:latin typeface="Futura" charset="0"/>
              </a:rPr>
              <a:t>.</a:t>
            </a:r>
            <a:r>
              <a:rPr lang="en-US" altLang="x-none" sz="2400" dirty="0">
                <a:latin typeface="Courier New" charset="0"/>
              </a:rPr>
              <a:t> “York”;	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# “</a:t>
            </a:r>
            <a:r>
              <a:rPr lang="en-US" altLang="x-none" sz="2400" dirty="0" err="1">
                <a:solidFill>
                  <a:schemeClr val="bg2"/>
                </a:solidFill>
                <a:latin typeface="Courier New" charset="0"/>
              </a:rPr>
              <a:t>NewYork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”</a:t>
            </a: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800" b="1" dirty="0"/>
              <a:t>String repetition:</a:t>
            </a:r>
            <a:r>
              <a:rPr lang="en-US" altLang="x-none" sz="2800" dirty="0"/>
              <a:t> </a:t>
            </a:r>
            <a:r>
              <a:rPr lang="en-US" altLang="x-none" sz="2800" dirty="0">
                <a:solidFill>
                  <a:srgbClr val="0000FF"/>
                </a:solidFill>
                <a:latin typeface="Futura" charset="0"/>
              </a:rPr>
              <a:t>x</a:t>
            </a:r>
            <a:endParaRPr lang="en-US" altLang="x-none" sz="2800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print “AT” 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x</a:t>
            </a:r>
            <a:r>
              <a:rPr lang="en-US" altLang="x-none" sz="2400" dirty="0">
                <a:latin typeface="Courier New" charset="0"/>
              </a:rPr>
              <a:t> 3;		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# ATATAT</a:t>
            </a:r>
            <a:endParaRPr lang="en-US" altLang="x-none" sz="2400" dirty="0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en-US" altLang="x-none" sz="2800" b="1" dirty="0"/>
              <a:t>Binary assignments:</a:t>
            </a:r>
            <a:endParaRPr lang="en-US" altLang="x-none" sz="2800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</a:t>
            </a:r>
            <a:r>
              <a:rPr lang="en-US" altLang="x-none" sz="2400" dirty="0" err="1">
                <a:latin typeface="Courier New" charset="0"/>
              </a:rPr>
              <a:t>val</a:t>
            </a:r>
            <a:r>
              <a:rPr lang="en-US" altLang="x-none" sz="2400" dirty="0">
                <a:latin typeface="Courier New" charset="0"/>
              </a:rPr>
              <a:t> </a:t>
            </a:r>
            <a:r>
              <a:rPr lang="en-US" altLang="x-none" sz="2400" b="1" dirty="0">
                <a:solidFill>
                  <a:srgbClr val="0000FF"/>
                </a:solidFill>
                <a:latin typeface="Futura" charset="0"/>
              </a:rPr>
              <a:t>=</a:t>
            </a:r>
            <a:r>
              <a:rPr lang="en-US" altLang="x-none" sz="2400" dirty="0">
                <a:latin typeface="Courier New" charset="0"/>
              </a:rPr>
              <a:t> 2; $</a:t>
            </a:r>
            <a:r>
              <a:rPr lang="en-US" altLang="x-none" sz="2400" dirty="0" err="1">
                <a:latin typeface="Courier New" charset="0"/>
              </a:rPr>
              <a:t>val</a:t>
            </a:r>
            <a:r>
              <a:rPr lang="en-US" altLang="x-none" sz="2400" dirty="0">
                <a:latin typeface="Courier New" charset="0"/>
              </a:rPr>
              <a:t> </a:t>
            </a:r>
            <a:r>
              <a:rPr lang="en-US" altLang="x-none" sz="2400" b="1" dirty="0">
                <a:solidFill>
                  <a:srgbClr val="0000FF"/>
                </a:solidFill>
                <a:latin typeface="Futura" charset="0"/>
              </a:rPr>
              <a:t>*=</a:t>
            </a:r>
            <a:r>
              <a:rPr lang="en-US" altLang="x-none" sz="2400" dirty="0">
                <a:latin typeface="Courier New" charset="0"/>
              </a:rPr>
              <a:t> 3;	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# $</a:t>
            </a:r>
            <a:r>
              <a:rPr lang="en-US" altLang="x-none" sz="2400" dirty="0" err="1">
                <a:solidFill>
                  <a:schemeClr val="bg2"/>
                </a:solidFill>
                <a:latin typeface="Courier New" charset="0"/>
              </a:rPr>
              <a:t>val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 is 6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$state </a:t>
            </a:r>
            <a:r>
              <a:rPr lang="en-US" altLang="x-none" sz="2400" b="1" dirty="0">
                <a:solidFill>
                  <a:srgbClr val="0000FF"/>
                </a:solidFill>
                <a:latin typeface="Futura" charset="0"/>
              </a:rPr>
              <a:t>.=</a:t>
            </a:r>
            <a:r>
              <a:rPr lang="en-US" altLang="x-none" sz="2400" dirty="0">
                <a:latin typeface="Courier New" charset="0"/>
              </a:rPr>
              <a:t> “City”;		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# “</a:t>
            </a:r>
            <a:r>
              <a:rPr lang="en-US" altLang="x-none" sz="2400" dirty="0" err="1">
                <a:solidFill>
                  <a:schemeClr val="bg2"/>
                </a:solidFill>
                <a:latin typeface="Courier New" charset="0"/>
              </a:rPr>
              <a:t>NewYorkCity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”</a:t>
            </a:r>
            <a:endParaRPr lang="en-US" altLang="x-none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4A27C464-DB19-7244-9CF8-88948C2D7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Comparison operators</a:t>
            </a:r>
            <a:endParaRPr lang="en-US" altLang="x-none" b="1"/>
          </a:p>
        </p:txBody>
      </p:sp>
      <p:graphicFrame>
        <p:nvGraphicFramePr>
          <p:cNvPr id="838697" name="Group 41">
            <a:extLst>
              <a:ext uri="{FF2B5EF4-FFF2-40B4-BE49-F238E27FC236}">
                <a16:creationId xmlns:a16="http://schemas.microsoft.com/office/drawing/2014/main" id="{FC2B85C1-9998-3142-95EC-CB03EA5B8C76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803400"/>
          <a:ext cx="7978775" cy="4292600"/>
        </p:xfrm>
        <a:graphic>
          <a:graphicData uri="http://schemas.openxmlformats.org/drawingml/2006/table">
            <a:tbl>
              <a:tblPr/>
              <a:tblGrid>
                <a:gridCol w="437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Comparison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Numeric</a:t>
                      </a:r>
                      <a:endParaRPr kumimoji="0" lang="en-US" altLang="x-none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endParaRPr kumimoji="0" lang="en-US" altLang="x-none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==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utura" charset="0"/>
                        </a:rPr>
                        <a:t>eq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!=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utura" charset="0"/>
                        </a:rPr>
                        <a:t>ne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&gt;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utura" charset="0"/>
                        </a:rPr>
                        <a:t>gt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&lt;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utura" charset="0"/>
                        </a:rPr>
                        <a:t>lt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&lt;=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utura" charset="0"/>
                        </a:rPr>
                        <a:t>le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Futura" charset="0"/>
                        </a:rPr>
                        <a:t>&gt;=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Futura" charset="0"/>
                        </a:rPr>
                        <a:t>ge</a:t>
                      </a:r>
                      <a:endParaRPr kumimoji="0" lang="en-US" altLang="x-none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Futura" charset="0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723CFC43-152E-7849-827C-45C52C8F6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Boolean “Values”</a:t>
            </a:r>
            <a:endParaRPr lang="en-US" altLang="x-none" b="1"/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7E506F78-FBBC-2247-AC70-8604368E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altLang="x-none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n-US" altLang="x-none" dirty="0">
                <a:latin typeface="Courier New" charset="0"/>
              </a:rPr>
              <a:t>$codon </a:t>
            </a:r>
            <a:r>
              <a:rPr lang="en-US" altLang="x-none" dirty="0" err="1">
                <a:latin typeface="Courier New" charset="0"/>
              </a:rPr>
              <a:t>eq</a:t>
            </a:r>
            <a:r>
              <a:rPr lang="en-US" altLang="x-none" dirty="0">
                <a:latin typeface="Courier New" charset="0"/>
              </a:rPr>
              <a:t> “ATG”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)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dirty="0">
                <a:latin typeface="Courier New" charset="0"/>
              </a:rPr>
              <a:t> …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}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dirty="0">
                <a:latin typeface="Courier New" charset="0"/>
              </a:rPr>
              <a:t>if ($</a:t>
            </a:r>
            <a:r>
              <a:rPr lang="en-US" altLang="x-none" dirty="0" err="1">
                <a:latin typeface="Courier New" charset="0"/>
              </a:rPr>
              <a:t>val</a:t>
            </a:r>
            <a:r>
              <a:rPr lang="en-US" altLang="x-none" dirty="0">
                <a:latin typeface="Courier New" charset="0"/>
              </a:rPr>
              <a:t>) { … }</a:t>
            </a:r>
            <a:endParaRPr lang="en-US" altLang="x-none" dirty="0"/>
          </a:p>
          <a:p>
            <a:pPr eaLnBrk="1" hangingPunct="1">
              <a:defRPr/>
            </a:pPr>
            <a:r>
              <a:rPr lang="en-US" altLang="x-none" dirty="0"/>
              <a:t>No </a:t>
            </a:r>
            <a:r>
              <a:rPr lang="en-US" altLang="x-none" dirty="0" err="1"/>
              <a:t>boolean</a:t>
            </a:r>
            <a:r>
              <a:rPr lang="en-US" altLang="x-none" dirty="0"/>
              <a:t> data type;</a:t>
            </a:r>
          </a:p>
          <a:p>
            <a:pPr eaLnBrk="1" hangingPunct="1">
              <a:defRPr/>
            </a:pPr>
            <a:r>
              <a:rPr lang="en-US" altLang="x-none" dirty="0"/>
              <a:t>0 is false; Non-zero numbers are true;</a:t>
            </a:r>
          </a:p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The unary not (</a:t>
            </a:r>
            <a:r>
              <a:rPr lang="en-US" altLang="x-none" b="1" dirty="0">
                <a:solidFill>
                  <a:srgbClr val="FF211E"/>
                </a:solidFill>
                <a:latin typeface="Futura" charset="0"/>
              </a:rPr>
              <a:t>!</a:t>
            </a:r>
            <a:r>
              <a:rPr lang="en-US" altLang="x-none" b="1" dirty="0">
                <a:solidFill>
                  <a:srgbClr val="0000FF"/>
                </a:solidFill>
              </a:rPr>
              <a:t>) negates the Boolean value;</a:t>
            </a:r>
            <a:endParaRPr lang="en-US" altLang="x-non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>
            <a:extLst>
              <a:ext uri="{FF2B5EF4-FFF2-40B4-BE49-F238E27FC236}">
                <a16:creationId xmlns:a16="http://schemas.microsoft.com/office/drawing/2014/main" id="{DC928E40-1782-8642-83B2-E8284E2B6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err="1"/>
              <a:t>undef</a:t>
            </a:r>
            <a:r>
              <a:rPr lang="en-US" altLang="x-none" dirty="0"/>
              <a:t> and defined</a:t>
            </a:r>
          </a:p>
        </p:txBody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62BAA4D5-E348-2E40-8C19-FC4C3E04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$f = 1;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while ($n &lt; 10)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  # $n is undef at 1st iteration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  $f *= ++$n;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}</a:t>
            </a: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Use defined to check if a value is </a:t>
            </a:r>
            <a:r>
              <a:rPr lang="en-US" altLang="x-none">
                <a:latin typeface="Futura" charset="0"/>
              </a:rPr>
              <a:t>undef</a:t>
            </a:r>
            <a:endParaRPr lang="en-US" altLang="x-none"/>
          </a:p>
          <a:p>
            <a:pPr lvl="1" eaLnBrk="1" hangingPunct="1">
              <a:buFontTx/>
              <a:buNone/>
              <a:defRPr/>
            </a:pPr>
            <a:r>
              <a:rPr lang="en-US" altLang="x-none">
                <a:latin typeface="Courier New" charset="0"/>
              </a:rPr>
              <a:t>if (defined($val)) { … }</a:t>
            </a:r>
            <a:endParaRPr lang="en-US" altLang="x-none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>
            <a:extLst>
              <a:ext uri="{FF2B5EF4-FFF2-40B4-BE49-F238E27FC236}">
                <a16:creationId xmlns:a16="http://schemas.microsoft.com/office/drawing/2014/main" id="{840C6653-6B19-9D45-BF22-08DE14105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Lists and Arrays</a:t>
            </a:r>
            <a:endParaRPr lang="en-US" altLang="x-none" b="1"/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0DDC7445-F16D-F341-A2A4-A522E1EF8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211E"/>
                </a:solidFill>
              </a:rPr>
              <a:t>List</a:t>
            </a:r>
            <a:r>
              <a:rPr lang="en-US" altLang="x-none"/>
              <a:t>: ordered collection of scalars;</a:t>
            </a:r>
          </a:p>
          <a:p>
            <a:pPr eaLnBrk="1" hangingPunct="1">
              <a:defRPr/>
            </a:pPr>
            <a:r>
              <a:rPr lang="en-US" altLang="x-none">
                <a:solidFill>
                  <a:srgbClr val="FF211E"/>
                </a:solidFill>
              </a:rPr>
              <a:t>Array</a:t>
            </a:r>
            <a:r>
              <a:rPr lang="en-US" altLang="x-none"/>
              <a:t>: Variable containing a list;</a:t>
            </a:r>
          </a:p>
          <a:p>
            <a:pPr eaLnBrk="1" hangingPunct="1">
              <a:defRPr/>
            </a:pPr>
            <a:r>
              <a:rPr lang="en-US" altLang="x-none"/>
              <a:t>Each element is a scalar variable;</a:t>
            </a:r>
          </a:p>
          <a:p>
            <a:pPr eaLnBrk="1" hangingPunct="1">
              <a:defRPr/>
            </a:pPr>
            <a:r>
              <a:rPr lang="en-US" altLang="x-none"/>
              <a:t>Indices are integers starting at </a:t>
            </a:r>
            <a:r>
              <a:rPr lang="en-US" altLang="x-none" b="1">
                <a:solidFill>
                  <a:srgbClr val="FF211E"/>
                </a:solidFill>
              </a:rPr>
              <a:t>0</a:t>
            </a:r>
            <a:r>
              <a:rPr lang="en-US" altLang="x-none"/>
              <a:t>;</a:t>
            </a:r>
          </a:p>
          <a:p>
            <a:pPr eaLnBrk="1" hangingPunct="1"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B0864286-2989-FD4D-B52C-402044554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Array/List Assignment</a:t>
            </a:r>
            <a:endParaRPr lang="en-US" altLang="x-none" b="1"/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50F840B8-0BD5-B742-BE93-2A2B3896C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@teams=(”Knicks”,”Nets”,”Lakers”);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print $teams[0];    </a:t>
            </a:r>
            <a:r>
              <a:rPr lang="en-US" altLang="x-none" sz="2800">
                <a:solidFill>
                  <a:schemeClr val="bg2"/>
                </a:solidFill>
                <a:latin typeface="Courier New" charset="0"/>
              </a:rPr>
              <a:t># print Knicks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$teams[3]=”Celtics”;</a:t>
            </a:r>
            <a:r>
              <a:rPr lang="en-US" altLang="x-none" sz="2800">
                <a:solidFill>
                  <a:schemeClr val="bg2"/>
                </a:solidFill>
                <a:latin typeface="Courier New" charset="0"/>
              </a:rPr>
              <a:t># add a new element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@foo = ();          </a:t>
            </a:r>
            <a:r>
              <a:rPr lang="en-US" altLang="x-none" sz="2800">
                <a:solidFill>
                  <a:schemeClr val="bg2"/>
                </a:solidFill>
                <a:latin typeface="Courier New" charset="0"/>
              </a:rPr>
              <a:t># empty list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@nums = (1..100);   </a:t>
            </a:r>
            <a:r>
              <a:rPr lang="en-US" altLang="x-none" sz="2800">
                <a:solidFill>
                  <a:schemeClr val="bg2"/>
                </a:solidFill>
                <a:latin typeface="Courier New" charset="0"/>
              </a:rPr>
              <a:t># list of 1 to 100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@arr = ($x, $y*6);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($a, $b) = (”apple”, ”orange”);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($a, $b) = ($b, $a); </a:t>
            </a:r>
            <a:r>
              <a:rPr lang="en-US" altLang="x-none" sz="2800">
                <a:solidFill>
                  <a:schemeClr val="bg2"/>
                </a:solidFill>
                <a:latin typeface="Courier New" charset="0"/>
              </a:rPr>
              <a:t># swap $a $b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@arr1 = @arr2;</a:t>
            </a:r>
            <a:endParaRPr lang="en-US" altLang="x-none" sz="2800"/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1026">
            <a:extLst>
              <a:ext uri="{FF2B5EF4-FFF2-40B4-BE49-F238E27FC236}">
                <a16:creationId xmlns:a16="http://schemas.microsoft.com/office/drawing/2014/main" id="{571CA9A0-E023-6D41-9888-A11D80C4C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Array/List Assignment</a:t>
            </a:r>
            <a:endParaRPr lang="en-US" altLang="x-none" b="1"/>
          </a:p>
        </p:txBody>
      </p:sp>
      <p:sp>
        <p:nvSpPr>
          <p:cNvPr id="1030147" name="Rectangle 1027">
            <a:extLst>
              <a:ext uri="{FF2B5EF4-FFF2-40B4-BE49-F238E27FC236}">
                <a16:creationId xmlns:a16="http://schemas.microsoft.com/office/drawing/2014/main" id="{CCDD0DA0-8306-7441-890A-BAE04E0C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267200" cy="5486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 b="1"/>
              <a:t>@CODONS</a:t>
            </a:r>
            <a:r>
              <a:rPr lang="fr-FR" altLang="x-none" sz="1600"/>
              <a:t> </a:t>
            </a:r>
            <a:r>
              <a:rPr lang="fr-FR" altLang="x-none" sz="1600" b="1"/>
              <a:t>=</a:t>
            </a:r>
            <a:r>
              <a:rPr lang="fr-FR" altLang="x-none" sz="1600"/>
              <a:t> </a:t>
            </a:r>
            <a:r>
              <a:rPr lang="fr-FR" altLang="x-none" sz="1600" b="1"/>
              <a:t>(</a:t>
            </a:r>
            <a:r>
              <a:rPr lang="fr-FR" altLang="x-none" sz="1600"/>
              <a:t> 'TTT', 'TTC', 'TTA', 'TTG',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  'CTT', 'CTC', 'CTA', 'CTG',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  'ATT', 'ATC', 'ATA', 'ATG',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  'GTT', 'GTC', 'GTA', 'GTG',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'TCT', 'TCC', 'TCA', 'TCG',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'CCT', 'CCC', 'CCA', 'CCG',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'ACT', 'ACC', 'ACA', 'ACG',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'GCT', 'GCC', 'GCA', 'GCG',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 'TAT', 'TAC',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'CAT', 'CAC', 'CAA', 'CAG',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'AAT', 'AAC', 'AAA', 'AAG',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'GAT', 'GAC', 'GAA', 'GAG',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'TGT', 'TGC',         'TGG',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'CGT', 'CGC', 'CGA', 'CGG',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 'AGT', 'AGC', 'AGA', 'AGG',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x-none" sz="1600"/>
              <a:t>                        'GGT', 'GGC', 'GGA', 'GGG' </a:t>
            </a:r>
            <a:r>
              <a:rPr lang="fr-FR" altLang="x-none" sz="1600" b="1"/>
              <a:t>)</a:t>
            </a:r>
            <a:r>
              <a:rPr lang="fr-FR" altLang="x-none" sz="1600"/>
              <a:t>;</a:t>
            </a:r>
            <a:endParaRPr lang="en-US" altLang="x-none" sz="1600"/>
          </a:p>
        </p:txBody>
      </p:sp>
      <p:sp>
        <p:nvSpPr>
          <p:cNvPr id="1030149" name="Text Box 1029">
            <a:extLst>
              <a:ext uri="{FF2B5EF4-FFF2-40B4-BE49-F238E27FC236}">
                <a16:creationId xmlns:a16="http://schemas.microsoft.com/office/drawing/2014/main" id="{C907E8E4-4C4A-6445-973B-CE38AE3C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19200"/>
            <a:ext cx="3886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x-none" b="1">
                <a:latin typeface="Arial" charset="0"/>
              </a:rPr>
              <a:t>@AA</a:t>
            </a:r>
            <a:r>
              <a:rPr lang="fr-FR" altLang="x-none">
                <a:latin typeface="Arial" charset="0"/>
              </a:rPr>
              <a:t> </a:t>
            </a:r>
            <a:r>
              <a:rPr lang="fr-FR" altLang="x-none" b="1">
                <a:latin typeface="Arial" charset="0"/>
              </a:rPr>
              <a:t>=</a:t>
            </a:r>
            <a:r>
              <a:rPr lang="fr-FR" altLang="x-none">
                <a:latin typeface="Arial" charset="0"/>
              </a:rPr>
              <a:t> </a:t>
            </a:r>
            <a:r>
              <a:rPr lang="fr-FR" altLang="x-none" b="1">
                <a:latin typeface="Arial" charset="0"/>
              </a:rPr>
              <a:t>(</a:t>
            </a:r>
            <a:r>
              <a:rPr lang="fr-FR" altLang="x-none">
                <a:latin typeface="Arial" charset="0"/>
              </a:rPr>
              <a:t>'A', 'R', 'N', 'D', 'C','Q', 'E', 'G', 'H', 'I', 'L', 'K', 'M', 'F', 'P', 'S', 'T', 'W', 'Y', 'V', 'B'</a:t>
            </a:r>
            <a:r>
              <a:rPr lang="fr-FR" altLang="x-none" b="1">
                <a:latin typeface="Arial" charset="0"/>
              </a:rPr>
              <a:t>)</a:t>
            </a:r>
            <a:r>
              <a:rPr lang="fr-FR" altLang="x-none">
                <a:latin typeface="Arial" charset="0"/>
              </a:rPr>
              <a:t>;</a:t>
            </a:r>
          </a:p>
        </p:txBody>
      </p:sp>
      <p:sp>
        <p:nvSpPr>
          <p:cNvPr id="1030150" name="Text Box 1030">
            <a:extLst>
              <a:ext uri="{FF2B5EF4-FFF2-40B4-BE49-F238E27FC236}">
                <a16:creationId xmlns:a16="http://schemas.microsoft.com/office/drawing/2014/main" id="{08332993-DDAD-E840-A3AC-434C7B52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3962400" cy="376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x-none" sz="2400">
                <a:latin typeface="Arial" charset="0"/>
              </a:rPr>
              <a:t>Examples:</a:t>
            </a:r>
          </a:p>
          <a:p>
            <a:pPr eaLnBrk="1" hangingPunct="1">
              <a:spcBef>
                <a:spcPct val="50000"/>
              </a:spcBef>
              <a:defRPr/>
            </a:pPr>
            <a:endParaRPr lang="fr-FR" altLang="x-none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>
                <a:latin typeface="Arial" charset="0"/>
              </a:rPr>
              <a:t>$CODONS</a:t>
            </a:r>
            <a:r>
              <a:rPr lang="fr-FR" altLang="x-none" b="1">
                <a:latin typeface="Arial" charset="0"/>
              </a:rPr>
              <a:t>[</a:t>
            </a:r>
            <a:r>
              <a:rPr lang="fr-FR" altLang="x-none" b="1">
                <a:solidFill>
                  <a:srgbClr val="FF211E"/>
                </a:solidFill>
                <a:latin typeface="Arial" charset="0"/>
              </a:rPr>
              <a:t>0</a:t>
            </a:r>
            <a:r>
              <a:rPr lang="fr-FR" altLang="x-none" b="1">
                <a:latin typeface="Arial" charset="0"/>
              </a:rPr>
              <a:t>]</a:t>
            </a:r>
            <a:r>
              <a:rPr lang="fr-FR" altLang="x-none">
                <a:latin typeface="Arial" charset="0"/>
              </a:rPr>
              <a:t> = "TTT";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>
                <a:latin typeface="Arial" charset="0"/>
              </a:rPr>
              <a:t>$CODONS</a:t>
            </a:r>
            <a:r>
              <a:rPr lang="fr-FR" altLang="x-none" b="1">
                <a:latin typeface="Arial" charset="0"/>
              </a:rPr>
              <a:t>[</a:t>
            </a:r>
            <a:r>
              <a:rPr lang="fr-FR" altLang="x-none" b="1">
                <a:solidFill>
                  <a:srgbClr val="FF211E"/>
                </a:solidFill>
                <a:latin typeface="Arial" charset="0"/>
              </a:rPr>
              <a:t>1</a:t>
            </a:r>
            <a:r>
              <a:rPr lang="fr-FR" altLang="x-none" b="1">
                <a:latin typeface="Arial" charset="0"/>
              </a:rPr>
              <a:t>]</a:t>
            </a:r>
            <a:r>
              <a:rPr lang="fr-FR" altLang="x-none">
                <a:latin typeface="Arial" charset="0"/>
              </a:rPr>
              <a:t>="TTC";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>
                <a:latin typeface="Arial" charset="0"/>
              </a:rPr>
              <a:t>$CODONS</a:t>
            </a:r>
            <a:r>
              <a:rPr lang="fr-FR" altLang="x-none" b="1">
                <a:latin typeface="Arial" charset="0"/>
              </a:rPr>
              <a:t>[</a:t>
            </a:r>
            <a:r>
              <a:rPr lang="fr-FR" altLang="x-none" b="1">
                <a:solidFill>
                  <a:srgbClr val="FF211E"/>
                </a:solidFill>
                <a:latin typeface="Arial" charset="0"/>
              </a:rPr>
              <a:t>$#CODONS</a:t>
            </a:r>
            <a:r>
              <a:rPr lang="fr-FR" altLang="x-none" b="1">
                <a:latin typeface="Arial" charset="0"/>
              </a:rPr>
              <a:t>]</a:t>
            </a:r>
            <a:r>
              <a:rPr lang="fr-FR" altLang="x-none">
                <a:latin typeface="Arial" charset="0"/>
              </a:rPr>
              <a:t>="GGG";</a:t>
            </a:r>
          </a:p>
          <a:p>
            <a:pPr eaLnBrk="1" hangingPunct="1">
              <a:spcBef>
                <a:spcPct val="50000"/>
              </a:spcBef>
              <a:defRPr/>
            </a:pPr>
            <a:endParaRPr lang="fr-FR" altLang="x-none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>
                <a:latin typeface="Arial" charset="0"/>
              </a:rPr>
              <a:t>$AA[</a:t>
            </a:r>
            <a:r>
              <a:rPr lang="fr-FR" altLang="x-none">
                <a:solidFill>
                  <a:srgbClr val="FF211E"/>
                </a:solidFill>
                <a:latin typeface="Arial" charset="0"/>
              </a:rPr>
              <a:t>0</a:t>
            </a:r>
            <a:r>
              <a:rPr lang="fr-FR" altLang="x-none">
                <a:latin typeface="Arial" charset="0"/>
              </a:rPr>
              <a:t>]="A";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>
                <a:latin typeface="Arial" charset="0"/>
              </a:rPr>
              <a:t>$AA[</a:t>
            </a:r>
            <a:r>
              <a:rPr lang="fr-FR" altLang="x-none">
                <a:solidFill>
                  <a:srgbClr val="FF211E"/>
                </a:solidFill>
                <a:latin typeface="Arial" charset="0"/>
              </a:rPr>
              <a:t>1</a:t>
            </a:r>
            <a:r>
              <a:rPr lang="fr-FR" altLang="x-none">
                <a:latin typeface="Arial" charset="0"/>
              </a:rPr>
              <a:t>]="R";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>
                <a:latin typeface="Arial" charset="0"/>
              </a:rPr>
              <a:t>$AA[</a:t>
            </a:r>
            <a:r>
              <a:rPr lang="fr-FR" altLang="x-none">
                <a:solidFill>
                  <a:srgbClr val="FF211E"/>
                </a:solidFill>
                <a:latin typeface="Arial" charset="0"/>
              </a:rPr>
              <a:t>$#AA</a:t>
            </a:r>
            <a:r>
              <a:rPr lang="fr-FR" altLang="x-none">
                <a:latin typeface="Arial" charset="0"/>
              </a:rPr>
              <a:t>]="B";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:a16="http://schemas.microsoft.com/office/drawing/2014/main" id="{5AAB7821-46D1-654D-8E06-C82CEB95B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More About Arrays and Lists</a:t>
            </a:r>
            <a:endParaRPr lang="en-US" altLang="x-none" b="1"/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F076DCFA-3DB5-4B41-BEEE-7984F454C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Quoted words : </a:t>
            </a:r>
            <a:r>
              <a:rPr lang="en-US" altLang="x-none" dirty="0" err="1">
                <a:solidFill>
                  <a:srgbClr val="0000FF"/>
                </a:solidFill>
                <a:latin typeface="Futura" charset="0"/>
              </a:rPr>
              <a:t>qw</a:t>
            </a:r>
            <a:endParaRPr lang="en-US" altLang="x-none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@planets = </a:t>
            </a:r>
            <a:r>
              <a:rPr lang="en-US" altLang="x-none" sz="2400" dirty="0" err="1">
                <a:latin typeface="Courier New" charset="0"/>
              </a:rPr>
              <a:t>qw</a:t>
            </a:r>
            <a:r>
              <a:rPr lang="en-US" altLang="x-none" sz="2400" dirty="0">
                <a:latin typeface="Courier New" charset="0"/>
              </a:rPr>
              <a:t>/ earth mars </a:t>
            </a:r>
            <a:r>
              <a:rPr lang="en-US" altLang="x-none" sz="2400" dirty="0" err="1">
                <a:latin typeface="Courier New" charset="0"/>
              </a:rPr>
              <a:t>jupiter</a:t>
            </a:r>
            <a:r>
              <a:rPr lang="en-US" altLang="x-none" sz="2400" dirty="0">
                <a:latin typeface="Courier New" charset="0"/>
              </a:rPr>
              <a:t> /;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@planets = </a:t>
            </a:r>
            <a:r>
              <a:rPr lang="en-US" altLang="x-none" sz="2400" dirty="0" err="1">
                <a:latin typeface="Courier New" charset="0"/>
              </a:rPr>
              <a:t>qw</a:t>
            </a:r>
            <a:r>
              <a:rPr lang="en-US" altLang="x-none" sz="2400" dirty="0">
                <a:latin typeface="Courier New" charset="0"/>
              </a:rPr>
              <a:t>{ earth mars </a:t>
            </a:r>
            <a:r>
              <a:rPr lang="en-US" altLang="x-none" sz="2400" dirty="0" err="1">
                <a:latin typeface="Courier New" charset="0"/>
              </a:rPr>
              <a:t>jupiter</a:t>
            </a:r>
            <a:r>
              <a:rPr lang="en-US" altLang="x-none" sz="2400" dirty="0">
                <a:latin typeface="Courier New" charset="0"/>
              </a:rPr>
              <a:t> };</a:t>
            </a:r>
            <a:endParaRPr lang="en-US" altLang="x-none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x-none" dirty="0"/>
              <a:t>Last element’s index: </a:t>
            </a:r>
            <a:r>
              <a:rPr lang="en-US" altLang="x-none" sz="2800" b="1" dirty="0">
                <a:solidFill>
                  <a:srgbClr val="0000FF"/>
                </a:solidFill>
                <a:latin typeface="Courier New" charset="0"/>
              </a:rPr>
              <a:t>$#planets</a:t>
            </a:r>
            <a:endParaRPr lang="en-US" altLang="x-none" b="1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x-none" dirty="0"/>
              <a:t>Not the same as number of elements in array!</a:t>
            </a:r>
          </a:p>
          <a:p>
            <a:pPr eaLnBrk="1" hangingPunct="1">
              <a:defRPr/>
            </a:pPr>
            <a:r>
              <a:rPr lang="en-US" altLang="x-none" dirty="0"/>
              <a:t>Last element: </a:t>
            </a:r>
            <a:r>
              <a:rPr lang="en-US" altLang="x-none" sz="2800" dirty="0">
                <a:latin typeface="Courier New" charset="0"/>
              </a:rPr>
              <a:t>$planets[-1]</a:t>
            </a:r>
            <a:endParaRPr lang="en-US" altLang="x-none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01CE3452-AEF2-2542-8464-D61F3D4B6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Scalar and List Context</a:t>
            </a:r>
            <a:endParaRPr lang="en-US" altLang="x-none" b="1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59E2F356-AC19-7F41-B871-D437559D1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@colors = qw&lt; red green blue &gt;;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Array interpolated as string: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print “My favorite colors are @colors\n”;</a:t>
            </a:r>
            <a:endParaRPr lang="en-US" altLang="x-none" sz="240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/>
              <a:t>Prints </a:t>
            </a:r>
            <a:r>
              <a:rPr lang="en-US" altLang="x-none" sz="2000">
                <a:solidFill>
                  <a:srgbClr val="4C4C4C"/>
                </a:solidFill>
              </a:rPr>
              <a:t>My favorite colors are red green blue</a:t>
            </a:r>
            <a:endParaRPr lang="en-US" altLang="x-none" sz="20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Array in scalar context returns the number of elements in the list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$num = @colors + 5;      </a:t>
            </a:r>
            <a:r>
              <a:rPr lang="en-US" altLang="x-none" sz="2400">
                <a:solidFill>
                  <a:schemeClr val="bg2"/>
                </a:solidFill>
                <a:latin typeface="Courier New" charset="0"/>
              </a:rPr>
              <a:t># $num gets 8</a:t>
            </a: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Scalar expression in list context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@num = 88;      </a:t>
            </a:r>
            <a:r>
              <a:rPr lang="en-US" altLang="x-none" sz="2400">
                <a:solidFill>
                  <a:schemeClr val="bg2"/>
                </a:solidFill>
                <a:latin typeface="Courier New" charset="0"/>
              </a:rPr>
              <a:t># a one-element list (88)</a:t>
            </a:r>
            <a:endParaRPr lang="en-US" altLang="x-none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>
            <a:extLst>
              <a:ext uri="{FF2B5EF4-FFF2-40B4-BE49-F238E27FC236}">
                <a16:creationId xmlns:a16="http://schemas.microsoft.com/office/drawing/2014/main" id="{1369934C-E0CA-DB42-8DD6-C1F6A613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FF211E"/>
                </a:solidFill>
              </a:rPr>
              <a:t>pop</a:t>
            </a:r>
            <a:r>
              <a:rPr lang="en-US" altLang="x-none" b="1" dirty="0">
                <a:solidFill>
                  <a:srgbClr val="0000FF"/>
                </a:solidFill>
              </a:rPr>
              <a:t> and </a:t>
            </a:r>
            <a:r>
              <a:rPr lang="en-US" altLang="x-none" b="1" dirty="0">
                <a:solidFill>
                  <a:srgbClr val="FF211E"/>
                </a:solidFill>
              </a:rPr>
              <a:t>push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429D4ABE-DB38-264A-95BA-BD97C0691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40763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/>
              <a:t>push</a:t>
            </a:r>
            <a:r>
              <a:rPr lang="en-US" altLang="x-none" sz="2800" dirty="0"/>
              <a:t> and </a:t>
            </a:r>
            <a:r>
              <a:rPr lang="en-US" altLang="x-none" sz="2800" b="1" dirty="0"/>
              <a:t>pop</a:t>
            </a:r>
            <a:r>
              <a:rPr lang="en-US" altLang="x-none" sz="2800" dirty="0"/>
              <a:t>: arrays used as stacks</a:t>
            </a:r>
          </a:p>
          <a:p>
            <a:pPr eaLnBrk="1" hangingPunct="1">
              <a:defRPr/>
            </a:pPr>
            <a:r>
              <a:rPr lang="en-US" altLang="x-none" sz="2800" b="1" dirty="0"/>
              <a:t>push</a:t>
            </a:r>
            <a:r>
              <a:rPr lang="en-US" altLang="x-none" sz="2800" dirty="0"/>
              <a:t> </a:t>
            </a:r>
            <a:r>
              <a:rPr lang="en-US" altLang="x-none" sz="2800" dirty="0">
                <a:solidFill>
                  <a:srgbClr val="0000FF"/>
                </a:solidFill>
              </a:rPr>
              <a:t>adds elements to </a:t>
            </a:r>
            <a:r>
              <a:rPr lang="en-US" altLang="x-none" sz="2800" dirty="0">
                <a:solidFill>
                  <a:srgbClr val="FF211E"/>
                </a:solidFill>
              </a:rPr>
              <a:t>end of array</a:t>
            </a:r>
            <a:endParaRPr lang="en-US" altLang="x-none" sz="2800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@colors = </a:t>
            </a:r>
            <a:r>
              <a:rPr lang="en-US" altLang="x-none" sz="2400" dirty="0" err="1">
                <a:latin typeface="Courier New" charset="0"/>
              </a:rPr>
              <a:t>qw</a:t>
            </a:r>
            <a:r>
              <a:rPr lang="en-US" altLang="x-none" sz="2400" dirty="0">
                <a:latin typeface="Courier New" charset="0"/>
              </a:rPr>
              <a:t># red green blue #;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push(@colors, ”yellow”);     </a:t>
            </a:r>
            <a:r>
              <a:rPr lang="en-US" altLang="x-none" sz="2400" dirty="0">
                <a:solidFill>
                  <a:srgbClr val="4C4C4C"/>
                </a:solidFill>
                <a:latin typeface="Courier New" charset="0"/>
              </a:rPr>
              <a:t># same as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@colors = (@colors, ”yellow”);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push @colors, @</a:t>
            </a:r>
            <a:r>
              <a:rPr lang="en-US" altLang="x-none" sz="2400" dirty="0" err="1">
                <a:latin typeface="Courier New" charset="0"/>
              </a:rPr>
              <a:t>more_colors</a:t>
            </a:r>
            <a:r>
              <a:rPr lang="en-US" altLang="x-none" sz="2400" dirty="0">
                <a:latin typeface="Courier New" charset="0"/>
              </a:rPr>
              <a:t>;</a:t>
            </a: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800" b="1" dirty="0"/>
              <a:t>pop</a:t>
            </a:r>
            <a:r>
              <a:rPr lang="en-US" altLang="x-none" sz="2800" dirty="0"/>
              <a:t> </a:t>
            </a:r>
            <a:r>
              <a:rPr lang="en-US" altLang="x-none" sz="2800" dirty="0">
                <a:solidFill>
                  <a:srgbClr val="0000FF"/>
                </a:solidFill>
              </a:rPr>
              <a:t>removes </a:t>
            </a:r>
            <a:r>
              <a:rPr lang="en-US" altLang="x-none" sz="2800" dirty="0">
                <a:solidFill>
                  <a:srgbClr val="FF211E"/>
                </a:solidFill>
              </a:rPr>
              <a:t>last element of  array </a:t>
            </a:r>
            <a:r>
              <a:rPr lang="en-US" altLang="x-none" sz="2800" dirty="0">
                <a:solidFill>
                  <a:srgbClr val="0000FF"/>
                </a:solidFill>
              </a:rPr>
              <a:t>and returns it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</a:t>
            </a:r>
            <a:r>
              <a:rPr lang="en-US" altLang="x-none" sz="2400" dirty="0" err="1">
                <a:latin typeface="Courier New" charset="0"/>
              </a:rPr>
              <a:t>lastcolor</a:t>
            </a:r>
            <a:r>
              <a:rPr lang="en-US" altLang="x-none" sz="2400" dirty="0">
                <a:latin typeface="Courier New" charset="0"/>
              </a:rPr>
              <a:t> = pop(@colors);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8" name="Text Box 1028">
            <a:extLst>
              <a:ext uri="{FF2B5EF4-FFF2-40B4-BE49-F238E27FC236}">
                <a16:creationId xmlns:a16="http://schemas.microsoft.com/office/drawing/2014/main" id="{C417ADF8-58AA-D74F-A33E-B892F923B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66888"/>
            <a:ext cx="8839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3600" b="1">
                <a:latin typeface="Arial" charset="0"/>
              </a:rPr>
              <a:t>Manipulate huge amount of: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x-none" sz="3600" b="1">
                <a:solidFill>
                  <a:srgbClr val="0000FF"/>
                </a:solidFill>
                <a:latin typeface="Arial" charset="0"/>
              </a:rPr>
              <a:t>• genome data;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x-none" sz="3600" b="1">
                <a:solidFill>
                  <a:srgbClr val="0000FF"/>
                </a:solidFill>
                <a:latin typeface="Arial" charset="0"/>
              </a:rPr>
              <a:t>• genome data analyses results;</a:t>
            </a:r>
          </a:p>
        </p:txBody>
      </p:sp>
      <p:sp>
        <p:nvSpPr>
          <p:cNvPr id="19458" name="ZoneTexte 1">
            <a:extLst>
              <a:ext uri="{FF2B5EF4-FFF2-40B4-BE49-F238E27FC236}">
                <a16:creationId xmlns:a16="http://schemas.microsoft.com/office/drawing/2014/main" id="{CD2A2BB9-28DE-FD4E-9807-12B77044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10461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Objective</a:t>
            </a:r>
            <a:endParaRPr lang="en-GB" altLang="fr-FR" sz="4400" b="1"/>
          </a:p>
          <a:p>
            <a:pPr>
              <a:spcBef>
                <a:spcPct val="0"/>
              </a:spcBef>
              <a:buFontTx/>
              <a:buNone/>
            </a:pPr>
            <a:endParaRPr lang="en-GB" altLang="fr-FR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>
            <a:extLst>
              <a:ext uri="{FF2B5EF4-FFF2-40B4-BE49-F238E27FC236}">
                <a16:creationId xmlns:a16="http://schemas.microsoft.com/office/drawing/2014/main" id="{FEC08A61-0696-BF46-B092-D115E19CC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FF211E"/>
                </a:solidFill>
              </a:rPr>
              <a:t>shift</a:t>
            </a:r>
            <a:r>
              <a:rPr lang="en-US" altLang="x-none" b="1" dirty="0">
                <a:solidFill>
                  <a:srgbClr val="0000FF"/>
                </a:solidFill>
              </a:rPr>
              <a:t> and </a:t>
            </a:r>
            <a:r>
              <a:rPr lang="en-US" altLang="x-none" b="1" dirty="0" err="1">
                <a:solidFill>
                  <a:srgbClr val="FF211E"/>
                </a:solidFill>
              </a:rPr>
              <a:t>unshift</a:t>
            </a:r>
            <a:endParaRPr lang="en-US" altLang="x-none" b="1" dirty="0">
              <a:solidFill>
                <a:srgbClr val="FF211E"/>
              </a:solidFill>
            </a:endParaRP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C14C31A4-859F-0543-A532-41D1A7FA6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71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/>
              <a:t>shift</a:t>
            </a:r>
            <a:r>
              <a:rPr lang="en-US" altLang="x-none" sz="2800" dirty="0"/>
              <a:t> and </a:t>
            </a:r>
            <a:r>
              <a:rPr lang="en-US" altLang="x-none" sz="2800" b="1" dirty="0" err="1"/>
              <a:t>unshift</a:t>
            </a:r>
            <a:r>
              <a:rPr lang="en-US" altLang="x-none" sz="2800" dirty="0"/>
              <a:t>: similar to </a:t>
            </a:r>
            <a:r>
              <a:rPr lang="en-US" altLang="x-none" sz="2800" dirty="0">
                <a:solidFill>
                  <a:srgbClr val="FF211E"/>
                </a:solidFill>
              </a:rPr>
              <a:t>push</a:t>
            </a:r>
            <a:r>
              <a:rPr lang="en-US" altLang="x-none" sz="2800" dirty="0"/>
              <a:t> and </a:t>
            </a:r>
            <a:r>
              <a:rPr lang="en-US" altLang="x-none" sz="2800" dirty="0">
                <a:solidFill>
                  <a:srgbClr val="FF211E"/>
                </a:solidFill>
              </a:rPr>
              <a:t>pop</a:t>
            </a:r>
            <a:r>
              <a:rPr lang="en-US" altLang="x-none" sz="2800" dirty="0"/>
              <a:t> on the “</a:t>
            </a:r>
            <a:r>
              <a:rPr lang="en-US" altLang="x-none" sz="2800" dirty="0">
                <a:solidFill>
                  <a:srgbClr val="FF211E"/>
                </a:solidFill>
              </a:rPr>
              <a:t>left</a:t>
            </a:r>
            <a:r>
              <a:rPr lang="en-US" altLang="x-none" sz="2800" dirty="0"/>
              <a:t>” side of an array</a:t>
            </a:r>
          </a:p>
          <a:p>
            <a:pPr eaLnBrk="1" hangingPunct="1">
              <a:defRPr/>
            </a:pPr>
            <a:r>
              <a:rPr lang="en-US" altLang="x-none" sz="2800" b="1" dirty="0" err="1"/>
              <a:t>unshift</a:t>
            </a:r>
            <a:r>
              <a:rPr lang="en-US" altLang="x-none" sz="2800" dirty="0"/>
              <a:t> </a:t>
            </a:r>
            <a:r>
              <a:rPr lang="en-US" altLang="x-none" sz="2800" dirty="0">
                <a:solidFill>
                  <a:srgbClr val="0000FF"/>
                </a:solidFill>
              </a:rPr>
              <a:t>adds elements to the beginning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@colors = </a:t>
            </a:r>
            <a:r>
              <a:rPr lang="en-US" altLang="x-none" sz="2400" dirty="0" err="1">
                <a:latin typeface="Courier New" charset="0"/>
              </a:rPr>
              <a:t>qw</a:t>
            </a:r>
            <a:r>
              <a:rPr lang="en-US" altLang="x-none" sz="2400" dirty="0">
                <a:latin typeface="Courier New" charset="0"/>
              </a:rPr>
              <a:t># red green blue #;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 err="1">
                <a:latin typeface="Courier New" charset="0"/>
              </a:rPr>
              <a:t>unshift</a:t>
            </a:r>
            <a:r>
              <a:rPr lang="en-US" altLang="x-none" sz="2400" dirty="0">
                <a:latin typeface="Courier New" charset="0"/>
              </a:rPr>
              <a:t> @colors, ”orange”;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altLang="x-none" sz="2400" dirty="0"/>
              <a:t>	First element is now “orange”</a:t>
            </a:r>
          </a:p>
          <a:p>
            <a:pPr eaLnBrk="1" hangingPunct="1">
              <a:defRPr/>
            </a:pPr>
            <a:r>
              <a:rPr lang="en-US" altLang="x-none" sz="2800" b="1" dirty="0"/>
              <a:t>shift</a:t>
            </a:r>
            <a:r>
              <a:rPr lang="en-US" altLang="x-none" sz="2800" dirty="0"/>
              <a:t> </a:t>
            </a:r>
            <a:r>
              <a:rPr lang="en-US" altLang="x-none" sz="2800" dirty="0">
                <a:solidFill>
                  <a:srgbClr val="0000FF"/>
                </a:solidFill>
              </a:rPr>
              <a:t>removes element from beginning and return it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$c = shift(@colors); </a:t>
            </a:r>
            <a:r>
              <a:rPr lang="en-US" altLang="x-none" sz="2400" dirty="0">
                <a:solidFill>
                  <a:srgbClr val="4C4C4C"/>
                </a:solidFill>
                <a:latin typeface="Courier New" charset="0"/>
              </a:rPr>
              <a:t># $c gets ”orange”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1026">
            <a:extLst>
              <a:ext uri="{FF2B5EF4-FFF2-40B4-BE49-F238E27FC236}">
                <a16:creationId xmlns:a16="http://schemas.microsoft.com/office/drawing/2014/main" id="{D9003DC3-02E5-1B42-AECE-C242F3EB0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fr-FR" altLang="x-none" b="1" err="1">
                <a:solidFill>
                  <a:srgbClr val="0000FF"/>
                </a:solidFill>
              </a:rPr>
              <a:t>Example</a:t>
            </a:r>
            <a:r>
              <a:rPr lang="fr-FR" altLang="x-none" b="1">
                <a:solidFill>
                  <a:srgbClr val="0000FF"/>
                </a:solidFill>
              </a:rPr>
              <a:t>: shift</a:t>
            </a:r>
            <a:endParaRPr lang="fr-FR" altLang="x-none" b="1"/>
          </a:p>
        </p:txBody>
      </p:sp>
      <p:sp>
        <p:nvSpPr>
          <p:cNvPr id="1034243" name="Rectangle 1027">
            <a:extLst>
              <a:ext uri="{FF2B5EF4-FFF2-40B4-BE49-F238E27FC236}">
                <a16:creationId xmlns:a16="http://schemas.microsoft.com/office/drawing/2014/main" id="{D1970305-8341-8840-9C7F-F99B0AB3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fr-FR" altLang="x-none" dirty="0"/>
              <a:t>#!/</a:t>
            </a:r>
            <a:r>
              <a:rPr lang="fr-FR" altLang="x-none" dirty="0" err="1"/>
              <a:t>usr</a:t>
            </a:r>
            <a:r>
              <a:rPr lang="fr-FR" altLang="x-none" dirty="0"/>
              <a:t>/bin/perl</a:t>
            </a:r>
          </a:p>
          <a:p>
            <a:pPr eaLnBrk="1" hangingPunct="1">
              <a:buFontTx/>
              <a:buNone/>
              <a:defRPr/>
            </a:pPr>
            <a:r>
              <a:rPr lang="fr-FR" altLang="x-none" dirty="0"/>
              <a:t>@SEQ=</a:t>
            </a:r>
            <a:r>
              <a:rPr lang="fr-FR" altLang="ja-JP" dirty="0">
                <a:ea typeface="ＭＳ Ｐゴシック" charset="-128"/>
              </a:rPr>
              <a:t>`</a:t>
            </a:r>
            <a:r>
              <a:rPr lang="fr-FR" altLang="ja-JP" dirty="0" err="1">
                <a:ea typeface="ＭＳ Ｐゴシック" charset="-128"/>
              </a:rPr>
              <a:t>ls</a:t>
            </a:r>
            <a:r>
              <a:rPr lang="fr-FR" altLang="ja-JP" dirty="0">
                <a:ea typeface="ＭＳ Ｐゴシック" charset="-128"/>
              </a:rPr>
              <a:t> *.</a:t>
            </a:r>
            <a:r>
              <a:rPr lang="fr-FR" altLang="ja-JP" dirty="0" err="1">
                <a:ea typeface="ＭＳ Ｐゴシック" charset="-128"/>
              </a:rPr>
              <a:t>prt</a:t>
            </a:r>
            <a:r>
              <a:rPr lang="fr-FR" altLang="ja-JP" dirty="0">
                <a:ea typeface="ＭＳ Ｐゴシック" charset="-128"/>
              </a:rPr>
              <a:t>`;</a:t>
            </a:r>
          </a:p>
          <a:p>
            <a:pPr eaLnBrk="1" hangingPunct="1">
              <a:buFontTx/>
              <a:buNone/>
              <a:defRPr/>
            </a:pPr>
            <a:r>
              <a:rPr lang="fr-FR" altLang="ja-JP" dirty="0" err="1">
                <a:ea typeface="ＭＳ Ｐゴシック" charset="-128"/>
              </a:rPr>
              <a:t>while</a:t>
            </a:r>
            <a:r>
              <a:rPr lang="fr-FR" altLang="ja-JP" dirty="0">
                <a:ea typeface="ＭＳ Ｐゴシック" charset="-128"/>
              </a:rPr>
              <a:t>($file=</a:t>
            </a:r>
            <a:r>
              <a:rPr lang="fr-FR" altLang="ja-JP" dirty="0" err="1">
                <a:ea typeface="ＭＳ Ｐゴシック" charset="-128"/>
              </a:rPr>
              <a:t>shift@SEQ</a:t>
            </a:r>
            <a:r>
              <a:rPr lang="fr-FR" altLang="ja-JP" dirty="0">
                <a:ea typeface="ＭＳ Ｐゴシック" charset="-128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fr-FR" altLang="ja-JP" dirty="0">
                <a:ea typeface="ＭＳ Ｐゴシック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fr-FR" altLang="ja-JP" dirty="0" err="1">
                <a:ea typeface="ＭＳ Ｐゴシック" charset="-128"/>
              </a:rPr>
              <a:t>print</a:t>
            </a:r>
            <a:r>
              <a:rPr lang="fr-FR" altLang="ja-JP" dirty="0">
                <a:ea typeface="ＭＳ Ｐゴシック" charset="-128"/>
              </a:rPr>
              <a:t> "$file\n";</a:t>
            </a:r>
          </a:p>
          <a:p>
            <a:pPr eaLnBrk="1" hangingPunct="1">
              <a:buFontTx/>
              <a:buNone/>
              <a:defRPr/>
            </a:pPr>
            <a:r>
              <a:rPr lang="fr-FR" altLang="ja-JP" dirty="0">
                <a:ea typeface="ＭＳ Ｐゴシック" charset="-128"/>
              </a:rPr>
              <a:t>}</a:t>
            </a:r>
            <a:endParaRPr lang="fr-FR" altLang="x-non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>
            <a:extLst>
              <a:ext uri="{FF2B5EF4-FFF2-40B4-BE49-F238E27FC236}">
                <a16:creationId xmlns:a16="http://schemas.microsoft.com/office/drawing/2014/main" id="{C27822F2-3EF2-2443-BCB2-EFEC16F26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211E"/>
                </a:solidFill>
              </a:rPr>
              <a:t>sort</a:t>
            </a:r>
            <a:r>
              <a:rPr lang="en-US" altLang="x-none" b="1">
                <a:solidFill>
                  <a:srgbClr val="0000FF"/>
                </a:solidFill>
              </a:rPr>
              <a:t> and </a:t>
            </a:r>
            <a:r>
              <a:rPr lang="en-US" altLang="x-none" b="1">
                <a:solidFill>
                  <a:srgbClr val="FF211E"/>
                </a:solidFill>
              </a:rPr>
              <a:t>reverse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50849605-F4F6-C149-AF60-D929A08C4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sort</a:t>
            </a:r>
            <a:r>
              <a:rPr lang="en-US" altLang="x-none" sz="2800" dirty="0"/>
              <a:t> returns list with elements in </a:t>
            </a:r>
            <a:r>
              <a:rPr lang="en-US" altLang="x-none" sz="2800" dirty="0">
                <a:solidFill>
                  <a:srgbClr val="0000FF"/>
                </a:solidFill>
              </a:rPr>
              <a:t>ASCII order</a:t>
            </a:r>
            <a:r>
              <a:rPr lang="en-US" altLang="x-none" sz="2800" dirty="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@day = </a:t>
            </a:r>
            <a:r>
              <a:rPr lang="en-US" altLang="x-none" sz="2400" dirty="0" err="1">
                <a:latin typeface="Courier New" charset="0"/>
              </a:rPr>
              <a:t>qw</a:t>
            </a:r>
            <a:r>
              <a:rPr lang="en-US" altLang="x-none" sz="2400" dirty="0">
                <a:latin typeface="Courier New" charset="0"/>
              </a:rPr>
              <a:t>/ </a:t>
            </a:r>
            <a:r>
              <a:rPr lang="en-US" altLang="x-none" sz="2400" dirty="0" err="1">
                <a:latin typeface="Courier New" charset="0"/>
              </a:rPr>
              <a:t>tues</a:t>
            </a:r>
            <a:r>
              <a:rPr lang="en-US" altLang="x-none" sz="2400" dirty="0">
                <a:latin typeface="Courier New" charset="0"/>
              </a:rPr>
              <a:t> wed </a:t>
            </a:r>
            <a:r>
              <a:rPr lang="en-US" altLang="x-none" sz="2400" dirty="0" err="1">
                <a:latin typeface="Courier New" charset="0"/>
              </a:rPr>
              <a:t>thurs</a:t>
            </a:r>
            <a:r>
              <a:rPr lang="en-US" altLang="x-none" sz="2400" dirty="0">
                <a:latin typeface="Courier New" charset="0"/>
              </a:rPr>
              <a:t> /;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@sorted = sort(@day); </a:t>
            </a:r>
            <a:r>
              <a:rPr lang="en-US" altLang="x-none" sz="2400" dirty="0">
                <a:solidFill>
                  <a:srgbClr val="4C4C4C"/>
                </a:solidFill>
                <a:latin typeface="Courier New" charset="0"/>
              </a:rPr>
              <a:t>#(</a:t>
            </a:r>
            <a:r>
              <a:rPr lang="en-US" altLang="x-none" sz="2400" dirty="0" err="1">
                <a:solidFill>
                  <a:srgbClr val="4C4C4C"/>
                </a:solidFill>
                <a:latin typeface="Courier New" charset="0"/>
              </a:rPr>
              <a:t>thurs,tues,wed</a:t>
            </a:r>
            <a:r>
              <a:rPr lang="en-US" altLang="x-none" sz="2400" dirty="0">
                <a:latin typeface="Courier New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</a:t>
            </a:r>
            <a:r>
              <a:rPr lang="en-US" altLang="x-none" sz="2400" dirty="0" err="1">
                <a:latin typeface="Courier New" charset="0"/>
              </a:rPr>
              <a:t>nums</a:t>
            </a:r>
            <a:r>
              <a:rPr lang="en-US" altLang="x-none" sz="2400" dirty="0">
                <a:latin typeface="Courier New" charset="0"/>
              </a:rPr>
              <a:t> = sort 1..10; </a:t>
            </a:r>
            <a:r>
              <a:rPr lang="en-US" altLang="x-none" sz="2400" dirty="0">
                <a:solidFill>
                  <a:srgbClr val="4C4C4C"/>
                </a:solidFill>
                <a:latin typeface="Courier New" charset="0"/>
              </a:rPr>
              <a:t># 1 10 2 3 … 8 9</a:t>
            </a:r>
            <a:endParaRPr lang="en-US" altLang="x-none" b="1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reverse</a:t>
            </a:r>
            <a:r>
              <a:rPr lang="en-US" altLang="x-none" sz="2800" dirty="0"/>
              <a:t> returns a list with elements in reverse order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@list1 = </a:t>
            </a:r>
            <a:r>
              <a:rPr lang="en-US" altLang="x-none" sz="2400" dirty="0" err="1">
                <a:latin typeface="Courier New" charset="0"/>
              </a:rPr>
              <a:t>qw</a:t>
            </a:r>
            <a:r>
              <a:rPr lang="en-US" altLang="x-none" sz="2400" dirty="0">
                <a:latin typeface="Courier New" charset="0"/>
              </a:rPr>
              <a:t># NY NJ CT #;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@list2 = reverse(@list1); </a:t>
            </a:r>
            <a:r>
              <a:rPr lang="en-US" altLang="x-none" sz="2400" dirty="0">
                <a:solidFill>
                  <a:srgbClr val="4C4C4C"/>
                </a:solidFill>
                <a:latin typeface="Courier New" charset="0"/>
              </a:rPr>
              <a:t># (CT,NJ,NY)</a:t>
            </a:r>
            <a:endParaRPr lang="en-US" altLang="x-none" sz="2400" b="1" dirty="0"/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reverse</a:t>
            </a:r>
            <a:r>
              <a:rPr lang="en-US" altLang="x-none" sz="2800" dirty="0"/>
              <a:t> and </a:t>
            </a:r>
            <a:r>
              <a:rPr lang="en-US" altLang="x-none" sz="2800" b="1" dirty="0">
                <a:solidFill>
                  <a:srgbClr val="0000FF"/>
                </a:solidFill>
              </a:rPr>
              <a:t>sort</a:t>
            </a:r>
            <a:r>
              <a:rPr lang="en-US" altLang="x-none" sz="2800" dirty="0"/>
              <a:t> do not modify their arguments</a:t>
            </a:r>
            <a:endParaRPr lang="en-US" altLang="x-none" sz="2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>
            <a:extLst>
              <a:ext uri="{FF2B5EF4-FFF2-40B4-BE49-F238E27FC236}">
                <a16:creationId xmlns:a16="http://schemas.microsoft.com/office/drawing/2014/main" id="{8D1FB238-8AA4-2D41-B249-F817E3EF3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Iterate over a list</a:t>
            </a:r>
            <a:endParaRPr lang="en-US" altLang="x-none" b="1"/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728C788B-0843-334B-9612-C029EF658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err="1">
                <a:solidFill>
                  <a:srgbClr val="0000FF"/>
                </a:solidFill>
              </a:rPr>
              <a:t>foreach</a:t>
            </a:r>
            <a:r>
              <a:rPr lang="en-US" altLang="x-none" sz="2800"/>
              <a:t> loops through a list of values</a:t>
            </a:r>
            <a:endParaRPr lang="en-US" altLang="x-none" sz="240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@codons = </a:t>
            </a:r>
            <a:r>
              <a:rPr lang="en-US" altLang="x-none" sz="2000" err="1">
                <a:latin typeface="Courier New" charset="0"/>
              </a:rPr>
              <a:t>qw</a:t>
            </a:r>
            <a:r>
              <a:rPr lang="en-US" altLang="x-none" sz="2000">
                <a:latin typeface="Courier New" charset="0"/>
              </a:rPr>
              <a:t># </a:t>
            </a:r>
            <a:r>
              <a:rPr lang="en-US" altLang="x-none" sz="1400"/>
              <a:t>TTT  TTC TTA  TTG</a:t>
            </a:r>
            <a:r>
              <a:rPr lang="en-US" altLang="x-none" sz="2000">
                <a:latin typeface="Courier New" charset="0"/>
              </a:rPr>
              <a:t> #;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err="1">
                <a:latin typeface="Courier New" charset="0"/>
              </a:rPr>
              <a:t>foreach</a:t>
            </a:r>
            <a:r>
              <a:rPr lang="en-US" altLang="x-none" sz="2000">
                <a:latin typeface="Courier New" charset="0"/>
              </a:rPr>
              <a:t> $codon (@codons)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{</a:t>
            </a:r>
            <a:endParaRPr lang="en-US" altLang="x-none" sz="200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  print “Codon= $codon\n”;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Value of </a:t>
            </a:r>
            <a:r>
              <a:rPr lang="en-US" altLang="x-none" sz="2800" i="1"/>
              <a:t>control variable</a:t>
            </a:r>
            <a:r>
              <a:rPr lang="en-US" altLang="x-none" sz="2800"/>
              <a:t> restored at end of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Synonym for the </a:t>
            </a:r>
            <a:r>
              <a:rPr lang="en-US" altLang="x-none" sz="2800" b="1"/>
              <a:t>for</a:t>
            </a:r>
            <a:r>
              <a:rPr lang="en-US" altLang="x-none" sz="2800"/>
              <a:t> keyword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>
                <a:solidFill>
                  <a:srgbClr val="0000FF"/>
                </a:solidFill>
                <a:latin typeface="Futura" charset="0"/>
              </a:rPr>
              <a:t>$_</a:t>
            </a:r>
            <a:r>
              <a:rPr lang="en-US" altLang="x-none" sz="2800"/>
              <a:t> is the default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err="1">
                <a:latin typeface="Courier New" charset="0"/>
              </a:rPr>
              <a:t>foreach</a:t>
            </a:r>
            <a:r>
              <a:rPr lang="en-US" altLang="x-none" sz="2000">
                <a:latin typeface="Courier New" charset="0"/>
              </a:rPr>
              <a:t> (@codons)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{</a:t>
            </a:r>
            <a:endParaRPr lang="en-US" altLang="x-none" sz="200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  $_ .= “ \n”;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  print;				</a:t>
            </a:r>
            <a:r>
              <a:rPr lang="en-US" altLang="x-none" sz="2000">
                <a:solidFill>
                  <a:srgbClr val="4C4C4C"/>
                </a:solidFill>
                <a:latin typeface="Courier New" charset="0"/>
              </a:rPr>
              <a:t># print $_</a:t>
            </a:r>
            <a:endParaRPr lang="en-US" altLang="x-none" sz="200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>
            <a:extLst>
              <a:ext uri="{FF2B5EF4-FFF2-40B4-BE49-F238E27FC236}">
                <a16:creationId xmlns:a16="http://schemas.microsoft.com/office/drawing/2014/main" id="{924849E9-D82E-9043-9F60-5EE3CAF1D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FF211E"/>
                </a:solidFill>
              </a:rPr>
              <a:t>Hashes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70B69F07-7956-844D-BDCC-65FFDA905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Associative arrays - indexed by strings (</a:t>
            </a:r>
            <a:r>
              <a:rPr lang="en-US" altLang="x-none" sz="2800" b="1" dirty="0">
                <a:solidFill>
                  <a:srgbClr val="FF0000"/>
                </a:solidFill>
              </a:rPr>
              <a:t>keys</a:t>
            </a:r>
            <a:r>
              <a:rPr lang="en-US" altLang="x-none" sz="2800" b="1" dirty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$cap{“Hawaii”} = “Honolulu”;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%cap = ( “New York”, “Albany”, “New Jersey”, “Trenton”, “Delaware”, “Dover” );</a:t>
            </a:r>
          </a:p>
          <a:p>
            <a:pPr eaLnBrk="1" hangingPunct="1">
              <a:defRPr/>
            </a:pPr>
            <a:r>
              <a:rPr lang="en-US" altLang="x-none" sz="2800" dirty="0"/>
              <a:t>Can use </a:t>
            </a:r>
            <a:r>
              <a:rPr lang="en-US" altLang="x-none" sz="2800" dirty="0">
                <a:latin typeface="Futura" charset="0"/>
              </a:rPr>
              <a:t>=&gt;</a:t>
            </a:r>
            <a:r>
              <a:rPr lang="en-US" altLang="x-none" sz="2800" dirty="0"/>
              <a:t> (</a:t>
            </a:r>
            <a:r>
              <a:rPr lang="en-US" altLang="x-none" sz="2800" i="1" dirty="0"/>
              <a:t>big arrow</a:t>
            </a:r>
            <a:r>
              <a:rPr lang="en-US" altLang="x-none" sz="2800" dirty="0"/>
              <a:t> or </a:t>
            </a:r>
            <a:r>
              <a:rPr lang="en-US" altLang="x-none" sz="2800" i="1" dirty="0"/>
              <a:t>comma arrow</a:t>
            </a:r>
            <a:r>
              <a:rPr lang="en-US" altLang="x-none" sz="2800" dirty="0"/>
              <a:t>) in place of </a:t>
            </a:r>
            <a:r>
              <a:rPr lang="en-US" altLang="x-none" sz="2800" dirty="0">
                <a:latin typeface="Futura" charset="0"/>
              </a:rPr>
              <a:t>, </a:t>
            </a:r>
            <a:r>
              <a:rPr lang="en-US" altLang="x-none" sz="2800" dirty="0"/>
              <a:t>(comma)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%cap = ( “New York”   =&gt; “Albany”,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         “New Jersey” =&gt; “Trenton”,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         Delaware     =&gt; “Dover” 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>
            <a:extLst>
              <a:ext uri="{FF2B5EF4-FFF2-40B4-BE49-F238E27FC236}">
                <a16:creationId xmlns:a16="http://schemas.microsoft.com/office/drawing/2014/main" id="{63073D22-4B32-B44B-A72E-8A314BF5E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Hash Element Access</a:t>
            </a:r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4727E0E4-FD9E-1444-BEA3-2F5F351B9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963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$</a:t>
            </a:r>
            <a:r>
              <a:rPr lang="en-US" altLang="x-none" sz="2800" b="1" i="1" dirty="0">
                <a:solidFill>
                  <a:srgbClr val="0000FF"/>
                </a:solidFill>
              </a:rPr>
              <a:t>hash</a:t>
            </a:r>
            <a:r>
              <a:rPr lang="en-US" altLang="x-none" sz="2800" b="1" dirty="0">
                <a:solidFill>
                  <a:srgbClr val="0000FF"/>
                </a:solidFill>
              </a:rPr>
              <a:t>{$</a:t>
            </a:r>
            <a:r>
              <a:rPr lang="en-US" altLang="x-none" sz="2800" b="1" i="1" dirty="0">
                <a:solidFill>
                  <a:srgbClr val="0000FF"/>
                </a:solidFill>
              </a:rPr>
              <a:t>key</a:t>
            </a:r>
            <a:r>
              <a:rPr lang="en-US" altLang="x-none" sz="2800" b="1" dirty="0">
                <a:solidFill>
                  <a:srgbClr val="0000FF"/>
                </a:solidFill>
              </a:rPr>
              <a:t>}</a:t>
            </a:r>
            <a:endParaRPr lang="en-US" altLang="x-none" sz="28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print $cap</a:t>
            </a:r>
            <a:r>
              <a:rPr lang="en-US" altLang="x-none" sz="2400" dirty="0">
                <a:solidFill>
                  <a:srgbClr val="FF0000"/>
                </a:solidFill>
                <a:latin typeface="Courier New" charset="0"/>
              </a:rPr>
              <a:t>{</a:t>
            </a:r>
            <a:r>
              <a:rPr lang="en-US" altLang="x-none" sz="2400" dirty="0">
                <a:latin typeface="Courier New" charset="0"/>
              </a:rPr>
              <a:t>”New York”</a:t>
            </a:r>
            <a:r>
              <a:rPr lang="en-US" altLang="x-none" sz="2400" dirty="0">
                <a:solidFill>
                  <a:srgbClr val="FF0000"/>
                </a:solidFill>
                <a:latin typeface="Courier New" charset="0"/>
              </a:rPr>
              <a:t>}</a:t>
            </a:r>
            <a:r>
              <a:rPr lang="en-US" altLang="x-none" sz="2400" dirty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print $cap</a:t>
            </a:r>
            <a:r>
              <a:rPr lang="en-US" altLang="x-none" sz="2400" dirty="0">
                <a:solidFill>
                  <a:srgbClr val="FF0000"/>
                </a:solidFill>
                <a:latin typeface="Courier New" charset="0"/>
              </a:rPr>
              <a:t>{</a:t>
            </a:r>
            <a:r>
              <a:rPr lang="en-US" altLang="x-none" sz="2400" dirty="0">
                <a:latin typeface="Courier New" charset="0"/>
              </a:rPr>
              <a:t>”New ” . ”York”</a:t>
            </a:r>
            <a:r>
              <a:rPr lang="en-US" altLang="x-none" sz="2400" dirty="0">
                <a:solidFill>
                  <a:srgbClr val="FF0000"/>
                </a:solidFill>
                <a:latin typeface="Courier New" charset="0"/>
              </a:rPr>
              <a:t>}</a:t>
            </a:r>
            <a:r>
              <a:rPr lang="en-US" altLang="x-none" sz="2400" dirty="0">
                <a:latin typeface="Courier New" charset="0"/>
              </a:rPr>
              <a:t>;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/>
              <a:t>Unwinding the hash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</a:t>
            </a:r>
            <a:r>
              <a:rPr lang="en-US" altLang="x-none" sz="2400" dirty="0" err="1">
                <a:latin typeface="Courier New" charset="0"/>
              </a:rPr>
              <a:t>cap_arr</a:t>
            </a:r>
            <a:r>
              <a:rPr lang="en-US" altLang="x-none" sz="2400" dirty="0">
                <a:latin typeface="Courier New" charset="0"/>
              </a:rPr>
              <a:t> = %cap;</a:t>
            </a:r>
            <a:endParaRPr lang="en-US" altLang="x-none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b="1" dirty="0">
                <a:solidFill>
                  <a:srgbClr val="FF0000"/>
                </a:solidFill>
              </a:rPr>
              <a:t>Gets </a:t>
            </a:r>
            <a:r>
              <a:rPr lang="en-US" altLang="x-none" sz="2400" b="1" u="sng" dirty="0">
                <a:solidFill>
                  <a:srgbClr val="FF0000"/>
                </a:solidFill>
              </a:rPr>
              <a:t>unordered</a:t>
            </a:r>
            <a:r>
              <a:rPr lang="en-US" altLang="x-none" sz="2400" b="1" dirty="0">
                <a:solidFill>
                  <a:srgbClr val="FF0000"/>
                </a:solidFill>
              </a:rPr>
              <a:t> list of key-value pairs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Assigning one hash to another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%cap2 = %cap;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%</a:t>
            </a:r>
            <a:r>
              <a:rPr lang="en-US" altLang="x-none" sz="2400" dirty="0" err="1">
                <a:latin typeface="Courier New" charset="0"/>
              </a:rPr>
              <a:t>cap_of</a:t>
            </a:r>
            <a:r>
              <a:rPr lang="en-US" altLang="x-none" sz="2400" dirty="0">
                <a:latin typeface="Courier New" charset="0"/>
              </a:rPr>
              <a:t> = reverse %cap;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print $</a:t>
            </a:r>
            <a:r>
              <a:rPr lang="en-US" altLang="x-none" sz="2400" dirty="0" err="1">
                <a:latin typeface="Courier New" charset="0"/>
              </a:rPr>
              <a:t>cap_of</a:t>
            </a:r>
            <a:r>
              <a:rPr lang="en-US" altLang="x-none" sz="2400" dirty="0">
                <a:latin typeface="Courier New" charset="0"/>
              </a:rPr>
              <a:t>{”Trenton”};	</a:t>
            </a:r>
            <a:r>
              <a:rPr lang="en-US" altLang="x-none" sz="2400" dirty="0">
                <a:solidFill>
                  <a:schemeClr val="bg2"/>
                </a:solidFill>
                <a:latin typeface="Courier New" charset="0"/>
              </a:rPr>
              <a:t># New Jersey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23DB8037-7B47-734F-AD1D-CFF44C31F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Hash Functions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AE9D3389-8F06-BF45-A727-3C01756D8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278813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keys</a:t>
            </a:r>
            <a:r>
              <a:rPr lang="en-US" altLang="x-none" sz="2800" dirty="0"/>
              <a:t> </a:t>
            </a:r>
            <a:r>
              <a:rPr lang="en-US" altLang="x-none" sz="2800" b="1" dirty="0"/>
              <a:t>returns a list of keys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@state = keys %cap;</a:t>
            </a:r>
          </a:p>
          <a:p>
            <a:pPr lvl="1" eaLnBrk="1" hangingPunct="1">
              <a:buFontTx/>
              <a:buNone/>
              <a:defRPr/>
            </a:pPr>
            <a:endParaRPr lang="en-US" altLang="x-none" sz="2400" b="1" dirty="0"/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values</a:t>
            </a:r>
            <a:r>
              <a:rPr lang="en-US" altLang="x-none" sz="2800" dirty="0"/>
              <a:t> </a:t>
            </a:r>
            <a:r>
              <a:rPr lang="en-US" altLang="x-none" sz="2800" b="1" dirty="0"/>
              <a:t>returns a list of values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@city = values %cap;</a:t>
            </a:r>
          </a:p>
          <a:p>
            <a:pPr lvl="1" eaLnBrk="1" hangingPunct="1">
              <a:buFontTx/>
              <a:buNone/>
              <a:defRPr/>
            </a:pPr>
            <a:endParaRPr lang="en-US" altLang="x-none" sz="2400" b="1" dirty="0"/>
          </a:p>
          <a:p>
            <a:pPr eaLnBrk="1" hangingPunct="1">
              <a:defRPr/>
            </a:pPr>
            <a:r>
              <a:rPr lang="en-US" altLang="x-none" sz="2800" b="1" dirty="0"/>
              <a:t>Use </a:t>
            </a:r>
            <a:r>
              <a:rPr lang="en-US" altLang="x-none" sz="2800" b="1" dirty="0">
                <a:solidFill>
                  <a:srgbClr val="0000FF"/>
                </a:solidFill>
              </a:rPr>
              <a:t>each</a:t>
            </a:r>
            <a:r>
              <a:rPr lang="en-US" altLang="x-none" sz="2800" b="1" dirty="0"/>
              <a:t> to iterate over all (</a:t>
            </a:r>
            <a:r>
              <a:rPr lang="en-US" altLang="x-none" sz="2800" b="1" dirty="0">
                <a:solidFill>
                  <a:srgbClr val="0000FF"/>
                </a:solidFill>
              </a:rPr>
              <a:t>key, value</a:t>
            </a:r>
            <a:r>
              <a:rPr lang="en-US" altLang="x-none" sz="2800" b="1" dirty="0"/>
              <a:t>) pairs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while ( ($state, $city) = each %cap )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	print “Capital of $state is $city\n”;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}</a:t>
            </a:r>
            <a:endParaRPr lang="en-US" altLang="x-none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:a16="http://schemas.microsoft.com/office/drawing/2014/main" id="{1CAABAF7-AE91-524F-9E2B-E5072A6D4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Hash Element Interpolation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B1796FEC-7855-4247-BCF7-74308E715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Unlike a list, entire hash cannot be interpolated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print “%cap\n”;</a:t>
            </a:r>
            <a:endParaRPr lang="en-US" altLang="x-none" sz="2400" dirty="0"/>
          </a:p>
          <a:p>
            <a:pPr lvl="1" eaLnBrk="1" hangingPunct="1">
              <a:defRPr/>
            </a:pPr>
            <a:r>
              <a:rPr lang="en-US" altLang="x-none" sz="2400" dirty="0"/>
              <a:t>Prints </a:t>
            </a:r>
            <a:r>
              <a:rPr lang="en-US" altLang="x-none" sz="2400" dirty="0">
                <a:solidFill>
                  <a:srgbClr val="4C4C4C"/>
                </a:solidFill>
                <a:latin typeface="Courier New" charset="0"/>
              </a:rPr>
              <a:t>%cap</a:t>
            </a:r>
            <a:r>
              <a:rPr lang="en-US" altLang="x-none" sz="2400" dirty="0"/>
              <a:t> followed by a newline</a:t>
            </a:r>
          </a:p>
          <a:p>
            <a:pPr lvl="1"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Individual elements can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 err="1">
                <a:solidFill>
                  <a:srgbClr val="0000FF"/>
                </a:solidFill>
                <a:latin typeface="Courier New" charset="0"/>
              </a:rPr>
              <a:t>foreach</a:t>
            </a:r>
            <a:r>
              <a:rPr lang="en-US" altLang="x-none" sz="2400" b="1" dirty="0">
                <a:latin typeface="Courier New" charset="0"/>
              </a:rPr>
              <a:t> $state (sort keys %cap)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print “Capital of $state is $cap{$state}\n”;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</a:rPr>
              <a:t>}</a:t>
            </a:r>
            <a:endParaRPr lang="en-US" altLang="x-none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E8BD63D7-4C54-5647-9ADC-2A7281BA6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More Hash Functions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47DDDE01-2557-A748-BB92-222784CF6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/>
              <a:t>exists</a:t>
            </a:r>
            <a:r>
              <a:rPr lang="en-US" altLang="x-none" sz="2800"/>
              <a:t> checks if a hash element has ever been initialized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print “Exists\n” if exists $cap{“Utah”};</a:t>
            </a:r>
            <a:endParaRPr lang="en-US" altLang="x-none" sz="2400"/>
          </a:p>
          <a:p>
            <a:pPr lvl="1" eaLnBrk="1" hangingPunct="1">
              <a:defRPr/>
            </a:pPr>
            <a:r>
              <a:rPr lang="en-US" altLang="x-none" sz="2400"/>
              <a:t>Can be used for array elements</a:t>
            </a:r>
          </a:p>
          <a:p>
            <a:pPr lvl="1" eaLnBrk="1" hangingPunct="1">
              <a:defRPr/>
            </a:pPr>
            <a:r>
              <a:rPr lang="en-US" altLang="x-none" sz="2400"/>
              <a:t>A hash or array element can only be defined if it exists</a:t>
            </a:r>
          </a:p>
          <a:p>
            <a:pPr eaLnBrk="1" hangingPunct="1">
              <a:defRPr/>
            </a:pPr>
            <a:r>
              <a:rPr lang="en-US" altLang="x-none" sz="2800" b="1"/>
              <a:t>delete</a:t>
            </a:r>
            <a:r>
              <a:rPr lang="en-US" altLang="x-none" sz="2800"/>
              <a:t> removes a key from the hash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delete $cap{“New York”};</a:t>
            </a:r>
            <a:endParaRPr lang="en-US" altLang="x-none" sz="240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>
            <a:extLst>
              <a:ext uri="{FF2B5EF4-FFF2-40B4-BE49-F238E27FC236}">
                <a16:creationId xmlns:a16="http://schemas.microsoft.com/office/drawing/2014/main" id="{05F6F22B-B21E-9C4E-9F01-AA5B0BF63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Merging Hashes</a:t>
            </a: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189A7FF9-88ED-D74B-AD63-D6B0EEC74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7989887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/>
              <a:t>Method 1: Treat them as lists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%h3 = (%h1, %h2);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/>
              <a:t>Method 2 (save memory): Build a new hash by looping over all elements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%h3 = 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while ((%</a:t>
            </a:r>
            <a:r>
              <a:rPr lang="en-US" altLang="x-none" sz="2400" dirty="0" err="1">
                <a:latin typeface="Courier New" charset="0"/>
              </a:rPr>
              <a:t>k,$v</a:t>
            </a:r>
            <a:r>
              <a:rPr lang="en-US" altLang="x-none" sz="2400" dirty="0">
                <a:latin typeface="Courier New" charset="0"/>
              </a:rPr>
              <a:t>) = each(%h1))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  $h3{$k} = $v;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while ((%</a:t>
            </a:r>
            <a:r>
              <a:rPr lang="en-US" altLang="x-none" sz="2400" dirty="0" err="1">
                <a:latin typeface="Courier New" charset="0"/>
              </a:rPr>
              <a:t>k,$v</a:t>
            </a:r>
            <a:r>
              <a:rPr lang="en-US" altLang="x-none" sz="2400" dirty="0">
                <a:latin typeface="Courier New" charset="0"/>
              </a:rPr>
              <a:t>) = each(%h2))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  $h3{$k} = $v;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}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>
            <a:extLst>
              <a:ext uri="{FF2B5EF4-FFF2-40B4-BE49-F238E27FC236}">
                <a16:creationId xmlns:a16="http://schemas.microsoft.com/office/drawing/2014/main" id="{16F3B2B7-0363-0440-97FB-353F6363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96838"/>
            <a:ext cx="9144000" cy="93345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102403" name="Rectangle 1027">
            <a:extLst>
              <a:ext uri="{FF2B5EF4-FFF2-40B4-BE49-F238E27FC236}">
                <a16:creationId xmlns:a16="http://schemas.microsoft.com/office/drawing/2014/main" id="{7A372B9B-0AD4-0642-8E25-4F9642511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135063"/>
            <a:ext cx="8956675" cy="19335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There are several books and sites that can help in the task to develop and improve your knowledge about </a:t>
            </a:r>
            <a:r>
              <a:rPr lang="en-US" altLang="x-none" sz="2800" dirty="0" err="1"/>
              <a:t>perl</a:t>
            </a:r>
            <a:r>
              <a:rPr lang="en-US" altLang="x-none" sz="2800" dirty="0"/>
              <a:t>, some examples are:</a:t>
            </a:r>
          </a:p>
          <a:p>
            <a:pPr eaLnBrk="1" hangingPunct="1">
              <a:defRPr/>
            </a:pPr>
            <a:endParaRPr lang="en-US" altLang="x-none" sz="2800" dirty="0"/>
          </a:p>
        </p:txBody>
      </p:sp>
      <p:pic>
        <p:nvPicPr>
          <p:cNvPr id="21507" name="Picture 1028" descr="0596001320">
            <a:extLst>
              <a:ext uri="{FF2B5EF4-FFF2-40B4-BE49-F238E27FC236}">
                <a16:creationId xmlns:a16="http://schemas.microsoft.com/office/drawing/2014/main" id="{3DAC7628-94B0-9349-A2B7-70EE7AD47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41663"/>
            <a:ext cx="2438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1031">
            <a:extLst>
              <a:ext uri="{FF2B5EF4-FFF2-40B4-BE49-F238E27FC236}">
                <a16:creationId xmlns:a16="http://schemas.microsoft.com/office/drawing/2014/main" id="{1AC7F45F-B563-6146-9CC4-BCB05632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13100"/>
            <a:ext cx="2133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>
            <a:extLst>
              <a:ext uri="{FF2B5EF4-FFF2-40B4-BE49-F238E27FC236}">
                <a16:creationId xmlns:a16="http://schemas.microsoft.com/office/drawing/2014/main" id="{7D7088D4-F06C-B343-BA02-61482B816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Subroutines</a:t>
            </a:r>
            <a:endParaRPr lang="en-US" altLang="x-none" b="1"/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DA6D3E43-074B-6B45-B53C-B6EC1F8FA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b="1" dirty="0"/>
              <a:t>sub </a:t>
            </a:r>
            <a:r>
              <a:rPr lang="en-US" altLang="x-none" sz="2800" b="1" i="1" dirty="0" err="1"/>
              <a:t>myfunc</a:t>
            </a:r>
            <a:r>
              <a:rPr lang="en-US" altLang="x-none" sz="2800" b="1" dirty="0"/>
              <a:t> { … }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$name=“Jane”;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…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sub </a:t>
            </a:r>
            <a:r>
              <a:rPr lang="en-US" altLang="x-none" sz="2400" dirty="0" err="1">
                <a:latin typeface="Courier New" charset="0"/>
              </a:rPr>
              <a:t>print_hello</a:t>
            </a:r>
            <a:r>
              <a:rPr lang="en-US" altLang="x-none" sz="2400" dirty="0">
                <a:latin typeface="Courier New" charset="0"/>
              </a:rPr>
              <a:t> {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	print “Hello $name\n”; 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global $name</a:t>
            </a:r>
            <a:endParaRPr lang="en-US" altLang="x-none" sz="2400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}</a:t>
            </a:r>
            <a:endParaRPr lang="en-US" altLang="x-none" sz="2400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&amp;</a:t>
            </a:r>
            <a:r>
              <a:rPr lang="en-US" altLang="x-none" sz="2400" dirty="0" err="1">
                <a:latin typeface="Courier New" charset="0"/>
              </a:rPr>
              <a:t>print_hello</a:t>
            </a:r>
            <a:r>
              <a:rPr lang="en-US" altLang="x-none" sz="2400" dirty="0">
                <a:latin typeface="Courier New" charset="0"/>
              </a:rPr>
              <a:t>;	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print “Hello Jane”</a:t>
            </a:r>
            <a:endParaRPr lang="en-US" altLang="x-none" sz="2400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 err="1">
                <a:latin typeface="Courier New" charset="0"/>
              </a:rPr>
              <a:t>print_hello</a:t>
            </a:r>
            <a:r>
              <a:rPr lang="en-US" altLang="x-none" sz="2400" dirty="0">
                <a:latin typeface="Courier New" charset="0"/>
              </a:rPr>
              <a:t>;		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print “Hello Jane”</a:t>
            </a:r>
            <a:endParaRPr lang="en-US" altLang="x-none" sz="2400" dirty="0">
              <a:solidFill>
                <a:schemeClr val="bg2"/>
              </a:solidFill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 err="1">
                <a:latin typeface="Courier New" charset="0"/>
              </a:rPr>
              <a:t>print_hello</a:t>
            </a:r>
            <a:r>
              <a:rPr lang="en-US" altLang="x-none" sz="2400" dirty="0">
                <a:latin typeface="Courier New" charset="0"/>
              </a:rPr>
              <a:t>();	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print “Hello Jane”</a:t>
            </a:r>
            <a:endParaRPr lang="en-US" altLang="x-none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>
            <a:extLst>
              <a:ext uri="{FF2B5EF4-FFF2-40B4-BE49-F238E27FC236}">
                <a16:creationId xmlns:a16="http://schemas.microsoft.com/office/drawing/2014/main" id="{268D6326-BD9A-4F40-8794-ACAF69805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Arguments</a:t>
            </a:r>
            <a:endParaRPr lang="en-US" altLang="x-none" b="1"/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DBCCD2CB-50C5-6342-9A29-54C917D3A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8566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Parameters are assigned to the special array </a:t>
            </a:r>
            <a:r>
              <a:rPr lang="en-US" altLang="x-none" sz="2800" b="1" dirty="0">
                <a:solidFill>
                  <a:srgbClr val="0000FF"/>
                </a:solidFill>
                <a:latin typeface="Futura" charset="0"/>
              </a:rPr>
              <a:t>@_</a:t>
            </a:r>
            <a:endParaRPr lang="en-US" altLang="x-none" sz="28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/>
              <a:t>Individual parameter can be accessed as </a:t>
            </a:r>
            <a:r>
              <a:rPr lang="en-US" altLang="x-none" sz="2800" dirty="0">
                <a:latin typeface="Futura" charset="0"/>
              </a:rPr>
              <a:t>$_[0]</a:t>
            </a:r>
            <a:r>
              <a:rPr lang="en-US" altLang="x-none" sz="2800" dirty="0"/>
              <a:t>, </a:t>
            </a:r>
            <a:r>
              <a:rPr lang="en-US" altLang="x-none" sz="2800" dirty="0">
                <a:latin typeface="Futura" charset="0"/>
              </a:rPr>
              <a:t>$_[1]</a:t>
            </a:r>
            <a:r>
              <a:rPr lang="en-US" altLang="x-none" sz="2800" dirty="0"/>
              <a:t>, 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sub sum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	my $x;		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private variable $x</a:t>
            </a:r>
            <a:endParaRPr lang="en-US" altLang="x-none" sz="2400" dirty="0">
              <a:solidFill>
                <a:schemeClr val="bg2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	</a:t>
            </a:r>
            <a:r>
              <a:rPr lang="en-US" altLang="x-none" sz="2400" dirty="0" err="1">
                <a:latin typeface="Courier New" charset="0"/>
              </a:rPr>
              <a:t>foreach</a:t>
            </a:r>
            <a:r>
              <a:rPr lang="en-US" altLang="x-none" sz="2400" dirty="0">
                <a:latin typeface="Courier New" charset="0"/>
              </a:rPr>
              <a:t> (@_) {	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iterate over </a:t>
            </a:r>
            <a:r>
              <a:rPr lang="en-US" altLang="x-none" sz="2000" dirty="0" err="1">
                <a:solidFill>
                  <a:schemeClr val="bg2"/>
                </a:solidFill>
                <a:latin typeface="Chalkboard" charset="0"/>
              </a:rPr>
              <a:t>params</a:t>
            </a:r>
            <a:endParaRPr lang="en-US" altLang="x-none" sz="2400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		$x += $_;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	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return $x;</a:t>
            </a:r>
            <a:endParaRPr lang="en-US" altLang="x-none" sz="2400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dirty="0">
                <a:solidFill>
                  <a:srgbClr val="0E39F9"/>
                </a:solidFill>
                <a:latin typeface="Courier New" charset="0"/>
              </a:rPr>
              <a:t>         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$n = &amp;sum(3, 10, 22);	</a:t>
            </a:r>
            <a:r>
              <a:rPr lang="en-US" altLang="x-none" sz="2000" b="1" dirty="0">
                <a:solidFill>
                  <a:srgbClr val="0000FF"/>
                </a:solidFill>
                <a:latin typeface="Chalkboard" charset="0"/>
              </a:rPr>
              <a:t># n gets 35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23A9F2-DD36-D840-AA9A-7C1AD2815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Subroutines:  example</a:t>
            </a:r>
            <a:endParaRPr lang="en-US" altLang="x-none" b="1" dirty="0"/>
          </a:p>
        </p:txBody>
      </p:sp>
      <p:sp>
        <p:nvSpPr>
          <p:cNvPr id="98306" name="ZoneTexte 4">
            <a:extLst>
              <a:ext uri="{FF2B5EF4-FFF2-40B4-BE49-F238E27FC236}">
                <a16:creationId xmlns:a16="http://schemas.microsoft.com/office/drawing/2014/main" id="{957E3207-ABF5-0F40-B5CF-8421F15D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Exercise: Write a script </a:t>
            </a:r>
            <a:r>
              <a:rPr lang="en-GB" altLang="fr-FR" sz="2400" b="1" i="1"/>
              <a:t>sum.pl</a:t>
            </a:r>
            <a:r>
              <a:rPr lang="en-GB" altLang="fr-FR" sz="2400" b="1"/>
              <a:t> for the previous subroutine example.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5C0D25-A3AB-1F4D-8766-A73F5740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27313"/>
            <a:ext cx="9144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#!/usr/bin/perl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fr-FR" sz="1800"/>
            </a:br>
            <a:endParaRPr lang="en-US" altLang="fr-FR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$n = &amp;sum(3, 10, 22);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print "Sum= $n\n";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fr-FR" sz="1800"/>
            </a:br>
            <a:r>
              <a:rPr lang="en-US" altLang="fr-FR" sz="1800"/>
              <a:t>#--------------------- subroutine 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sub sum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    my $x;            # private variable $x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    foreach (@_) {# iterate over params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        $x += $_;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    return $x;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r-FR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>
            <a:extLst>
              <a:ext uri="{FF2B5EF4-FFF2-40B4-BE49-F238E27FC236}">
                <a16:creationId xmlns:a16="http://schemas.microsoft.com/office/drawing/2014/main" id="{46BF56B3-5ED2-6944-9254-B2C65A91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More on Parameter Passing</a:t>
            </a:r>
            <a:endParaRPr lang="en-US" altLang="x-none" b="1"/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E9DB86E0-5CAD-3042-9E2A-06D14DC5B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/>
              <a:t>Any number of scalars, lists, and hashes can be passed to a subroutine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>
                <a:solidFill>
                  <a:srgbClr val="0000FF"/>
                </a:solidFill>
              </a:rPr>
              <a:t>Lists and hashes are “flattened”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 err="1">
                <a:latin typeface="Courier New" charset="0"/>
              </a:rPr>
              <a:t>func</a:t>
            </a:r>
            <a:r>
              <a:rPr lang="en-US" altLang="x-none" sz="2400" b="1" dirty="0">
                <a:latin typeface="Courier New" charset="0"/>
              </a:rPr>
              <a:t>($x, @y, %z);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 dirty="0"/>
              <a:t>Inside </a:t>
            </a:r>
            <a:r>
              <a:rPr lang="en-US" altLang="x-none" sz="2400" dirty="0" err="1">
                <a:latin typeface="Courier New" charset="0"/>
              </a:rPr>
              <a:t>func</a:t>
            </a:r>
            <a:r>
              <a:rPr lang="en-US" altLang="x-none" sz="2400" dirty="0"/>
              <a:t>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dirty="0">
                <a:latin typeface="Courier New" charset="0"/>
              </a:rPr>
              <a:t>$_[0]</a:t>
            </a:r>
            <a:r>
              <a:rPr lang="en-US" altLang="x-none" sz="2000" dirty="0"/>
              <a:t> is </a:t>
            </a:r>
            <a:r>
              <a:rPr lang="en-US" altLang="x-none" sz="2000" dirty="0">
                <a:latin typeface="Courier New" charset="0"/>
              </a:rPr>
              <a:t>$x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dirty="0">
                <a:latin typeface="Courier New" charset="0"/>
              </a:rPr>
              <a:t>$_[1]</a:t>
            </a:r>
            <a:r>
              <a:rPr lang="en-US" altLang="x-none" sz="2000" dirty="0"/>
              <a:t> is </a:t>
            </a:r>
            <a:r>
              <a:rPr lang="en-US" altLang="x-none" sz="2000" dirty="0">
                <a:latin typeface="Courier New" charset="0"/>
              </a:rPr>
              <a:t>$y[0]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2000" dirty="0">
                <a:latin typeface="Courier New" charset="0"/>
              </a:rPr>
              <a:t>$_[2]</a:t>
            </a:r>
            <a:r>
              <a:rPr lang="en-US" altLang="x-none" sz="2000" dirty="0"/>
              <a:t> is </a:t>
            </a:r>
            <a:r>
              <a:rPr lang="en-US" altLang="x-none" sz="2000" dirty="0">
                <a:latin typeface="Courier New" charset="0"/>
              </a:rPr>
              <a:t>$y[1]</a:t>
            </a:r>
            <a:r>
              <a:rPr lang="en-US" altLang="x-none" sz="2000" dirty="0"/>
              <a:t>, etc.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x-none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Scalars in @_ are implicit aliases (not copies) of the ones passed — changing values of $_[0], etc. changes the original variables</a:t>
            </a:r>
            <a:endParaRPr lang="en-US" altLang="x-none" sz="2800" b="1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>
            <a:extLst>
              <a:ext uri="{FF2B5EF4-FFF2-40B4-BE49-F238E27FC236}">
                <a16:creationId xmlns:a16="http://schemas.microsoft.com/office/drawing/2014/main" id="{408FF106-FD29-814A-8D34-B4F74E1DF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Return Values</a:t>
            </a:r>
            <a:endParaRPr lang="en-US" altLang="x-none" b="1"/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248DBE91-EB8F-F941-BBFE-A013DB487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16013"/>
            <a:ext cx="8763000" cy="5553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>
                <a:solidFill>
                  <a:srgbClr val="0000FF"/>
                </a:solidFill>
              </a:rPr>
              <a:t>The return value of a subroutine is the </a:t>
            </a:r>
            <a:r>
              <a:rPr lang="en-US" altLang="x-none" sz="2800" u="sng" dirty="0">
                <a:solidFill>
                  <a:srgbClr val="0000FF"/>
                </a:solidFill>
              </a:rPr>
              <a:t>l</a:t>
            </a:r>
            <a:r>
              <a:rPr lang="en-US" altLang="x-none" sz="2800" b="1" u="sng" dirty="0">
                <a:solidFill>
                  <a:srgbClr val="0000FF"/>
                </a:solidFill>
              </a:rPr>
              <a:t>ast expression evaluated</a:t>
            </a:r>
            <a:r>
              <a:rPr lang="en-US" altLang="x-none" sz="2800" dirty="0">
                <a:solidFill>
                  <a:srgbClr val="0000FF"/>
                </a:solidFill>
              </a:rPr>
              <a:t>, or the value returned by the </a:t>
            </a:r>
            <a:r>
              <a:rPr lang="en-US" altLang="x-none" sz="2800" b="1" dirty="0">
                <a:solidFill>
                  <a:srgbClr val="0000FF"/>
                </a:solidFill>
              </a:rPr>
              <a:t>return</a:t>
            </a:r>
            <a:r>
              <a:rPr lang="en-US" altLang="x-none" sz="2800" dirty="0">
                <a:solidFill>
                  <a:srgbClr val="0000FF"/>
                </a:solidFill>
              </a:rPr>
              <a:t> operator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sub </a:t>
            </a:r>
            <a:r>
              <a:rPr lang="en-US" altLang="x-none" sz="2400" b="1" dirty="0" err="1">
                <a:latin typeface="Courier New" charset="0"/>
              </a:rPr>
              <a:t>myfunc</a:t>
            </a:r>
            <a:r>
              <a:rPr lang="en-US" altLang="x-none" sz="2400" b="1" dirty="0">
                <a:latin typeface="Courier New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	my $x = 1;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	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altLang="x-none" sz="2400" b="1" dirty="0">
                <a:latin typeface="Courier New" charset="0"/>
              </a:rPr>
              <a:t> $x + 2; #returns 3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 b="1" dirty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4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/>
              <a:t>Can also return a list: </a:t>
            </a:r>
            <a:r>
              <a:rPr lang="en-US" altLang="x-none" sz="2800" b="1" dirty="0">
                <a:solidFill>
                  <a:srgbClr val="0E39F9"/>
                </a:solidFill>
              </a:rPr>
              <a:t>return @</a:t>
            </a:r>
            <a:r>
              <a:rPr lang="en-US" altLang="x-none" sz="2800" b="1" dirty="0" err="1">
                <a:solidFill>
                  <a:srgbClr val="0E39F9"/>
                </a:solidFill>
              </a:rPr>
              <a:t>somelist</a:t>
            </a:r>
            <a:r>
              <a:rPr lang="en-US" altLang="x-none" sz="2800" b="1" dirty="0">
                <a:solidFill>
                  <a:srgbClr val="0E39F9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/>
              <a:t>If </a:t>
            </a:r>
            <a:r>
              <a:rPr lang="en-US" altLang="x-none" sz="2800" dirty="0">
                <a:latin typeface="Futura" charset="0"/>
              </a:rPr>
              <a:t>return</a:t>
            </a:r>
            <a:r>
              <a:rPr lang="en-US" altLang="x-none" sz="2800" dirty="0"/>
              <a:t> is used without an expression (failure), </a:t>
            </a:r>
            <a:r>
              <a:rPr lang="en-US" altLang="x-none" sz="2800" dirty="0" err="1">
                <a:latin typeface="Futura" charset="0"/>
              </a:rPr>
              <a:t>undef</a:t>
            </a:r>
            <a:r>
              <a:rPr lang="en-US" altLang="x-none" sz="2800" dirty="0"/>
              <a:t> or </a:t>
            </a:r>
            <a:r>
              <a:rPr lang="en-US" altLang="x-none" sz="2800" dirty="0">
                <a:latin typeface="Futura" charset="0"/>
              </a:rPr>
              <a:t>()</a:t>
            </a:r>
            <a:r>
              <a:rPr lang="en-US" altLang="x-none" sz="2800" dirty="0"/>
              <a:t> is returned depending on context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>
            <a:extLst>
              <a:ext uri="{FF2B5EF4-FFF2-40B4-BE49-F238E27FC236}">
                <a16:creationId xmlns:a16="http://schemas.microsoft.com/office/drawing/2014/main" id="{8BFC5A51-A629-344F-B215-7EA20CCAE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Lexical Variables</a:t>
            </a:r>
          </a:p>
        </p:txBody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A1C222A9-07EF-2847-9FE8-A85895217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Variables can be scoped (scaned) to the enclosing block with the </a:t>
            </a:r>
            <a:r>
              <a:rPr lang="en-US" altLang="x-none" sz="2800" b="1"/>
              <a:t>my</a:t>
            </a:r>
            <a:r>
              <a:rPr lang="en-US" altLang="x-none" sz="2800"/>
              <a:t> operator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sub myfunc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	my $x;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	my($a, $b) = @_;	# copy params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	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}</a:t>
            </a: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Can be used in any block, such as </a:t>
            </a:r>
            <a:r>
              <a:rPr lang="en-US" altLang="x-none" sz="2800">
                <a:latin typeface="Futura" charset="0"/>
              </a:rPr>
              <a:t>if</a:t>
            </a:r>
            <a:r>
              <a:rPr lang="en-US" altLang="x-none" sz="2800"/>
              <a:t> block or </a:t>
            </a:r>
            <a:r>
              <a:rPr lang="en-US" altLang="x-none" sz="2800">
                <a:latin typeface="Futura" charset="0"/>
              </a:rPr>
              <a:t>while</a:t>
            </a:r>
            <a:r>
              <a:rPr lang="en-US" altLang="x-none" sz="2800"/>
              <a:t> block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sz="2400"/>
              <a:t>Without enclosing block, the scope is the source file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B6C453C6-287E-8A41-965D-1615B9F10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use strict</a:t>
            </a:r>
            <a:endParaRPr lang="en-US" altLang="x-none"/>
          </a:p>
        </p:txBody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938C5BE7-F219-DF4A-A2FE-F6D1BA86B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The </a:t>
            </a:r>
            <a:r>
              <a:rPr lang="en-US" altLang="x-none" b="1"/>
              <a:t>use strict</a:t>
            </a:r>
            <a:r>
              <a:rPr lang="en-US" altLang="x-none"/>
              <a:t> </a:t>
            </a:r>
            <a:r>
              <a:rPr lang="en-US" altLang="x-none" i="1"/>
              <a:t>pragma</a:t>
            </a:r>
            <a:r>
              <a:rPr lang="en-US" altLang="x-none"/>
              <a:t>  enforces some good programming rules</a:t>
            </a:r>
          </a:p>
          <a:p>
            <a:pPr lvl="1" eaLnBrk="1" hangingPunct="1">
              <a:defRPr/>
            </a:pPr>
            <a:r>
              <a:rPr lang="en-US" altLang="x-none">
                <a:solidFill>
                  <a:srgbClr val="0000FF"/>
                </a:solidFill>
              </a:rPr>
              <a:t>All new variables need to be declared with </a:t>
            </a:r>
            <a:r>
              <a:rPr lang="en-US" altLang="x-none">
                <a:solidFill>
                  <a:srgbClr val="0000FF"/>
                </a:solidFill>
                <a:latin typeface="Futura" charset="0"/>
              </a:rPr>
              <a:t>my</a:t>
            </a:r>
            <a:endParaRPr lang="en-US" altLang="x-none">
              <a:latin typeface="Futura" charset="0"/>
            </a:endParaRPr>
          </a:p>
          <a:p>
            <a:pPr lvl="1" eaLnBrk="1" hangingPunct="1">
              <a:defRPr/>
            </a:pPr>
            <a:endParaRPr lang="en-US" altLang="x-none"/>
          </a:p>
          <a:p>
            <a:pPr lvl="1" eaLnBrk="1" hangingPunct="1">
              <a:buFontTx/>
              <a:buNone/>
              <a:defRPr/>
            </a:pPr>
            <a:r>
              <a:rPr lang="en-US" altLang="x-none">
                <a:latin typeface="Courier New" charset="0"/>
              </a:rPr>
              <a:t>#!/usr/bin/perl -w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>
                <a:latin typeface="Courier New" charset="0"/>
              </a:rPr>
              <a:t>use strict;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>
                <a:latin typeface="Courier New" charset="0"/>
              </a:rPr>
              <a:t>$n = 1;  			</a:t>
            </a:r>
            <a:r>
              <a:rPr lang="en-US" altLang="x-none" sz="2000">
                <a:solidFill>
                  <a:srgbClr val="4C4C4C"/>
                </a:solidFill>
                <a:latin typeface="Chalkboard" charset="0"/>
              </a:rPr>
              <a:t># &lt;-- perl will complain</a:t>
            </a:r>
            <a:endParaRPr lang="en-US" altLang="x-none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>
            <a:extLst>
              <a:ext uri="{FF2B5EF4-FFF2-40B4-BE49-F238E27FC236}">
                <a16:creationId xmlns:a16="http://schemas.microsoft.com/office/drawing/2014/main" id="{C81F6539-A97F-4A47-98FD-2E93E57EB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Another Subroutine Example</a:t>
            </a:r>
            <a:endParaRPr lang="en-US" altLang="x-none" b="1"/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104BD0D3-BD02-AA40-8BE1-61C6C0C3B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2000250"/>
            <a:ext cx="885825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#!/usr/bin/perl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@nums = (1, 2, 3);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$num = 4;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 = &amp;</a:t>
            </a:r>
            <a:r>
              <a:rPr lang="en-US" altLang="fr-F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dec_by_one</a:t>
            </a: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(@nums, $num); 	</a:t>
            </a:r>
            <a:r>
              <a:rPr lang="en-US" altLang="fr-FR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@res=(0, 1, 2, 3)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	</a:t>
            </a:r>
            <a:r>
              <a:rPr lang="en-US" altLang="fr-FR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(@nums,$num)=(1, 2, 3, 4)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&amp;minus_one</a:t>
            </a:r>
            <a:r>
              <a:rPr lang="en-US" alt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(@nums, $num);         	</a:t>
            </a:r>
            <a:r>
              <a:rPr lang="en-US" altLang="fr-FR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(@nums,$num)=(0, 1, 2, 3)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dec_by_one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my @ret = @_;        		</a:t>
            </a:r>
            <a:r>
              <a:rPr lang="en-US" altLang="fr-FR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 copy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my $n (@ret) { $n-- ;}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@ret;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fr-FR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minus_one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(@_) { $_-- ;}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fr-FR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523" name="ZoneTexte 1">
            <a:extLst>
              <a:ext uri="{FF2B5EF4-FFF2-40B4-BE49-F238E27FC236}">
                <a16:creationId xmlns:a16="http://schemas.microsoft.com/office/drawing/2014/main" id="{8C388568-F4C3-F846-BBDD-3ADCFB71E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/>
              <a:t>Write this script (</a:t>
            </a:r>
            <a:r>
              <a:rPr lang="en-GB" altLang="fr-FR" sz="2000" b="1" i="1"/>
              <a:t>minus1.pl</a:t>
            </a:r>
            <a:r>
              <a:rPr lang="en-GB" altLang="fr-FR" sz="2000" b="1"/>
              <a:t>) and print results: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>
            <a:extLst>
              <a:ext uri="{FF2B5EF4-FFF2-40B4-BE49-F238E27FC236}">
                <a16:creationId xmlns:a16="http://schemas.microsoft.com/office/drawing/2014/main" id="{BC51FAAC-07C3-4E41-9D03-CC0321E75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Reading from STDIN</a:t>
            </a:r>
            <a:endParaRPr lang="en-US" altLang="x-none" b="1"/>
          </a:p>
        </p:txBody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77059A2E-FB7D-EF43-93C7-B7CC0B21D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STDIN</a:t>
            </a:r>
            <a:r>
              <a:rPr lang="en-US" altLang="x-none" sz="2800" b="1" dirty="0"/>
              <a:t> is the </a:t>
            </a:r>
            <a:r>
              <a:rPr lang="en-US" altLang="x-none" sz="2800" b="1" dirty="0" err="1">
                <a:solidFill>
                  <a:srgbClr val="0000FF"/>
                </a:solidFill>
              </a:rPr>
              <a:t>builtin</a:t>
            </a:r>
            <a:r>
              <a:rPr lang="en-US" altLang="x-none" sz="2800" b="1" dirty="0">
                <a:solidFill>
                  <a:srgbClr val="0000FF"/>
                </a:solidFill>
              </a:rPr>
              <a:t> </a:t>
            </a:r>
            <a:r>
              <a:rPr lang="en-US" altLang="x-none" sz="2800" b="1" dirty="0" err="1">
                <a:solidFill>
                  <a:srgbClr val="0000FF"/>
                </a:solidFill>
              </a:rPr>
              <a:t>filehandle</a:t>
            </a:r>
            <a:r>
              <a:rPr lang="en-US" altLang="x-none" sz="2800" b="1" dirty="0">
                <a:solidFill>
                  <a:srgbClr val="0000FF"/>
                </a:solidFill>
              </a:rPr>
              <a:t> </a:t>
            </a:r>
            <a:r>
              <a:rPr lang="en-US" altLang="x-none" sz="2800" b="1" dirty="0"/>
              <a:t>to the </a:t>
            </a:r>
            <a:r>
              <a:rPr lang="en-US" altLang="x-none" sz="2800" b="1" dirty="0" err="1"/>
              <a:t>std</a:t>
            </a:r>
            <a:r>
              <a:rPr lang="en-US" altLang="x-none" sz="2800" b="1" dirty="0"/>
              <a:t> input</a:t>
            </a:r>
          </a:p>
          <a:p>
            <a:pPr eaLnBrk="1" hangingPunct="1">
              <a:defRPr/>
            </a:pPr>
            <a:endParaRPr lang="en-US" altLang="x-none" sz="2800" b="1" dirty="0"/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Use the line input operator around a file handle to read from it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/>
              <a:t>$line = &lt;STDIN&gt;;    	</a:t>
            </a:r>
            <a:r>
              <a:rPr lang="en-US" altLang="x-none" sz="2000" b="1" dirty="0">
                <a:solidFill>
                  <a:srgbClr val="4C4C4C"/>
                </a:solidFill>
              </a:rPr>
              <a:t># read next line</a:t>
            </a:r>
            <a:endParaRPr lang="en-US" altLang="x-none" sz="2400" b="1" dirty="0"/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/>
              <a:t>chomp($line);</a:t>
            </a:r>
          </a:p>
          <a:p>
            <a:pPr lvl="1" eaLnBrk="1" hangingPunct="1">
              <a:buFontTx/>
              <a:buNone/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FF211E"/>
                </a:solidFill>
              </a:rPr>
              <a:t>chomp</a:t>
            </a:r>
            <a:r>
              <a:rPr lang="en-US" altLang="x-none" sz="2800" b="1" dirty="0">
                <a:solidFill>
                  <a:srgbClr val="0000FF"/>
                </a:solidFill>
              </a:rPr>
              <a:t> removes trailing string that corresponds to the value of </a:t>
            </a:r>
            <a:r>
              <a:rPr lang="en-US" altLang="x-none" sz="2800" b="1" dirty="0">
                <a:solidFill>
                  <a:srgbClr val="FF211E"/>
                </a:solidFill>
              </a:rPr>
              <a:t>$/</a:t>
            </a:r>
            <a:r>
              <a:rPr lang="en-US" altLang="x-none" sz="2800" b="1" dirty="0">
                <a:solidFill>
                  <a:srgbClr val="0000FF"/>
                </a:solidFill>
              </a:rPr>
              <a:t> (usually the newline character)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>
            <a:extLst>
              <a:ext uri="{FF2B5EF4-FFF2-40B4-BE49-F238E27FC236}">
                <a16:creationId xmlns:a16="http://schemas.microsoft.com/office/drawing/2014/main" id="{29C19350-CB91-F248-AE62-F0BDE9E83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Reading from STDIN</a:t>
            </a:r>
            <a:r>
              <a:rPr lang="en-US" altLang="x-none" b="1" baseline="-25000">
                <a:solidFill>
                  <a:srgbClr val="0000FF"/>
                </a:solidFill>
              </a:rPr>
              <a:t> example</a:t>
            </a:r>
            <a:endParaRPr lang="en-US" altLang="x-none" b="1"/>
          </a:p>
        </p:txBody>
      </p:sp>
      <p:sp>
        <p:nvSpPr>
          <p:cNvPr id="865283" name="Rectangle 3">
            <a:extLst>
              <a:ext uri="{FF2B5EF4-FFF2-40B4-BE49-F238E27FC236}">
                <a16:creationId xmlns:a16="http://schemas.microsoft.com/office/drawing/2014/main" id="{0A9AA23E-0CAA-584C-8653-2240DE789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8877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2800" b="1" dirty="0">
                <a:latin typeface="Courier New" charset="0"/>
              </a:rPr>
              <a:t>while (&lt;STDIN&gt;)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 b="1" dirty="0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 b="1" dirty="0">
                <a:latin typeface="Courier New" charset="0"/>
              </a:rPr>
              <a:t>	chomp;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/>
              <a:t>   </a:t>
            </a:r>
            <a:r>
              <a:rPr lang="is-IS" sz="2800" b="1" dirty="0"/>
              <a:t>print "Line $. "; print "==&gt; "; print "$_\n";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800" b="1" dirty="0"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b="1" dirty="0">
                <a:latin typeface="Courier New" charset="0"/>
              </a:rPr>
              <a:t># $. = line number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b="1" dirty="0">
                <a:solidFill>
                  <a:srgbClr val="4C4C4C"/>
                </a:solidFill>
                <a:latin typeface="Courier New" charset="0"/>
              </a:rPr>
              <a:t>Line 1 ==&gt; [Contents of line 1]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b="1" dirty="0">
                <a:solidFill>
                  <a:srgbClr val="4C4C4C"/>
                </a:solidFill>
                <a:latin typeface="Courier New" charset="0"/>
              </a:rPr>
              <a:t>Line 2 ==&gt; [Contents of line 2]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b="1" dirty="0">
                <a:solidFill>
                  <a:srgbClr val="4C4C4C"/>
                </a:solidFill>
                <a:latin typeface="Courier New" charset="0"/>
              </a:rPr>
              <a:t>…</a:t>
            </a:r>
            <a:endParaRPr lang="en-US" altLang="x-none" sz="1800" b="1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0BEFA81A-34D8-7E44-B9CA-545DC2322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96838"/>
            <a:ext cx="9144000" cy="93345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2D9490F-E28C-9C4B-A1CE-D4897913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2852738"/>
            <a:ext cx="8928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>
                <a:solidFill>
                  <a:srgbClr val="0000FF"/>
                </a:solidFill>
              </a:rPr>
              <a:t>• http://perldoc.perl.org/index-faq.html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B5A3769A-9443-AD46-8829-F11B1D8F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>
                <a:solidFill>
                  <a:srgbClr val="0000FF"/>
                </a:solidFill>
              </a:rPr>
              <a:t>• http://www.well.ox.ac.uk/~johnb/comp/perl/intro.html#perlbuiltin</a:t>
            </a:r>
            <a:endParaRPr lang="en-US" altLang="fr-FR" sz="200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1C3EF12B-6D2A-EE43-A5A1-917B6D9C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4076700"/>
            <a:ext cx="91074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800" b="1">
                <a:solidFill>
                  <a:srgbClr val="FF211E"/>
                </a:solidFill>
              </a:rPr>
              <a:t>You are encouraged  to refer to these sites  as often as needed</a:t>
            </a:r>
            <a:endParaRPr lang="en-US" altLang="fr-FR" sz="28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ZoneTexte 3">
            <a:extLst>
              <a:ext uri="{FF2B5EF4-FFF2-40B4-BE49-F238E27FC236}">
                <a16:creationId xmlns:a16="http://schemas.microsoft.com/office/drawing/2014/main" id="{D56D40F5-2C0A-0644-ACEF-BFB04133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#!/usr/bin/perl                                                                                                                       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is-IS" altLang="fr-FR" sz="1800"/>
            </a:br>
            <a:endParaRPr lang="is-IS" altLang="fr-FR" sz="1800"/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while (&lt;STDIN&gt;)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    chomp;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#    print ”Line $. ==&gt; $_\n”;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                                    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    print "Line $. "; print "==&gt; "; print "$_\n";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# $. = line number                                                                            </a:t>
            </a:r>
          </a:p>
          <a:p>
            <a:pPr>
              <a:spcBef>
                <a:spcPct val="0"/>
              </a:spcBef>
              <a:buFontTx/>
              <a:buNone/>
            </a:pPr>
            <a:endParaRPr lang="is-IS" altLang="fr-FR" sz="1800"/>
          </a:p>
        </p:txBody>
      </p:sp>
      <p:sp>
        <p:nvSpPr>
          <p:cNvPr id="113666" name="ZoneTexte 4">
            <a:extLst>
              <a:ext uri="{FF2B5EF4-FFF2-40B4-BE49-F238E27FC236}">
                <a16:creationId xmlns:a16="http://schemas.microsoft.com/office/drawing/2014/main" id="{7495B84A-10D8-9E43-B640-73B7F4AE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/>
              <a:t>Script: read.pl:</a:t>
            </a:r>
          </a:p>
        </p:txBody>
      </p:sp>
      <p:sp>
        <p:nvSpPr>
          <p:cNvPr id="113667" name="ZoneTexte 5">
            <a:extLst>
              <a:ext uri="{FF2B5EF4-FFF2-40B4-BE49-F238E27FC236}">
                <a16:creationId xmlns:a16="http://schemas.microsoft.com/office/drawing/2014/main" id="{7C03EF6C-6BCB-6740-A651-03D41D437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45125"/>
            <a:ext cx="903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/>
              <a:t>Use: more GSACE.pep | read.pl | more</a:t>
            </a:r>
          </a:p>
        </p:txBody>
      </p:sp>
      <p:sp>
        <p:nvSpPr>
          <p:cNvPr id="113668" name="ZoneTexte 1">
            <a:extLst>
              <a:ext uri="{FF2B5EF4-FFF2-40B4-BE49-F238E27FC236}">
                <a16:creationId xmlns:a16="http://schemas.microsoft.com/office/drawing/2014/main" id="{941E4890-C890-2E49-9112-E770DAB8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757738"/>
            <a:ext cx="698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/>
              <a:t>Chmod a+ x read.pl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>
            <a:extLst>
              <a:ext uri="{FF2B5EF4-FFF2-40B4-BE49-F238E27FC236}">
                <a16:creationId xmlns:a16="http://schemas.microsoft.com/office/drawing/2014/main" id="{947AF18F-225A-5546-BD9E-F906CCEF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&lt; &gt;</a:t>
            </a:r>
            <a:endParaRPr lang="en-US" altLang="x-none" b="1"/>
          </a:p>
        </p:txBody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67A27FCE-65D4-9348-950F-83F37FF91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 i="1"/>
              <a:t>Diamond operator</a:t>
            </a:r>
            <a:r>
              <a:rPr lang="en-US" altLang="fr-FR" sz="2800"/>
              <a:t> </a:t>
            </a:r>
            <a:r>
              <a:rPr lang="en-US" altLang="fr-FR" sz="2800" b="1">
                <a:solidFill>
                  <a:srgbClr val="0000FF"/>
                </a:solidFill>
              </a:rPr>
              <a:t>&lt; &gt;</a:t>
            </a:r>
            <a:r>
              <a:rPr lang="en-US" altLang="fr-FR" sz="2800"/>
              <a:t> helps </a:t>
            </a:r>
            <a:r>
              <a:rPr lang="en-US" altLang="fr-FR" sz="2800" i="1"/>
              <a:t>perl</a:t>
            </a:r>
            <a:r>
              <a:rPr lang="en-US" altLang="fr-FR" sz="2800"/>
              <a:t> programs behave like standard Unix utilities (cut, sed, …)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fr-FR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/>
              <a:t>Lines are read from list of files given as command line arguments </a:t>
            </a:r>
            <a:r>
              <a:rPr lang="en-US" altLang="fr-FR" sz="2800">
                <a:solidFill>
                  <a:srgbClr val="0000FF"/>
                </a:solidFill>
              </a:rPr>
              <a:t>(</a:t>
            </a:r>
            <a:r>
              <a:rPr lang="en-US" altLang="fr-FR" sz="2400">
                <a:solidFill>
                  <a:srgbClr val="0000FF"/>
                </a:solidFill>
                <a:latin typeface="Futura" panose="020B0602020204020303" pitchFamily="34" charset="-79"/>
              </a:rPr>
              <a:t>@ARGV</a:t>
            </a:r>
            <a:r>
              <a:rPr lang="en-US" altLang="fr-FR" sz="2800"/>
              <a:t>), otherwise from stdin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>
                <a:latin typeface="Courier New" panose="02070309020205020404" pitchFamily="49" charset="0"/>
              </a:rPr>
              <a:t>while (&lt;&gt;)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>
                <a:latin typeface="Courier New" panose="02070309020205020404" pitchFamily="49" charset="0"/>
              </a:rPr>
              <a:t>chomp;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is-IS" alt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print "Line $. "; print "==&gt; "; print "$_\n";</a:t>
            </a:r>
            <a:endParaRPr lang="en-US" alt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>
                <a:latin typeface="Courier New" panose="02070309020205020404" pitchFamily="49" charset="0"/>
              </a:rPr>
              <a:t>           }</a:t>
            </a:r>
            <a:endParaRPr lang="en-US" altLang="fr-FR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>
                <a:latin typeface="Courier New" panose="02070309020205020404" pitchFamily="49" charset="0"/>
              </a:rPr>
              <a:t>./myprog file1 file2 -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r-FR" sz="2400"/>
              <a:t>Read from </a:t>
            </a:r>
            <a:r>
              <a:rPr lang="en-US" altLang="fr-FR" sz="2400" i="1"/>
              <a:t>file1</a:t>
            </a:r>
            <a:r>
              <a:rPr lang="en-US" altLang="fr-FR" sz="2400"/>
              <a:t>, then </a:t>
            </a:r>
            <a:r>
              <a:rPr lang="en-US" altLang="fr-FR" sz="2400" i="1"/>
              <a:t>file2</a:t>
            </a:r>
            <a:r>
              <a:rPr lang="en-US" altLang="fr-FR" sz="2400"/>
              <a:t>, then standard input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fr-FR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400" b="1">
                <a:solidFill>
                  <a:srgbClr val="FF0000"/>
                </a:solidFill>
              </a:rPr>
              <a:t>$ARGV</a:t>
            </a:r>
            <a:r>
              <a:rPr lang="en-US" altLang="fr-FR" sz="2800" b="1">
                <a:solidFill>
                  <a:srgbClr val="FF0000"/>
                </a:solidFill>
              </a:rPr>
              <a:t> </a:t>
            </a:r>
            <a:r>
              <a:rPr lang="en-US" altLang="fr-FR" sz="2800" b="1">
                <a:solidFill>
                  <a:srgbClr val="0000FF"/>
                </a:solidFill>
              </a:rPr>
              <a:t>is the current filename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>
            <a:extLst>
              <a:ext uri="{FF2B5EF4-FFF2-40B4-BE49-F238E27FC236}">
                <a16:creationId xmlns:a16="http://schemas.microsoft.com/office/drawing/2014/main" id="{1FD42577-676F-AD45-928F-05429CDC6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0000FF"/>
                </a:solidFill>
              </a:rPr>
              <a:t>Filehandles</a:t>
            </a:r>
            <a:r>
              <a:rPr lang="en-US" altLang="x-none"/>
              <a:t> </a:t>
            </a:r>
          </a:p>
        </p:txBody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E2999295-FF06-334C-9D7C-2DCAE918F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Use </a:t>
            </a:r>
            <a:r>
              <a:rPr lang="en-US" altLang="x-none" sz="2800" dirty="0">
                <a:solidFill>
                  <a:srgbClr val="0000FF"/>
                </a:solidFill>
                <a:latin typeface="Futura" charset="0"/>
              </a:rPr>
              <a:t>open</a:t>
            </a:r>
            <a:r>
              <a:rPr lang="en-US" altLang="x-none" dirty="0"/>
              <a:t> to open a file for reading/writing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open (IN, ”syslog”);	</a:t>
            </a:r>
            <a:r>
              <a:rPr lang="en-US" altLang="x-none" sz="2000" b="1" dirty="0">
                <a:solidFill>
                  <a:srgbClr val="0000FF"/>
                </a:solidFill>
                <a:latin typeface="Chalkboard" charset="0"/>
              </a:rPr>
              <a:t># read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dirty="0">
                <a:latin typeface="Courier New" charset="0"/>
              </a:rPr>
              <a:t>open (IN1, ”&lt;syslog”);	</a:t>
            </a:r>
            <a:r>
              <a:rPr lang="en-US" altLang="x-none" sz="2000" dirty="0">
                <a:solidFill>
                  <a:schemeClr val="bg2"/>
                </a:solidFill>
                <a:latin typeface="Chalkboard" charset="0"/>
              </a:rPr>
              <a:t># read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open (OUT, ”&gt;syslog”);	</a:t>
            </a:r>
            <a:r>
              <a:rPr lang="en-US" altLang="x-none" sz="2000" b="1" dirty="0">
                <a:solidFill>
                  <a:srgbClr val="0000FF"/>
                </a:solidFill>
                <a:latin typeface="Chalkboard" charset="0"/>
              </a:rPr>
              <a:t># write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open (OUT, ”&gt;&gt;syslog”);	</a:t>
            </a:r>
            <a:r>
              <a:rPr lang="en-US" altLang="x-none" sz="2000" b="1" dirty="0">
                <a:solidFill>
                  <a:srgbClr val="0000FF"/>
                </a:solidFill>
                <a:latin typeface="Chalkboard" charset="0"/>
              </a:rPr>
              <a:t># append</a:t>
            </a:r>
          </a:p>
          <a:p>
            <a:pPr lvl="1" eaLnBrk="1" hangingPunct="1">
              <a:buFontTx/>
              <a:buNone/>
              <a:defRPr/>
            </a:pPr>
            <a:endParaRPr lang="en-US" altLang="x-none" sz="2000" b="1" dirty="0">
              <a:solidFill>
                <a:srgbClr val="0000FF"/>
              </a:solidFill>
              <a:latin typeface="Chalkboard" charset="0"/>
            </a:endParaRPr>
          </a:p>
          <a:p>
            <a:pPr eaLnBrk="1" hangingPunct="1">
              <a:defRPr/>
            </a:pPr>
            <a:r>
              <a:rPr lang="en-US" altLang="x-none" dirty="0">
                <a:solidFill>
                  <a:srgbClr val="0000FF"/>
                </a:solidFill>
              </a:rPr>
              <a:t>When you’re done with a </a:t>
            </a:r>
            <a:r>
              <a:rPr lang="en-US" altLang="x-none" dirty="0" err="1">
                <a:solidFill>
                  <a:srgbClr val="0000FF"/>
                </a:solidFill>
              </a:rPr>
              <a:t>filehandle</a:t>
            </a:r>
            <a:r>
              <a:rPr lang="en-US" altLang="x-none" dirty="0">
                <a:solidFill>
                  <a:srgbClr val="0000FF"/>
                </a:solidFill>
              </a:rPr>
              <a:t>, close it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close IN; close IN1, close OUT;</a:t>
            </a:r>
            <a:endParaRPr lang="en-US" altLang="x-none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1026">
            <a:extLst>
              <a:ext uri="{FF2B5EF4-FFF2-40B4-BE49-F238E27FC236}">
                <a16:creationId xmlns:a16="http://schemas.microsoft.com/office/drawing/2014/main" id="{3B43CA45-4A0C-AC42-96FA-D04B68A07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 err="1">
                <a:solidFill>
                  <a:srgbClr val="0000FF"/>
                </a:solidFill>
              </a:rPr>
              <a:t>Filehandles</a:t>
            </a:r>
            <a:r>
              <a:rPr lang="en-US" altLang="x-none"/>
              <a:t> </a:t>
            </a:r>
          </a:p>
        </p:txBody>
      </p:sp>
      <p:sp>
        <p:nvSpPr>
          <p:cNvPr id="1032195" name="Rectangle 1027">
            <a:extLst>
              <a:ext uri="{FF2B5EF4-FFF2-40B4-BE49-F238E27FC236}">
                <a16:creationId xmlns:a16="http://schemas.microsoft.com/office/drawing/2014/main" id="{A7C3B203-6ABF-8449-9137-EF872F9BA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Use </a:t>
            </a:r>
            <a:r>
              <a:rPr lang="en-US" altLang="x-none" sz="2400" b="1" dirty="0">
                <a:solidFill>
                  <a:srgbClr val="0000FF"/>
                </a:solidFill>
              </a:rPr>
              <a:t>open</a:t>
            </a:r>
            <a:r>
              <a:rPr lang="en-US" altLang="x-none" sz="2800" dirty="0"/>
              <a:t> to open a file for reading/writing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 err="1">
                <a:solidFill>
                  <a:srgbClr val="0000FF"/>
                </a:solidFill>
                <a:latin typeface="Courier New" charset="0"/>
              </a:rPr>
              <a:t>script.pl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 file_input1 file_input2 </a:t>
            </a:r>
            <a:r>
              <a:rPr lang="en-US" altLang="x-none" sz="2400" b="1" dirty="0" err="1">
                <a:solidFill>
                  <a:srgbClr val="0000FF"/>
                </a:solidFill>
                <a:latin typeface="Courier New" charset="0"/>
              </a:rPr>
              <a:t>file_output</a:t>
            </a:r>
            <a:endParaRPr lang="en-US" altLang="x-none" sz="2800" b="1" dirty="0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FF211E"/>
                </a:solidFill>
                <a:latin typeface="Courier New" charset="0"/>
              </a:rPr>
              <a:t>$IN1=$ARGV[0]; $IN2=$ARGV[1]; $OUT=$ARGV[2];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open (IN1, ”$IN1”);	</a:t>
            </a:r>
            <a:r>
              <a:rPr lang="en-US" altLang="x-none" sz="1800" b="1" dirty="0">
                <a:solidFill>
                  <a:srgbClr val="0000FF"/>
                </a:solidFill>
                <a:latin typeface="Chalkboard" charset="0"/>
              </a:rPr>
              <a:t># read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open (IN2, ”$IN2”);	</a:t>
            </a:r>
            <a:r>
              <a:rPr lang="en-US" altLang="x-none" sz="1800" b="1" dirty="0">
                <a:solidFill>
                  <a:srgbClr val="0000FF"/>
                </a:solidFill>
                <a:latin typeface="Chalkboard" charset="0"/>
              </a:rPr>
              <a:t># read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open (OUT, ”&gt;$OUT”);	</a:t>
            </a:r>
            <a:r>
              <a:rPr lang="en-US" altLang="x-none" sz="1800" b="1" dirty="0">
                <a:solidFill>
                  <a:srgbClr val="0000FF"/>
                </a:solidFill>
                <a:latin typeface="Chalkboard" charset="0"/>
              </a:rPr>
              <a:t># write</a:t>
            </a:r>
          </a:p>
          <a:p>
            <a:pPr eaLnBrk="1" hangingPunct="1">
              <a:defRPr/>
            </a:pPr>
            <a:endParaRPr lang="en-US" altLang="x-none" sz="2800" dirty="0"/>
          </a:p>
          <a:p>
            <a:pPr eaLnBrk="1" hangingPunct="1">
              <a:defRPr/>
            </a:pPr>
            <a:r>
              <a:rPr lang="en-US" altLang="x-none" sz="2800" dirty="0"/>
              <a:t>When you’re done with a </a:t>
            </a:r>
            <a:r>
              <a:rPr lang="en-US" altLang="x-none" sz="2800" dirty="0" err="1"/>
              <a:t>filehandle</a:t>
            </a:r>
            <a:r>
              <a:rPr lang="en-US" altLang="x-none" sz="2800" dirty="0"/>
              <a:t>, </a:t>
            </a:r>
            <a:r>
              <a:rPr lang="en-US" altLang="x-none" sz="2800" b="1" dirty="0">
                <a:solidFill>
                  <a:srgbClr val="0000FF"/>
                </a:solidFill>
              </a:rPr>
              <a:t>close</a:t>
            </a:r>
            <a:r>
              <a:rPr lang="en-US" altLang="x-none" sz="2800" dirty="0"/>
              <a:t> it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close IN1; close IN2; close OUT;</a:t>
            </a:r>
            <a:endParaRPr lang="en-US" altLang="x-none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ZoneTexte 3">
            <a:extLst>
              <a:ext uri="{FF2B5EF4-FFF2-40B4-BE49-F238E27FC236}">
                <a16:creationId xmlns:a16="http://schemas.microsoft.com/office/drawing/2014/main" id="{69BECE02-6830-4242-9799-1AA3B9B7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#!/usr/bin/perl                                                                                                                       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is-IS" altLang="fr-FR" sz="1800"/>
            </a:br>
            <a:r>
              <a:rPr lang="is-IS" altLang="fr-FR" sz="1800"/>
              <a:t>open (IN, ”$ARGV[0]”);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1800"/>
              <a:t>o</a:t>
            </a:r>
            <a:r>
              <a:rPr lang="is-IS" altLang="fr-FR" sz="1800"/>
              <a:t>pen (OUT, “&gt;TEST.file”);</a:t>
            </a:r>
          </a:p>
          <a:p>
            <a:pPr>
              <a:spcBef>
                <a:spcPct val="0"/>
              </a:spcBef>
              <a:buFontTx/>
              <a:buNone/>
            </a:pPr>
            <a:endParaRPr lang="is-IS" altLang="fr-FR" sz="1800"/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while (&lt;IN&gt;)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    chomp;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#    print ”Line $. ==&gt; $_\n”;                                                                                                 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    print OUT "Line $. "; print OUT "==&gt; "; print  OUT "$_\n";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is-IS" altLang="fr-FR" sz="1800"/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1800"/>
              <a:t>c</a:t>
            </a:r>
            <a:r>
              <a:rPr lang="is-IS" altLang="fr-FR" sz="1800"/>
              <a:t>lose(IN); close (OUT);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s-IS" altLang="fr-FR" sz="1800"/>
              <a:t># $. = line  number                                                                     </a:t>
            </a:r>
          </a:p>
          <a:p>
            <a:pPr>
              <a:spcBef>
                <a:spcPct val="0"/>
              </a:spcBef>
              <a:buFontTx/>
              <a:buNone/>
            </a:pPr>
            <a:endParaRPr lang="is-IS" altLang="fr-FR" sz="1800"/>
          </a:p>
        </p:txBody>
      </p:sp>
      <p:sp>
        <p:nvSpPr>
          <p:cNvPr id="120834" name="ZoneTexte 4">
            <a:extLst>
              <a:ext uri="{FF2B5EF4-FFF2-40B4-BE49-F238E27FC236}">
                <a16:creationId xmlns:a16="http://schemas.microsoft.com/office/drawing/2014/main" id="{6BF7C0FE-96C5-0B4F-9E9D-BA575BA4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/>
              <a:t>Script: read.pl:</a:t>
            </a:r>
          </a:p>
        </p:txBody>
      </p:sp>
      <p:sp>
        <p:nvSpPr>
          <p:cNvPr id="120835" name="ZoneTexte 5">
            <a:extLst>
              <a:ext uri="{FF2B5EF4-FFF2-40B4-BE49-F238E27FC236}">
                <a16:creationId xmlns:a16="http://schemas.microsoft.com/office/drawing/2014/main" id="{EFF3F652-E797-E941-A2F6-0AF163C7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83300"/>
            <a:ext cx="903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/>
              <a:t>Use: read.pl GSACE.pep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>
            <a:extLst>
              <a:ext uri="{FF2B5EF4-FFF2-40B4-BE49-F238E27FC236}">
                <a16:creationId xmlns:a16="http://schemas.microsoft.com/office/drawing/2014/main" id="{F597962F-4F7D-1747-9711-5075935B2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Errors</a:t>
            </a:r>
            <a:endParaRPr lang="en-US" altLang="x-none" b="1"/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8107DB29-4628-4F4E-876E-07CA3CF8E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90360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When a fatal error is encountered, use </a:t>
            </a:r>
            <a:r>
              <a:rPr lang="en-US" altLang="x-none" sz="2400" b="1" dirty="0">
                <a:solidFill>
                  <a:srgbClr val="0000FF"/>
                </a:solidFill>
              </a:rPr>
              <a:t>die</a:t>
            </a:r>
            <a:r>
              <a:rPr lang="en-US" altLang="x-none" sz="2400" dirty="0"/>
              <a:t> to print out error message and exit program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solidFill>
                  <a:srgbClr val="0000FF"/>
                </a:solidFill>
                <a:latin typeface="Courier New" charset="0"/>
              </a:rPr>
              <a:t>die ”Something bad happened\n” if ….;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b="1" dirty="0">
                <a:solidFill>
                  <a:srgbClr val="0000FF"/>
                </a:solidFill>
              </a:rPr>
              <a:t>Always check return value of </a:t>
            </a:r>
            <a:r>
              <a:rPr lang="en-US" altLang="x-none" sz="2400" b="1" dirty="0">
                <a:solidFill>
                  <a:srgbClr val="FF211E"/>
                </a:solidFill>
              </a:rPr>
              <a:t>open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1800" b="1" dirty="0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solidFill>
                  <a:srgbClr val="0000FF"/>
                </a:solidFill>
                <a:latin typeface="Courier New" charset="0"/>
              </a:rPr>
              <a:t>open (LOG, ”&gt;&gt;</a:t>
            </a:r>
            <a:r>
              <a:rPr lang="en-US" altLang="x-none" sz="2000" b="1" dirty="0" err="1">
                <a:solidFill>
                  <a:srgbClr val="0000FF"/>
                </a:solidFill>
                <a:latin typeface="Courier New" charset="0"/>
              </a:rPr>
              <a:t>tempfile</a:t>
            </a:r>
            <a:r>
              <a:rPr lang="en-US" altLang="x-none" sz="2000" b="1" dirty="0">
                <a:solidFill>
                  <a:srgbClr val="0000FF"/>
                </a:solidFill>
                <a:latin typeface="Courier New" charset="0"/>
              </a:rPr>
              <a:t>”) || die ”Cannot open log: $!”;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For non-fatal errors, use </a:t>
            </a:r>
            <a:r>
              <a:rPr lang="en-US" altLang="x-none" sz="2000" dirty="0">
                <a:latin typeface="Futura" charset="0"/>
              </a:rPr>
              <a:t>warn</a:t>
            </a:r>
            <a:r>
              <a:rPr lang="en-US" altLang="x-none" sz="2400" dirty="0"/>
              <a:t> instead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warn ”Temperature is below 0!”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	if $temp &lt; 0;</a:t>
            </a:r>
            <a:endParaRPr lang="en-US" altLang="x-none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>
            <a:extLst>
              <a:ext uri="{FF2B5EF4-FFF2-40B4-BE49-F238E27FC236}">
                <a16:creationId xmlns:a16="http://schemas.microsoft.com/office/drawing/2014/main" id="{9347E818-87B2-7244-B214-507996BA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Reading from a File</a:t>
            </a:r>
            <a:endParaRPr lang="en-US" altLang="x-none" b="1"/>
          </a:p>
        </p:txBody>
      </p:sp>
      <p:sp>
        <p:nvSpPr>
          <p:cNvPr id="869379" name="Rectangle 3">
            <a:extLst>
              <a:ext uri="{FF2B5EF4-FFF2-40B4-BE49-F238E27FC236}">
                <a16:creationId xmlns:a16="http://schemas.microsoft.com/office/drawing/2014/main" id="{3A1E481C-580E-114A-9A94-72C775933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15400" cy="37719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1600" b="1" dirty="0">
                <a:solidFill>
                  <a:srgbClr val="0000FF"/>
                </a:solidFill>
                <a:latin typeface="Courier New" charset="0"/>
              </a:rPr>
              <a:t>open (SEQ, “</a:t>
            </a:r>
            <a:r>
              <a:rPr lang="en-US" altLang="x-none" sz="1600" b="1" dirty="0" err="1">
                <a:solidFill>
                  <a:srgbClr val="0000FF"/>
                </a:solidFill>
                <a:latin typeface="Courier New" charset="0"/>
              </a:rPr>
              <a:t>sequence_file.dna</a:t>
            </a:r>
            <a:r>
              <a:rPr lang="en-US" altLang="x-none" sz="1600" b="1" dirty="0">
                <a:solidFill>
                  <a:srgbClr val="0000FF"/>
                </a:solidFill>
                <a:latin typeface="Courier New" charset="0"/>
              </a:rPr>
              <a:t>”) || die “Cannot open sequence: $!\n”;</a:t>
            </a:r>
            <a:endParaRPr lang="en-US" altLang="x-none" sz="2400" b="1" dirty="0">
              <a:solidFill>
                <a:srgbClr val="0000FF"/>
              </a:solidFill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while (&lt;SEQ&gt;) 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	chomp;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	# do something with $_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}</a:t>
            </a:r>
            <a:endParaRPr lang="en-US" altLang="x-none" sz="240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close (SEQ);</a:t>
            </a:r>
            <a:endParaRPr lang="en-US" altLang="x-none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>
            <a:extLst>
              <a:ext uri="{FF2B5EF4-FFF2-40B4-BE49-F238E27FC236}">
                <a16:creationId xmlns:a16="http://schemas.microsoft.com/office/drawing/2014/main" id="{15ABF014-8C7C-8D42-9E43-7495455D5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Reading Whole File</a:t>
            </a:r>
          </a:p>
        </p:txBody>
      </p:sp>
      <p:sp>
        <p:nvSpPr>
          <p:cNvPr id="870403" name="Rectangle 3">
            <a:extLst>
              <a:ext uri="{FF2B5EF4-FFF2-40B4-BE49-F238E27FC236}">
                <a16:creationId xmlns:a16="http://schemas.microsoft.com/office/drawing/2014/main" id="{5A1B6E47-550B-EA45-A360-2ED3232DB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dirty="0">
                <a:solidFill>
                  <a:srgbClr val="0000FF"/>
                </a:solidFill>
              </a:rPr>
              <a:t>In scalar context, </a:t>
            </a:r>
            <a:r>
              <a:rPr lang="en-US" altLang="x-none" sz="2400" dirty="0">
                <a:solidFill>
                  <a:srgbClr val="0000FF"/>
                </a:solidFill>
                <a:latin typeface="Futura" charset="0"/>
              </a:rPr>
              <a:t>&lt;FH&gt;</a:t>
            </a:r>
            <a:r>
              <a:rPr lang="en-US" altLang="x-none" sz="2800" dirty="0">
                <a:solidFill>
                  <a:srgbClr val="0000FF"/>
                </a:solidFill>
              </a:rPr>
              <a:t> reads the next line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solidFill>
                  <a:srgbClr val="0000FF"/>
                </a:solidFill>
                <a:latin typeface="Courier New" charset="0"/>
              </a:rPr>
              <a:t>$line = &lt;LOG&gt;;</a:t>
            </a:r>
            <a:endParaRPr lang="en-US" altLang="x-none" sz="24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x-none" sz="2800" dirty="0"/>
              <a:t>In list context, </a:t>
            </a:r>
            <a:r>
              <a:rPr lang="en-US" altLang="x-none" sz="2400" dirty="0">
                <a:latin typeface="Futura" charset="0"/>
              </a:rPr>
              <a:t>&lt;FH&gt;</a:t>
            </a:r>
            <a:r>
              <a:rPr lang="en-US" altLang="x-none" sz="2800" dirty="0"/>
              <a:t> read all remaining lines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@lines = &lt;LOG&gt;;</a:t>
            </a: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800" dirty="0" err="1"/>
              <a:t>Undefine</a:t>
            </a:r>
            <a:r>
              <a:rPr lang="en-US" altLang="x-none" sz="2800" dirty="0"/>
              <a:t> </a:t>
            </a:r>
            <a:r>
              <a:rPr lang="en-US" altLang="x-none" sz="2400" dirty="0">
                <a:latin typeface="Futura" charset="0"/>
              </a:rPr>
              <a:t>$/</a:t>
            </a:r>
            <a:r>
              <a:rPr lang="en-US" altLang="x-none" sz="2800" dirty="0"/>
              <a:t> to read the rest of file as a string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 err="1">
                <a:latin typeface="Courier New" charset="0"/>
              </a:rPr>
              <a:t>undef</a:t>
            </a:r>
            <a:r>
              <a:rPr lang="en-US" altLang="x-none" sz="2400" dirty="0">
                <a:latin typeface="Courier New" charset="0"/>
              </a:rPr>
              <a:t> $/;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 dirty="0">
                <a:latin typeface="Courier New" charset="0"/>
              </a:rPr>
              <a:t>$</a:t>
            </a:r>
            <a:r>
              <a:rPr lang="en-US" altLang="x-none" sz="2400" dirty="0" err="1">
                <a:latin typeface="Courier New" charset="0"/>
              </a:rPr>
              <a:t>all_lines</a:t>
            </a:r>
            <a:r>
              <a:rPr lang="en-US" altLang="x-none" sz="2400" dirty="0">
                <a:latin typeface="Courier New" charset="0"/>
              </a:rPr>
              <a:t> = &lt;LOG&gt;;</a:t>
            </a:r>
            <a:endParaRPr lang="en-US" altLang="x-none" sz="2400" dirty="0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5CBB75E6-C191-9447-B806-4CF6603D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Writing to a File</a:t>
            </a:r>
            <a:endParaRPr lang="en-US" altLang="x-none" b="1"/>
          </a:p>
        </p:txBody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FFECCCE6-8AD9-C841-949D-8C4F052D9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903605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open (</a:t>
            </a:r>
            <a:r>
              <a:rPr lang="en-US" altLang="x-none" sz="2000" b="1" dirty="0">
                <a:solidFill>
                  <a:srgbClr val="0000FF"/>
                </a:solidFill>
                <a:latin typeface="Courier New" charset="0"/>
              </a:rPr>
              <a:t>OUT</a:t>
            </a:r>
            <a:r>
              <a:rPr lang="en-US" altLang="x-none" sz="2000" b="1" dirty="0">
                <a:latin typeface="Courier New" charset="0"/>
              </a:rPr>
              <a:t>, “&gt;RESULT”)|| die “Cannot create file: $!”;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print </a:t>
            </a:r>
            <a:r>
              <a:rPr lang="en-US" altLang="x-none" sz="2000" b="1" dirty="0">
                <a:solidFill>
                  <a:srgbClr val="0000FF"/>
                </a:solidFill>
                <a:latin typeface="Courier New" charset="0"/>
              </a:rPr>
              <a:t>OUT</a:t>
            </a:r>
            <a:r>
              <a:rPr lang="en-US" altLang="x-none" sz="2000" b="1" dirty="0">
                <a:latin typeface="Courier New" charset="0"/>
              </a:rPr>
              <a:t> “Some results…\n”;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2000" b="1" dirty="0" err="1">
                <a:solidFill>
                  <a:srgbClr val="0000FF"/>
                </a:solidFill>
                <a:latin typeface="Courier New" charset="0"/>
              </a:rPr>
              <a:t>printf</a:t>
            </a:r>
            <a:r>
              <a:rPr lang="en-US" altLang="x-none" sz="2000" b="1" dirty="0">
                <a:latin typeface="Courier New" charset="0"/>
              </a:rPr>
              <a:t> $</a:t>
            </a:r>
            <a:r>
              <a:rPr lang="en-US" altLang="x-none" sz="2000" b="1" dirty="0" err="1">
                <a:latin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</a:rPr>
              <a:t> “%d entries processed.\n”, $</a:t>
            </a:r>
            <a:r>
              <a:rPr lang="en-US" altLang="x-none" sz="2000" b="1" dirty="0" err="1">
                <a:latin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</a:rPr>
              <a:t>;</a:t>
            </a:r>
            <a:endParaRPr lang="en-US" altLang="x-none" sz="2000" b="1" dirty="0"/>
          </a:p>
          <a:p>
            <a:pPr eaLnBrk="1" hangingPunct="1"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close OUT;</a:t>
            </a:r>
            <a:endParaRPr lang="en-US" altLang="x-none" sz="20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>
            <a:extLst>
              <a:ext uri="{FF2B5EF4-FFF2-40B4-BE49-F238E27FC236}">
                <a16:creationId xmlns:a16="http://schemas.microsoft.com/office/drawing/2014/main" id="{3BC8B822-838F-9A45-B988-62B3FBABF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 Tests</a:t>
            </a:r>
            <a:r>
              <a:rPr lang="en-US" altLang="x-none" b="1" baseline="-25000">
                <a:solidFill>
                  <a:srgbClr val="0000FF"/>
                </a:solidFill>
              </a:rPr>
              <a:t> examples</a:t>
            </a:r>
            <a:endParaRPr lang="en-US" altLang="x-none" b="1"/>
          </a:p>
        </p:txBody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D4BAEFE4-3EB2-FC47-95EB-C7670AA5E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1800" b="1" dirty="0">
                <a:solidFill>
                  <a:srgbClr val="000000"/>
                </a:solidFill>
                <a:latin typeface="Courier New" charset="0"/>
              </a:rPr>
              <a:t>die “The file $filename is not readable” if </a:t>
            </a:r>
            <a:r>
              <a:rPr lang="en-US" altLang="x-none" sz="1800" b="1" dirty="0">
                <a:solidFill>
                  <a:srgbClr val="0000FF"/>
                </a:solidFill>
                <a:latin typeface="Courier New" charset="0"/>
              </a:rPr>
              <a:t>! -r $filename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endParaRPr lang="en-US" altLang="x-none" sz="2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00"/>
                </a:solidFill>
                <a:latin typeface="Courier New" charset="0"/>
              </a:rPr>
              <a:t>warn “The file $filename is not owned by you” 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unless -o $filename;</a:t>
            </a:r>
          </a:p>
          <a:p>
            <a:pPr eaLnBrk="1" hangingPunct="1">
              <a:buFontTx/>
              <a:buNone/>
              <a:defRPr/>
            </a:pPr>
            <a:endParaRPr lang="en-US" altLang="x-none" sz="2400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solidFill>
                  <a:srgbClr val="000000"/>
                </a:solidFill>
                <a:latin typeface="Courier New" charset="0"/>
              </a:rPr>
              <a:t>print “This file is old” </a:t>
            </a:r>
            <a:r>
              <a:rPr lang="en-US" altLang="x-none" sz="2400" b="1" dirty="0">
                <a:solidFill>
                  <a:srgbClr val="0000FF"/>
                </a:solidFill>
                <a:latin typeface="Courier New" charset="0"/>
              </a:rPr>
              <a:t>if -M $filename &gt; 365;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F9A9BDE-89D1-D241-B63E-760DABAB2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pt-BR" altLang="x-none" b="1" err="1">
                <a:solidFill>
                  <a:srgbClr val="0000FF"/>
                </a:solidFill>
              </a:rPr>
              <a:t>Course</a:t>
            </a:r>
            <a:r>
              <a:rPr lang="pt-BR" altLang="x-none" b="1">
                <a:solidFill>
                  <a:srgbClr val="0000FF"/>
                </a:solidFill>
              </a:rPr>
              <a:t> </a:t>
            </a:r>
            <a:r>
              <a:rPr lang="pt-BR" altLang="x-none" b="1" err="1">
                <a:solidFill>
                  <a:srgbClr val="0000FF"/>
                </a:solidFill>
              </a:rPr>
              <a:t>Outline</a:t>
            </a:r>
            <a:endParaRPr lang="pt-BR" altLang="x-none" b="1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595579F-3CFB-E24A-B307-42A7524FF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3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x-none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b="1">
                <a:solidFill>
                  <a:srgbClr val="0000FF"/>
                </a:solidFill>
              </a:rPr>
              <a:t>Data types, comparison operators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US" altLang="x-none" b="1">
                <a:solidFill>
                  <a:srgbClr val="0000FF"/>
                </a:solidFill>
              </a:rPr>
              <a:t>Main commands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r>
              <a:rPr lang="en-GB" altLang="x-none" sz="3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Ø"/>
              <a:defRPr/>
            </a:pPr>
            <a:endParaRPr lang="pt-BR" altLang="x-none" sz="3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>
            <a:extLst>
              <a:ext uri="{FF2B5EF4-FFF2-40B4-BE49-F238E27FC236}">
                <a16:creationId xmlns:a16="http://schemas.microsoft.com/office/drawing/2014/main" id="{EA04F566-418A-D24A-9B34-2C88373D4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 Tests list</a:t>
            </a:r>
            <a:endParaRPr lang="en-US" altLang="x-none" b="1"/>
          </a:p>
        </p:txBody>
      </p:sp>
      <p:graphicFrame>
        <p:nvGraphicFramePr>
          <p:cNvPr id="874526" name="Group 30">
            <a:extLst>
              <a:ext uri="{FF2B5EF4-FFF2-40B4-BE49-F238E27FC236}">
                <a16:creationId xmlns:a16="http://schemas.microsoft.com/office/drawing/2014/main" id="{905101DC-4F13-6842-A24E-0E9347F672F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893888"/>
          <a:ext cx="7467600" cy="40544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or directory is readable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or directory is writable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-x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or directory is executable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or directory is owned by this user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-e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File or directory exists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-z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File exists and has zero size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-s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211E"/>
                          </a:solidFill>
                          <a:effectLst/>
                          <a:latin typeface="Arial" charset="0"/>
                        </a:rPr>
                        <a:t>File or directory exists and has nonzero size (value in 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>
            <a:extLst>
              <a:ext uri="{FF2B5EF4-FFF2-40B4-BE49-F238E27FC236}">
                <a16:creationId xmlns:a16="http://schemas.microsoft.com/office/drawing/2014/main" id="{274B75A1-0304-BA4C-A7A1-98BD31898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File Tests</a:t>
            </a:r>
            <a:r>
              <a:rPr lang="en-US" altLang="x-none" b="1" baseline="-25000">
                <a:solidFill>
                  <a:srgbClr val="0000FF"/>
                </a:solidFill>
              </a:rPr>
              <a:t> list</a:t>
            </a:r>
            <a:endParaRPr lang="en-US" altLang="x-none" b="1">
              <a:solidFill>
                <a:srgbClr val="0000FF"/>
              </a:solidFill>
            </a:endParaRPr>
          </a:p>
        </p:txBody>
      </p:sp>
      <p:graphicFrame>
        <p:nvGraphicFramePr>
          <p:cNvPr id="875523" name="Group 3">
            <a:extLst>
              <a:ext uri="{FF2B5EF4-FFF2-40B4-BE49-F238E27FC236}">
                <a16:creationId xmlns:a16="http://schemas.microsoft.com/office/drawing/2014/main" id="{3DA556FA-CC01-8341-8A79-779CF9A12E1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984375"/>
          <a:ext cx="6858000" cy="2590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 if a plain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 is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 is a symbolic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Modification age (in days)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Access age (in days)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5543" name="Text Box 23">
            <a:extLst>
              <a:ext uri="{FF2B5EF4-FFF2-40B4-BE49-F238E27FC236}">
                <a16:creationId xmlns:a16="http://schemas.microsoft.com/office/drawing/2014/main" id="{08672D21-ED6B-8840-BA8F-7BC3E1182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029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x-none" sz="2400" dirty="0">
                <a:latin typeface="Times" charset="0"/>
              </a:rPr>
              <a:t> </a:t>
            </a:r>
            <a:r>
              <a:rPr lang="en-US" altLang="x-none" sz="2000" dirty="0">
                <a:solidFill>
                  <a:srgbClr val="0000FF"/>
                </a:solidFill>
                <a:latin typeface="Futura" charset="0"/>
              </a:rPr>
              <a:t>$_</a:t>
            </a:r>
            <a:r>
              <a:rPr lang="en-US" altLang="x-none" sz="2400" dirty="0">
                <a:latin typeface="Times" charset="0"/>
              </a:rPr>
              <a:t> is the default operand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>
            <a:extLst>
              <a:ext uri="{FF2B5EF4-FFF2-40B4-BE49-F238E27FC236}">
                <a16:creationId xmlns:a16="http://schemas.microsoft.com/office/drawing/2014/main" id="{C3D05E19-87F6-8846-9BCC-82E1E0435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Manipulating Files and Dirs</a:t>
            </a: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C2B85A99-0856-EE4D-A795-B1A2FCF63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unlink</a:t>
            </a:r>
            <a:r>
              <a:rPr lang="en-US" altLang="x-none" sz="2800"/>
              <a:t> removes files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unlink “file1”, “file2”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	or warn “failed to remove file: $!”;</a:t>
            </a:r>
            <a:endParaRPr lang="en-US" altLang="x-none" sz="240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rename</a:t>
            </a:r>
            <a:r>
              <a:rPr lang="en-US" altLang="x-none" sz="2800"/>
              <a:t> renames a file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rename “file1”, “file2”;</a:t>
            </a:r>
            <a:endParaRPr lang="en-US" altLang="x-none" sz="240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link</a:t>
            </a:r>
            <a:r>
              <a:rPr lang="en-US" altLang="x-none" sz="2800"/>
              <a:t> creates a new (hard) link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link “file1”,  “file2”</a:t>
            </a:r>
            <a:endParaRPr lang="en-US" altLang="x-none" sz="2400"/>
          </a:p>
          <a:p>
            <a:pPr marL="914400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	or warn “can’t create link: $!”;</a:t>
            </a:r>
            <a:endParaRPr lang="en-US" altLang="x-none" sz="240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symlink</a:t>
            </a:r>
            <a:r>
              <a:rPr lang="en-US" altLang="x-none" sz="2800"/>
              <a:t> creates a soft link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link “file1”, “file2” or warn “ … “;</a:t>
            </a:r>
            <a:endParaRPr lang="en-US" altLang="x-none" sz="240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>
            <a:extLst>
              <a:ext uri="{FF2B5EF4-FFF2-40B4-BE49-F238E27FC236}">
                <a16:creationId xmlns:a16="http://schemas.microsoft.com/office/drawing/2014/main" id="{FBD46B71-E36B-374E-8701-E7EFEDDB2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Manipulating Files and </a:t>
            </a:r>
            <a:r>
              <a:rPr lang="en-US" altLang="x-none" b="1" err="1">
                <a:solidFill>
                  <a:srgbClr val="0000FF"/>
                </a:solidFill>
              </a:rPr>
              <a:t>Dirs</a:t>
            </a:r>
            <a:r>
              <a:rPr lang="en-US" altLang="x-none" b="1" baseline="-25000">
                <a:solidFill>
                  <a:srgbClr val="0000FF"/>
                </a:solidFill>
              </a:rPr>
              <a:t> cont.</a:t>
            </a:r>
            <a:endParaRPr lang="en-US" altLang="x-none" b="1">
              <a:solidFill>
                <a:srgbClr val="0000FF"/>
              </a:solidFill>
            </a:endParaRP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7664DA71-5963-AF4D-A1EC-B630F047F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mkdir</a:t>
            </a:r>
            <a:r>
              <a:rPr lang="en-US" altLang="x-none" sz="2800"/>
              <a:t> creates directory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mkdir “mydir”, 0755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	or warn “Cannot create mydir: $!”;</a:t>
            </a: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rmdir</a:t>
            </a:r>
            <a:r>
              <a:rPr lang="en-US" altLang="x-none" sz="2800"/>
              <a:t> removes empty directories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rmdir “dir1”, “dir2”, “dir3”;</a:t>
            </a:r>
            <a:endParaRPr lang="en-US" altLang="x-none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>
                <a:latin typeface="Futura" charset="0"/>
              </a:rPr>
              <a:t>chmod</a:t>
            </a:r>
            <a:r>
              <a:rPr lang="en-US" altLang="x-none" sz="2800"/>
              <a:t> modifies permissions on file or directory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chmod 0600, “file1”, “file2”;</a:t>
            </a:r>
            <a:endParaRPr lang="en-US" altLang="x-none" sz="240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C43D2C13-C594-8741-9AE5-C9488FA1D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if - </a:t>
            </a:r>
            <a:r>
              <a:rPr lang="en-US" altLang="x-none" b="1" err="1">
                <a:solidFill>
                  <a:srgbClr val="0000FF"/>
                </a:solidFill>
              </a:rPr>
              <a:t>elsif</a:t>
            </a:r>
            <a:r>
              <a:rPr lang="en-US" altLang="x-none" b="1">
                <a:solidFill>
                  <a:srgbClr val="0000FF"/>
                </a:solidFill>
              </a:rPr>
              <a:t> - else</a:t>
            </a:r>
            <a:endParaRPr lang="en-US" altLang="x-none" b="1"/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8397F9AA-8C9E-4542-A922-DD77E9F41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/>
              <a:t>if</a:t>
            </a:r>
            <a:r>
              <a:rPr lang="en-US" altLang="x-none" sz="2800" dirty="0"/>
              <a:t> … </a:t>
            </a:r>
            <a:r>
              <a:rPr lang="en-US" altLang="x-none" sz="2800" b="1" dirty="0" err="1"/>
              <a:t>elsif</a:t>
            </a:r>
            <a:r>
              <a:rPr lang="en-US" altLang="x-none" sz="2800" dirty="0"/>
              <a:t> … </a:t>
            </a:r>
            <a:r>
              <a:rPr lang="en-US" altLang="x-none" sz="2800" b="1" dirty="0"/>
              <a:t>else</a:t>
            </a:r>
            <a:r>
              <a:rPr lang="en-US" altLang="x-none" sz="2800" dirty="0"/>
              <a:t> 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400" b="1" dirty="0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altLang="x-none" b="1" dirty="0">
                <a:latin typeface="Courier New" charset="0"/>
              </a:rPr>
              <a:t> ( $x &gt; 0 ) </a:t>
            </a: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print “x is positive\n”;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              </a:t>
            </a: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 err="1">
                <a:solidFill>
                  <a:srgbClr val="0000FF"/>
                </a:solidFill>
                <a:latin typeface="Courier New" charset="0"/>
              </a:rPr>
              <a:t>elsif</a:t>
            </a:r>
            <a:r>
              <a:rPr lang="en-US" altLang="x-none" b="1" dirty="0">
                <a:latin typeface="Courier New" charset="0"/>
              </a:rPr>
              <a:t> ( $x &lt; 0 )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print “x is negative\n”;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                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else</a:t>
            </a:r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>
                <a:solidFill>
                  <a:srgbClr val="FF211E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print “x is zero\n”;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     </a:t>
            </a:r>
            <a:r>
              <a:rPr lang="en-US" altLang="x-none" b="1" dirty="0">
                <a:solidFill>
                  <a:srgbClr val="FF211E"/>
                </a:solidFill>
                <a:latin typeface="Courier New" charset="0"/>
              </a:rPr>
              <a:t>}</a:t>
            </a:r>
            <a:endParaRPr lang="en-US" altLang="x-none" b="1" dirty="0">
              <a:solidFill>
                <a:srgbClr val="FF211E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FA37B088-49A6-494E-AF9A-2DD893F2A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unless</a:t>
            </a:r>
            <a:endParaRPr lang="en-US" altLang="x-none" b="1"/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7FC00512-C357-9D41-89F7-6AC1587B3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Like the opposite of </a:t>
            </a:r>
            <a:r>
              <a:rPr lang="en-US" altLang="x-none" b="1" dirty="0">
                <a:solidFill>
                  <a:srgbClr val="FF0000"/>
                </a:solidFill>
              </a:rPr>
              <a:t>if</a:t>
            </a:r>
          </a:p>
          <a:p>
            <a:pPr lvl="1" eaLnBrk="1" hangingPunct="1">
              <a:defRPr/>
            </a:pPr>
            <a:endParaRPr lang="en-US" altLang="x-none" dirty="0"/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unless</a:t>
            </a:r>
            <a:r>
              <a:rPr lang="en-US" altLang="x-none" b="1" dirty="0">
                <a:latin typeface="Courier New" charset="0"/>
              </a:rPr>
              <a:t> ($x &lt; 0) </a:t>
            </a: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print “x is non-negative\n”;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                </a:t>
            </a: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endParaRPr lang="en-US" altLang="x-none" b="1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unlink $file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unless</a:t>
            </a:r>
            <a:r>
              <a:rPr lang="en-US" altLang="x-none" b="1" dirty="0">
                <a:latin typeface="Courier New" charset="0"/>
              </a:rPr>
              <a:t> -A $file &lt; 100;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>
            <a:extLst>
              <a:ext uri="{FF2B5EF4-FFF2-40B4-BE49-F238E27FC236}">
                <a16:creationId xmlns:a16="http://schemas.microsoft.com/office/drawing/2014/main" id="{2C51718D-6DC4-B747-B96B-12E0C96D7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211E"/>
                </a:solidFill>
              </a:rPr>
              <a:t>while</a:t>
            </a:r>
            <a:r>
              <a:rPr lang="en-US" altLang="x-none" b="1">
                <a:solidFill>
                  <a:srgbClr val="0000FF"/>
                </a:solidFill>
              </a:rPr>
              <a:t> and </a:t>
            </a:r>
            <a:r>
              <a:rPr lang="en-US" altLang="x-none" b="1">
                <a:solidFill>
                  <a:srgbClr val="FF211E"/>
                </a:solidFill>
              </a:rPr>
              <a:t>until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7A104EF5-63F6-9B4C-BD0A-1B8249B1F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62451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altLang="x-none" b="1" dirty="0">
                <a:latin typeface="Courier New" charset="0"/>
              </a:rPr>
              <a:t> ($x &lt; 100)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211E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$y += $x++;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211E"/>
                </a:solidFill>
                <a:latin typeface="Courier New" charset="0"/>
              </a:rPr>
              <a:t>}</a:t>
            </a:r>
            <a:r>
              <a:rPr lang="en-US" altLang="x-none" b="1" dirty="0">
                <a:latin typeface="Courier New" charset="0"/>
              </a:rPr>
              <a:t>#while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until</a:t>
            </a:r>
            <a:r>
              <a:rPr lang="en-US" altLang="x-none" b="1" dirty="0"/>
              <a:t> is like the opposite of </a:t>
            </a:r>
            <a:r>
              <a:rPr lang="en-US" altLang="x-none" b="1" dirty="0">
                <a:solidFill>
                  <a:srgbClr val="0000FF"/>
                </a:solidFill>
              </a:rPr>
              <a:t>while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x-none" b="1" dirty="0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until</a:t>
            </a:r>
            <a:r>
              <a:rPr lang="en-US" altLang="x-none" b="1" dirty="0">
                <a:latin typeface="Courier New" charset="0"/>
              </a:rPr>
              <a:t> ($x &gt;= 100)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$y += $x++;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}</a:t>
            </a:r>
            <a:r>
              <a:rPr lang="en-US" altLang="x-none" b="1" dirty="0">
                <a:latin typeface="Courier New" charset="0"/>
              </a:rPr>
              <a:t># until</a:t>
            </a:r>
            <a:endParaRPr lang="en-US" altLang="x-none" b="1" dirty="0"/>
          </a:p>
        </p:txBody>
      </p:sp>
      <p:sp>
        <p:nvSpPr>
          <p:cNvPr id="144387" name="ZoneTexte 1">
            <a:extLst>
              <a:ext uri="{FF2B5EF4-FFF2-40B4-BE49-F238E27FC236}">
                <a16:creationId xmlns:a16="http://schemas.microsoft.com/office/drawing/2014/main" id="{47DF1F3B-5E20-C544-97D5-4E37FC93B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6308725"/>
            <a:ext cx="619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Exercise: write and execute the 2 scripts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>
            <a:extLst>
              <a:ext uri="{FF2B5EF4-FFF2-40B4-BE49-F238E27FC236}">
                <a16:creationId xmlns:a16="http://schemas.microsoft.com/office/drawing/2014/main" id="{750C6A20-0BEF-F940-9291-E5FBCF3F0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211E"/>
                </a:solidFill>
              </a:rPr>
              <a:t>for</a:t>
            </a: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6A016AF1-7284-AF4C-8449-05E59736D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for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rgbClr val="FF0000"/>
                </a:solidFill>
              </a:rPr>
              <a:t>(</a:t>
            </a:r>
            <a:r>
              <a:rPr lang="en-US" altLang="x-none" b="1" i="1" dirty="0" err="1">
                <a:solidFill>
                  <a:srgbClr val="0000FF"/>
                </a:solidFill>
              </a:rPr>
              <a:t>init</a:t>
            </a:r>
            <a:r>
              <a:rPr lang="en-US" altLang="x-none" b="1" dirty="0"/>
              <a:t>; </a:t>
            </a:r>
            <a:r>
              <a:rPr lang="en-US" altLang="x-none" b="1" i="1" dirty="0">
                <a:solidFill>
                  <a:srgbClr val="0000FF"/>
                </a:solidFill>
              </a:rPr>
              <a:t>test</a:t>
            </a:r>
            <a:r>
              <a:rPr lang="en-US" altLang="x-none" b="1" dirty="0"/>
              <a:t>; </a:t>
            </a:r>
            <a:r>
              <a:rPr lang="en-US" altLang="x-none" b="1" i="1" dirty="0" err="1">
                <a:solidFill>
                  <a:srgbClr val="0000FF"/>
                </a:solidFill>
              </a:rPr>
              <a:t>incr</a:t>
            </a:r>
            <a:r>
              <a:rPr lang="en-US" altLang="x-none" b="1" dirty="0">
                <a:solidFill>
                  <a:srgbClr val="FF0000"/>
                </a:solidFill>
              </a:rPr>
              <a:t>)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rgbClr val="FF0000"/>
                </a:solidFill>
              </a:rPr>
              <a:t>{</a:t>
            </a:r>
            <a:r>
              <a:rPr lang="en-US" altLang="x-none" b="1" dirty="0"/>
              <a:t> … </a:t>
            </a:r>
            <a:r>
              <a:rPr lang="en-US" altLang="x-none" b="1" dirty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buFontTx/>
              <a:buNone/>
              <a:defRPr/>
            </a:pPr>
            <a:endParaRPr lang="en-US" altLang="x-none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# sum of squares of 1 to 5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for</a:t>
            </a:r>
            <a:r>
              <a:rPr lang="en-US" altLang="x-none" b="1" dirty="0">
                <a:latin typeface="Courier New" charset="0"/>
              </a:rPr>
              <a:t> ($</a:t>
            </a:r>
            <a:r>
              <a:rPr lang="en-US" altLang="x-none" b="1" dirty="0" err="1">
                <a:latin typeface="Courier New" charset="0"/>
              </a:rPr>
              <a:t>i</a:t>
            </a:r>
            <a:r>
              <a:rPr lang="en-US" altLang="x-none" b="1" dirty="0">
                <a:latin typeface="Courier New" charset="0"/>
              </a:rPr>
              <a:t> = 1; $</a:t>
            </a:r>
            <a:r>
              <a:rPr lang="en-US" altLang="x-none" b="1" dirty="0" err="1">
                <a:latin typeface="Courier New" charset="0"/>
              </a:rPr>
              <a:t>i</a:t>
            </a:r>
            <a:r>
              <a:rPr lang="en-US" altLang="x-none" b="1" dirty="0">
                <a:latin typeface="Courier New" charset="0"/>
              </a:rPr>
              <a:t> &lt;= 5; $</a:t>
            </a:r>
            <a:r>
              <a:rPr lang="en-US" altLang="x-none" b="1" dirty="0" err="1">
                <a:latin typeface="Courier New" charset="0"/>
              </a:rPr>
              <a:t>i</a:t>
            </a:r>
            <a:r>
              <a:rPr lang="en-US" altLang="x-none" b="1" dirty="0">
                <a:latin typeface="Courier New" charset="0"/>
              </a:rPr>
              <a:t>++)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$sum += $</a:t>
            </a:r>
            <a:r>
              <a:rPr lang="en-US" altLang="x-none" b="1" dirty="0" err="1">
                <a:latin typeface="Courier New" charset="0"/>
              </a:rPr>
              <a:t>i</a:t>
            </a:r>
            <a:r>
              <a:rPr lang="en-US" altLang="x-none" b="1" dirty="0">
                <a:latin typeface="Courier New" charset="0"/>
              </a:rPr>
              <a:t>*$</a:t>
            </a:r>
            <a:r>
              <a:rPr lang="en-US" altLang="x-none" b="1" dirty="0" err="1">
                <a:latin typeface="Courier New" charset="0"/>
              </a:rPr>
              <a:t>i</a:t>
            </a:r>
            <a:r>
              <a:rPr lang="en-US" altLang="x-none" b="1" dirty="0">
                <a:latin typeface="Courier New" charset="0"/>
              </a:rPr>
              <a:t>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}</a:t>
            </a:r>
            <a:endParaRPr lang="en-US" altLang="x-none" b="1" dirty="0">
              <a:solidFill>
                <a:srgbClr val="FF0000"/>
              </a:solidFill>
            </a:endParaRPr>
          </a:p>
        </p:txBody>
      </p:sp>
      <p:sp>
        <p:nvSpPr>
          <p:cNvPr id="146435" name="ZoneTexte 1">
            <a:extLst>
              <a:ext uri="{FF2B5EF4-FFF2-40B4-BE49-F238E27FC236}">
                <a16:creationId xmlns:a16="http://schemas.microsoft.com/office/drawing/2014/main" id="{B2F714B3-82D2-3F42-B4FE-FCDD029E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135688"/>
            <a:ext cx="8856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/>
              <a:t>Exercise: write and execute this script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>
            <a:extLst>
              <a:ext uri="{FF2B5EF4-FFF2-40B4-BE49-F238E27FC236}">
                <a16:creationId xmlns:a16="http://schemas.microsoft.com/office/drawing/2014/main" id="{34757FAE-F91B-C144-9104-CBC016FAB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5728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211E"/>
                </a:solidFill>
              </a:rPr>
              <a:t>next</a:t>
            </a: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97DC0FB4-B7A5-0A42-BF41-BB2A077DE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852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next</a:t>
            </a:r>
            <a:r>
              <a:rPr lang="en-US" altLang="x-none" dirty="0"/>
              <a:t> skips the remaining of the current iteration (like </a:t>
            </a:r>
            <a:r>
              <a:rPr lang="en-US" altLang="x-none" sz="2800" dirty="0">
                <a:latin typeface="Futura" charset="0"/>
              </a:rPr>
              <a:t>continue</a:t>
            </a:r>
            <a:r>
              <a:rPr lang="en-US" altLang="x-none" dirty="0"/>
              <a:t> in C)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# only print non-blank lines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altLang="x-none" b="1" dirty="0">
                <a:latin typeface="Courier New" charset="0"/>
              </a:rPr>
              <a:t> (&lt;&gt;)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if ( $_ </a:t>
            </a:r>
            <a:r>
              <a:rPr lang="en-US" altLang="x-none" b="1" dirty="0" err="1">
                <a:latin typeface="Courier New" charset="0"/>
              </a:rPr>
              <a:t>eq</a:t>
            </a:r>
            <a:r>
              <a:rPr lang="en-US" altLang="x-none" b="1" dirty="0">
                <a:latin typeface="Courier New" charset="0"/>
              </a:rPr>
              <a:t> “\n”)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b="1" dirty="0">
                <a:latin typeface="Courier New" charset="0"/>
              </a:rPr>
              <a:t> next;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</a:rPr>
              <a:t>	else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{</a:t>
            </a:r>
            <a:r>
              <a:rPr lang="en-US" altLang="x-none" b="1" dirty="0">
                <a:latin typeface="Courier New" charset="0"/>
              </a:rPr>
              <a:t> print;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}</a:t>
            </a:r>
            <a:endParaRPr lang="en-US" altLang="x-non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>
            <a:extLst>
              <a:ext uri="{FF2B5EF4-FFF2-40B4-BE49-F238E27FC236}">
                <a16:creationId xmlns:a16="http://schemas.microsoft.com/office/drawing/2014/main" id="{7CE33359-CFC2-994B-8DDE-BA4F094E3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211E"/>
                </a:solidFill>
              </a:rPr>
              <a:t>last</a:t>
            </a: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4BD98B27-8295-7249-802E-525B3E0F1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b="1" dirty="0">
                <a:solidFill>
                  <a:srgbClr val="0000FF"/>
                </a:solidFill>
              </a:rPr>
              <a:t>last</a:t>
            </a:r>
            <a:r>
              <a:rPr lang="en-US" altLang="x-none" dirty="0"/>
              <a:t> </a:t>
            </a:r>
            <a:r>
              <a:rPr lang="en-US" altLang="x-none" b="1" dirty="0"/>
              <a:t>exits loop immediately                 </a:t>
            </a:r>
            <a:r>
              <a:rPr lang="en-US" altLang="x-none" dirty="0"/>
              <a:t>(like </a:t>
            </a:r>
            <a:r>
              <a:rPr lang="en-US" altLang="x-none" sz="2800" dirty="0">
                <a:latin typeface="Futura" charset="0"/>
              </a:rPr>
              <a:t>break</a:t>
            </a:r>
            <a:r>
              <a:rPr lang="en-US" altLang="x-none" dirty="0"/>
              <a:t> in C)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# print up to first blank line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(&lt;&gt;)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	if ( $_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“\n”)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last;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	else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print; 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A7C48CDE-02F0-4A4D-A29B-63A4422FD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is </a:t>
            </a:r>
            <a:r>
              <a:rPr lang="en-US" altLang="x-none" b="1" i="1" err="1">
                <a:solidFill>
                  <a:srgbClr val="0000FF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?</a:t>
            </a:r>
            <a:endParaRPr lang="en-US" altLang="x-none" b="1"/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D400F964-CFD2-4A41-8812-91FDFD9A8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752600"/>
            <a:ext cx="9036050" cy="4267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GB" altLang="x-none" sz="2800" b="1" i="1" u="sng">
                <a:solidFill>
                  <a:srgbClr val="0000FF"/>
                </a:solidFill>
                <a:hlinkClick r:id="rId3"/>
              </a:rPr>
              <a:t>perl</a:t>
            </a:r>
            <a:r>
              <a:rPr lang="en-GB" altLang="x-none" sz="2800" b="1"/>
              <a:t> (the ‘Practical Extraction And Reporting Language’, originally called ‘Pearl’);</a:t>
            </a:r>
          </a:p>
          <a:p>
            <a:pPr algn="just" eaLnBrk="1" hangingPunct="1">
              <a:defRPr/>
            </a:pPr>
            <a:r>
              <a:rPr lang="en-GB" altLang="x-none" sz="2800"/>
              <a:t>A programming language written by and for working programmers;</a:t>
            </a:r>
          </a:p>
          <a:p>
            <a:pPr algn="just" eaLnBrk="1" hangingPunct="1">
              <a:defRPr/>
            </a:pPr>
            <a:r>
              <a:rPr lang="en-GB" altLang="x-none" sz="2800" b="1">
                <a:solidFill>
                  <a:srgbClr val="0000FF"/>
                </a:solidFill>
              </a:rPr>
              <a:t>It aims to be practical (easy to use, efficient, complete) rather than beautiful (tiny, elegant, minimal);</a:t>
            </a:r>
          </a:p>
          <a:p>
            <a:pPr algn="just" eaLnBrk="1" hangingPunct="1">
              <a:defRPr/>
            </a:pPr>
            <a:r>
              <a:rPr lang="en-US" altLang="x-none" sz="2800" b="1"/>
              <a:t>Easy to write (when you learn it), but sometimes hard to read.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>
            <a:extLst>
              <a:ext uri="{FF2B5EF4-FFF2-40B4-BE49-F238E27FC236}">
                <a16:creationId xmlns:a16="http://schemas.microsoft.com/office/drawing/2014/main" id="{A3A62EBD-DA98-0D42-954E-D018DB30A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Logical </a:t>
            </a:r>
            <a:r>
              <a:rPr lang="en-US" altLang="x-none" b="1">
                <a:solidFill>
                  <a:srgbClr val="FF211E"/>
                </a:solidFill>
              </a:rPr>
              <a:t>and/or</a:t>
            </a:r>
          </a:p>
        </p:txBody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F6194993-0AC8-B342-80CC-BD4FA6514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b="1">
                <a:solidFill>
                  <a:srgbClr val="FF211E"/>
                </a:solidFill>
              </a:rPr>
              <a:t>Logical AND </a:t>
            </a:r>
            <a:r>
              <a:rPr lang="en-US" altLang="fr-FR"/>
              <a:t>: </a:t>
            </a:r>
            <a:r>
              <a:rPr lang="en-US" altLang="fr-FR" b="1">
                <a:solidFill>
                  <a:srgbClr val="0000FF"/>
                </a:solidFill>
              </a:rPr>
              <a:t>&amp;&amp;</a:t>
            </a:r>
            <a:endParaRPr lang="en-US" altLang="fr-FR"/>
          </a:p>
          <a:p>
            <a:pPr lvl="1" eaLnBrk="1" hangingPunct="1">
              <a:buFontTx/>
              <a:buNone/>
              <a:defRPr/>
            </a:pPr>
            <a:r>
              <a:rPr lang="en-US" altLang="fr-FR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fr-FR" b="1">
                <a:latin typeface="Courier New" panose="02070309020205020404" pitchFamily="49" charset="0"/>
                <a:cs typeface="Courier New" panose="02070309020205020404" pitchFamily="49" charset="0"/>
              </a:rPr>
              <a:t> (($x &gt; 0) </a:t>
            </a:r>
            <a:r>
              <a:rPr lang="en-US" altLang="fr-FR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fr-FR" b="1">
                <a:latin typeface="Courier New" panose="02070309020205020404" pitchFamily="49" charset="0"/>
                <a:cs typeface="Courier New" panose="02070309020205020404" pitchFamily="49" charset="0"/>
              </a:rPr>
              <a:t> ($x &lt; 10))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fr-FR" b="1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fr-FR" b="1">
                <a:solidFill>
                  <a:srgbClr val="FF211E"/>
                </a:solidFill>
              </a:rPr>
              <a:t>Logical OR </a:t>
            </a:r>
            <a:r>
              <a:rPr lang="en-US" altLang="fr-FR"/>
              <a:t>: </a:t>
            </a:r>
            <a:r>
              <a:rPr lang="en-US" altLang="fr-FR" b="1">
                <a:solidFill>
                  <a:srgbClr val="0000FF"/>
                </a:solidFill>
              </a:rPr>
              <a:t>||</a:t>
            </a:r>
            <a:endParaRPr lang="en-US" altLang="fr-FR"/>
          </a:p>
          <a:p>
            <a:pPr lvl="1" eaLnBrk="1" hangingPunct="1">
              <a:buFontTx/>
              <a:buNone/>
              <a:defRPr/>
            </a:pPr>
            <a:r>
              <a:rPr lang="en-US" altLang="fr-FR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fr-FR" b="1">
                <a:latin typeface="Courier New" panose="02070309020205020404" pitchFamily="49" charset="0"/>
                <a:cs typeface="Courier New" panose="02070309020205020404" pitchFamily="49" charset="0"/>
              </a:rPr>
              <a:t>  (($x &lt; 0) </a:t>
            </a:r>
            <a:r>
              <a:rPr lang="en-US" altLang="fr-FR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fr-FR" b="1">
                <a:latin typeface="Courier New" panose="02070309020205020404" pitchFamily="49" charset="0"/>
                <a:cs typeface="Courier New" panose="02070309020205020404" pitchFamily="49" charset="0"/>
              </a:rPr>
              <a:t> ($x &gt; 0))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fr-FR" b="1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endParaRPr lang="en-US" altLang="fr-FR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fr-FR"/>
              <a:t>Both are short-circuit — second expression evaluated only if necessary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>
            <a:extLst>
              <a:ext uri="{FF2B5EF4-FFF2-40B4-BE49-F238E27FC236}">
                <a16:creationId xmlns:a16="http://schemas.microsoft.com/office/drawing/2014/main" id="{277025A3-40CF-564B-8091-B37EE1170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Regular Expressions</a:t>
            </a:r>
            <a:endParaRPr lang="en-US" altLang="x-none" b="1"/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B9BF20BD-E8D8-0842-A1CA-6B8E8D17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Plus the following character classes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 \w</a:t>
            </a:r>
            <a:r>
              <a:rPr lang="en-US" altLang="x-none" sz="2400"/>
              <a:t>	“word” characters: </a:t>
            </a:r>
            <a:r>
              <a:rPr lang="en-US" altLang="x-none" sz="2400">
                <a:latin typeface="Courier New" charset="0"/>
              </a:rPr>
              <a:t>[A-Za-z0-9_]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Futura" charset="0"/>
              </a:rPr>
              <a:t>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\d</a:t>
            </a:r>
            <a:r>
              <a:rPr lang="en-US" altLang="x-none" sz="2400"/>
              <a:t>		digits: </a:t>
            </a:r>
            <a:r>
              <a:rPr lang="en-US" altLang="x-none" sz="2400">
                <a:latin typeface="Courier New" charset="0"/>
              </a:rPr>
              <a:t>[0-9]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Futura" charset="0"/>
              </a:rPr>
              <a:t>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\s</a:t>
            </a:r>
            <a:r>
              <a:rPr lang="en-US" altLang="x-none" sz="2400"/>
              <a:t>		whitespaces: </a:t>
            </a:r>
            <a:r>
              <a:rPr lang="en-US" altLang="x-none" sz="2400">
                <a:latin typeface="Courier New" charset="0"/>
              </a:rPr>
              <a:t>[\f\t\n\r ]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Futura" charset="0"/>
              </a:rPr>
              <a:t>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\b</a:t>
            </a:r>
            <a:r>
              <a:rPr lang="en-US" altLang="x-none" sz="2400"/>
              <a:t>		word boundaries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400">
                <a:latin typeface="Futura" charset="0"/>
              </a:rPr>
              <a:t>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\W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\D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\S</a:t>
            </a:r>
            <a:r>
              <a:rPr lang="en-US" altLang="x-none" sz="2400">
                <a:solidFill>
                  <a:srgbClr val="0000FF"/>
                </a:solidFill>
              </a:rPr>
              <a:t>, </a:t>
            </a:r>
            <a:r>
              <a:rPr lang="en-US" altLang="x-none" sz="2400">
                <a:solidFill>
                  <a:srgbClr val="0000FF"/>
                </a:solidFill>
                <a:latin typeface="Futura" charset="0"/>
              </a:rPr>
              <a:t>\B</a:t>
            </a:r>
            <a:r>
              <a:rPr lang="en-US" altLang="x-none" sz="2400"/>
              <a:t> are complements of the corresponding classes above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/>
              <a:t>Can use </a:t>
            </a:r>
            <a:r>
              <a:rPr lang="en-US" altLang="x-none" sz="2800">
                <a:solidFill>
                  <a:srgbClr val="0000FF"/>
                </a:solidFill>
                <a:latin typeface="Futura" charset="0"/>
              </a:rPr>
              <a:t>\t</a:t>
            </a:r>
            <a:r>
              <a:rPr lang="en-US" altLang="x-none" sz="2800"/>
              <a:t> to denote a tab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>
            <a:extLst>
              <a:ext uri="{FF2B5EF4-FFF2-40B4-BE49-F238E27FC236}">
                <a16:creationId xmlns:a16="http://schemas.microsoft.com/office/drawing/2014/main" id="{89EAB164-C8DE-CA4B-8245-5D483C78D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Backreferences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70A0A8C9-B1A2-4244-BD7B-890517568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Support </a:t>
            </a:r>
            <a:r>
              <a:rPr lang="en-US" altLang="x-none" err="1"/>
              <a:t>backreferences</a:t>
            </a: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Subexpressions are referred to using </a:t>
            </a:r>
            <a:r>
              <a:rPr lang="en-US" altLang="x-none" sz="2800">
                <a:latin typeface="Futura" charset="0"/>
              </a:rPr>
              <a:t>\1</a:t>
            </a:r>
            <a:r>
              <a:rPr lang="en-US" altLang="x-none"/>
              <a:t>, </a:t>
            </a:r>
            <a:r>
              <a:rPr lang="en-US" altLang="x-none" sz="2800">
                <a:latin typeface="Futura" charset="0"/>
              </a:rPr>
              <a:t>\2</a:t>
            </a:r>
            <a:r>
              <a:rPr lang="en-US" altLang="x-none"/>
              <a:t>, etc. in the RE and </a:t>
            </a:r>
            <a:r>
              <a:rPr lang="en-US" altLang="x-none" sz="2800">
                <a:latin typeface="Futura" charset="0"/>
              </a:rPr>
              <a:t>$1</a:t>
            </a:r>
            <a:r>
              <a:rPr lang="en-US" altLang="x-none"/>
              <a:t>, </a:t>
            </a:r>
            <a:r>
              <a:rPr lang="en-US" altLang="x-none" sz="2800">
                <a:latin typeface="Futura" charset="0"/>
              </a:rPr>
              <a:t>$2</a:t>
            </a:r>
            <a:r>
              <a:rPr lang="en-US" altLang="x-none"/>
              <a:t>, etc. outside RE</a:t>
            </a:r>
          </a:p>
          <a:p>
            <a:pPr lvl="1" eaLnBrk="1" hangingPunct="1">
              <a:defRPr/>
            </a:pPr>
            <a:endParaRPr lang="en-US" altLang="x-none"/>
          </a:p>
          <a:p>
            <a:pPr lvl="1" eaLnBrk="1" hangingPunct="1"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if (/^this (</a:t>
            </a:r>
            <a:r>
              <a:rPr lang="en-US" altLang="x-none" sz="2000" err="1">
                <a:latin typeface="Courier New" charset="0"/>
              </a:rPr>
              <a:t>red|blue|green</a:t>
            </a:r>
            <a:r>
              <a:rPr lang="en-US" altLang="x-none" sz="2000">
                <a:latin typeface="Courier New" charset="0"/>
              </a:rPr>
              <a:t>) (</a:t>
            </a:r>
            <a:r>
              <a:rPr lang="en-US" altLang="x-none" sz="2000" err="1">
                <a:latin typeface="Courier New" charset="0"/>
              </a:rPr>
              <a:t>bat|ball</a:t>
            </a:r>
            <a:r>
              <a:rPr lang="en-US" altLang="x-none" sz="2000">
                <a:latin typeface="Courier New" charset="0"/>
              </a:rPr>
              <a:t>) is \1/)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	($color, $object) = ($1, $2);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>
                <a:latin typeface="Courier New" charset="0"/>
              </a:rPr>
              <a:t>}</a:t>
            </a:r>
            <a:endParaRPr lang="en-US" altLang="x-none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>
            <a:extLst>
              <a:ext uri="{FF2B5EF4-FFF2-40B4-BE49-F238E27FC236}">
                <a16:creationId xmlns:a16="http://schemas.microsoft.com/office/drawing/2014/main" id="{8FFF10FA-23DC-8341-ADA6-94A524AAA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Matching</a:t>
            </a:r>
            <a:endParaRPr lang="en-US" altLang="x-none" b="1"/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35FCC9E9-D29C-534F-AFE5-C7EE04D0F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sz="2800" b="1"/>
              <a:t>Pattern match operator: </a:t>
            </a:r>
            <a:r>
              <a:rPr lang="en-US" altLang="fr-FR" sz="2400" b="1">
                <a:solidFill>
                  <a:srgbClr val="0000FF"/>
                </a:solidFill>
              </a:rPr>
              <a:t>/RE/</a:t>
            </a:r>
            <a:r>
              <a:rPr lang="en-US" altLang="fr-FR" sz="2800" b="1">
                <a:solidFill>
                  <a:srgbClr val="0000FF"/>
                </a:solidFill>
              </a:rPr>
              <a:t> </a:t>
            </a:r>
            <a:r>
              <a:rPr lang="en-US" altLang="fr-FR" sz="2800" b="1"/>
              <a:t>is shortcut of </a:t>
            </a:r>
            <a:r>
              <a:rPr lang="en-US" altLang="fr-FR" sz="2400" b="1">
                <a:solidFill>
                  <a:srgbClr val="0000FF"/>
                </a:solidFill>
              </a:rPr>
              <a:t>m/RE/</a:t>
            </a:r>
            <a:endParaRPr lang="en-US" altLang="fr-FR" sz="2800" b="1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fr-FR" sz="2400"/>
              <a:t>Returns true if there is a match</a:t>
            </a:r>
          </a:p>
          <a:p>
            <a:pPr lvl="1" eaLnBrk="1" hangingPunct="1">
              <a:defRPr/>
            </a:pPr>
            <a:r>
              <a:rPr lang="en-US" altLang="fr-FR" sz="2400"/>
              <a:t>Match against </a:t>
            </a:r>
            <a:r>
              <a:rPr lang="en-US" altLang="fr-FR" sz="2000">
                <a:latin typeface="Futura" panose="020B0602020204020303" pitchFamily="34" charset="-79"/>
              </a:rPr>
              <a:t>$_</a:t>
            </a:r>
            <a:endParaRPr lang="en-US" altLang="fr-FR" sz="2400"/>
          </a:p>
          <a:p>
            <a:pPr lvl="1" eaLnBrk="1" hangingPunct="1">
              <a:defRPr/>
            </a:pPr>
            <a:r>
              <a:rPr lang="en-US" altLang="fr-FR" sz="2400"/>
              <a:t>Can also use </a:t>
            </a:r>
            <a:r>
              <a:rPr lang="en-US" altLang="fr-FR" sz="2000">
                <a:latin typeface="Futura" panose="020B0602020204020303" pitchFamily="34" charset="-79"/>
              </a:rPr>
              <a:t>m(RE)</a:t>
            </a:r>
            <a:r>
              <a:rPr lang="en-US" altLang="fr-FR" sz="2400"/>
              <a:t>, </a:t>
            </a:r>
            <a:r>
              <a:rPr lang="en-US" altLang="fr-FR" sz="2000">
                <a:latin typeface="Futura" panose="020B0602020204020303" pitchFamily="34" charset="-79"/>
              </a:rPr>
              <a:t>m&lt;RE&gt;</a:t>
            </a:r>
            <a:r>
              <a:rPr lang="en-US" altLang="fr-FR" sz="2400"/>
              <a:t>, </a:t>
            </a:r>
            <a:r>
              <a:rPr lang="en-US" altLang="fr-FR" sz="2000">
                <a:latin typeface="Futura" panose="020B0602020204020303" pitchFamily="34" charset="-79"/>
              </a:rPr>
              <a:t>m!RE!</a:t>
            </a:r>
            <a:r>
              <a:rPr lang="en-US" altLang="fr-FR" sz="2400"/>
              <a:t>, etc.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(/^\/usr\/local\//) { … }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(m%/usr/local/%) { … }</a:t>
            </a:r>
            <a:endParaRPr lang="en-US" altLang="fr-F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fr-FR" sz="2800" b="1">
                <a:solidFill>
                  <a:srgbClr val="0000FF"/>
                </a:solidFill>
              </a:rPr>
              <a:t>Case-insensitive match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(/new york/i) { … };</a:t>
            </a:r>
          </a:p>
          <a:p>
            <a:pPr lvl="1" eaLnBrk="1" hangingPunct="1">
              <a:defRPr/>
            </a:pPr>
            <a:endParaRPr lang="en-US" altLang="fr-FR"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2990A505-ED44-7642-945F-8ABE5147B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228726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Matching</a:t>
            </a:r>
            <a:r>
              <a:rPr lang="en-US" altLang="x-none" b="1" baseline="-25000">
                <a:solidFill>
                  <a:srgbClr val="0000FF"/>
                </a:solidFill>
              </a:rPr>
              <a:t> cont.</a:t>
            </a:r>
            <a:endParaRPr lang="en-US" altLang="x-none" b="1"/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6C5242BF-2088-3347-BFDE-FD04844C0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85225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 b="1"/>
              <a:t>To match an RE against something </a:t>
            </a:r>
            <a:r>
              <a:rPr lang="en-US" altLang="fr-FR" sz="2800" b="1">
                <a:solidFill>
                  <a:srgbClr val="0000FF"/>
                </a:solidFill>
              </a:rPr>
              <a:t>other than </a:t>
            </a:r>
            <a:r>
              <a:rPr lang="en-US" altLang="fr-FR" sz="2400" b="1">
                <a:solidFill>
                  <a:srgbClr val="0000FF"/>
                </a:solidFill>
              </a:rPr>
              <a:t>$_</a:t>
            </a:r>
            <a:r>
              <a:rPr lang="en-US" altLang="fr-FR" sz="2800" b="1"/>
              <a:t>, use the </a:t>
            </a:r>
            <a:r>
              <a:rPr lang="en-US" altLang="fr-FR" sz="2800" b="1" i="1"/>
              <a:t>binding operator </a:t>
            </a:r>
            <a:r>
              <a:rPr lang="en-US" altLang="fr-FR" sz="2800" b="1"/>
              <a:t> </a:t>
            </a:r>
            <a:r>
              <a:rPr lang="en-US" altLang="fr-FR" sz="2400" b="1">
                <a:solidFill>
                  <a:srgbClr val="0000FF"/>
                </a:solidFill>
              </a:rPr>
              <a:t>=~</a:t>
            </a:r>
            <a:endParaRPr lang="en-US" altLang="fr-FR" sz="2800" b="1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24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if ($s =~ /\bblah/i)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	print “Found blah!”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24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 b="1">
                <a:solidFill>
                  <a:srgbClr val="0000FF"/>
                </a:solidFill>
              </a:rPr>
              <a:t>!~</a:t>
            </a:r>
            <a:r>
              <a:rPr lang="en-US" altLang="fr-FR" sz="2800" b="1"/>
              <a:t> negates the match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 (&lt;STDIN&gt; </a:t>
            </a: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US" altLang="fr-FR" sz="2400" b="1">
                <a:latin typeface="Courier New" panose="02070309020205020404" pitchFamily="49" charset="0"/>
                <a:cs typeface="Courier New" panose="02070309020205020404" pitchFamily="49" charset="0"/>
              </a:rPr>
              <a:t> /^#/) { …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 b="1">
                <a:solidFill>
                  <a:srgbClr val="0000FF"/>
                </a:solidFill>
              </a:rPr>
              <a:t>Variables are interpolated inside REs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400" b="1">
                <a:solidFill>
                  <a:srgbClr val="FF211E"/>
                </a:solidFill>
                <a:latin typeface="Courier New" panose="02070309020205020404" pitchFamily="49" charset="0"/>
              </a:rPr>
              <a:t>if</a:t>
            </a:r>
            <a:r>
              <a:rPr lang="en-US" altLang="fr-FR" sz="2400" b="1">
                <a:latin typeface="Courier New" panose="02070309020205020404" pitchFamily="49" charset="0"/>
              </a:rPr>
              <a:t> </a:t>
            </a: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(/^$word/) </a:t>
            </a:r>
            <a:r>
              <a:rPr lang="en-US" altLang="fr-FR" sz="2400" b="1">
                <a:solidFill>
                  <a:srgbClr val="FF211E"/>
                </a:solidFill>
                <a:latin typeface="Courier New" panose="02070309020205020404" pitchFamily="49" charset="0"/>
              </a:rPr>
              <a:t>{</a:t>
            </a:r>
            <a:r>
              <a:rPr lang="en-US" altLang="fr-FR" sz="2400" b="1">
                <a:latin typeface="Courier New" panose="02070309020205020404" pitchFamily="49" charset="0"/>
              </a:rPr>
              <a:t> … </a:t>
            </a:r>
            <a:r>
              <a:rPr lang="en-US" altLang="fr-FR" sz="2400" b="1">
                <a:solidFill>
                  <a:srgbClr val="FF211E"/>
                </a:solidFill>
                <a:latin typeface="Courier New" panose="02070309020205020404" pitchFamily="49" charset="0"/>
              </a:rPr>
              <a:t>}</a:t>
            </a:r>
            <a:endParaRPr lang="en-US" altLang="fr-FR" sz="2400" b="1">
              <a:solidFill>
                <a:srgbClr val="FF211E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>
            <a:extLst>
              <a:ext uri="{FF2B5EF4-FFF2-40B4-BE49-F238E27FC236}">
                <a16:creationId xmlns:a16="http://schemas.microsoft.com/office/drawing/2014/main" id="{F5EE752E-6776-DA44-B81D-425D4AC16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\Substitutions</a:t>
            </a:r>
            <a:endParaRPr lang="en-US" altLang="x-none" b="1"/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14A771DB-E93A-8848-B1BE-18FC1E41A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5329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b="1">
                <a:solidFill>
                  <a:srgbClr val="0000FF"/>
                </a:solidFill>
                <a:cs typeface="Courier New" panose="02070309020205020404" pitchFamily="49" charset="0"/>
              </a:rPr>
              <a:t>sed</a:t>
            </a:r>
            <a:r>
              <a:rPr lang="en-US" altLang="fr-FR" b="1">
                <a:cs typeface="Courier New" panose="02070309020205020404" pitchFamily="49" charset="0"/>
              </a:rPr>
              <a:t>-like search and replace with </a:t>
            </a:r>
            <a:r>
              <a:rPr lang="en-US" altLang="fr-FR" sz="2800" b="1">
                <a:solidFill>
                  <a:srgbClr val="0000FF"/>
                </a:solidFill>
                <a:cs typeface="Courier New" panose="02070309020205020404" pitchFamily="49" charset="0"/>
              </a:rPr>
              <a:t>s///</a:t>
            </a:r>
            <a:endParaRPr lang="en-US" altLang="fr-FR" b="1"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latin typeface="Courier New" panose="02070309020205020404" pitchFamily="49" charset="0"/>
              </a:rPr>
              <a:t>s/red/blue/;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latin typeface="Courier New" panose="02070309020205020404" pitchFamily="49" charset="0"/>
              </a:rPr>
              <a:t>$x =~ s/\w+$/$/;</a:t>
            </a:r>
            <a:endParaRPr lang="en-US" altLang="fr-FR" b="1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fr-FR">
                <a:solidFill>
                  <a:srgbClr val="0000FF"/>
                </a:solidFill>
                <a:latin typeface="Futura" panose="020B0602020204020303" pitchFamily="34" charset="-79"/>
              </a:rPr>
              <a:t>m///</a:t>
            </a:r>
            <a:r>
              <a:rPr lang="en-US" altLang="fr-FR">
                <a:latin typeface="Futura" panose="020B0602020204020303" pitchFamily="34" charset="-79"/>
              </a:rPr>
              <a:t> </a:t>
            </a:r>
            <a:r>
              <a:rPr lang="en-US" altLang="fr-FR"/>
              <a:t>does not modify variable; </a:t>
            </a:r>
            <a:r>
              <a:rPr lang="en-US" altLang="fr-FR">
                <a:solidFill>
                  <a:srgbClr val="0000FF"/>
                </a:solidFill>
                <a:latin typeface="Futura" panose="020B0602020204020303" pitchFamily="34" charset="-79"/>
              </a:rPr>
              <a:t>s///</a:t>
            </a:r>
            <a:r>
              <a:rPr lang="en-US" altLang="fr-FR"/>
              <a:t> does</a:t>
            </a:r>
          </a:p>
          <a:p>
            <a:pPr lvl="1" eaLnBrk="1" hangingPunct="1">
              <a:defRPr/>
            </a:pPr>
            <a:endParaRPr lang="en-US" altLang="fr-FR"/>
          </a:p>
          <a:p>
            <a:pPr eaLnBrk="1" hangingPunct="1">
              <a:defRPr/>
            </a:pPr>
            <a:r>
              <a:rPr lang="en-US" altLang="fr-FR" b="1"/>
              <a:t>Global replacement with </a:t>
            </a:r>
            <a:r>
              <a:rPr lang="en-US" altLang="fr-FR" sz="2800" b="1">
                <a:solidFill>
                  <a:srgbClr val="0000FF"/>
                </a:solidFill>
              </a:rPr>
              <a:t>/g</a:t>
            </a:r>
            <a:endParaRPr lang="en-US" altLang="fr-FR" b="1"/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s/(.)\1/$1/g;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S#(.)\1#$1#g;</a:t>
            </a:r>
            <a:endParaRPr lang="en-US" altLang="fr-FR" sz="2400" b="1"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fr-FR" b="1"/>
              <a:t>Transliteration operator: </a:t>
            </a:r>
            <a:r>
              <a:rPr lang="en-US" altLang="fr-FR" sz="2800" b="1">
                <a:solidFill>
                  <a:srgbClr val="0000FF"/>
                </a:solidFill>
                <a:latin typeface="Futura" panose="020B0602020204020303" pitchFamily="34" charset="-79"/>
              </a:rPr>
              <a:t>tr///</a:t>
            </a:r>
            <a:r>
              <a:rPr lang="en-US" altLang="fr-FR"/>
              <a:t> or </a:t>
            </a:r>
            <a:r>
              <a:rPr lang="en-US" altLang="fr-FR" sz="2800">
                <a:latin typeface="Futura" panose="020B0602020204020303" pitchFamily="34" charset="-79"/>
              </a:rPr>
              <a:t>y///</a:t>
            </a:r>
            <a:endParaRPr lang="en-US" altLang="fr-FR">
              <a:latin typeface="Futura" panose="020B0602020204020303" pitchFamily="34" charset="-79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</a:rPr>
              <a:t>tr/A-Z/a-z/;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>
            <a:extLst>
              <a:ext uri="{FF2B5EF4-FFF2-40B4-BE49-F238E27FC236}">
                <a16:creationId xmlns:a16="http://schemas.microsoft.com/office/drawing/2014/main" id="{88A82127-7497-2D4F-B7FC-0C602C14F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\Substitutions</a:t>
            </a:r>
            <a:endParaRPr lang="en-US" altLang="x-none" b="1"/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73A0A47A-487A-F34A-8A47-7626CBA72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412875"/>
            <a:ext cx="9036050" cy="1584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b="1">
                <a:solidFill>
                  <a:srgbClr val="0000FF"/>
                </a:solidFill>
                <a:cs typeface="Courier New" panose="02070309020205020404" pitchFamily="49" charset="0"/>
              </a:rPr>
              <a:t>Substitute in a word</a:t>
            </a:r>
            <a:endParaRPr lang="en-US" altLang="fr-FR" b="1"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latin typeface="Courier New" panose="02070309020205020404" pitchFamily="49" charset="0"/>
              </a:rPr>
              <a:t>($newword $oldword) =~ s/xx/yy/;</a:t>
            </a:r>
            <a:endParaRPr lang="en-US" altLang="fr-FR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ext Box 4">
            <a:extLst>
              <a:ext uri="{FF2B5EF4-FFF2-40B4-BE49-F238E27FC236}">
                <a16:creationId xmlns:a16="http://schemas.microsoft.com/office/drawing/2014/main" id="{9BD59D69-91FF-F54A-AB6B-43EB15EB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762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fr-FR" sz="4400" b="1">
                <a:solidFill>
                  <a:srgbClr val="0000FF"/>
                </a:solidFill>
              </a:rPr>
              <a:t>Strings extraction</a:t>
            </a:r>
            <a:endParaRPr lang="fr-FR" altLang="fr-FR" sz="1800"/>
          </a:p>
        </p:txBody>
      </p:sp>
      <p:sp>
        <p:nvSpPr>
          <p:cNvPr id="1048582" name="Text Box 6">
            <a:extLst>
              <a:ext uri="{FF2B5EF4-FFF2-40B4-BE49-F238E27FC236}">
                <a16:creationId xmlns:a16="http://schemas.microsoft.com/office/drawing/2014/main" id="{1E76B542-B6FF-8E4A-869C-7D7A095F8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47800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altLang="x-none" sz="3200" b="1" dirty="0" err="1">
                <a:solidFill>
                  <a:srgbClr val="0000FF"/>
                </a:solidFill>
                <a:latin typeface="Arial" charset="0"/>
              </a:rPr>
              <a:t>substr</a:t>
            </a:r>
            <a:r>
              <a:rPr lang="fr-FR" altLang="x-none" sz="24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fr-FR" altLang="x-none" sz="2400" b="1" dirty="0">
                <a:solidFill>
                  <a:srgbClr val="FF211E"/>
                </a:solidFill>
                <a:latin typeface="Arial" charset="0"/>
              </a:rPr>
              <a:t>($STRING</a:t>
            </a:r>
            <a:r>
              <a:rPr lang="fr-FR" altLang="x-none" sz="2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fr-FR" altLang="x-none" sz="2400" b="1" dirty="0">
                <a:solidFill>
                  <a:srgbClr val="FF211E"/>
                </a:solidFill>
                <a:latin typeface="Arial" charset="0"/>
              </a:rPr>
              <a:t>startposition</a:t>
            </a:r>
            <a:r>
              <a:rPr lang="fr-FR" altLang="x-none" sz="2400" b="1" dirty="0">
                <a:solidFill>
                  <a:srgbClr val="0000FF"/>
                </a:solidFill>
                <a:latin typeface="Arial" charset="0"/>
              </a:rPr>
              <a:t>,</a:t>
            </a:r>
            <a:r>
              <a:rPr lang="fr-FR" altLang="x-none" sz="2400" b="1" dirty="0">
                <a:solidFill>
                  <a:srgbClr val="FF211E"/>
                </a:solidFill>
                <a:latin typeface="Arial" charset="0"/>
              </a:rPr>
              <a:t>length_substring2extract</a:t>
            </a:r>
            <a:r>
              <a:rPr lang="fr-FR" altLang="x-none" sz="2400" b="1" dirty="0">
                <a:solidFill>
                  <a:srgbClr val="0000FF"/>
                </a:solidFill>
                <a:latin typeface="Arial" charset="0"/>
              </a:rPr>
              <a:t>);</a:t>
            </a:r>
            <a:endParaRPr lang="fr-FR" altLang="x-none" sz="24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fr-FR" altLang="x-none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fr-FR" altLang="x-none" sz="2400" b="1" dirty="0">
                <a:latin typeface="Arial" charset="0"/>
              </a:rPr>
              <a:t>$x = </a:t>
            </a:r>
            <a:r>
              <a:rPr lang="fr-FR" altLang="x-none" sz="2400" b="1" dirty="0" err="1">
                <a:latin typeface="Arial" charset="0"/>
              </a:rPr>
              <a:t>substr</a:t>
            </a:r>
            <a:r>
              <a:rPr lang="fr-FR" altLang="x-none" sz="2400" b="1" dirty="0">
                <a:latin typeface="Arial" charset="0"/>
              </a:rPr>
              <a:t>($_, 0, 10);</a:t>
            </a:r>
          </a:p>
        </p:txBody>
      </p:sp>
      <p:sp>
        <p:nvSpPr>
          <p:cNvPr id="166915" name="ZoneTexte 1">
            <a:extLst>
              <a:ext uri="{FF2B5EF4-FFF2-40B4-BE49-F238E27FC236}">
                <a16:creationId xmlns:a16="http://schemas.microsoft.com/office/drawing/2014/main" id="{EADB722E-CA9F-9047-A037-83D1A2BDD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05263"/>
            <a:ext cx="7883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800" b="1">
                <a:solidFill>
                  <a:srgbClr val="0E39F9"/>
                </a:solidFill>
              </a:rPr>
              <a:t>$length ($_) 	#length of $_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800" b="1">
                <a:solidFill>
                  <a:srgbClr val="0E39F9"/>
                </a:solidFill>
              </a:rPr>
              <a:t>$length($s)	# length of $s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>
            <a:extLst>
              <a:ext uri="{FF2B5EF4-FFF2-40B4-BE49-F238E27FC236}">
                <a16:creationId xmlns:a16="http://schemas.microsoft.com/office/drawing/2014/main" id="{1BBFC782-CAB0-224B-9D8A-A2AB6AFD6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 Functions</a:t>
            </a:r>
            <a:endParaRPr lang="en-US" altLang="x-none" b="1"/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84F567F4-D75C-9643-9EF6-6440A4BB2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9036050" cy="558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fr-FR" sz="2400" b="1">
                <a:solidFill>
                  <a:srgbClr val="FF211E"/>
                </a:solidFill>
              </a:rPr>
              <a:t>split</a:t>
            </a:r>
            <a:r>
              <a:rPr lang="en-US" altLang="fr-FR" sz="2800" b="1">
                <a:solidFill>
                  <a:srgbClr val="0000FF"/>
                </a:solidFill>
              </a:rPr>
              <a:t> string using RE (</a:t>
            </a:r>
            <a:r>
              <a:rPr lang="en-US" altLang="fr-FR" sz="2800" b="1">
                <a:solidFill>
                  <a:srgbClr val="FF211E"/>
                </a:solidFill>
              </a:rPr>
              <a:t>whitespace by default</a:t>
            </a:r>
            <a:r>
              <a:rPr lang="en-US" altLang="fr-FR" sz="2800" b="1">
                <a:solidFill>
                  <a:srgbClr val="0000FF"/>
                </a:solidFill>
              </a:rPr>
              <a:t>)</a:t>
            </a:r>
            <a:endParaRPr lang="en-US" altLang="fr-FR" sz="2400" b="1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@fields = split /:/, “::ab:cde:f”;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# gets (“”,””,”ab”,”cde”,”f”)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@tab=split(‘’, $_);  # splits each character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800" b="1">
                <a:solidFill>
                  <a:srgbClr val="0000FF"/>
                </a:solidFill>
              </a:rPr>
              <a:t>join</a:t>
            </a:r>
            <a:r>
              <a:rPr lang="en-US" altLang="fr-FR" sz="2800" b="1"/>
              <a:t> strings into one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$str = join “-”, @fields;  # gets “--ab-cde-f”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r-FR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 something from a list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r-FR" sz="2400"/>
              <a:t>Similar to UNIX grep, but not limited to using 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000">
                <a:latin typeface="Courier New" panose="02070309020205020404" pitchFamily="49" charset="0"/>
              </a:rPr>
              <a:t>@selected = grep(!/^#/, @code);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fr-FR" sz="2000">
                <a:latin typeface="Courier New" panose="02070309020205020404" pitchFamily="49" charset="0"/>
              </a:rPr>
              <a:t>@matched = grep { $_&gt;100 &amp;&amp; $_&lt;150 } @nums;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fr-FR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r-FR" sz="2400"/>
              <a:t>Modifying elements in returned list actually modifies the elements in the original list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>
            <a:extLst>
              <a:ext uri="{FF2B5EF4-FFF2-40B4-BE49-F238E27FC236}">
                <a16:creationId xmlns:a16="http://schemas.microsoft.com/office/drawing/2014/main" id="{564AC051-68EF-EE46-827F-9239398E4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fr-FR" altLang="x-none" b="1" err="1">
                <a:solidFill>
                  <a:srgbClr val="0000FF"/>
                </a:solidFill>
              </a:rPr>
              <a:t>Examples</a:t>
            </a:r>
            <a:r>
              <a:rPr lang="fr-FR" altLang="x-none" b="1">
                <a:solidFill>
                  <a:srgbClr val="0000FF"/>
                </a:solidFill>
              </a:rPr>
              <a:t>: split</a:t>
            </a:r>
            <a:endParaRPr lang="fr-FR" altLang="x-none"/>
          </a:p>
        </p:txBody>
      </p:sp>
      <p:sp>
        <p:nvSpPr>
          <p:cNvPr id="1036291" name="Rectangle 3">
            <a:extLst>
              <a:ext uri="{FF2B5EF4-FFF2-40B4-BE49-F238E27FC236}">
                <a16:creationId xmlns:a16="http://schemas.microsoft.com/office/drawing/2014/main" id="{672B66FF-BEA6-714B-8624-17B0EF87F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712200" cy="51752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#!/usr/bin/perl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while(&lt;&gt;)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@tab=</a:t>
            </a:r>
            <a:r>
              <a:rPr lang="fr-FR" altLang="fr-FR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fr-FR" altLang="fr-FR" sz="2800" b="1">
                <a:solidFill>
                  <a:srgbClr val="FF21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/,$_);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fr-FR" altLang="fr-FR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@TAB=</a:t>
            </a:r>
            <a:r>
              <a:rPr lang="fr-FR" altLang="fr-FR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fr-FR" altLang="fr-FR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fr-FR" sz="2800" b="1">
                <a:solidFill>
                  <a:srgbClr val="FF21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fr-FR" altLang="fr-FR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/,$_);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fr-FR" altLang="fr-FR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@Tab=</a:t>
            </a:r>
            <a:r>
              <a:rPr lang="fr-FR" altLang="fr-FR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fr-FR" altLang="fr-FR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/,$_,</a:t>
            </a:r>
            <a:r>
              <a:rPr lang="fr-FR" altLang="fr-FR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fr-FR" altLang="fr-FR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@tab=split(‘’, $_);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fr-FR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1011" name="ZoneTexte 1">
            <a:extLst>
              <a:ext uri="{FF2B5EF4-FFF2-40B4-BE49-F238E27FC236}">
                <a16:creationId xmlns:a16="http://schemas.microsoft.com/office/drawing/2014/main" id="{16194BEB-4723-4341-9577-DCA9037F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443663"/>
            <a:ext cx="8928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/>
              <a:t>Exercise: write a perl script to extract sequence identifications from GSACE.pep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1026">
            <a:extLst>
              <a:ext uri="{FF2B5EF4-FFF2-40B4-BE49-F238E27FC236}">
                <a16:creationId xmlns:a16="http://schemas.microsoft.com/office/drawing/2014/main" id="{65F16A01-C0D5-0A4E-8D0E-3D3D543A3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What makes </a:t>
            </a:r>
            <a:r>
              <a:rPr lang="en-US" altLang="x-none" b="1" i="1" err="1">
                <a:solidFill>
                  <a:srgbClr val="0000FF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 so powerful?</a:t>
            </a:r>
            <a:endParaRPr lang="en-US" altLang="x-none" b="1"/>
          </a:p>
        </p:txBody>
      </p:sp>
      <p:sp>
        <p:nvSpPr>
          <p:cNvPr id="1014787" name="Rectangle 1027">
            <a:extLst>
              <a:ext uri="{FF2B5EF4-FFF2-40B4-BE49-F238E27FC236}">
                <a16:creationId xmlns:a16="http://schemas.microsoft.com/office/drawing/2014/main" id="{EFE4F09F-60BB-8046-BFE4-1C3357509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4678362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GB" altLang="x-none" sz="2800" b="1" dirty="0">
                <a:solidFill>
                  <a:srgbClr val="0000FF"/>
                </a:solidFill>
              </a:rPr>
              <a:t>Characteristics which make </a:t>
            </a:r>
            <a:r>
              <a:rPr lang="en-GB" altLang="x-none" sz="2800" b="1" i="1" dirty="0" err="1">
                <a:solidFill>
                  <a:srgbClr val="0000FF"/>
                </a:solidFill>
              </a:rPr>
              <a:t>perl</a:t>
            </a:r>
            <a:r>
              <a:rPr lang="en-GB" altLang="x-none" sz="2800" b="1" dirty="0">
                <a:solidFill>
                  <a:srgbClr val="0000FF"/>
                </a:solidFill>
              </a:rPr>
              <a:t> so powerful and adaptable include:</a:t>
            </a:r>
          </a:p>
          <a:p>
            <a:pPr algn="just" eaLnBrk="1" hangingPunct="1">
              <a:defRPr/>
            </a:pPr>
            <a:r>
              <a:rPr lang="en-GB" altLang="x-none" sz="2800" dirty="0"/>
              <a:t>Cross-compatible implementations on all major platforms;</a:t>
            </a:r>
          </a:p>
          <a:p>
            <a:pPr algn="just" eaLnBrk="1" hangingPunct="1">
              <a:defRPr/>
            </a:pPr>
            <a:r>
              <a:rPr lang="en-GB" altLang="x-none" sz="2800" dirty="0"/>
              <a:t>A comprehensive suite of tools for creating, using, managing and extending features;</a:t>
            </a:r>
          </a:p>
          <a:p>
            <a:pPr algn="just" eaLnBrk="1" hangingPunct="1">
              <a:defRPr/>
            </a:pPr>
            <a:r>
              <a:rPr lang="en-GB" altLang="x-none" sz="2800" b="1" dirty="0">
                <a:solidFill>
                  <a:srgbClr val="0000FF"/>
                </a:solidFill>
              </a:rPr>
              <a:t>Particularly adapted for the manipulation of huge text files (sequences, genomes and their analyses results)</a:t>
            </a:r>
            <a:endParaRPr lang="en-GB" altLang="x-none" sz="2800" b="1" dirty="0">
              <a:solidFill>
                <a:srgbClr val="0000FF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>
            <a:extLst>
              <a:ext uri="{FF2B5EF4-FFF2-40B4-BE49-F238E27FC236}">
                <a16:creationId xmlns:a16="http://schemas.microsoft.com/office/drawing/2014/main" id="{9FF6CCA0-7B0E-6D4C-834C-CBF237ACA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Running Another program</a:t>
            </a:r>
            <a:endParaRPr lang="en-US" altLang="x-none" b="1"/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FA205D88-8787-C14C-9306-B1084F475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/>
              <a:t>Use the </a:t>
            </a:r>
            <a:r>
              <a:rPr lang="en-US" altLang="x-none" sz="2400" b="1" dirty="0">
                <a:solidFill>
                  <a:srgbClr val="0000FF"/>
                </a:solidFill>
              </a:rPr>
              <a:t>system</a:t>
            </a:r>
            <a:r>
              <a:rPr lang="en-US" altLang="x-none" sz="2800" b="1" dirty="0"/>
              <a:t> function to run an external program</a:t>
            </a:r>
          </a:p>
          <a:p>
            <a:pPr eaLnBrk="1" hangingPunct="1">
              <a:defRPr/>
            </a:pPr>
            <a:endParaRPr lang="en-US" altLang="x-none" sz="2800" dirty="0"/>
          </a:p>
          <a:p>
            <a:pPr eaLnBrk="1" hangingPunct="1">
              <a:defRPr/>
            </a:pPr>
            <a:r>
              <a:rPr lang="en-US" altLang="x-none" sz="2800" dirty="0"/>
              <a:t>With one argument, the shell is used to run the command</a:t>
            </a:r>
          </a:p>
          <a:p>
            <a:pPr lvl="1" eaLnBrk="1" hangingPunct="1">
              <a:defRPr/>
            </a:pPr>
            <a:r>
              <a:rPr lang="en-US" altLang="x-none" sz="2400" dirty="0"/>
              <a:t>Convenient when redirection is needed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$status = system(“cmd1 </a:t>
            </a:r>
            <a:r>
              <a:rPr lang="en-US" altLang="x-none" b="1" dirty="0" err="1">
                <a:solidFill>
                  <a:srgbClr val="0000FF"/>
                </a:solidFill>
                <a:latin typeface="Courier New" charset="0"/>
              </a:rPr>
              <a:t>args</a:t>
            </a:r>
            <a:r>
              <a:rPr lang="en-US" altLang="x-none" b="1" dirty="0">
                <a:solidFill>
                  <a:srgbClr val="0000FF"/>
                </a:solidFill>
                <a:latin typeface="Courier New" charset="0"/>
              </a:rPr>
              <a:t> &gt; file”);</a:t>
            </a:r>
          </a:p>
          <a:p>
            <a:pPr eaLnBrk="1" hangingPunct="1">
              <a:defRPr/>
            </a:pPr>
            <a:endParaRPr lang="en-US" altLang="x-none" sz="2800" dirty="0"/>
          </a:p>
          <a:p>
            <a:pPr eaLnBrk="1" hangingPunct="1">
              <a:defRPr/>
            </a:pPr>
            <a:r>
              <a:rPr lang="en-US" altLang="x-none" sz="2800" dirty="0"/>
              <a:t>To avoid the shell, pass </a:t>
            </a:r>
            <a:r>
              <a:rPr lang="en-US" altLang="x-none" sz="2400" b="1" dirty="0">
                <a:solidFill>
                  <a:srgbClr val="0000FF"/>
                </a:solidFill>
              </a:rPr>
              <a:t>system</a:t>
            </a:r>
            <a:r>
              <a:rPr lang="en-US" altLang="x-none" sz="2800" dirty="0"/>
              <a:t> a list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$status = system($</a:t>
            </a:r>
            <a:r>
              <a:rPr lang="en-US" altLang="x-none" sz="2000" dirty="0" err="1">
                <a:latin typeface="Courier New" charset="0"/>
              </a:rPr>
              <a:t>prog</a:t>
            </a:r>
            <a:r>
              <a:rPr lang="en-US" altLang="x-none" sz="2000" dirty="0">
                <a:latin typeface="Courier New" charset="0"/>
              </a:rPr>
              <a:t>, @</a:t>
            </a:r>
            <a:r>
              <a:rPr lang="en-US" altLang="x-none" sz="2000" dirty="0" err="1">
                <a:latin typeface="Courier New" charset="0"/>
              </a:rPr>
              <a:t>args</a:t>
            </a:r>
            <a:r>
              <a:rPr lang="en-US" altLang="x-none" sz="2000" dirty="0">
                <a:latin typeface="Courier New" charset="0"/>
              </a:rPr>
              <a:t>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000" dirty="0">
                <a:latin typeface="Courier New" charset="0"/>
              </a:rPr>
              <a:t>die “$</a:t>
            </a:r>
            <a:r>
              <a:rPr lang="en-US" altLang="x-none" sz="2000" dirty="0" err="1">
                <a:latin typeface="Courier New" charset="0"/>
              </a:rPr>
              <a:t>prog</a:t>
            </a:r>
            <a:r>
              <a:rPr lang="en-US" altLang="x-none" sz="2000" dirty="0">
                <a:latin typeface="Courier New" charset="0"/>
              </a:rPr>
              <a:t> exited abnormally: $?” unless $status == 0;</a:t>
            </a:r>
            <a:endParaRPr lang="en-US" altLang="x-none" sz="2400" dirty="0"/>
          </a:p>
          <a:p>
            <a:pPr lvl="1" eaLnBrk="1" hangingPunct="1">
              <a:defRPr/>
            </a:pPr>
            <a:endParaRPr lang="en-US" altLang="x-none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>
            <a:extLst>
              <a:ext uri="{FF2B5EF4-FFF2-40B4-BE49-F238E27FC236}">
                <a16:creationId xmlns:a16="http://schemas.microsoft.com/office/drawing/2014/main" id="{7B4A6E83-81BC-5949-8ABA-775D3AF30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Capturing output</a:t>
            </a:r>
            <a:endParaRPr lang="en-US" altLang="x-none" b="1"/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06E36840-B82F-7B49-BA12-6C114F545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b="1">
                <a:solidFill>
                  <a:srgbClr val="0000FF"/>
                </a:solidFill>
              </a:rPr>
              <a:t>If output from another program needs to be collected, use the </a:t>
            </a:r>
            <a:r>
              <a:rPr lang="en-US" altLang="fr-FR" b="1">
                <a:solidFill>
                  <a:srgbClr val="FF211E"/>
                </a:solidFill>
              </a:rPr>
              <a:t>backticks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latin typeface="Courier New" panose="02070309020205020404" pitchFamily="49" charset="0"/>
              </a:rPr>
              <a:t>my $files = </a:t>
            </a:r>
            <a:r>
              <a:rPr lang="en-US" altLang="fr-FR" sz="3200" b="1">
                <a:solidFill>
                  <a:srgbClr val="FF211E"/>
                </a:solidFill>
                <a:latin typeface="Courier New" panose="02070309020205020404" pitchFamily="49" charset="0"/>
              </a:rPr>
              <a:t>`</a:t>
            </a:r>
            <a:r>
              <a:rPr lang="en-US" altLang="fr-FR" sz="2400" b="1">
                <a:latin typeface="Courier New" panose="02070309020205020404" pitchFamily="49" charset="0"/>
              </a:rPr>
              <a:t>ls  *.prt</a:t>
            </a:r>
            <a:r>
              <a:rPr lang="en-US" altLang="fr-FR" sz="3200" b="1">
                <a:solidFill>
                  <a:srgbClr val="FF211E"/>
                </a:solidFill>
                <a:latin typeface="Courier New" panose="02070309020205020404" pitchFamily="49" charset="0"/>
              </a:rPr>
              <a:t>`</a:t>
            </a:r>
            <a:r>
              <a:rPr lang="en-US" altLang="fr-FR" sz="2400" b="1">
                <a:latin typeface="Courier New" panose="02070309020205020404" pitchFamily="49" charset="0"/>
              </a:rPr>
              <a:t>;</a:t>
            </a:r>
            <a:endParaRPr lang="en-US" altLang="fr-FR" b="1">
              <a:latin typeface="Courier New" panose="02070309020205020404" pitchFamily="49" charset="0"/>
            </a:endParaRPr>
          </a:p>
          <a:p>
            <a:pPr lvl="2" eaLnBrk="1" hangingPunct="1">
              <a:defRPr/>
            </a:pPr>
            <a:r>
              <a:rPr lang="en-US" altLang="fr-FR"/>
              <a:t>Collect all output lines into a single string</a:t>
            </a:r>
          </a:p>
          <a:p>
            <a:pPr lvl="1" eaLnBrk="1" hangingPunct="1">
              <a:buFontTx/>
              <a:buNone/>
              <a:defRPr/>
            </a:pPr>
            <a:r>
              <a:rPr lang="en-US" altLang="fr-FR" sz="2400" b="1">
                <a:latin typeface="Courier New" panose="02070309020205020404" pitchFamily="49" charset="0"/>
                <a:cs typeface="Courier New" panose="02070309020205020404" pitchFamily="49" charset="0"/>
              </a:rPr>
              <a:t>my @files = `ls *.dna`;</a:t>
            </a:r>
            <a:endParaRPr lang="en-US" alt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defRPr/>
            </a:pPr>
            <a:r>
              <a:rPr lang="en-US" altLang="fr-FR"/>
              <a:t>Each element is an output line</a:t>
            </a:r>
          </a:p>
          <a:p>
            <a:pPr eaLnBrk="1" hangingPunct="1">
              <a:defRPr/>
            </a:pPr>
            <a:r>
              <a:rPr lang="en-US" altLang="fr-FR"/>
              <a:t>The shell is invoked to run the command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>
            <a:extLst>
              <a:ext uri="{FF2B5EF4-FFF2-40B4-BE49-F238E27FC236}">
                <a16:creationId xmlns:a16="http://schemas.microsoft.com/office/drawing/2014/main" id="{09180167-BAB4-0E45-A2EF-B9F84FDFC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Environment Variables</a:t>
            </a:r>
          </a:p>
        </p:txBody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1CAA40F8-AA1B-CC45-A006-920E2BFFE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Environment variables are stored in the special hash </a:t>
            </a:r>
            <a:r>
              <a:rPr lang="en-US" altLang="x-none" sz="2800">
                <a:latin typeface="Futura" charset="0"/>
              </a:rPr>
              <a:t>%ENV</a:t>
            </a:r>
          </a:p>
          <a:p>
            <a:pPr lvl="1" eaLnBrk="1" hangingPunct="1">
              <a:defRPr/>
            </a:pPr>
            <a:endParaRPr lang="en-US" altLang="x-none"/>
          </a:p>
          <a:p>
            <a:pPr lvl="1" eaLnBrk="1" hangingPunct="1">
              <a:buFontTx/>
              <a:buNone/>
              <a:defRPr/>
            </a:pPr>
            <a:r>
              <a:rPr lang="en-US" altLang="x-none" sz="2400">
                <a:latin typeface="Courier New" charset="0"/>
              </a:rPr>
              <a:t>$ENV{’PATH’} = “/usr/local/bin:$ENV{’PATH’}”;</a:t>
            </a:r>
            <a:endParaRPr lang="en-US" altLang="x-none"/>
          </a:p>
          <a:p>
            <a:pPr eaLnBrk="1" hangingPunct="1">
              <a:defRPr/>
            </a:pPr>
            <a:endParaRPr lang="en-US" altLang="x-none"/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621A1EDD-B7E2-8246-9451-0A8F83232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Example: Word Frequency</a:t>
            </a: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DB3C99C9-DEEE-214E-95F4-0B7EDE044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#!/</a:t>
            </a:r>
            <a:r>
              <a:rPr lang="en-US" altLang="x-none" sz="2000" b="1" dirty="0" err="1">
                <a:latin typeface="Courier New" charset="0"/>
              </a:rPr>
              <a:t>usr</a:t>
            </a:r>
            <a:r>
              <a:rPr lang="en-US" altLang="x-none" sz="2000" b="1" dirty="0">
                <a:latin typeface="Courier New" charset="0"/>
              </a:rPr>
              <a:t>/bin/</a:t>
            </a:r>
            <a:r>
              <a:rPr lang="en-US" altLang="x-none" sz="2000" b="1" dirty="0" err="1">
                <a:latin typeface="Courier New" charset="0"/>
              </a:rPr>
              <a:t>perl</a:t>
            </a:r>
            <a:r>
              <a:rPr lang="en-US" altLang="x-none" sz="2000" b="1" dirty="0">
                <a:latin typeface="Courier New" charset="0"/>
              </a:rPr>
              <a:t> -w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solidFill>
                  <a:srgbClr val="4C4C4C"/>
                </a:solidFill>
                <a:latin typeface="Courier New" charset="0"/>
              </a:rPr>
              <a:t># Read a list of words (one per line) and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solidFill>
                  <a:srgbClr val="4C4C4C"/>
                </a:solidFill>
                <a:latin typeface="Courier New" charset="0"/>
              </a:rPr>
              <a:t># print the frequency of each word</a:t>
            </a:r>
            <a:endParaRPr lang="en-US" altLang="x-none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use strict;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my(@words, %count, $word);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chomp(@words = &lt;STDIN&gt;);  </a:t>
            </a:r>
            <a:r>
              <a:rPr lang="en-US" altLang="x-none" sz="1800" b="1" dirty="0">
                <a:solidFill>
                  <a:srgbClr val="4C4C4C"/>
                </a:solidFill>
                <a:latin typeface="Courier New" charset="0"/>
              </a:rPr>
              <a:t># read and chomp all lines</a:t>
            </a:r>
            <a:endParaRPr lang="en-US" altLang="x-none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for $word (@words)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	$count{$word}++;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for $word (keys %count)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	print “$word was seen $count{$word} times.\n”;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000" b="1" dirty="0">
                <a:latin typeface="Courier New" charset="0"/>
              </a:rPr>
              <a:t>}</a:t>
            </a:r>
          </a:p>
        </p:txBody>
      </p:sp>
      <p:sp>
        <p:nvSpPr>
          <p:cNvPr id="179203" name="ZoneTexte 1">
            <a:extLst>
              <a:ext uri="{FF2B5EF4-FFF2-40B4-BE49-F238E27FC236}">
                <a16:creationId xmlns:a16="http://schemas.microsoft.com/office/drawing/2014/main" id="{BA536108-B97D-4E46-9BD8-5398C18F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53188"/>
            <a:ext cx="910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 b="1"/>
              <a:t>Example: table of multiple hits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D05D34A9-09DF-F74E-BA8B-254E5B3AD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00FF"/>
                </a:solidFill>
              </a:rPr>
              <a:t>Modules</a:t>
            </a:r>
            <a:endParaRPr lang="en-US" altLang="x-none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455C19E3-3CDF-C246-95C2-80134BB4D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Perl modules are libraries of reusable code with specific functionalities</a:t>
            </a:r>
          </a:p>
          <a:p>
            <a:pPr eaLnBrk="1" hangingPunct="1">
              <a:defRPr/>
            </a:pPr>
            <a:r>
              <a:rPr lang="en-US" altLang="x-none" sz="2800"/>
              <a:t>Standard modules are distributed with </a:t>
            </a:r>
            <a:r>
              <a:rPr lang="en-US" altLang="x-none" sz="2800" i="1"/>
              <a:t>perl</a:t>
            </a:r>
            <a:r>
              <a:rPr lang="en-US" altLang="x-none" sz="2800"/>
              <a:t>, others can be obtained from specific servers:</a:t>
            </a:r>
          </a:p>
          <a:p>
            <a:pPr eaLnBrk="1" hangingPunct="1">
              <a:buFontTx/>
              <a:buNone/>
              <a:defRPr/>
            </a:pPr>
            <a:r>
              <a:rPr lang="fr-FR" altLang="x-none" sz="2800" b="1">
                <a:solidFill>
                  <a:srgbClr val="0000FF"/>
                </a:solidFill>
              </a:rPr>
              <a:t>   CPAN:</a:t>
            </a:r>
          </a:p>
          <a:p>
            <a:pPr eaLnBrk="1" hangingPunct="1">
              <a:buFontTx/>
              <a:buNone/>
              <a:defRPr/>
            </a:pPr>
            <a:r>
              <a:rPr lang="fr-FR" altLang="x-none" sz="2800" b="1">
                <a:solidFill>
                  <a:srgbClr val="0000FF"/>
                </a:solidFill>
              </a:rPr>
              <a:t>http://www.cpan.org/modules/index.html</a:t>
            </a:r>
            <a:endParaRPr lang="en-US" altLang="x-none" sz="2800"/>
          </a:p>
          <a:p>
            <a:pPr eaLnBrk="1" hangingPunct="1">
              <a:buFontTx/>
              <a:buNone/>
              <a:defRPr/>
            </a:pPr>
            <a:r>
              <a:rPr lang="en-US" altLang="x-none" sz="2800" b="1">
                <a:solidFill>
                  <a:srgbClr val="0000FF"/>
                </a:solidFill>
              </a:rPr>
              <a:t>   Bioperl:</a:t>
            </a:r>
          </a:p>
          <a:p>
            <a:pPr eaLnBrk="1" hangingPunct="1">
              <a:buFontTx/>
              <a:buNone/>
              <a:defRPr/>
            </a:pPr>
            <a:r>
              <a:rPr lang="fr-FR" altLang="x-none" sz="2400" b="1">
                <a:solidFill>
                  <a:srgbClr val="0000FF"/>
                </a:solidFill>
              </a:rPr>
              <a:t>http://www.bioperl.org/Core/Latest/bptutorial.html</a:t>
            </a: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Each module has its own namespace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8" name="Rectangle 10">
            <a:extLst>
              <a:ext uri="{FF2B5EF4-FFF2-40B4-BE49-F238E27FC236}">
                <a16:creationId xmlns:a16="http://schemas.microsoft.com/office/drawing/2014/main" id="{7E73E0E8-B067-5746-A300-8E217D7F1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1010699" name="Rectangle 11">
            <a:extLst>
              <a:ext uri="{FF2B5EF4-FFF2-40B4-BE49-F238E27FC236}">
                <a16:creationId xmlns:a16="http://schemas.microsoft.com/office/drawing/2014/main" id="{466133D5-2454-D840-B576-8F680C8C9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74838"/>
            <a:ext cx="91440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Sites to consider and visit as often as needed :</a:t>
            </a:r>
          </a:p>
          <a:p>
            <a:pPr eaLnBrk="1" hangingPunct="1"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fr-FR" altLang="x-none" sz="2000" b="1" dirty="0">
                <a:solidFill>
                  <a:srgbClr val="0000FF"/>
                </a:solidFill>
                <a:hlinkClick r:id="rId3"/>
              </a:rPr>
              <a:t>http://www.well.ox.ac.uk/~johnb/comp/perl/intro.html#perlbuiltin</a:t>
            </a:r>
            <a:endParaRPr lang="fr-FR" altLang="x-none" sz="2000" b="1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US" altLang="x-none" sz="28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x-none" sz="2800" b="1" dirty="0">
                <a:solidFill>
                  <a:srgbClr val="0000FF"/>
                </a:solidFill>
              </a:rPr>
              <a:t>http://</a:t>
            </a:r>
            <a:r>
              <a:rPr lang="en-US" altLang="x-none" sz="2800" b="1" dirty="0" err="1">
                <a:solidFill>
                  <a:srgbClr val="0000FF"/>
                </a:solidFill>
              </a:rPr>
              <a:t>perldoc.perl.org</a:t>
            </a:r>
            <a:r>
              <a:rPr lang="en-US" altLang="x-none" sz="2800" b="1" dirty="0">
                <a:solidFill>
                  <a:srgbClr val="0000FF"/>
                </a:solidFill>
              </a:rPr>
              <a:t>/</a:t>
            </a:r>
            <a:r>
              <a:rPr lang="en-US" altLang="x-none" sz="2800" b="1" dirty="0" err="1">
                <a:solidFill>
                  <a:srgbClr val="0000FF"/>
                </a:solidFill>
              </a:rPr>
              <a:t>perlfaq.html</a:t>
            </a:r>
            <a:endParaRPr lang="en-US" altLang="x-none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>
            <a:extLst>
              <a:ext uri="{FF2B5EF4-FFF2-40B4-BE49-F238E27FC236}">
                <a16:creationId xmlns:a16="http://schemas.microsoft.com/office/drawing/2014/main" id="{DF1D6BE1-A36A-0346-99C9-761271E01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fr-FR" altLang="x-none" b="1">
                <a:solidFill>
                  <a:srgbClr val="0000FF"/>
                </a:solidFill>
              </a:rPr>
              <a:t>Scripts: </a:t>
            </a:r>
            <a:r>
              <a:rPr lang="fr-FR" altLang="x-none" b="1" err="1">
                <a:solidFill>
                  <a:srgbClr val="0000FF"/>
                </a:solidFill>
              </a:rPr>
              <a:t>Examples</a:t>
            </a:r>
            <a:endParaRPr lang="fr-FR" altLang="x-none"/>
          </a:p>
        </p:txBody>
      </p:sp>
      <p:sp>
        <p:nvSpPr>
          <p:cNvPr id="1038339" name="Rectangle 3">
            <a:extLst>
              <a:ext uri="{FF2B5EF4-FFF2-40B4-BE49-F238E27FC236}">
                <a16:creationId xmlns:a16="http://schemas.microsoft.com/office/drawing/2014/main" id="{33E8C8AD-E2AB-B940-9EA2-0DEFB3CBA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dirty="0"/>
              <a:t>• </a:t>
            </a:r>
            <a:r>
              <a:rPr lang="en-GB" altLang="x-none" b="1" dirty="0">
                <a:solidFill>
                  <a:srgbClr val="0000FF"/>
                </a:solidFill>
              </a:rPr>
              <a:t>Use </a:t>
            </a:r>
            <a:r>
              <a:rPr lang="en-GB" altLang="x-none" b="1" dirty="0">
                <a:solidFill>
                  <a:srgbClr val="FF211E"/>
                </a:solidFill>
              </a:rPr>
              <a:t>\t</a:t>
            </a:r>
            <a:r>
              <a:rPr lang="en-GB" altLang="x-none" b="1" dirty="0">
                <a:solidFill>
                  <a:srgbClr val="0000FF"/>
                </a:solidFill>
              </a:rPr>
              <a:t> (tab) as separator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en-GB" altLang="x-none" sz="2800" b="1" dirty="0">
                <a:solidFill>
                  <a:srgbClr val="0000FF"/>
                </a:solidFill>
              </a:rPr>
              <a:t>useful to read and to create tables (word, excel,…)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altLang="x-none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GB" altLang="x-none" sz="2800" b="1" dirty="0" err="1">
                <a:latin typeface="Courier New" charset="0"/>
                <a:ea typeface="Courier New" charset="0"/>
                <a:cs typeface="Courier New" charset="0"/>
              </a:rPr>
              <a:t>perl</a:t>
            </a:r>
            <a:endParaRPr lang="en-GB" altLang="x-none" sz="28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while(&lt;&gt;)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@tab=split(/\s+/,$_);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print $tab[0];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 err="1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 $j ( 1 .. $#tab 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{ print "\</a:t>
            </a:r>
            <a:r>
              <a:rPr lang="en-GB" altLang="x-none" sz="2800" b="1" dirty="0" err="1">
                <a:latin typeface="Courier New" charset="0"/>
                <a:ea typeface="Courier New" charset="0"/>
                <a:cs typeface="Courier New" charset="0"/>
              </a:rPr>
              <a:t>t$tab</a:t>
            </a: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[$j]";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print "\n";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x-none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6" name="Text Box 4">
            <a:extLst>
              <a:ext uri="{FF2B5EF4-FFF2-40B4-BE49-F238E27FC236}">
                <a16:creationId xmlns:a16="http://schemas.microsoft.com/office/drawing/2014/main" id="{969FE68F-7869-B64E-AE94-5D128270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 </a:t>
            </a:r>
            <a:r>
              <a:rPr lang="en-GB" altLang="x-none" sz="2800" b="1">
                <a:latin typeface="Times New Roman" charset="0"/>
              </a:rPr>
              <a:t>Blocs of commands that will be often used in </a:t>
            </a:r>
            <a:r>
              <a:rPr lang="en-GB" altLang="x-none" sz="2800" b="1" i="1" err="1">
                <a:latin typeface="Times New Roman" charset="0"/>
              </a:rPr>
              <a:t>perl</a:t>
            </a:r>
            <a:r>
              <a:rPr lang="en-GB" altLang="x-none" sz="2800" b="1" i="1">
                <a:latin typeface="Times New Roman" charset="0"/>
              </a:rPr>
              <a:t> scripts</a:t>
            </a:r>
            <a:r>
              <a:rPr lang="en-GB" altLang="x-none" sz="2800" b="1">
                <a:latin typeface="Times New Roman" charset="0"/>
              </a:rPr>
              <a:t>: </a:t>
            </a:r>
          </a:p>
          <a:p>
            <a:pPr eaLnBrk="1" hangingPunct="1">
              <a:defRPr/>
            </a:pPr>
            <a:endParaRPr lang="en-GB" altLang="x-none">
              <a:latin typeface="Times New Roman" charset="0"/>
            </a:endParaRPr>
          </a:p>
          <a:p>
            <a:pPr eaLnBrk="1" hangingPunct="1">
              <a:defRPr/>
            </a:pPr>
            <a:r>
              <a:rPr lang="en-GB" altLang="x-none" sz="2400" b="1">
                <a:latin typeface="Times New Roman" charset="0"/>
              </a:rPr>
              <a:t>Example 1:</a:t>
            </a:r>
          </a:p>
          <a:p>
            <a:pPr eaLnBrk="1" hangingPunct="1">
              <a:defRPr/>
            </a:pPr>
            <a:endParaRPr lang="en-GB" altLang="x-none">
              <a:latin typeface="Times New Roman" charset="0"/>
            </a:endParaRP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while(&lt;&gt;)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{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@tab=split(/\s+/, $_);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}</a:t>
            </a:r>
          </a:p>
          <a:p>
            <a:pPr eaLnBrk="1" hangingPunct="1">
              <a:defRPr/>
            </a:pPr>
            <a:endParaRPr lang="en-GB" altLang="x-none">
              <a:latin typeface="Times New Roman" charset="0"/>
            </a:endParaRPr>
          </a:p>
          <a:p>
            <a:pPr eaLnBrk="1" hangingPunct="1">
              <a:defRPr/>
            </a:pPr>
            <a:r>
              <a:rPr lang="en-GB" altLang="x-none" sz="2400" b="1">
                <a:latin typeface="Times New Roman" charset="0"/>
              </a:rPr>
              <a:t>Example 2:</a:t>
            </a:r>
          </a:p>
          <a:p>
            <a:pPr eaLnBrk="1" hangingPunct="1">
              <a:defRPr/>
            </a:pPr>
            <a:endParaRPr lang="en-GB" altLang="x-none">
              <a:latin typeface="Times New Roman" charset="0"/>
            </a:endParaRP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open(P,"$BESTHITS");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while(&lt;P&gt;)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{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    @tab=split(/\s+/, $_);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    $PNUM{$tab[0]}=$tab[1];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    $FREQP{$tab[1]}++;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}</a:t>
            </a:r>
          </a:p>
          <a:p>
            <a:pPr eaLnBrk="1" hangingPunct="1">
              <a:defRPr/>
            </a:pPr>
            <a:r>
              <a:rPr lang="en-GB" altLang="x-none">
                <a:latin typeface="Times New Roman" charset="0"/>
              </a:rPr>
              <a:t>close(P);</a:t>
            </a:r>
          </a:p>
        </p:txBody>
      </p:sp>
      <p:sp>
        <p:nvSpPr>
          <p:cNvPr id="187394" name="Text Box 5">
            <a:extLst>
              <a:ext uri="{FF2B5EF4-FFF2-40B4-BE49-F238E27FC236}">
                <a16:creationId xmlns:a16="http://schemas.microsoft.com/office/drawing/2014/main" id="{A3DD5C00-3D40-E04D-8E56-43F17BB1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762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fr-FR" sz="4400" b="1">
                <a:solidFill>
                  <a:srgbClr val="0000FF"/>
                </a:solidFill>
              </a:rPr>
              <a:t>Scripts: Examples</a:t>
            </a:r>
            <a:endParaRPr lang="en-GB" altLang="fr-FR" sz="4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ext Box 5">
            <a:extLst>
              <a:ext uri="{FF2B5EF4-FFF2-40B4-BE49-F238E27FC236}">
                <a16:creationId xmlns:a16="http://schemas.microsoft.com/office/drawing/2014/main" id="{35CFF753-AB41-5B4A-9C21-FA78F713D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762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Overview of working directories</a:t>
            </a:r>
            <a:endParaRPr lang="en-GB" altLang="fr-FR" sz="1800"/>
          </a:p>
        </p:txBody>
      </p:sp>
      <p:sp>
        <p:nvSpPr>
          <p:cNvPr id="1044493" name="Line 13">
            <a:extLst>
              <a:ext uri="{FF2B5EF4-FFF2-40B4-BE49-F238E27FC236}">
                <a16:creationId xmlns:a16="http://schemas.microsoft.com/office/drawing/2014/main" id="{1D111AB7-E9F5-B140-9BC5-FCA03DF2A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44502" name="Line 22">
            <a:extLst>
              <a:ext uri="{FF2B5EF4-FFF2-40B4-BE49-F238E27FC236}">
                <a16:creationId xmlns:a16="http://schemas.microsoft.com/office/drawing/2014/main" id="{BE49B242-48C9-1742-8D22-1623BC736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429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189444" name="Group 36">
            <a:extLst>
              <a:ext uri="{FF2B5EF4-FFF2-40B4-BE49-F238E27FC236}">
                <a16:creationId xmlns:a16="http://schemas.microsoft.com/office/drawing/2014/main" id="{264CF491-1393-344E-B014-2A0117ED344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8966200" cy="4208463"/>
            <a:chOff x="144" y="1440"/>
            <a:chExt cx="5648" cy="2651"/>
          </a:xfrm>
        </p:grpSpPr>
        <p:grpSp>
          <p:nvGrpSpPr>
            <p:cNvPr id="189445" name="Group 30">
              <a:extLst>
                <a:ext uri="{FF2B5EF4-FFF2-40B4-BE49-F238E27FC236}">
                  <a16:creationId xmlns:a16="http://schemas.microsoft.com/office/drawing/2014/main" id="{B6BCDBAE-347F-4F4A-A4B3-666E63DB5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0"/>
              <a:ext cx="5616" cy="2009"/>
              <a:chOff x="144" y="1440"/>
              <a:chExt cx="5616" cy="2009"/>
            </a:xfrm>
          </p:grpSpPr>
          <p:grpSp>
            <p:nvGrpSpPr>
              <p:cNvPr id="189454" name="Group 18">
                <a:extLst>
                  <a:ext uri="{FF2B5EF4-FFF2-40B4-BE49-F238E27FC236}">
                    <a16:creationId xmlns:a16="http://schemas.microsoft.com/office/drawing/2014/main" id="{C714E716-74BA-2849-99D9-D6960F0586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1440"/>
                <a:ext cx="5616" cy="1383"/>
                <a:chOff x="144" y="1440"/>
                <a:chExt cx="5616" cy="1383"/>
              </a:xfrm>
            </p:grpSpPr>
            <p:grpSp>
              <p:nvGrpSpPr>
                <p:cNvPr id="189459" name="Group 15">
                  <a:extLst>
                    <a:ext uri="{FF2B5EF4-FFF2-40B4-BE49-F238E27FC236}">
                      <a16:creationId xmlns:a16="http://schemas.microsoft.com/office/drawing/2014/main" id="{9B3D00AF-CF61-6241-A652-9C776D25F1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5616" cy="1383"/>
                  <a:chOff x="144" y="1440"/>
                  <a:chExt cx="5616" cy="1383"/>
                </a:xfrm>
              </p:grpSpPr>
              <p:grpSp>
                <p:nvGrpSpPr>
                  <p:cNvPr id="189462" name="Group 10">
                    <a:extLst>
                      <a:ext uri="{FF2B5EF4-FFF2-40B4-BE49-F238E27FC236}">
                        <a16:creationId xmlns:a16="http://schemas.microsoft.com/office/drawing/2014/main" id="{80F73BF4-959E-8947-96A6-C2FFB7CC8B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" y="1440"/>
                    <a:ext cx="5616" cy="1008"/>
                    <a:chOff x="144" y="1440"/>
                    <a:chExt cx="5616" cy="1008"/>
                  </a:xfrm>
                </p:grpSpPr>
                <p:sp>
                  <p:nvSpPr>
                    <p:cNvPr id="1044484" name="Text Box 4">
                      <a:extLst>
                        <a:ext uri="{FF2B5EF4-FFF2-40B4-BE49-F238E27FC236}">
                          <a16:creationId xmlns:a16="http://schemas.microsoft.com/office/drawing/2014/main" id="{3D5660B7-6282-DB40-AB82-BAD76114022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" y="1440"/>
                      <a:ext cx="5616" cy="10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en-GB" altLang="x-none" b="1">
                          <a:latin typeface="Times New Roman" charset="0"/>
                        </a:rPr>
                        <a:t>					</a:t>
                      </a:r>
                      <a:r>
                        <a:rPr lang="en-GB" altLang="x-none" sz="2400" b="1">
                          <a:latin typeface="Times New Roman" charset="0"/>
                        </a:rPr>
                        <a:t>BCGA</a:t>
                      </a:r>
                    </a:p>
                    <a:p>
                      <a:pPr eaLnBrk="1" hangingPunct="1">
                        <a:defRPr/>
                      </a:pPr>
                      <a:endParaRPr lang="en-GB" altLang="x-none" sz="2400" b="1">
                        <a:latin typeface="Times New Roman" charset="0"/>
                      </a:endParaRPr>
                    </a:p>
                    <a:p>
                      <a:pPr eaLnBrk="1" hangingPunct="1">
                        <a:defRPr/>
                      </a:pPr>
                      <a:r>
                        <a:rPr lang="en-GB" altLang="x-none" sz="2400" b="1">
                          <a:latin typeface="Times New Roman" charset="0"/>
                        </a:rPr>
                        <a:t>DATAMANIP    RESMINING    GENOMEDB	GCOMP</a:t>
                      </a:r>
                    </a:p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endParaRPr lang="en-GB" altLang="x-none">
                        <a:latin typeface="Arial" charset="0"/>
                      </a:endParaRPr>
                    </a:p>
                  </p:txBody>
                </p:sp>
                <p:sp>
                  <p:nvSpPr>
                    <p:cNvPr id="1044486" name="Line 6">
                      <a:extLst>
                        <a:ext uri="{FF2B5EF4-FFF2-40B4-BE49-F238E27FC236}">
                          <a16:creationId xmlns:a16="http://schemas.microsoft.com/office/drawing/2014/main" id="{E3C1B1D7-7CD5-7B41-B1B4-3320477BBF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60" y="1680"/>
                      <a:ext cx="2256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en-GB">
                        <a:latin typeface="Arial" charset="0"/>
                      </a:endParaRPr>
                    </a:p>
                  </p:txBody>
                </p:sp>
                <p:sp>
                  <p:nvSpPr>
                    <p:cNvPr id="1044487" name="Line 7">
                      <a:extLst>
                        <a:ext uri="{FF2B5EF4-FFF2-40B4-BE49-F238E27FC236}">
                          <a16:creationId xmlns:a16="http://schemas.microsoft.com/office/drawing/2014/main" id="{AA86F9B4-4FA7-614B-9FAB-DF6E5233FE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48" y="1680"/>
                      <a:ext cx="768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en-GB">
                        <a:latin typeface="Arial" charset="0"/>
                      </a:endParaRPr>
                    </a:p>
                  </p:txBody>
                </p:sp>
                <p:sp>
                  <p:nvSpPr>
                    <p:cNvPr id="1044488" name="Line 8">
                      <a:extLst>
                        <a:ext uri="{FF2B5EF4-FFF2-40B4-BE49-F238E27FC236}">
                          <a16:creationId xmlns:a16="http://schemas.microsoft.com/office/drawing/2014/main" id="{B0B0D2E0-CBC0-5E4D-A774-3A0183AC35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680"/>
                      <a:ext cx="336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en-GB">
                        <a:latin typeface="Arial" charset="0"/>
                      </a:endParaRPr>
                    </a:p>
                  </p:txBody>
                </p:sp>
                <p:sp>
                  <p:nvSpPr>
                    <p:cNvPr id="1044489" name="Line 9">
                      <a:extLst>
                        <a:ext uri="{FF2B5EF4-FFF2-40B4-BE49-F238E27FC236}">
                          <a16:creationId xmlns:a16="http://schemas.microsoft.com/office/drawing/2014/main" id="{54F968E1-2996-5645-9E11-04531C8AB1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680"/>
                      <a:ext cx="1392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en-GB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1044491" name="Text Box 11">
                    <a:extLst>
                      <a:ext uri="{FF2B5EF4-FFF2-40B4-BE49-F238E27FC236}">
                        <a16:creationId xmlns:a16="http://schemas.microsoft.com/office/drawing/2014/main" id="{CA075A1D-8F81-BB4F-8C5C-3CBCECA399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2592"/>
                    <a:ext cx="8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GB" altLang="x-none" b="1">
                        <a:latin typeface="Arial" charset="0"/>
                      </a:rPr>
                      <a:t>DUPCONS</a:t>
                    </a:r>
                    <a:endParaRPr lang="en-GB" altLang="x-none">
                      <a:latin typeface="Arial" charset="0"/>
                    </a:endParaRPr>
                  </a:p>
                </p:txBody>
              </p:sp>
              <p:sp>
                <p:nvSpPr>
                  <p:cNvPr id="1044492" name="Text Box 12">
                    <a:extLst>
                      <a:ext uri="{FF2B5EF4-FFF2-40B4-BE49-F238E27FC236}">
                        <a16:creationId xmlns:a16="http://schemas.microsoft.com/office/drawing/2014/main" id="{53C91963-AFCB-CF42-9458-A3160D268D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2592"/>
                    <a:ext cx="52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GB" altLang="x-none" b="1">
                        <a:latin typeface="Arial" charset="0"/>
                      </a:rPr>
                      <a:t>ORTH</a:t>
                    </a:r>
                    <a:endParaRPr lang="en-GB" altLang="x-none">
                      <a:latin typeface="Arial" charset="0"/>
                    </a:endParaRPr>
                  </a:p>
                </p:txBody>
              </p:sp>
              <p:sp>
                <p:nvSpPr>
                  <p:cNvPr id="1044494" name="Line 14">
                    <a:extLst>
                      <a:ext uri="{FF2B5EF4-FFF2-40B4-BE49-F238E27FC236}">
                        <a16:creationId xmlns:a16="http://schemas.microsoft.com/office/drawing/2014/main" id="{C4E10E4C-5964-054B-A8EB-76E07D1F12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112"/>
                    <a:ext cx="528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GB">
                      <a:latin typeface="Arial" charset="0"/>
                    </a:endParaRPr>
                  </a:p>
                </p:txBody>
              </p:sp>
            </p:grpSp>
            <p:sp>
              <p:nvSpPr>
                <p:cNvPr id="1044496" name="Text Box 16">
                  <a:extLst>
                    <a:ext uri="{FF2B5EF4-FFF2-40B4-BE49-F238E27FC236}">
                      <a16:creationId xmlns:a16="http://schemas.microsoft.com/office/drawing/2014/main" id="{A97CE6FE-44D3-C440-8B65-A7DCEE9BF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2553"/>
                  <a:ext cx="71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GB" altLang="x-none" b="1" dirty="0">
                      <a:latin typeface="Arial" charset="0"/>
                    </a:rPr>
                    <a:t>SACE</a:t>
                  </a:r>
                  <a:endParaRPr lang="en-GB" altLang="x-none" dirty="0">
                    <a:latin typeface="Arial" charset="0"/>
                  </a:endParaRPr>
                </a:p>
              </p:txBody>
            </p:sp>
            <p:sp>
              <p:nvSpPr>
                <p:cNvPr id="1044497" name="Line 17">
                  <a:extLst>
                    <a:ext uri="{FF2B5EF4-FFF2-40B4-BE49-F238E27FC236}">
                      <a16:creationId xmlns:a16="http://schemas.microsoft.com/office/drawing/2014/main" id="{D9E8DD76-7C79-1742-AEB9-F83340A90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2160"/>
                  <a:ext cx="14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GB">
                    <a:latin typeface="Arial" charset="0"/>
                  </a:endParaRPr>
                </a:p>
              </p:txBody>
            </p:sp>
          </p:grpSp>
          <p:sp>
            <p:nvSpPr>
              <p:cNvPr id="1044499" name="Text Box 19">
                <a:extLst>
                  <a:ext uri="{FF2B5EF4-FFF2-40B4-BE49-F238E27FC236}">
                    <a16:creationId xmlns:a16="http://schemas.microsoft.com/office/drawing/2014/main" id="{88B05E59-B0C9-674E-A962-A635BBA27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49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GB" altLang="x-none" sz="2400" b="1">
                    <a:latin typeface="Arial" charset="0"/>
                  </a:rPr>
                  <a:t>data</a:t>
                </a:r>
                <a:endParaRPr lang="en-GB" altLang="x-none">
                  <a:latin typeface="Arial" charset="0"/>
                </a:endParaRPr>
              </a:p>
            </p:txBody>
          </p:sp>
          <p:sp>
            <p:nvSpPr>
              <p:cNvPr id="1044501" name="Line 21">
                <a:extLst>
                  <a:ext uri="{FF2B5EF4-FFF2-40B4-BE49-F238E27FC236}">
                    <a16:creationId xmlns:a16="http://schemas.microsoft.com/office/drawing/2014/main" id="{25C322F8-C604-D44B-A363-BDE06CBED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160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GB">
                  <a:latin typeface="Arial" charset="0"/>
                </a:endParaRPr>
              </a:p>
            </p:txBody>
          </p:sp>
          <p:sp>
            <p:nvSpPr>
              <p:cNvPr id="1044504" name="Text Box 24">
                <a:extLst>
                  <a:ext uri="{FF2B5EF4-FFF2-40B4-BE49-F238E27FC236}">
                    <a16:creationId xmlns:a16="http://schemas.microsoft.com/office/drawing/2014/main" id="{38D230B6-0AA6-7D4B-940F-A9ACF25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216"/>
                <a:ext cx="13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GB" altLang="x-none" b="1" dirty="0" err="1">
                    <a:latin typeface="Arial" charset="0"/>
                  </a:rPr>
                  <a:t>allsaceprt.fasta</a:t>
                </a:r>
                <a:endParaRPr lang="en-GB" altLang="x-none" dirty="0">
                  <a:latin typeface="Arial" charset="0"/>
                </a:endParaRPr>
              </a:p>
            </p:txBody>
          </p:sp>
          <p:sp>
            <p:nvSpPr>
              <p:cNvPr id="1044505" name="Line 25">
                <a:extLst>
                  <a:ext uri="{FF2B5EF4-FFF2-40B4-BE49-F238E27FC236}">
                    <a16:creationId xmlns:a16="http://schemas.microsoft.com/office/drawing/2014/main" id="{4D73E5D4-1633-C147-88CA-A7FC2EF32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88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GB">
                  <a:latin typeface="Arial" charset="0"/>
                </a:endParaRPr>
              </a:p>
            </p:txBody>
          </p:sp>
        </p:grpSp>
        <p:grpSp>
          <p:nvGrpSpPr>
            <p:cNvPr id="189446" name="Group 35">
              <a:extLst>
                <a:ext uri="{FF2B5EF4-FFF2-40B4-BE49-F238E27FC236}">
                  <a16:creationId xmlns:a16="http://schemas.microsoft.com/office/drawing/2014/main" id="{21636461-6971-004F-AA9B-B9A45875F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6" y="2544"/>
              <a:ext cx="1056" cy="1547"/>
              <a:chOff x="4736" y="2544"/>
              <a:chExt cx="1056" cy="1547"/>
            </a:xfrm>
          </p:grpSpPr>
          <p:grpSp>
            <p:nvGrpSpPr>
              <p:cNvPr id="189447" name="Group 31">
                <a:extLst>
                  <a:ext uri="{FF2B5EF4-FFF2-40B4-BE49-F238E27FC236}">
                    <a16:creationId xmlns:a16="http://schemas.microsoft.com/office/drawing/2014/main" id="{B03D5C7A-7952-5944-83AC-0645E0734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6" y="3216"/>
                <a:ext cx="1056" cy="875"/>
                <a:chOff x="4736" y="3216"/>
                <a:chExt cx="1056" cy="875"/>
              </a:xfrm>
            </p:grpSpPr>
            <p:sp>
              <p:nvSpPr>
                <p:cNvPr id="1044500" name="Text Box 20">
                  <a:extLst>
                    <a:ext uri="{FF2B5EF4-FFF2-40B4-BE49-F238E27FC236}">
                      <a16:creationId xmlns:a16="http://schemas.microsoft.com/office/drawing/2014/main" id="{A0613CB2-4D40-F14C-AA35-23811B8A3A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4" y="3216"/>
                  <a:ext cx="5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GB" altLang="x-none" b="1" dirty="0">
                      <a:latin typeface="Arial" charset="0"/>
                    </a:rPr>
                    <a:t>SACE</a:t>
                  </a:r>
                  <a:endParaRPr lang="en-GB" altLang="x-none" dirty="0">
                    <a:latin typeface="Arial" charset="0"/>
                  </a:endParaRPr>
                </a:p>
              </p:txBody>
            </p:sp>
            <p:sp>
              <p:nvSpPr>
                <p:cNvPr id="1044507" name="Text Box 27">
                  <a:extLst>
                    <a:ext uri="{FF2B5EF4-FFF2-40B4-BE49-F238E27FC236}">
                      <a16:creationId xmlns:a16="http://schemas.microsoft.com/office/drawing/2014/main" id="{3A70F169-9E9D-8946-8B77-833F9662B9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6" y="3897"/>
                  <a:ext cx="105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GB" altLang="x-none" sz="1400" b="1">
                      <a:latin typeface="Arial" charset="0"/>
                    </a:rPr>
                    <a:t>SACEseqnew</a:t>
                  </a:r>
                  <a:endParaRPr lang="en-GB" altLang="x-none" dirty="0">
                    <a:latin typeface="Arial" charset="0"/>
                  </a:endParaRPr>
                </a:p>
              </p:txBody>
            </p:sp>
            <p:sp>
              <p:nvSpPr>
                <p:cNvPr id="1044508" name="Line 28">
                  <a:extLst>
                    <a:ext uri="{FF2B5EF4-FFF2-40B4-BE49-F238E27FC236}">
                      <a16:creationId xmlns:a16="http://schemas.microsoft.com/office/drawing/2014/main" id="{5D073987-4B08-514A-B900-00EDBD57C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355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GB">
                    <a:latin typeface="Arial" charset="0"/>
                  </a:endParaRPr>
                </a:p>
              </p:txBody>
            </p:sp>
          </p:grpSp>
          <p:grpSp>
            <p:nvGrpSpPr>
              <p:cNvPr id="189448" name="Group 34">
                <a:extLst>
                  <a:ext uri="{FF2B5EF4-FFF2-40B4-BE49-F238E27FC236}">
                    <a16:creationId xmlns:a16="http://schemas.microsoft.com/office/drawing/2014/main" id="{3DCE6A69-705B-BA44-8267-453D8E380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2544"/>
                <a:ext cx="720" cy="624"/>
                <a:chOff x="4848" y="2544"/>
                <a:chExt cx="720" cy="624"/>
              </a:xfrm>
            </p:grpSpPr>
            <p:sp>
              <p:nvSpPr>
                <p:cNvPr id="1044512" name="Text Box 32">
                  <a:extLst>
                    <a:ext uri="{FF2B5EF4-FFF2-40B4-BE49-F238E27FC236}">
                      <a16:creationId xmlns:a16="http://schemas.microsoft.com/office/drawing/2014/main" id="{1E8B00A3-0C55-1240-A041-570A38ABA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8" y="2544"/>
                  <a:ext cx="7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GB" altLang="x-none" b="1">
                      <a:latin typeface="Arial" charset="0"/>
                    </a:rPr>
                    <a:t>genanal</a:t>
                  </a:r>
                  <a:endParaRPr lang="en-GB" altLang="x-none">
                    <a:latin typeface="Arial" charset="0"/>
                  </a:endParaRPr>
                </a:p>
              </p:txBody>
            </p:sp>
            <p:sp>
              <p:nvSpPr>
                <p:cNvPr id="1044513" name="Line 33">
                  <a:extLst>
                    <a:ext uri="{FF2B5EF4-FFF2-40B4-BE49-F238E27FC236}">
                      <a16:creationId xmlns:a16="http://schemas.microsoft.com/office/drawing/2014/main" id="{A1D386AB-2738-7B41-AD10-C79450980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288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GB">
                    <a:latin typeface="Arial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Text Box 2">
            <a:extLst>
              <a:ext uri="{FF2B5EF4-FFF2-40B4-BE49-F238E27FC236}">
                <a16:creationId xmlns:a16="http://schemas.microsoft.com/office/drawing/2014/main" id="{5B861854-F01F-9F45-8F5C-F8B7B735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914400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x-none" sz="2800" b="1" dirty="0">
                <a:latin typeface="Times" charset="0"/>
              </a:rPr>
              <a:t>Sequence and genome files:</a:t>
            </a:r>
          </a:p>
          <a:p>
            <a:pPr eaLnBrk="1" hangingPunct="1">
              <a:defRPr/>
            </a:pPr>
            <a:endParaRPr lang="en-GB" altLang="x-none" dirty="0">
              <a:latin typeface="Times" charset="0"/>
            </a:endParaRPr>
          </a:p>
          <a:p>
            <a:pPr eaLnBrk="1" hangingPunct="1">
              <a:defRPr/>
            </a:pPr>
            <a:r>
              <a:rPr lang="en-GB" altLang="x-none" sz="2800" dirty="0">
                <a:latin typeface="Times" charset="0"/>
              </a:rPr>
              <a:t>We consider sequences and databases in </a:t>
            </a:r>
            <a:r>
              <a:rPr lang="fr-FR" altLang="x-none" sz="2800" dirty="0">
                <a:latin typeface="Times" charset="0"/>
                <a:ea typeface="ヒラギノ角ゴ Pro W3" charset="-128"/>
              </a:rPr>
              <a:t>“</a:t>
            </a:r>
            <a:r>
              <a:rPr lang="fr-FR" altLang="x-none" sz="2800" dirty="0">
                <a:solidFill>
                  <a:srgbClr val="0000FF"/>
                </a:solidFill>
                <a:latin typeface="Times" charset="0"/>
                <a:ea typeface="ヒラギノ角ゴ Pro W3" charset="-128"/>
              </a:rPr>
              <a:t>f</a:t>
            </a:r>
            <a:r>
              <a:rPr lang="fr-FR" altLang="x-none" sz="2800" dirty="0">
                <a:solidFill>
                  <a:srgbClr val="0000FF"/>
                </a:solidFill>
                <a:latin typeface="Times" charset="0"/>
              </a:rPr>
              <a:t>a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sta</a:t>
            </a:r>
            <a:r>
              <a:rPr lang="en-GB" altLang="x-none" sz="2800" dirty="0">
                <a:latin typeface="Times" charset="0"/>
              </a:rPr>
              <a:t>” format.</a:t>
            </a: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DB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.pep</a:t>
            </a:r>
            <a:r>
              <a:rPr lang="en-GB" altLang="x-none" sz="2800" dirty="0">
                <a:latin typeface="Times" charset="0"/>
              </a:rPr>
              <a:t>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.pep</a:t>
            </a:r>
            <a:r>
              <a:rPr lang="en-GB" altLang="x-none" sz="2800" dirty="0">
                <a:latin typeface="Times" charset="0"/>
              </a:rPr>
              <a:t>” for protein databases);</a:t>
            </a: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DB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.dna</a:t>
            </a:r>
            <a:r>
              <a:rPr lang="en-GB" altLang="x-none" sz="2800" dirty="0">
                <a:latin typeface="Times" charset="0"/>
              </a:rPr>
              <a:t>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dna</a:t>
            </a:r>
            <a:r>
              <a:rPr lang="en-GB" altLang="x-none" sz="2800" dirty="0">
                <a:latin typeface="Times" charset="0"/>
              </a:rPr>
              <a:t>” for </a:t>
            </a:r>
            <a:r>
              <a:rPr lang="en-GB" altLang="x-none" sz="2800" dirty="0" err="1">
                <a:latin typeface="Times" charset="0"/>
              </a:rPr>
              <a:t>dna</a:t>
            </a:r>
            <a:r>
              <a:rPr lang="en-GB" altLang="x-none" sz="2800" dirty="0">
                <a:latin typeface="Times" charset="0"/>
              </a:rPr>
              <a:t> databases);</a:t>
            </a: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seq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.prt</a:t>
            </a:r>
            <a:r>
              <a:rPr lang="en-GB" altLang="x-none" sz="2800" dirty="0">
                <a:latin typeface="Times" charset="0"/>
              </a:rPr>
              <a:t> 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prt</a:t>
            </a:r>
            <a:r>
              <a:rPr lang="en-GB" altLang="x-none" sz="2800" dirty="0">
                <a:latin typeface="Times" charset="0"/>
              </a:rPr>
              <a:t>” for protein sequences);</a:t>
            </a: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seq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.dna</a:t>
            </a:r>
            <a:r>
              <a:rPr lang="en-GB" altLang="x-none" sz="2800" dirty="0">
                <a:latin typeface="Times" charset="0"/>
              </a:rPr>
              <a:t>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dna</a:t>
            </a:r>
            <a:r>
              <a:rPr lang="en-GB" altLang="x-none" sz="2800" dirty="0">
                <a:latin typeface="Times" charset="0"/>
              </a:rPr>
              <a:t>” for </a:t>
            </a:r>
            <a:r>
              <a:rPr lang="en-GB" altLang="x-none" sz="2800" dirty="0" err="1">
                <a:latin typeface="Times" charset="0"/>
              </a:rPr>
              <a:t>dna</a:t>
            </a:r>
            <a:r>
              <a:rPr lang="en-GB" altLang="x-none" sz="2800" dirty="0">
                <a:latin typeface="Times" charset="0"/>
              </a:rPr>
              <a:t> sequences);</a:t>
            </a: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GSPEC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.seq</a:t>
            </a:r>
            <a:r>
              <a:rPr lang="en-GB" altLang="x-none" sz="2800" dirty="0">
                <a:latin typeface="Times" charset="0"/>
              </a:rPr>
              <a:t>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seq</a:t>
            </a:r>
            <a:r>
              <a:rPr lang="en-GB" altLang="x-none" sz="2800" dirty="0">
                <a:latin typeface="Times" charset="0"/>
              </a:rPr>
              <a:t>” for genome database sequences);</a:t>
            </a:r>
          </a:p>
          <a:p>
            <a:pPr eaLnBrk="1" hangingPunct="1">
              <a:defRPr/>
            </a:pPr>
            <a:endParaRPr lang="en-GB" altLang="x-none" sz="2800" b="1" dirty="0">
              <a:latin typeface="Times" charset="0"/>
            </a:endParaRPr>
          </a:p>
          <a:p>
            <a:pPr eaLnBrk="1" hangingPunct="1">
              <a:defRPr/>
            </a:pPr>
            <a:r>
              <a:rPr lang="en-GB" altLang="x-none" sz="2800" b="1" dirty="0">
                <a:latin typeface="Times" charset="0"/>
              </a:rPr>
              <a:t>Scripts:</a:t>
            </a:r>
          </a:p>
          <a:p>
            <a:pPr eaLnBrk="1" hangingPunct="1">
              <a:defRPr/>
            </a:pPr>
            <a:endParaRPr lang="en-GB" altLang="x-none" dirty="0">
              <a:latin typeface="Times" charset="0"/>
            </a:endParaRP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script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.pl</a:t>
            </a:r>
            <a:r>
              <a:rPr lang="en-GB" altLang="x-none" sz="2800" dirty="0">
                <a:latin typeface="Times" charset="0"/>
              </a:rPr>
              <a:t> 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pl</a:t>
            </a:r>
            <a:r>
              <a:rPr lang="en-GB" altLang="x-none" sz="2800" dirty="0">
                <a:latin typeface="Times" charset="0"/>
              </a:rPr>
              <a:t>” for </a:t>
            </a:r>
            <a:r>
              <a:rPr lang="en-GB" altLang="x-none" sz="2800" dirty="0" err="1">
                <a:latin typeface="Times" charset="0"/>
              </a:rPr>
              <a:t>perl</a:t>
            </a:r>
            <a:r>
              <a:rPr lang="en-GB" altLang="x-none" sz="2800" dirty="0">
                <a:latin typeface="Times" charset="0"/>
              </a:rPr>
              <a:t> scripts);</a:t>
            </a:r>
          </a:p>
          <a:p>
            <a:pPr eaLnBrk="1" hangingPunct="1">
              <a:defRPr/>
            </a:pPr>
            <a:r>
              <a:rPr lang="en-GB" altLang="x-none" sz="2800" dirty="0" err="1">
                <a:latin typeface="Times" charset="0"/>
              </a:rPr>
              <a:t>script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.scr</a:t>
            </a:r>
            <a:r>
              <a:rPr lang="en-GB" altLang="x-none" sz="2800" dirty="0">
                <a:latin typeface="Times" charset="0"/>
              </a:rPr>
              <a:t> (extension “</a:t>
            </a:r>
            <a:r>
              <a:rPr lang="en-GB" altLang="x-none" sz="2800" dirty="0">
                <a:solidFill>
                  <a:srgbClr val="0000FF"/>
                </a:solidFill>
                <a:latin typeface="Times" charset="0"/>
              </a:rPr>
              <a:t>.</a:t>
            </a:r>
            <a:r>
              <a:rPr lang="en-GB" altLang="x-none" sz="2800" dirty="0" err="1">
                <a:solidFill>
                  <a:srgbClr val="0000FF"/>
                </a:solidFill>
                <a:latin typeface="Times" charset="0"/>
              </a:rPr>
              <a:t>scr</a:t>
            </a:r>
            <a:r>
              <a:rPr lang="en-GB" altLang="x-none" sz="2800" dirty="0">
                <a:latin typeface="Times" charset="0"/>
              </a:rPr>
              <a:t>” for </a:t>
            </a:r>
            <a:r>
              <a:rPr lang="en-GB" altLang="x-none" sz="2800" dirty="0" err="1">
                <a:latin typeface="Times" charset="0"/>
              </a:rPr>
              <a:t>unix</a:t>
            </a:r>
            <a:r>
              <a:rPr lang="en-GB" altLang="x-none" sz="2800" dirty="0">
                <a:latin typeface="Times" charset="0"/>
              </a:rPr>
              <a:t> shell scripts);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191490" name="Text Box 3">
            <a:extLst>
              <a:ext uri="{FF2B5EF4-FFF2-40B4-BE49-F238E27FC236}">
                <a16:creationId xmlns:a16="http://schemas.microsoft.com/office/drawing/2014/main" id="{C3AA29DC-381B-8B4B-9CDD-467403CC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762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Notations</a:t>
            </a:r>
            <a:endParaRPr lang="en-GB" altLang="fr-F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>
            <a:extLst>
              <a:ext uri="{FF2B5EF4-FFF2-40B4-BE49-F238E27FC236}">
                <a16:creationId xmlns:a16="http://schemas.microsoft.com/office/drawing/2014/main" id="{6CCE5633-AC27-C647-892D-4C15ABF9E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0000FF"/>
                </a:solidFill>
              </a:rPr>
              <a:t>A simple </a:t>
            </a:r>
            <a:r>
              <a:rPr lang="en-US" altLang="x-none" b="1" err="1">
                <a:solidFill>
                  <a:srgbClr val="0000FF"/>
                </a:solidFill>
              </a:rPr>
              <a:t>perl</a:t>
            </a:r>
            <a:r>
              <a:rPr lang="en-US" altLang="x-none" b="1">
                <a:solidFill>
                  <a:srgbClr val="0000FF"/>
                </a:solidFill>
              </a:rPr>
              <a:t> script</a:t>
            </a:r>
            <a:endParaRPr lang="en-US" altLang="x-none" b="1"/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B291E24D-6CBD-564E-8766-E299654C1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 i="1" err="1"/>
              <a:t>Hello.pl</a:t>
            </a:r>
            <a:r>
              <a:rPr lang="en-US" altLang="x-none" sz="2800" i="1"/>
              <a:t>: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#!/</a:t>
            </a:r>
            <a:r>
              <a:rPr lang="en-US" altLang="x-none" sz="2800" err="1">
                <a:latin typeface="Courier New" charset="0"/>
              </a:rPr>
              <a:t>usr</a:t>
            </a:r>
            <a:r>
              <a:rPr lang="en-US" altLang="x-none" sz="2800">
                <a:latin typeface="Courier New" charset="0"/>
              </a:rPr>
              <a:t>/bin/</a:t>
            </a:r>
            <a:r>
              <a:rPr lang="en-US" altLang="x-none" sz="2800" err="1">
                <a:latin typeface="Courier New" charset="0"/>
              </a:rPr>
              <a:t>perl</a:t>
            </a:r>
            <a:r>
              <a:rPr lang="en-US" altLang="x-none" sz="2800">
                <a:latin typeface="Courier New" charset="0"/>
              </a:rPr>
              <a:t> -w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latin typeface="Courier New" charset="0"/>
              </a:rPr>
              <a:t>print “Hello, world!\n”;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FontTx/>
              <a:buChar char="$"/>
              <a:defRPr/>
            </a:pPr>
            <a:r>
              <a:rPr lang="en-US" altLang="x-none" sz="2800" err="1">
                <a:latin typeface="Courier New" charset="0"/>
              </a:rPr>
              <a:t>chmod</a:t>
            </a:r>
            <a:r>
              <a:rPr lang="en-US" altLang="x-none" sz="2800">
                <a:latin typeface="Courier New" charset="0"/>
              </a:rPr>
              <a:t> </a:t>
            </a:r>
            <a:r>
              <a:rPr lang="en-US" altLang="x-none" sz="2800" err="1">
                <a:latin typeface="Courier New" charset="0"/>
              </a:rPr>
              <a:t>a+x</a:t>
            </a:r>
            <a:r>
              <a:rPr lang="en-US" altLang="x-none" sz="2800">
                <a:latin typeface="Courier New" charset="0"/>
              </a:rPr>
              <a:t> </a:t>
            </a:r>
            <a:r>
              <a:rPr lang="en-US" altLang="x-none" sz="2800" err="1">
                <a:latin typeface="Courier New" charset="0"/>
              </a:rPr>
              <a:t>hello.pl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FontTx/>
              <a:buChar char="$"/>
              <a:defRPr/>
            </a:pPr>
            <a:r>
              <a:rPr lang="en-US" altLang="x-none" sz="2800">
                <a:latin typeface="Courier New" charset="0"/>
              </a:rPr>
              <a:t>./</a:t>
            </a:r>
            <a:r>
              <a:rPr lang="en-US" altLang="x-none" sz="2800" err="1">
                <a:latin typeface="Courier New" charset="0"/>
              </a:rPr>
              <a:t>hello.pl</a:t>
            </a:r>
            <a:endParaRPr lang="en-US" altLang="x-none" sz="2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solidFill>
                  <a:srgbClr val="4C4C4C"/>
                </a:solidFill>
                <a:latin typeface="Courier New" charset="0"/>
              </a:rPr>
              <a:t>Hello, world!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FontTx/>
              <a:buChar char="$"/>
              <a:defRPr/>
            </a:pPr>
            <a:r>
              <a:rPr lang="en-US" altLang="x-none" sz="2800" err="1">
                <a:latin typeface="Courier New" charset="0"/>
              </a:rPr>
              <a:t>perl</a:t>
            </a:r>
            <a:r>
              <a:rPr lang="en-US" altLang="x-none" sz="2800">
                <a:latin typeface="Courier New" charset="0"/>
              </a:rPr>
              <a:t> -e ‘print “Hello, world!\n”;’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sz="2800">
                <a:solidFill>
                  <a:srgbClr val="4C4C4C"/>
                </a:solidFill>
                <a:latin typeface="Courier New" charset="0"/>
              </a:rPr>
              <a:t>Hello, world!</a:t>
            </a:r>
          </a:p>
        </p:txBody>
      </p:sp>
      <p:sp>
        <p:nvSpPr>
          <p:cNvPr id="830468" name="Rectangle 4">
            <a:extLst>
              <a:ext uri="{FF2B5EF4-FFF2-40B4-BE49-F238E27FC236}">
                <a16:creationId xmlns:a16="http://schemas.microsoft.com/office/drawing/2014/main" id="{7E076DB3-7AC1-8340-8315-97B1D12D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5410200" cy="990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 altLang="x-none" sz="2400">
              <a:latin typeface="Times" charset="0"/>
            </a:endParaRPr>
          </a:p>
        </p:txBody>
      </p:sp>
      <p:sp>
        <p:nvSpPr>
          <p:cNvPr id="830469" name="Text Box 5">
            <a:extLst>
              <a:ext uri="{FF2B5EF4-FFF2-40B4-BE49-F238E27FC236}">
                <a16:creationId xmlns:a16="http://schemas.microsoft.com/office/drawing/2014/main" id="{86B4A0B1-5A9A-9E44-90DC-1BD117F45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1524000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 i="1">
                <a:latin typeface="Times" charset="0"/>
              </a:rPr>
              <a:t>turns on warnings</a:t>
            </a:r>
            <a:endParaRPr lang="en-US" altLang="x-none" sz="2400">
              <a:latin typeface="Times" charset="0"/>
            </a:endParaRPr>
          </a:p>
        </p:txBody>
      </p:sp>
      <p:sp>
        <p:nvSpPr>
          <p:cNvPr id="830470" name="Line 6">
            <a:extLst>
              <a:ext uri="{FF2B5EF4-FFF2-40B4-BE49-F238E27FC236}">
                <a16:creationId xmlns:a16="http://schemas.microsoft.com/office/drawing/2014/main" id="{D7B89D56-0163-E144-83ED-161E1BDB2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905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3">
            <a:extLst>
              <a:ext uri="{FF2B5EF4-FFF2-40B4-BE49-F238E27FC236}">
                <a16:creationId xmlns:a16="http://schemas.microsoft.com/office/drawing/2014/main" id="{231B6BF3-71CC-2742-A5A8-3B989587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762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Practical sessions</a:t>
            </a:r>
            <a:endParaRPr lang="en-GB" altLang="fr-FR" sz="1800"/>
          </a:p>
        </p:txBody>
      </p:sp>
      <p:sp>
        <p:nvSpPr>
          <p:cNvPr id="193538" name="ZoneTexte 4">
            <a:extLst>
              <a:ext uri="{FF2B5EF4-FFF2-40B4-BE49-F238E27FC236}">
                <a16:creationId xmlns:a16="http://schemas.microsoft.com/office/drawing/2014/main" id="{2BDEBBED-C972-4742-B7B7-56ADE49F2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8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fr-FR" sz="4000" b="1"/>
              <a:t>See BCGAIPT2017_PerlPS.pdf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ZoneTexte 3">
            <a:extLst>
              <a:ext uri="{FF2B5EF4-FFF2-40B4-BE49-F238E27FC236}">
                <a16:creationId xmlns:a16="http://schemas.microsoft.com/office/drawing/2014/main" id="{CB695951-B451-3340-8451-03DBA16D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03525"/>
            <a:ext cx="9144000" cy="7699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4400" b="1">
                <a:solidFill>
                  <a:srgbClr val="0000FF"/>
                </a:solidFill>
              </a:rPr>
              <a:t>Thank You</a:t>
            </a:r>
          </a:p>
        </p:txBody>
      </p:sp>
      <p:sp>
        <p:nvSpPr>
          <p:cNvPr id="194562" name="ZoneTexte 1">
            <a:extLst>
              <a:ext uri="{FF2B5EF4-FFF2-40B4-BE49-F238E27FC236}">
                <a16:creationId xmlns:a16="http://schemas.microsoft.com/office/drawing/2014/main" id="{5CA3B11D-D3B7-7741-B8FF-E42EEAF9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1800" b="1"/>
              <a:t>See BCGAIPT2017_perl_min.ppt for hands-on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4536</Words>
  <Application>Microsoft Macintosh PowerPoint</Application>
  <PresentationFormat>Affichage à l'écran (4:3)</PresentationFormat>
  <Paragraphs>973</Paragraphs>
  <Slides>91</Slides>
  <Notes>85</Notes>
  <HiddenSlides>9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91</vt:i4>
      </vt:variant>
    </vt:vector>
  </HeadingPairs>
  <TitlesOfParts>
    <vt:vector size="101" baseType="lpstr">
      <vt:lpstr>Arial</vt:lpstr>
      <vt:lpstr>ＭＳ Ｐゴシック</vt:lpstr>
      <vt:lpstr>Wingdings</vt:lpstr>
      <vt:lpstr>Times New Roman</vt:lpstr>
      <vt:lpstr>Courier New</vt:lpstr>
      <vt:lpstr>Times</vt:lpstr>
      <vt:lpstr>Futura</vt:lpstr>
      <vt:lpstr>Chalkboard</vt:lpstr>
      <vt:lpstr>ヒラギノ角ゴ Pro W3</vt:lpstr>
      <vt:lpstr>Default Design</vt:lpstr>
      <vt:lpstr>Introduction to perl programming</vt:lpstr>
      <vt:lpstr>Objective</vt:lpstr>
      <vt:lpstr>Présentation PowerPoint</vt:lpstr>
      <vt:lpstr>References</vt:lpstr>
      <vt:lpstr>References</vt:lpstr>
      <vt:lpstr>Course Outline</vt:lpstr>
      <vt:lpstr>What is perl?</vt:lpstr>
      <vt:lpstr>What makes perl so powerful?</vt:lpstr>
      <vt:lpstr>A simple perl script</vt:lpstr>
      <vt:lpstr>Another perl script</vt:lpstr>
      <vt:lpstr>Another perl script</vt:lpstr>
      <vt:lpstr>perl script</vt:lpstr>
      <vt:lpstr>Notations</vt:lpstr>
      <vt:lpstr>Notations</vt:lpstr>
      <vt:lpstr>Data Types</vt:lpstr>
      <vt:lpstr>What Type?</vt:lpstr>
      <vt:lpstr>What Type?</vt:lpstr>
      <vt:lpstr>Scalars</vt:lpstr>
      <vt:lpstr>Special scalar variables</vt:lpstr>
      <vt:lpstr>Operators</vt:lpstr>
      <vt:lpstr>Comparison operators</vt:lpstr>
      <vt:lpstr>Boolean “Values”</vt:lpstr>
      <vt:lpstr>undef and defined</vt:lpstr>
      <vt:lpstr>Lists and Arrays</vt:lpstr>
      <vt:lpstr>Array/List Assignment</vt:lpstr>
      <vt:lpstr>Array/List Assignment</vt:lpstr>
      <vt:lpstr>More About Arrays and Lists</vt:lpstr>
      <vt:lpstr>Scalar and List Context</vt:lpstr>
      <vt:lpstr>pop and push</vt:lpstr>
      <vt:lpstr>shift and unshift</vt:lpstr>
      <vt:lpstr>Example: shift</vt:lpstr>
      <vt:lpstr>sort and reverse</vt:lpstr>
      <vt:lpstr>Iterate over a list</vt:lpstr>
      <vt:lpstr>Hashes</vt:lpstr>
      <vt:lpstr>Hash Element Access</vt:lpstr>
      <vt:lpstr>Hash Functions</vt:lpstr>
      <vt:lpstr>Hash Element Interpolation</vt:lpstr>
      <vt:lpstr>More Hash Functions</vt:lpstr>
      <vt:lpstr>Merging Hashes</vt:lpstr>
      <vt:lpstr>Subroutines</vt:lpstr>
      <vt:lpstr>Arguments</vt:lpstr>
      <vt:lpstr>Subroutines:  example</vt:lpstr>
      <vt:lpstr>More on Parameter Passing</vt:lpstr>
      <vt:lpstr>Return Values</vt:lpstr>
      <vt:lpstr>Lexical Variables</vt:lpstr>
      <vt:lpstr>use strict</vt:lpstr>
      <vt:lpstr>Another Subroutine Example</vt:lpstr>
      <vt:lpstr>Reading from STDIN</vt:lpstr>
      <vt:lpstr>Reading from STDIN example</vt:lpstr>
      <vt:lpstr>Présentation PowerPoint</vt:lpstr>
      <vt:lpstr>&lt; &gt;</vt:lpstr>
      <vt:lpstr>Filehandles </vt:lpstr>
      <vt:lpstr>Filehandles </vt:lpstr>
      <vt:lpstr>Présentation PowerPoint</vt:lpstr>
      <vt:lpstr>Errors</vt:lpstr>
      <vt:lpstr>Reading from a File</vt:lpstr>
      <vt:lpstr>Reading Whole File</vt:lpstr>
      <vt:lpstr>Writing to a File</vt:lpstr>
      <vt:lpstr>File Tests examples</vt:lpstr>
      <vt:lpstr>File Tests list</vt:lpstr>
      <vt:lpstr>File Tests list</vt:lpstr>
      <vt:lpstr>Manipulating Files and Dirs</vt:lpstr>
      <vt:lpstr>Manipulating Files and Dirs cont.</vt:lpstr>
      <vt:lpstr>if - elsif - else</vt:lpstr>
      <vt:lpstr>unless</vt:lpstr>
      <vt:lpstr>while and until</vt:lpstr>
      <vt:lpstr>for</vt:lpstr>
      <vt:lpstr>next</vt:lpstr>
      <vt:lpstr>last</vt:lpstr>
      <vt:lpstr>Logical and/or</vt:lpstr>
      <vt:lpstr>Regular Expressions</vt:lpstr>
      <vt:lpstr>Backreferences</vt:lpstr>
      <vt:lpstr>Matching</vt:lpstr>
      <vt:lpstr>Matching cont.</vt:lpstr>
      <vt:lpstr>\Substitutions</vt:lpstr>
      <vt:lpstr>\Substitutions</vt:lpstr>
      <vt:lpstr>Présentation PowerPoint</vt:lpstr>
      <vt:lpstr>RE Functions</vt:lpstr>
      <vt:lpstr>Examples: split</vt:lpstr>
      <vt:lpstr>Running Another program</vt:lpstr>
      <vt:lpstr>Capturing output</vt:lpstr>
      <vt:lpstr>Environment Variables</vt:lpstr>
      <vt:lpstr>Example: Word Frequency</vt:lpstr>
      <vt:lpstr>Modules</vt:lpstr>
      <vt:lpstr>References</vt:lpstr>
      <vt:lpstr>Scripts: Examples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UFSC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Unix-perl</dc:title>
  <dc:creator>Mario Dantas</dc:creator>
  <cp:lastModifiedBy>Utilisateur de Microsoft Office</cp:lastModifiedBy>
  <cp:revision>131</cp:revision>
  <dcterms:created xsi:type="dcterms:W3CDTF">2008-06-29T23:39:56Z</dcterms:created>
  <dcterms:modified xsi:type="dcterms:W3CDTF">2018-04-30T21:53:35Z</dcterms:modified>
</cp:coreProperties>
</file>