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83" r:id="rId10"/>
    <p:sldId id="284" r:id="rId11"/>
    <p:sldId id="263" r:id="rId12"/>
    <p:sldId id="264" r:id="rId13"/>
    <p:sldId id="265" r:id="rId14"/>
    <p:sldId id="267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2" r:id="rId26"/>
    <p:sldId id="278" r:id="rId27"/>
    <p:sldId id="279" r:id="rId28"/>
    <p:sldId id="268" r:id="rId29"/>
    <p:sldId id="281" r:id="rId3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4" autoAdjust="0"/>
    <p:restoredTop sz="90941"/>
  </p:normalViewPr>
  <p:slideViewPr>
    <p:cSldViewPr>
      <p:cViewPr varScale="1">
        <p:scale>
          <a:sx n="84" d="100"/>
          <a:sy n="84" d="100"/>
        </p:scale>
        <p:origin x="14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ACCD49D-8261-C744-9036-3F8CE3898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CE32FC-AE00-4846-92C7-6CF40FE45B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6E4AB068-CDC5-A940-B045-C215B9A6E014}" type="datetimeFigureOut">
              <a:rPr lang="en-GB"/>
              <a:pPr>
                <a:defRPr/>
              </a:pPr>
              <a:t>01/05/2018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F5170D-4F38-7F44-9015-D113D88DF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532607-E746-D54B-A9EC-B1923E79E0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8B5E2DE9-A38A-384F-A353-E842593BEC7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0BADA13-DF8A-BC40-B717-1F3A03E0B0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EDAE275-D129-5B43-BD45-C9C8C2376D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56AB65B7-30DA-4545-BD73-7A2CC1C6E7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CDC26DA9-BC8B-D544-AF73-0F64171066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x-none" noProof="0"/>
              <a:t>Cliquez pour modifier les styles du texte du masque</a:t>
            </a:r>
          </a:p>
          <a:p>
            <a:pPr lvl="1"/>
            <a:r>
              <a:rPr lang="fr-FR" altLang="x-none" noProof="0"/>
              <a:t>Deuxième niveau</a:t>
            </a:r>
          </a:p>
          <a:p>
            <a:pPr lvl="2"/>
            <a:r>
              <a:rPr lang="fr-FR" altLang="x-none" noProof="0"/>
              <a:t>Troisième niveau</a:t>
            </a:r>
          </a:p>
          <a:p>
            <a:pPr lvl="3"/>
            <a:r>
              <a:rPr lang="fr-FR" altLang="x-none" noProof="0"/>
              <a:t>Quatrième niveau</a:t>
            </a:r>
          </a:p>
          <a:p>
            <a:pPr lvl="4"/>
            <a:r>
              <a:rPr lang="fr-FR" altLang="x-none" noProof="0"/>
              <a:t>Cinquième niveau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D4D03760-E58B-5745-8670-EEE42ADA45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42E297D3-9ED2-BE4E-8846-FFA283EDB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CFC897B0-C746-074C-A666-05B11377F96A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DBF0CE-68C5-F04F-9157-C25432E553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28B7419D-9F3A-3645-94CF-9D3B73087996}" type="slidenum">
              <a:rPr lang="fr-FR" altLang="x-none"/>
              <a:pPr>
                <a:defRPr/>
              </a:pPr>
              <a:t>1</a:t>
            </a:fld>
            <a:endParaRPr lang="fr-FR" altLang="x-none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1CF3976-833F-964C-AB42-107CAB408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CE2F747-C548-EE46-B4A2-7485484B1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8A9AF8-2B2A-6E4E-84D1-2BF9753DD5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1E12AF7E-CCD8-1642-B5DE-9EEDC7166030}" type="slidenum">
              <a:rPr lang="fr-FR" altLang="x-none"/>
              <a:pPr>
                <a:defRPr/>
              </a:pPr>
              <a:t>12</a:t>
            </a:fld>
            <a:endParaRPr lang="fr-FR" altLang="x-none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A356635-9E19-3747-AF83-D090093B2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C410D16-156D-2747-A88F-E3233A60E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3ECE0D-B330-9A4B-9E2A-1CC39911D3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4CFB8B13-4B47-B945-9764-8557C94EDB25}" type="slidenum">
              <a:rPr lang="fr-FR" altLang="x-none"/>
              <a:pPr>
                <a:defRPr/>
              </a:pPr>
              <a:t>13</a:t>
            </a:fld>
            <a:endParaRPr lang="fr-FR" altLang="x-none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DBB4BE5-840B-C541-AC44-56CEDCE556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099037C-BCA8-C14D-9325-35AFC2D32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B3921-54D8-B447-A0A1-31520DED1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4E1F09F6-3373-944A-A63A-4976CE6B4875}" type="slidenum">
              <a:rPr lang="fr-FR" altLang="x-none"/>
              <a:pPr>
                <a:defRPr/>
              </a:pPr>
              <a:t>14</a:t>
            </a:fld>
            <a:endParaRPr lang="fr-FR" altLang="x-none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E2E85FA-9A4E-E844-B1FF-F23133C745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630FFE2-9693-334F-B038-21093DB76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99F4CE-8681-C44B-96EA-10DAAA70D6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BE83A96F-7566-664A-9686-37D0481EAB68}" type="slidenum">
              <a:rPr lang="fr-FR" altLang="x-none"/>
              <a:pPr>
                <a:defRPr/>
              </a:pPr>
              <a:t>15</a:t>
            </a:fld>
            <a:endParaRPr lang="fr-FR" altLang="x-none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1677C38-22E2-C04C-B915-F6B0997214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F156173-DFDA-BA41-B2A0-6F2B67DA1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0C699D-8A71-E647-A803-7EF0D3096B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AE3C3A7F-3245-DF49-891C-6A311CAA1502}" type="slidenum">
              <a:rPr lang="fr-FR" altLang="x-none"/>
              <a:pPr>
                <a:defRPr/>
              </a:pPr>
              <a:t>16</a:t>
            </a:fld>
            <a:endParaRPr lang="fr-FR" altLang="x-none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3F4C8F-88C9-A742-BEB9-0D4A5C0393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9B9CCB0-8C10-C04B-97B1-FF21F34A2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921DEE-ABD7-0A47-A0F2-62C682B4D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30EBA430-9530-464E-9EE2-F9EE2BB920AC}" type="slidenum">
              <a:rPr lang="fr-FR" altLang="x-none"/>
              <a:pPr>
                <a:defRPr/>
              </a:pPr>
              <a:t>17</a:t>
            </a:fld>
            <a:endParaRPr lang="fr-FR" altLang="x-none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30396FD-6270-804B-B7CA-3C21C40060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89EBEEC-2A14-994A-898B-68348C39C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9E0065-46C4-A148-8ED6-E1B9F20B41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881128FD-0240-CB4E-9D8B-2998A7A465CE}" type="slidenum">
              <a:rPr lang="fr-FR" altLang="x-none"/>
              <a:pPr>
                <a:defRPr/>
              </a:pPr>
              <a:t>18</a:t>
            </a:fld>
            <a:endParaRPr lang="fr-FR" altLang="x-none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94BB7-6AD1-9A44-8F60-7125F2111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51E5074-EFF9-8149-B3B3-79C3A2540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4FC0A9-89B3-4D4B-9A94-E69167874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166BF950-CCFE-274D-9015-16CADD0A7088}" type="slidenum">
              <a:rPr lang="fr-FR" altLang="x-none"/>
              <a:pPr>
                <a:defRPr/>
              </a:pPr>
              <a:t>19</a:t>
            </a:fld>
            <a:endParaRPr lang="fr-FR" altLang="x-none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33A975C-771F-7C43-B05B-207A67916F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A9972B9-5A3B-5D49-9369-DAFB0412C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230C54-ACCA-0C4C-A232-A587EF9E9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F59AA077-5262-4447-988D-915EACF7F13D}" type="slidenum">
              <a:rPr lang="fr-FR" altLang="x-none"/>
              <a:pPr>
                <a:defRPr/>
              </a:pPr>
              <a:t>20</a:t>
            </a:fld>
            <a:endParaRPr lang="fr-FR" altLang="x-none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6ABAE0F-463A-8846-B2EC-7D2655E4C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7D0B0B0-F114-4446-9BC0-71A142FD0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F029C1-D9E3-D046-AE35-5DE0AFC92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063E026E-786A-5A4B-9356-30F52AE90583}" type="slidenum">
              <a:rPr lang="fr-FR" altLang="x-none"/>
              <a:pPr>
                <a:defRPr/>
              </a:pPr>
              <a:t>21</a:t>
            </a:fld>
            <a:endParaRPr lang="fr-FR" altLang="x-none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7E2AA36-B3DD-E34B-AB7D-CF15D11C8C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408EFAC-DFF9-2D4F-925B-CCD6BB7F3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57FB8C-2BBD-9645-A410-F56A622BD4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9ADC5BD7-CA80-B244-A7B8-72B4EE960531}" type="slidenum">
              <a:rPr lang="fr-FR" altLang="x-none"/>
              <a:pPr>
                <a:defRPr/>
              </a:pPr>
              <a:t>2</a:t>
            </a:fld>
            <a:endParaRPr lang="fr-FR" altLang="x-none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65D30DD-7A7C-B64A-87C1-DA083ECCB5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0CF2489-7198-3945-9B39-8DBC7EAB7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719FE3-0918-614A-98A1-9CDAC35D6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BED93375-37C8-7842-BA50-EAFBFDB3379D}" type="slidenum">
              <a:rPr lang="fr-FR" altLang="x-none"/>
              <a:pPr>
                <a:defRPr/>
              </a:pPr>
              <a:t>22</a:t>
            </a:fld>
            <a:endParaRPr lang="fr-FR" altLang="x-none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CD5E4EC-C794-0A42-B0CD-07C430176C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1EB5C68-430C-8946-B51F-B9425D4ED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D9D1C7-5458-E545-A1B3-7841776A5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03A6763A-E5ED-7141-B649-F512AC5344E8}" type="slidenum">
              <a:rPr lang="fr-FR" altLang="x-none"/>
              <a:pPr>
                <a:defRPr/>
              </a:pPr>
              <a:t>23</a:t>
            </a:fld>
            <a:endParaRPr lang="fr-FR" altLang="x-none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EE0889A-2580-B64F-89BB-B39B3BE4EB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6CE4D22-9FEC-EF45-8447-37624D1D4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6F14BD-C424-8840-99E9-82803C41D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535F32CA-9053-0E49-AD9A-309E54951E65}" type="slidenum">
              <a:rPr lang="fr-FR" altLang="x-none"/>
              <a:pPr>
                <a:defRPr/>
              </a:pPr>
              <a:t>24</a:t>
            </a:fld>
            <a:endParaRPr lang="fr-FR" altLang="x-none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E43FD04-5E4A-114B-BB9E-E6242C35D2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DD5B7EB-07F5-7F4D-B41B-F5708BCB9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50AFCD-F8A2-DB43-823C-1377C07AD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8F38099F-5ADD-EE45-A643-BC35DCD9FD61}" type="slidenum">
              <a:rPr lang="fr-FR" altLang="x-none"/>
              <a:pPr>
                <a:defRPr/>
              </a:pPr>
              <a:t>26</a:t>
            </a:fld>
            <a:endParaRPr lang="fr-FR" altLang="x-none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109F5AC1-4E8F-154A-859B-A88B80C2F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0529025-28B9-014D-8FA5-6DB79C066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45110D-8498-CB42-9476-C5BA2CA885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ED2F398B-5CF1-9A4B-9AC0-DD526EBA898D}" type="slidenum">
              <a:rPr lang="fr-FR" altLang="x-none"/>
              <a:pPr>
                <a:defRPr/>
              </a:pPr>
              <a:t>27</a:t>
            </a:fld>
            <a:endParaRPr lang="fr-FR" altLang="x-none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0B520E27-6BA3-6D4A-8B9C-9245065BBE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EDF8220-ECAD-5749-A511-E25DE90E6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169460-B8A1-5C4C-8DBE-A342C07B4E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02BA4A48-6B9C-034D-A5F1-1212A63355A3}" type="slidenum">
              <a:rPr lang="fr-FR" altLang="x-none"/>
              <a:pPr>
                <a:defRPr/>
              </a:pPr>
              <a:t>28</a:t>
            </a:fld>
            <a:endParaRPr lang="fr-FR" altLang="x-none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52D0F85-9C3C-B641-A11A-512A567780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C8986E8-52A7-EA4F-9C88-C252C3A4E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6AC640-DB17-E841-BF69-9EB691A133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5286A1DD-975D-3040-B0C3-3C3F355C277C}" type="slidenum">
              <a:rPr lang="fr-FR" altLang="x-none"/>
              <a:pPr>
                <a:defRPr/>
              </a:pPr>
              <a:t>3</a:t>
            </a:fld>
            <a:endParaRPr lang="fr-FR" altLang="x-none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B0FEA8D-5660-DB48-914E-602B66313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5584397-E03E-B246-8823-340EBD3E5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5D9368-DE8C-B04E-9FF2-BEC5C8997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5687A491-4A64-2A4E-B55A-2842722329C6}" type="slidenum">
              <a:rPr lang="fr-FR" altLang="x-none"/>
              <a:pPr>
                <a:defRPr/>
              </a:pPr>
              <a:t>4</a:t>
            </a:fld>
            <a:endParaRPr lang="fr-FR" altLang="x-none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9F5A52A-56AD-6B41-8F05-C4F18643C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C1F49A0-C234-6344-BF8A-4079B8BCF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C71EF2-598D-B34E-84D3-D5469BB1AF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6B62D996-AB8D-3942-9999-E4B5AA84A7C3}" type="slidenum">
              <a:rPr lang="fr-FR" altLang="x-none"/>
              <a:pPr>
                <a:defRPr/>
              </a:pPr>
              <a:t>5</a:t>
            </a:fld>
            <a:endParaRPr lang="fr-FR" altLang="x-none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72AF03D-05E3-F14D-8ADD-036289715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A849451-D538-9B47-B219-CD32788DD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D1A53B-A365-1041-B93D-892AA5CE2F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A24A0E08-666D-3B4E-84A6-C7070A7E0CBA}" type="slidenum">
              <a:rPr lang="fr-FR" altLang="x-none"/>
              <a:pPr>
                <a:defRPr/>
              </a:pPr>
              <a:t>6</a:t>
            </a:fld>
            <a:endParaRPr lang="fr-FR" altLang="x-none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01BBAE5-3F43-5B43-90E7-4F000C3F72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C12F559-0A9E-DD4B-9860-FE846D049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9E45BB-85A5-8048-A472-7A84CE1146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CD413FDF-4FAE-8A46-9A1B-745DA176603D}" type="slidenum">
              <a:rPr lang="fr-FR" altLang="x-none"/>
              <a:pPr>
                <a:defRPr/>
              </a:pPr>
              <a:t>7</a:t>
            </a:fld>
            <a:endParaRPr lang="fr-FR" altLang="x-none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B5F955B-58B7-6A4E-A723-7EF056F565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8311F0E-2453-F940-AD52-F3BEE20BE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440C26-2C45-4C44-8741-91FF559C0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2D518109-3A62-0142-BD41-178A4CBBC8B5}" type="slidenum">
              <a:rPr lang="fr-FR" altLang="x-none"/>
              <a:pPr>
                <a:defRPr/>
              </a:pPr>
              <a:t>8</a:t>
            </a:fld>
            <a:endParaRPr lang="fr-FR" altLang="x-none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D8ECF526-EB75-B249-8B65-38984E9E0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2C9D64D-9F83-C74B-BF76-C9A9EA66F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186F45-2DF7-A742-BAA4-D7DFE5539F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FCDE7C5D-3C2F-794A-9066-DC5A65076F84}" type="slidenum">
              <a:rPr lang="fr-FR" altLang="x-none"/>
              <a:pPr>
                <a:defRPr/>
              </a:pPr>
              <a:t>11</a:t>
            </a:fld>
            <a:endParaRPr lang="fr-FR" altLang="x-none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15EB4C3-8F80-2540-8A5A-91CEE3AF1A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9139D3-ED7A-344A-AC2E-A23B63EC7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401C13-4E52-FC44-B2CA-E87D839C5F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7ED9C8-CC40-0147-804F-BA492FBD5A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B811E6-987C-A64D-8DBB-34139F6147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D361B-3225-FD47-A77E-ABB6D7CB923F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9441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43C61C-14E6-B941-AB9B-5B1A495AE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2980C4-4987-F94A-A51C-B47F82C4D0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C3817A-2D70-CE42-9325-F22EDE50BE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43AFB-DDD8-E44B-A67C-AD06F7A91E7D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3588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A93D84-0B05-AC4E-892B-EC80FC1BAA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BB480A-454A-9541-B3A5-F449E76DE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AE82F7-7B04-394F-9AE9-198A20215B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38795-9B2F-374E-AFCE-69FCAD7470BA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7093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B45D8F-E1B1-5440-8E24-1AE2745BF7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ED0183-1F59-F348-9A80-B81EDCD58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07FACE-2A76-AA40-BE76-760978E31A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31031-554E-C347-9D51-9C7A40B2738E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63397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6ADE43-5383-4044-92A6-07BA77858E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9E361-DD6B-D04B-8507-CEA5C9E1C8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956FA7-9999-6840-8D6F-119250FCD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F1221-2586-FA45-8D66-7BACBDC7E422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70078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EB9EB-5741-E748-BA11-C1CE339581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9AA2A-8997-DC49-A82A-66743B9DB4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F8390-B98D-EE4E-AC0E-8311A80883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0A2FC-837E-9147-90D9-AD807933C1CA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91686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A3860F5-32EA-9D40-B569-070D9CF810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B1C9F5-A530-BF44-80E7-E782BFEE5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CD5FBCF-44CF-D947-ACA9-8A8BACBD3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428D2-CD48-EF4D-8A58-F150B2651238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63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417AE08-26CA-5E46-B782-3F7EC3F4D4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E31E4-72B6-FE4A-90FB-E83AE906F4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28217FB-1B0D-0540-8CD9-F8BD73EA0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AD886-A6B6-BB4B-A67A-8328CFDE2C8A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0437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B25BAB8-4EFD-334C-AA28-4CB58B1A6F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DD1440-138F-9840-8C8A-60BB7DCD5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12B2B5-132A-4147-8A24-85384F9906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D12D8-AEB0-8948-B405-DE95AD4CEBDE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262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C6625-5F21-2947-A290-5C3FC96735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32136-1B66-4B46-9D30-EF2C26134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E5828-55EC-7748-9E55-18DE3B235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A45AB-6EED-834B-8323-33E0CAE90AF8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6350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8BBD4-02E0-1441-809A-11FBDEA9A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1243E-731A-AF4D-8C46-D6F55C5205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B5244-5ED5-4B49-A01C-8CB712566A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60CEA-E81D-2741-9973-ADB04488F4B6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4249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C145915-B808-B54F-92AD-E3660AFE3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5FC6D2E-06F2-B54A-A040-F47FFCBC9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Cliquez pour modifier les styles du texte du masque</a:t>
            </a:r>
          </a:p>
          <a:p>
            <a:pPr lvl="1"/>
            <a:r>
              <a:rPr lang="en-GB" altLang="x-none"/>
              <a:t>Deuxième niveau</a:t>
            </a:r>
          </a:p>
          <a:p>
            <a:pPr lvl="2"/>
            <a:r>
              <a:rPr lang="en-GB" altLang="x-none"/>
              <a:t>Troisième niveau</a:t>
            </a:r>
          </a:p>
          <a:p>
            <a:pPr lvl="3"/>
            <a:r>
              <a:rPr lang="en-GB" altLang="x-none"/>
              <a:t>Quatrième niveau</a:t>
            </a:r>
          </a:p>
          <a:p>
            <a:pPr lvl="4"/>
            <a:r>
              <a:rPr lang="en-GB" altLang="x-none"/>
              <a:t>Cinquième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0E6FF18-484B-8548-B6A1-748F213753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E181294-9357-864F-BF81-885F7E128A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pPr>
              <a:defRPr/>
            </a:pPr>
            <a:endParaRPr lang="en-GB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2A0E85-A193-1D44-8D98-C057377FBB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pPr>
              <a:defRPr/>
            </a:pPr>
            <a:fld id="{59EA3C12-62FC-1E43-8CC0-025A1A2C3D0C}" type="slidenum">
              <a:rPr lang="en-GB" altLang="x-none"/>
              <a:pPr>
                <a:defRPr/>
              </a:pPr>
              <a:t>‹N°›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kaia@pasteur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>
            <a:extLst>
              <a:ext uri="{FF2B5EF4-FFF2-40B4-BE49-F238E27FC236}">
                <a16:creationId xmlns:a16="http://schemas.microsoft.com/office/drawing/2014/main" id="{1055C675-83F9-5F4F-81ED-9A2C797A5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373" y="-27384"/>
            <a:ext cx="9144000" cy="2808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4400" b="1">
                <a:solidFill>
                  <a:srgbClr val="0000FF"/>
                </a:solidFill>
              </a:rPr>
              <a:t>Introduction to </a:t>
            </a:r>
            <a:r>
              <a:rPr lang="en-US" altLang="fr-FR" sz="4400" b="1" i="1">
                <a:solidFill>
                  <a:srgbClr val="0000FF"/>
                </a:solidFill>
              </a:rPr>
              <a:t>perl </a:t>
            </a:r>
            <a:r>
              <a:rPr lang="en-US" altLang="fr-FR" sz="4400" b="1">
                <a:solidFill>
                  <a:srgbClr val="0000FF"/>
                </a:solidFill>
              </a:rPr>
              <a:t>programming:</a:t>
            </a:r>
            <a:br>
              <a:rPr lang="en-US" altLang="fr-FR" sz="4400" b="1">
                <a:solidFill>
                  <a:srgbClr val="0000FF"/>
                </a:solidFill>
              </a:rPr>
            </a:br>
            <a:br>
              <a:rPr lang="en-US" altLang="fr-FR" sz="4400" b="1">
                <a:solidFill>
                  <a:srgbClr val="0000FF"/>
                </a:solidFill>
              </a:rPr>
            </a:br>
            <a:r>
              <a:rPr lang="en-US" altLang="fr-FR" sz="4400" b="1">
                <a:solidFill>
                  <a:srgbClr val="0000FF"/>
                </a:solidFill>
              </a:rPr>
              <a:t>the minimum to know for practice!</a:t>
            </a:r>
            <a:endParaRPr lang="en-US" altLang="fr-FR" sz="4400">
              <a:solidFill>
                <a:srgbClr val="0000FF"/>
              </a:solidFill>
            </a:endParaRP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3A37A13B-2F0C-7F4C-8E34-A1ECDCDB2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9144000" cy="830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altLang="x-none" b="1" err="1">
                <a:latin typeface="Helvetica" charset="0"/>
              </a:rPr>
              <a:t>Fredj</a:t>
            </a:r>
            <a:r>
              <a:rPr lang="en-GB" altLang="x-none" b="1">
                <a:latin typeface="Helvetica" charset="0"/>
              </a:rPr>
              <a:t> </a:t>
            </a:r>
            <a:r>
              <a:rPr lang="en-GB" altLang="x-none" b="1" err="1">
                <a:latin typeface="Helvetica" charset="0"/>
              </a:rPr>
              <a:t>Tekaia</a:t>
            </a:r>
            <a:endParaRPr lang="en-GB" altLang="x-none" b="1">
              <a:latin typeface="Helvetica" charset="0"/>
            </a:endParaRPr>
          </a:p>
          <a:p>
            <a:pPr algn="ctr">
              <a:defRPr/>
            </a:pPr>
            <a:r>
              <a:rPr lang="en-GB" altLang="x-none" b="1">
                <a:latin typeface="Helvetica" charset="0"/>
                <a:hlinkClick r:id="rId3"/>
              </a:rPr>
              <a:t>tekaia@pasteur.fr</a:t>
            </a:r>
            <a:endParaRPr lang="en-GB" altLang="x-none" b="1">
              <a:latin typeface="Helvetica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BAAD68-4FD9-4241-B0DC-F628CACA6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8688"/>
            <a:ext cx="9109075" cy="80486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rgbClr val="B3B3B3"/>
            </a:outerShdw>
          </a:effec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GB" altLang="x-none" sz="2000">
                <a:solidFill>
                  <a:srgbClr val="001AFB"/>
                </a:solidFill>
              </a:rPr>
              <a:t>Bioinformatics and Genome Analyses</a:t>
            </a:r>
          </a:p>
          <a:p>
            <a:pPr algn="ctr">
              <a:spcBef>
                <a:spcPct val="20000"/>
              </a:spcBef>
              <a:defRPr/>
            </a:pPr>
            <a:r>
              <a:rPr lang="en-GB" altLang="x-none" sz="2000" err="1">
                <a:solidFill>
                  <a:srgbClr val="001AFB"/>
                </a:solidFill>
              </a:rPr>
              <a:t>Institut</a:t>
            </a:r>
            <a:r>
              <a:rPr lang="en-GB" altLang="x-none" sz="2000">
                <a:solidFill>
                  <a:srgbClr val="001AFB"/>
                </a:solidFill>
              </a:rPr>
              <a:t> Pasteur Tunis, Tunisia. September 18 – December 15,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CE4710E9-6254-4F45-BDFD-97B3F7DF9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b="1">
                <a:solidFill>
                  <a:srgbClr val="FF211E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shift</a:t>
            </a:r>
            <a:r>
              <a:rPr lang="en-US" altLang="fr-FR" b="1">
                <a:solidFill>
                  <a:srgbClr val="0000FF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and </a:t>
            </a:r>
            <a:r>
              <a:rPr lang="en-US" altLang="fr-FR" b="1">
                <a:solidFill>
                  <a:srgbClr val="FF211E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unshift : </a:t>
            </a:r>
            <a:r>
              <a:rPr lang="en-US" altLang="fr-FR" b="1">
                <a:solidFill>
                  <a:srgbClr val="0E39F9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left side of an Array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62D9C13-A59A-A341-B1D5-0B35570C7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57338"/>
            <a:ext cx="8964612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/>
            <a:r>
              <a:rPr lang="en-US" altLang="fr-FR" b="1"/>
              <a:t>shift</a:t>
            </a:r>
            <a:r>
              <a:rPr lang="en-US" altLang="fr-FR"/>
              <a:t> and </a:t>
            </a:r>
            <a:r>
              <a:rPr lang="en-US" altLang="fr-FR" b="1"/>
              <a:t>unshift</a:t>
            </a:r>
            <a:r>
              <a:rPr lang="en-US" altLang="fr-FR"/>
              <a:t>: similar to </a:t>
            </a:r>
            <a:r>
              <a:rPr lang="en-US" altLang="fr-FR">
                <a:solidFill>
                  <a:srgbClr val="FF211E"/>
                </a:solidFill>
              </a:rPr>
              <a:t>push</a:t>
            </a:r>
            <a:r>
              <a:rPr lang="en-US" altLang="fr-FR"/>
              <a:t> and </a:t>
            </a:r>
            <a:r>
              <a:rPr lang="en-US" altLang="fr-FR">
                <a:solidFill>
                  <a:srgbClr val="FF211E"/>
                </a:solidFill>
              </a:rPr>
              <a:t>pop</a:t>
            </a:r>
            <a:r>
              <a:rPr lang="en-US" altLang="fr-FR"/>
              <a:t> on the “</a:t>
            </a:r>
            <a:r>
              <a:rPr lang="en-US" altLang="fr-FR">
                <a:solidFill>
                  <a:srgbClr val="FF211E"/>
                </a:solidFill>
              </a:rPr>
              <a:t>left</a:t>
            </a:r>
            <a:r>
              <a:rPr lang="en-US" altLang="fr-FR"/>
              <a:t>” side of an array</a:t>
            </a:r>
          </a:p>
          <a:p>
            <a:pPr eaLnBrk="1" hangingPunct="1"/>
            <a:r>
              <a:rPr lang="en-US" altLang="fr-FR" b="1"/>
              <a:t>unshift</a:t>
            </a:r>
            <a:r>
              <a:rPr lang="en-US" altLang="fr-FR"/>
              <a:t> </a:t>
            </a:r>
            <a:r>
              <a:rPr lang="en-US" altLang="fr-FR">
                <a:solidFill>
                  <a:srgbClr val="0000FF"/>
                </a:solidFill>
              </a:rPr>
              <a:t>adds elements to the beginning</a:t>
            </a:r>
          </a:p>
          <a:p>
            <a:pPr lvl="1" eaLnBrk="1" hangingPunct="1">
              <a:buFontTx/>
              <a:buNone/>
            </a:pPr>
            <a:r>
              <a:rPr lang="en-US" altLang="fr-FR" sz="2400">
                <a:latin typeface="Courier New" panose="02070309020205020404" pitchFamily="49" charset="0"/>
              </a:rPr>
              <a:t>@colors = qw# red green blue #;</a:t>
            </a:r>
          </a:p>
          <a:p>
            <a:pPr lvl="1" eaLnBrk="1" hangingPunct="1">
              <a:buFontTx/>
              <a:buNone/>
            </a:pPr>
            <a:r>
              <a:rPr lang="en-US" altLang="fr-FR" sz="2400">
                <a:latin typeface="Courier New" panose="02070309020205020404" pitchFamily="49" charset="0"/>
              </a:rPr>
              <a:t>unshift @colors, ”orange”;</a:t>
            </a:r>
          </a:p>
          <a:p>
            <a:pPr lvl="1" eaLnBrk="1" hangingPunct="1">
              <a:buFont typeface="Times" pitchFamily="2" charset="0"/>
              <a:buChar char="•"/>
            </a:pPr>
            <a:r>
              <a:rPr lang="en-US" altLang="fr-FR" sz="2400"/>
              <a:t>	First element is now “orange”</a:t>
            </a:r>
          </a:p>
          <a:p>
            <a:pPr eaLnBrk="1" hangingPunct="1"/>
            <a:r>
              <a:rPr lang="en-US" altLang="fr-FR" b="1"/>
              <a:t>shift</a:t>
            </a:r>
            <a:r>
              <a:rPr lang="en-US" altLang="fr-FR"/>
              <a:t> </a:t>
            </a:r>
            <a:r>
              <a:rPr lang="en-US" altLang="fr-FR">
                <a:solidFill>
                  <a:srgbClr val="0000FF"/>
                </a:solidFill>
              </a:rPr>
              <a:t>removes element from beginning and return it</a:t>
            </a:r>
          </a:p>
          <a:p>
            <a:pPr lvl="1" eaLnBrk="1" hangingPunct="1">
              <a:buFontTx/>
              <a:buNone/>
            </a:pPr>
            <a:r>
              <a:rPr lang="en-US" altLang="fr-FR" sz="2400">
                <a:latin typeface="Courier New" panose="02070309020205020404" pitchFamily="49" charset="0"/>
              </a:rPr>
              <a:t>$c = shift(@colors); </a:t>
            </a:r>
            <a:r>
              <a:rPr lang="en-US" altLang="fr-FR" sz="2400">
                <a:solidFill>
                  <a:srgbClr val="4C4C4C"/>
                </a:solidFill>
                <a:latin typeface="Courier New" panose="02070309020205020404" pitchFamily="49" charset="0"/>
              </a:rPr>
              <a:t># $c gets ”orange”</a:t>
            </a:r>
            <a:endParaRPr lang="en-US" altLang="fr-FR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2">
            <a:extLst>
              <a:ext uri="{FF2B5EF4-FFF2-40B4-BE49-F238E27FC236}">
                <a16:creationId xmlns:a16="http://schemas.microsoft.com/office/drawing/2014/main" id="{3CE66824-D22D-724A-8774-0742294C2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 : hash tables</a:t>
            </a:r>
            <a:endParaRPr lang="en-GB" altLang="fr-FR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56E24597-1D77-A245-BCB1-1A7D019B4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888365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Ordinary list arrays allow us to access their element by number. The first element of array </a:t>
            </a:r>
            <a:r>
              <a:rPr lang="en-GB" altLang="fr-FR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@AA </a:t>
            </a:r>
            <a:r>
              <a:rPr lang="en-GB" altLang="fr-FR" sz="2400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GB" altLang="fr-FR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$AA[0]</a:t>
            </a:r>
            <a:r>
              <a:rPr lang="en-GB" altLang="fr-FR" sz="2400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second element is </a:t>
            </a:r>
            <a:r>
              <a:rPr lang="en-GB" altLang="fr-FR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$AA[1]</a:t>
            </a:r>
            <a:r>
              <a:rPr lang="en-GB" altLang="fr-FR" sz="2400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so on.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GB" altLang="fr-FR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perl also allows us to create arrays which are accessed by </a:t>
            </a:r>
            <a:r>
              <a:rPr lang="en-GB" altLang="fr-FR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GB" altLang="fr-FR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These are called </a:t>
            </a:r>
            <a:r>
              <a:rPr lang="en-GB" altLang="fr-FR" sz="2400" b="1" i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  <a:r>
              <a:rPr lang="en-GB" altLang="fr-FR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GB" altLang="fr-FR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array itself is prefixed by a </a:t>
            </a:r>
            <a:r>
              <a:rPr lang="en-GB" altLang="fr-FR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GB" altLang="fr-FR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fr-FR" sz="2400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FBF7C85F-8592-A047-9F35-3C69D6FF9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52513"/>
            <a:ext cx="880745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%ages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GB" altLang="x-none" dirty="0">
                <a:solidFill>
                  <a:srgbClr val="000000"/>
                </a:solidFill>
                <a:latin typeface="Courier" charset="0"/>
              </a:rPr>
              <a:t>= (”Michael", 39,</a:t>
            </a:r>
          </a:p>
          <a:p>
            <a:pPr algn="just">
              <a:defRPr/>
            </a:pPr>
            <a:r>
              <a:rPr lang="en-GB" altLang="x-none" dirty="0">
                <a:solidFill>
                  <a:srgbClr val="000000"/>
                </a:solidFill>
                <a:latin typeface="Courier" charset="0"/>
              </a:rPr>
              <a:t>         "Angie", 27,</a:t>
            </a:r>
          </a:p>
          <a:p>
            <a:pPr algn="just">
              <a:defRPr/>
            </a:pPr>
            <a:r>
              <a:rPr lang="en-GB" altLang="x-none" dirty="0">
                <a:solidFill>
                  <a:srgbClr val="000000"/>
                </a:solidFill>
                <a:latin typeface="Courier" charset="0"/>
              </a:rPr>
              <a:t>         "Willy", "21 years",</a:t>
            </a:r>
          </a:p>
          <a:p>
            <a:pPr>
              <a:defRPr/>
            </a:pPr>
            <a:r>
              <a:rPr lang="en-GB" altLang="x-none" dirty="0">
                <a:solidFill>
                  <a:srgbClr val="000000"/>
                </a:solidFill>
                <a:latin typeface="Courier" charset="0"/>
              </a:rPr>
              <a:t>         "The Queen Mother", 108);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522BD186-E64B-2041-9F26-ECA7C01EE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24175"/>
            <a:ext cx="8915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$ages{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"Michael"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};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# Returns 39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$ages{"Angie"};		# Returns 27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$ages{"Willy"};		# Returns "21 years"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$ages{"The Queen Mother"};	# Returns 108</a:t>
            </a:r>
            <a:endParaRPr lang="en-GB" altLang="x-none" dirty="0">
              <a:latin typeface="Times" charset="0"/>
            </a:endParaRP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713C7FE2-79B5-CA45-AB1C-C0C384A8C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 : hash tables</a:t>
            </a:r>
            <a:endParaRPr lang="en-GB" altLang="fr-FR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ZoneTexte 1">
            <a:extLst>
              <a:ext uri="{FF2B5EF4-FFF2-40B4-BE49-F238E27FC236}">
                <a16:creationId xmlns:a16="http://schemas.microsoft.com/office/drawing/2014/main" id="{323E9517-5380-B740-AE98-5FC01B6E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41888"/>
            <a:ext cx="91440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2800" b="1">
                <a:solidFill>
                  <a:srgbClr val="0000FF"/>
                </a:solidFill>
              </a:rPr>
              <a:t>keys</a:t>
            </a:r>
            <a:r>
              <a:rPr lang="en-US" altLang="fr-FR" sz="2800"/>
              <a:t> </a:t>
            </a:r>
            <a:r>
              <a:rPr lang="en-US" altLang="fr-FR" sz="2800" b="1"/>
              <a:t>returns a list of keys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fr-FR" sz="2400" b="1">
                <a:latin typeface="Courier New" panose="02070309020205020404" pitchFamily="49" charset="0"/>
              </a:rPr>
              <a:t>@state = keys %cap;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fr-FR" sz="2400" b="1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fr-FR" sz="2400" b="1">
                <a:latin typeface="Courier New" panose="02070309020205020404" pitchFamily="49" charset="0"/>
              </a:rPr>
              <a:t>foreach $id ( keys %names)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2">
            <a:extLst>
              <a:ext uri="{FF2B5EF4-FFF2-40B4-BE49-F238E27FC236}">
                <a16:creationId xmlns:a16="http://schemas.microsoft.com/office/drawing/2014/main" id="{3040AADD-28E8-E24E-943C-1D4BF10CD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450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</a:t>
            </a:r>
            <a:endParaRPr lang="en-GB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32F40D83-8CFE-FA4A-8392-AD441F117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81534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#!/</a:t>
            </a:r>
            <a:r>
              <a:rPr lang="en-GB" altLang="x-none" b="1" dirty="0" err="1">
                <a:solidFill>
                  <a:srgbClr val="000000"/>
                </a:solidFill>
                <a:latin typeface="Courier" charset="0"/>
              </a:rPr>
              <a:t>usr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/bin/</a:t>
            </a:r>
            <a:r>
              <a:rPr lang="en-GB" altLang="x-none" b="1" dirty="0" err="1">
                <a:solidFill>
                  <a:srgbClr val="000000"/>
                </a:solidFill>
                <a:latin typeface="Courier" charset="0"/>
              </a:rPr>
              <a:t>perl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open(</a:t>
            </a:r>
            <a:r>
              <a:rPr lang="en-GB" altLang="x-none" b="1" dirty="0">
                <a:latin typeface="Courier" charset="0"/>
              </a:rPr>
              <a:t>FILE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,”</a:t>
            </a:r>
            <a:r>
              <a:rPr lang="en-GB" altLang="x-none" b="1" dirty="0" err="1">
                <a:latin typeface="Courier" charset="0"/>
              </a:rPr>
              <a:t>GSACE.pep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”);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while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&lt;</a:t>
            </a:r>
            <a:r>
              <a:rPr lang="en-GB" altLang="x-none" b="1" dirty="0">
                <a:latin typeface="Courier" charset="0"/>
              </a:rPr>
              <a:t>FILE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&gt;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{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print $_;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}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close (FILE);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E98ACA04-CE16-AE4A-9A2D-53C080E4A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859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b="1">
                <a:latin typeface="Arial" charset="0"/>
                <a:ea typeface="Arial" charset="0"/>
                <a:cs typeface="Arial" charset="0"/>
              </a:rPr>
              <a:t>a script (</a:t>
            </a:r>
            <a:r>
              <a:rPr lang="en-GB" altLang="x-none" b="1" err="1">
                <a:solidFill>
                  <a:srgbClr val="0E39F9"/>
                </a:solidFill>
                <a:latin typeface="Arial" charset="0"/>
                <a:ea typeface="Arial" charset="0"/>
                <a:cs typeface="Arial" charset="0"/>
              </a:rPr>
              <a:t>cat.pl</a:t>
            </a:r>
            <a:r>
              <a:rPr lang="en-GB" altLang="x-none" b="1">
                <a:latin typeface="Arial" charset="0"/>
                <a:ea typeface="Arial" charset="0"/>
                <a:cs typeface="Arial" charset="0"/>
              </a:rPr>
              <a:t>) equivalent to the UNIX </a:t>
            </a:r>
            <a:r>
              <a:rPr lang="en-GB" altLang="x-none" b="1">
                <a:solidFill>
                  <a:srgbClr val="0E39F9"/>
                </a:solidFill>
                <a:latin typeface="Arial" charset="0"/>
                <a:ea typeface="Arial" charset="0"/>
                <a:cs typeface="Arial" charset="0"/>
              </a:rPr>
              <a:t>cat</a:t>
            </a:r>
            <a:r>
              <a:rPr lang="en-GB" altLang="x-none" b="1">
                <a:latin typeface="Arial" charset="0"/>
                <a:ea typeface="Arial" charset="0"/>
                <a:cs typeface="Arial" charset="0"/>
              </a:rPr>
              <a:t>: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88C4A245-C381-D94C-9BC5-A5A614829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61025"/>
            <a:ext cx="9144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use: </a:t>
            </a:r>
            <a:r>
              <a:rPr lang="en-GB" altLang="x-none" dirty="0" err="1">
                <a:latin typeface="Times" charset="0"/>
              </a:rPr>
              <a:t>chmod</a:t>
            </a:r>
            <a:r>
              <a:rPr lang="en-GB" altLang="x-none" dirty="0">
                <a:latin typeface="Times" charset="0"/>
              </a:rPr>
              <a:t> </a:t>
            </a:r>
            <a:r>
              <a:rPr lang="en-GB" altLang="x-none" dirty="0" err="1">
                <a:latin typeface="Times" charset="0"/>
              </a:rPr>
              <a:t>a+x</a:t>
            </a:r>
            <a:r>
              <a:rPr lang="en-GB" altLang="x-none" dirty="0">
                <a:latin typeface="Times" charset="0"/>
              </a:rPr>
              <a:t> </a:t>
            </a:r>
            <a:r>
              <a:rPr lang="en-GB" altLang="x-none" dirty="0" err="1">
                <a:latin typeface="Times" charset="0"/>
              </a:rPr>
              <a:t>cat.pl</a:t>
            </a:r>
            <a:r>
              <a:rPr lang="en-GB" altLang="x-none" dirty="0">
                <a:latin typeface="Times" charset="0"/>
              </a:rPr>
              <a:t> ; 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        </a:t>
            </a:r>
            <a:r>
              <a:rPr lang="en-GB" altLang="x-none" dirty="0" err="1">
                <a:latin typeface="Times" charset="0"/>
              </a:rPr>
              <a:t>cat.pl</a:t>
            </a:r>
            <a:endParaRPr lang="en-GB" altLang="x-none" dirty="0">
              <a:latin typeface="Times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2">
            <a:extLst>
              <a:ext uri="{FF2B5EF4-FFF2-40B4-BE49-F238E27FC236}">
                <a16:creationId xmlns:a16="http://schemas.microsoft.com/office/drawing/2014/main" id="{8BD080A6-598F-5B49-8490-FEC24C611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E22A9099-BE08-CB4B-A0F4-1D5F7A476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62188"/>
            <a:ext cx="83058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#!/</a:t>
            </a:r>
            <a:r>
              <a:rPr lang="en-GB" altLang="x-none" b="1" dirty="0" err="1">
                <a:solidFill>
                  <a:srgbClr val="000000"/>
                </a:solidFill>
                <a:latin typeface="Courier" charset="0"/>
              </a:rPr>
              <a:t>usr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/bin/</a:t>
            </a:r>
            <a:r>
              <a:rPr lang="en-GB" altLang="x-none" b="1" dirty="0" err="1">
                <a:solidFill>
                  <a:srgbClr val="000000"/>
                </a:solidFill>
                <a:latin typeface="Courier" charset="0"/>
              </a:rPr>
              <a:t>perl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open(</a:t>
            </a:r>
            <a:r>
              <a:rPr lang="en-GB" altLang="x-none" b="1" dirty="0">
                <a:latin typeface="Courier" charset="0"/>
              </a:rPr>
              <a:t>FILE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,”</a:t>
            </a:r>
            <a:r>
              <a:rPr lang="en-GB" altLang="x-none" b="1" dirty="0" err="1">
                <a:latin typeface="Courier" charset="0"/>
              </a:rPr>
              <a:t>GSACE.pep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”);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while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&lt;</a:t>
            </a:r>
            <a:r>
              <a:rPr lang="en-GB" altLang="x-none" b="1" dirty="0">
                <a:latin typeface="Courier" charset="0"/>
              </a:rPr>
              <a:t>FILE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&gt;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{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@tab=split(/</a:t>
            </a:r>
            <a:r>
              <a:rPr lang="fr-FR" altLang="x-none" b="1" dirty="0">
                <a:solidFill>
                  <a:srgbClr val="0E39F9"/>
                </a:solidFill>
                <a:latin typeface="Times" charset="0"/>
              </a:rPr>
              <a:t>\s+</a:t>
            </a:r>
            <a:r>
              <a:rPr lang="fr-FR" altLang="x-none" b="1" dirty="0">
                <a:solidFill>
                  <a:srgbClr val="000000"/>
                </a:solidFill>
                <a:latin typeface="Times" charset="0"/>
              </a:rPr>
              <a:t>/, $_);</a:t>
            </a:r>
          </a:p>
          <a:p>
            <a:pPr>
              <a:spcBef>
                <a:spcPct val="50000"/>
              </a:spcBef>
              <a:defRPr/>
            </a:pPr>
            <a:r>
              <a:rPr lang="fr-FR" altLang="x-none" b="1" dirty="0" err="1">
                <a:solidFill>
                  <a:srgbClr val="000000"/>
                </a:solidFill>
                <a:latin typeface="Times" charset="0"/>
              </a:rPr>
              <a:t>print</a:t>
            </a:r>
            <a:r>
              <a:rPr lang="fr-FR" altLang="x-none" b="1" dirty="0">
                <a:solidFill>
                  <a:srgbClr val="000000"/>
                </a:solidFill>
                <a:latin typeface="Times" charset="0"/>
              </a:rPr>
              <a:t> $tab</a:t>
            </a:r>
            <a:r>
              <a:rPr lang="fr-FR" altLang="x-none" dirty="0">
                <a:solidFill>
                  <a:srgbClr val="000000"/>
                </a:solidFill>
                <a:latin typeface="Times" charset="0"/>
              </a:rPr>
              <a:t>[0];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}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close (FILE);</a:t>
            </a:r>
            <a:endParaRPr lang="en-GB" altLang="x-none" dirty="0">
              <a:latin typeface="Times" charset="0"/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DFE62EDE-82C1-DE4C-A856-56C11FFC5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9144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b="1">
                <a:latin typeface="Times" charset="0"/>
              </a:rPr>
              <a:t>A very useful function in </a:t>
            </a:r>
            <a:r>
              <a:rPr lang="en-GB" altLang="x-none" b="1" err="1">
                <a:solidFill>
                  <a:srgbClr val="0E39F9"/>
                </a:solidFill>
                <a:latin typeface="Times" charset="0"/>
              </a:rPr>
              <a:t>perl</a:t>
            </a:r>
            <a:r>
              <a:rPr lang="en-GB" altLang="x-none" b="1">
                <a:latin typeface="Times" charset="0"/>
              </a:rPr>
              <a:t>: splits up a string and places it into an array.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C96DE7BE-9577-0846-AA7D-79931A810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981075"/>
            <a:ext cx="8861425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#!/</a:t>
            </a:r>
            <a:r>
              <a:rPr lang="en-GB" altLang="x-none" b="1" dirty="0" err="1">
                <a:solidFill>
                  <a:srgbClr val="000000"/>
                </a:solidFill>
                <a:latin typeface="Courier" charset="0"/>
              </a:rPr>
              <a:t>usr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/bin/</a:t>
            </a:r>
            <a:r>
              <a:rPr lang="en-GB" altLang="x-none" b="1" dirty="0" err="1">
                <a:solidFill>
                  <a:srgbClr val="000000"/>
                </a:solidFill>
                <a:latin typeface="Courier" charset="0"/>
              </a:rPr>
              <a:t>perl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open(</a:t>
            </a:r>
            <a:r>
              <a:rPr lang="en-GB" altLang="x-none" b="1" dirty="0">
                <a:latin typeface="Courier" charset="0"/>
              </a:rPr>
              <a:t>FILE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,”</a:t>
            </a:r>
            <a:r>
              <a:rPr lang="en-GB" altLang="x-none" b="1" dirty="0" err="1">
                <a:latin typeface="Courier" charset="0"/>
              </a:rPr>
              <a:t>GSACE.pep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”);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while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&lt;</a:t>
            </a:r>
            <a:r>
              <a:rPr lang="en-GB" altLang="x-none" b="1" dirty="0">
                <a:latin typeface="Courier" charset="0"/>
              </a:rPr>
              <a:t>FILE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&gt;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{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@tab=split(/</a:t>
            </a:r>
            <a:r>
              <a:rPr lang="fr-FR" altLang="x-none" b="1" dirty="0">
                <a:solidFill>
                  <a:srgbClr val="000000"/>
                </a:solidFill>
                <a:latin typeface="Times" charset="0"/>
              </a:rPr>
              <a:t>\s+/, $_, 2);</a:t>
            </a:r>
          </a:p>
          <a:p>
            <a:pPr>
              <a:defRPr/>
            </a:pPr>
            <a:endParaRPr lang="en-GB" altLang="x-none" dirty="0">
              <a:latin typeface="Times" charset="0"/>
            </a:endParaRPr>
          </a:p>
          <a:p>
            <a:pPr>
              <a:defRPr/>
            </a:pPr>
            <a:r>
              <a:rPr lang="en-GB" altLang="x-none" dirty="0">
                <a:latin typeface="Times" charset="0"/>
              </a:rPr>
              <a:t>$NOM</a:t>
            </a:r>
            <a:r>
              <a:rPr lang="en-GB" altLang="x-none" dirty="0">
                <a:solidFill>
                  <a:srgbClr val="FF0000"/>
                </a:solidFill>
                <a:latin typeface="Times" charset="0"/>
              </a:rPr>
              <a:t>{</a:t>
            </a:r>
            <a:r>
              <a:rPr lang="en-GB" altLang="x-none" dirty="0">
                <a:latin typeface="Times" charset="0"/>
              </a:rPr>
              <a:t>$tab[0]</a:t>
            </a:r>
            <a:r>
              <a:rPr lang="en-GB" altLang="x-none" dirty="0">
                <a:solidFill>
                  <a:srgbClr val="FF0000"/>
                </a:solidFill>
                <a:latin typeface="Times" charset="0"/>
              </a:rPr>
              <a:t>}</a:t>
            </a:r>
            <a:r>
              <a:rPr lang="en-GB" altLang="x-none" dirty="0">
                <a:latin typeface="Times" charset="0"/>
              </a:rPr>
              <a:t> = $tab[1];</a:t>
            </a:r>
          </a:p>
          <a:p>
            <a:pPr>
              <a:defRPr/>
            </a:pPr>
            <a:r>
              <a:rPr lang="en-GB" altLang="x-none" dirty="0">
                <a:latin typeface="Times" charset="0"/>
              </a:rPr>
              <a:t>print $NOM</a:t>
            </a:r>
            <a:r>
              <a:rPr lang="en-GB" altLang="x-none" dirty="0">
                <a:solidFill>
                  <a:srgbClr val="FF0000"/>
                </a:solidFill>
                <a:latin typeface="Times" charset="0"/>
              </a:rPr>
              <a:t>{</a:t>
            </a:r>
            <a:r>
              <a:rPr lang="en-GB" altLang="x-none" dirty="0">
                <a:latin typeface="Times" charset="0"/>
              </a:rPr>
              <a:t>$tab[0]</a:t>
            </a:r>
            <a:r>
              <a:rPr lang="en-GB" altLang="x-none" dirty="0">
                <a:solidFill>
                  <a:srgbClr val="FF0000"/>
                </a:solidFill>
                <a:latin typeface="Times" charset="0"/>
              </a:rPr>
              <a:t>}</a:t>
            </a:r>
            <a:r>
              <a:rPr lang="en-GB" altLang="x-none" dirty="0">
                <a:latin typeface="Times" charset="0"/>
              </a:rPr>
              <a:t> ;</a:t>
            </a:r>
          </a:p>
          <a:p>
            <a:pPr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}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close (FILE);</a:t>
            </a:r>
            <a:endParaRPr lang="en-GB" altLang="x-none" dirty="0">
              <a:latin typeface="Times" charset="0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F7DA9291-6931-CC40-A415-4BE83E60C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995988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@tab=split(/\s+/,$_,n);</a:t>
            </a:r>
            <a:endParaRPr lang="en-GB" altLang="x-none">
              <a:latin typeface="Times" charset="0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7758815B-4E81-9D43-8557-1FC8DA05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2">
            <a:extLst>
              <a:ext uri="{FF2B5EF4-FFF2-40B4-BE49-F238E27FC236}">
                <a16:creationId xmlns:a16="http://schemas.microsoft.com/office/drawing/2014/main" id="{99F432B4-4C92-1445-9C6A-32F31CD0B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structures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8632F862-C426-FE40-A98E-8408AA40B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899160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Helvetica" pitchFamily="2" charset="0"/>
              </a:rPr>
              <a:t>foreach</a:t>
            </a:r>
            <a:endParaRPr lang="en-GB" altLang="fr-FR" b="1">
              <a:solidFill>
                <a:srgbClr val="000000"/>
              </a:solidFill>
              <a:latin typeface="Helvetica" pitchFamily="2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through each line of an array or other list-like structure (such as lines in a file) </a:t>
            </a:r>
            <a:r>
              <a:rPr lang="en-GB" altLang="fr-FR" sz="2400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  <a:r>
              <a:rPr lang="en-GB" altLang="fr-FR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uses the </a:t>
            </a:r>
            <a:r>
              <a:rPr lang="en-GB" altLang="fr-FR" sz="2400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GB" altLang="fr-FR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structure. This has the form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GB" altLang="fr-FR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FF21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en-GB" altLang="fr-FR" sz="2400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$nom (@SEQNAME)      </a:t>
            </a:r>
            <a:r>
              <a:rPr lang="en-GB" altLang="fr-FR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Visit each item in turn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      # and call it $nom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FF21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 </a:t>
            </a:r>
            <a:r>
              <a:rPr lang="en-GB" altLang="fr-FR" sz="2400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"$nom</a:t>
            </a:r>
            <a:r>
              <a:rPr lang="en-GB" altLang="fr-FR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lang="en-GB" altLang="fr-FR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	# Print the item and return to nl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FF21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GB" altLang="fr-FR" sz="2400" b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44035" name="ZoneTexte 1">
            <a:extLst>
              <a:ext uri="{FF2B5EF4-FFF2-40B4-BE49-F238E27FC236}">
                <a16:creationId xmlns:a16="http://schemas.microsoft.com/office/drawing/2014/main" id="{02A2A766-33AE-754E-861F-1B16F5000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22925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/>
              <a:t>Note: consider a list of seqnames to insert in @SEQNAME as is done in @AA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42FCE762-758D-1E47-8B4F-E594D3EC0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23963"/>
            <a:ext cx="8534400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altLang="x-none" b="1" dirty="0" err="1">
                <a:solidFill>
                  <a:srgbClr val="000000"/>
                </a:solidFill>
                <a:latin typeface="Courier" charset="0"/>
              </a:rPr>
              <a:t>foreach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$j ( 0 .. 2)  # </a:t>
            </a:r>
            <a:r>
              <a:rPr lang="en-GB" altLang="x-none" sz="1800" b="1" dirty="0">
                <a:solidFill>
                  <a:srgbClr val="000000"/>
                </a:solidFill>
                <a:latin typeface="Courier" charset="0"/>
              </a:rPr>
              <a:t>Visit each value in turn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		  # and call it $j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{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print "$SEQNAM</a:t>
            </a:r>
            <a:r>
              <a:rPr lang="en-GB" altLang="x-none" dirty="0">
                <a:latin typeface="Times" charset="0"/>
              </a:rPr>
              <a:t>[$j]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\n";# Print the item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9803FFE7-49AE-A74D-8EAB-D6EAABB62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700463"/>
            <a:ext cx="85344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altLang="x-none" b="1" dirty="0" err="1">
                <a:solidFill>
                  <a:srgbClr val="000000"/>
                </a:solidFill>
                <a:latin typeface="Courier" charset="0"/>
              </a:rPr>
              <a:t>foreach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$j ( 0 .. $#AA)	# </a:t>
            </a:r>
            <a:r>
              <a:rPr lang="en-GB" altLang="x-none" sz="1800" b="1" dirty="0">
                <a:solidFill>
                  <a:srgbClr val="000000"/>
                </a:solidFill>
                <a:latin typeface="Courier" charset="0"/>
              </a:rPr>
              <a:t>Visit each value in turn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		     # and call it $j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{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print "$AA</a:t>
            </a:r>
            <a:r>
              <a:rPr lang="en-GB" altLang="x-none" dirty="0">
                <a:latin typeface="Times" charset="0"/>
              </a:rPr>
              <a:t>[$j]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\n";# Print the item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}</a:t>
            </a:r>
          </a:p>
          <a:p>
            <a:pPr>
              <a:spcBef>
                <a:spcPct val="50000"/>
              </a:spcBef>
              <a:defRPr/>
            </a:pPr>
            <a:endParaRPr lang="en-GB" altLang="x-none" dirty="0">
              <a:latin typeface="Times" charset="0"/>
            </a:endParaRP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6EC9131D-A6A1-4A48-B36F-6D2BD09ED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>
            <a:extLst>
              <a:ext uri="{FF2B5EF4-FFF2-40B4-BE49-F238E27FC236}">
                <a16:creationId xmlns:a16="http://schemas.microsoft.com/office/drawing/2014/main" id="{85A0A36D-20E6-4845-B602-F2971620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E65C4BD6-5DC6-1C49-BE5C-33530C805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250"/>
            <a:ext cx="91440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altLang="x-none" b="1" dirty="0">
                <a:solidFill>
                  <a:srgbClr val="0E39F9"/>
                </a:solidFill>
                <a:latin typeface="Arial" charset="0"/>
                <a:ea typeface="Arial" charset="0"/>
                <a:cs typeface="Arial" charset="0"/>
              </a:rPr>
              <a:t>Here are some tests on numbers and strings. </a:t>
            </a:r>
          </a:p>
          <a:p>
            <a:pPr>
              <a:defRPr/>
            </a:pPr>
            <a:endParaRPr lang="en-GB" altLang="x-none" dirty="0">
              <a:solidFill>
                <a:srgbClr val="000000"/>
              </a:solidFill>
              <a:latin typeface="Courier" charset="0"/>
            </a:endParaRPr>
          </a:p>
          <a:p>
            <a:pPr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 </a:t>
            </a:r>
            <a:r>
              <a:rPr lang="en-GB" altLang="x-none" b="1" dirty="0">
                <a:solidFill>
                  <a:srgbClr val="0000FF"/>
                </a:solidFill>
                <a:latin typeface="Courier" charset="0"/>
              </a:rPr>
              <a:t>==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$b		# Is $a numerically equal to $b?</a:t>
            </a:r>
          </a:p>
          <a:p>
            <a:pPr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	# 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Beware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: </a:t>
            </a:r>
            <a:r>
              <a:rPr lang="en-GB" altLang="x-none" sz="2000" b="1" dirty="0">
                <a:solidFill>
                  <a:srgbClr val="000000"/>
                </a:solidFill>
                <a:latin typeface="Courier" charset="0"/>
              </a:rPr>
              <a:t>Don't use the = operator.</a:t>
            </a:r>
          </a:p>
          <a:p>
            <a:pPr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 </a:t>
            </a:r>
            <a:r>
              <a:rPr lang="en-GB" altLang="x-none" b="1" dirty="0">
                <a:solidFill>
                  <a:srgbClr val="0000FF"/>
                </a:solidFill>
                <a:latin typeface="Courier" charset="0"/>
              </a:rPr>
              <a:t>!=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$b		# </a:t>
            </a:r>
            <a:r>
              <a:rPr lang="en-GB" altLang="x-none" sz="2000" b="1" dirty="0">
                <a:solidFill>
                  <a:srgbClr val="000000"/>
                </a:solidFill>
                <a:latin typeface="Courier" charset="0"/>
              </a:rPr>
              <a:t>Is $a numerically unequal to $b?</a:t>
            </a:r>
          </a:p>
          <a:p>
            <a:pPr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 </a:t>
            </a:r>
            <a:r>
              <a:rPr lang="en-GB" altLang="x-none" b="1" dirty="0" err="1">
                <a:solidFill>
                  <a:srgbClr val="0000FF"/>
                </a:solidFill>
                <a:latin typeface="Courier" charset="0"/>
              </a:rPr>
              <a:t>eq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$b		# Is $a string-equal to $b?</a:t>
            </a:r>
          </a:p>
          <a:p>
            <a:pPr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 </a:t>
            </a:r>
            <a:r>
              <a:rPr lang="en-GB" altLang="x-none" b="1" dirty="0">
                <a:solidFill>
                  <a:srgbClr val="0000FF"/>
                </a:solidFill>
                <a:latin typeface="Courier" charset="0"/>
              </a:rPr>
              <a:t>ne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$b		# Is $a string-unequal to $b?</a:t>
            </a:r>
          </a:p>
          <a:p>
            <a:pPr>
              <a:defRPr/>
            </a:pPr>
            <a:endParaRPr lang="en-GB" altLang="x-none" dirty="0">
              <a:solidFill>
                <a:srgbClr val="000000"/>
              </a:solidFill>
              <a:latin typeface="Courier" charset="0"/>
            </a:endParaRPr>
          </a:p>
          <a:p>
            <a:pPr>
              <a:defRPr/>
            </a:pPr>
            <a:r>
              <a:rPr lang="en-GB" altLang="x-none" b="1" dirty="0">
                <a:solidFill>
                  <a:srgbClr val="0E39F9"/>
                </a:solidFill>
                <a:latin typeface="Arial" charset="0"/>
                <a:ea typeface="Arial" charset="0"/>
                <a:cs typeface="Arial" charset="0"/>
              </a:rPr>
              <a:t>Logical operators </a:t>
            </a:r>
            <a:r>
              <a:rPr lang="en-GB" altLang="x-none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en-GB" altLang="x-none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GB" altLang="x-none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or</a:t>
            </a:r>
            <a:r>
              <a:rPr lang="en-GB" altLang="x-none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altLang="x-none" b="1" dirty="0">
                <a:solidFill>
                  <a:srgbClr val="0E39F9"/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en-GB" altLang="x-none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altLang="x-none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GB" altLang="x-none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>
              <a:defRPr/>
            </a:pPr>
            <a:endParaRPr lang="en-GB" altLang="x-none" dirty="0">
              <a:solidFill>
                <a:srgbClr val="000000"/>
              </a:solidFill>
              <a:latin typeface="Courier" charset="0"/>
            </a:endParaRPr>
          </a:p>
          <a:p>
            <a:pPr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($a 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&amp;&amp;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$b)		# Is $a 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and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$b true?</a:t>
            </a:r>
          </a:p>
          <a:p>
            <a:pPr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($a 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||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$b)		# Is either $a 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or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$b true?</a:t>
            </a:r>
          </a:p>
          <a:p>
            <a:pPr>
              <a:defRPr/>
            </a:pP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!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($a)			# is $a false?</a:t>
            </a:r>
            <a:endParaRPr lang="en-GB" altLang="x-none" dirty="0">
              <a:latin typeface="Times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2">
            <a:extLst>
              <a:ext uri="{FF2B5EF4-FFF2-40B4-BE49-F238E27FC236}">
                <a16:creationId xmlns:a16="http://schemas.microsoft.com/office/drawing/2014/main" id="{7E963982-19B4-DB4C-A8DF-BE59BF4D5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496" y="-27384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en-GB" altLang="fr-FR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3D68385F-13B3-3147-98AF-0B929B264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for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(</a:t>
            </a:r>
            <a:r>
              <a:rPr lang="en-GB" altLang="x-none" b="1" i="1" dirty="0">
                <a:solidFill>
                  <a:srgbClr val="0E39F9"/>
                </a:solidFill>
                <a:latin typeface="Courier" charset="0"/>
              </a:rPr>
              <a:t>initialise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; </a:t>
            </a:r>
            <a:r>
              <a:rPr lang="en-GB" altLang="x-none" b="1" i="1" dirty="0">
                <a:solidFill>
                  <a:srgbClr val="0E39F9"/>
                </a:solidFill>
                <a:latin typeface="Courier" charset="0"/>
              </a:rPr>
              <a:t>test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; </a:t>
            </a:r>
            <a:r>
              <a:rPr lang="en-GB" altLang="x-none" b="1" i="1" dirty="0" err="1">
                <a:solidFill>
                  <a:srgbClr val="0E39F9"/>
                </a:solidFill>
                <a:latin typeface="Courier" charset="0"/>
              </a:rPr>
              <a:t>inc</a:t>
            </a: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)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{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GB" altLang="x-none" b="1" i="1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GB" altLang="x-none" b="1" i="1" dirty="0" err="1">
                <a:solidFill>
                  <a:srgbClr val="000000"/>
                </a:solidFill>
                <a:latin typeface="Courier" charset="0"/>
              </a:rPr>
              <a:t>first_action</a:t>
            </a:r>
            <a:r>
              <a:rPr lang="en-GB" altLang="x-none" b="1" i="1" dirty="0">
                <a:solidFill>
                  <a:srgbClr val="000000"/>
                </a:solidFill>
                <a:latin typeface="Courier" charset="0"/>
              </a:rPr>
              <a:t>;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GB" altLang="x-none" b="1" i="1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GB" altLang="x-none" b="1" i="1" dirty="0" err="1">
                <a:solidFill>
                  <a:srgbClr val="000000"/>
                </a:solidFill>
                <a:latin typeface="Courier" charset="0"/>
              </a:rPr>
              <a:t>second_action</a:t>
            </a:r>
            <a:r>
              <a:rPr lang="en-GB" altLang="x-none" b="1" i="1" dirty="0">
                <a:solidFill>
                  <a:srgbClr val="000000"/>
                </a:solidFill>
                <a:latin typeface="Courier" charset="0"/>
              </a:rPr>
              <a:t>;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GB" altLang="x-none" b="1" i="1" dirty="0">
                <a:solidFill>
                  <a:srgbClr val="000000"/>
                </a:solidFill>
                <a:latin typeface="Courier" charset="0"/>
              </a:rPr>
              <a:t> etc....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 algn="just">
              <a:defRPr/>
            </a:pP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}</a:t>
            </a:r>
            <a:endParaRPr lang="en-GB" altLang="x-none" dirty="0">
              <a:solidFill>
                <a:srgbClr val="FF211E"/>
              </a:solidFill>
              <a:latin typeface="Times" charset="0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169CF116-AEE6-3347-98F7-223C73AF1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33825"/>
            <a:ext cx="8991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for ($</a:t>
            </a:r>
            <a:r>
              <a:rPr lang="en-GB" altLang="x-none" b="1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= 0; $</a:t>
            </a:r>
            <a:r>
              <a:rPr lang="en-GB" altLang="x-none" b="1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&lt; 10; ++$</a:t>
            </a:r>
            <a:r>
              <a:rPr lang="en-GB" altLang="x-none" b="1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)	# </a:t>
            </a:r>
            <a:r>
              <a:rPr lang="en-GB" altLang="x-none" sz="2000" b="1" dirty="0">
                <a:solidFill>
                  <a:srgbClr val="000000"/>
                </a:solidFill>
                <a:latin typeface="Courier" charset="0"/>
              </a:rPr>
              <a:t>Start with $</a:t>
            </a:r>
            <a:r>
              <a:rPr lang="en-GB" altLang="x-none" sz="2000" b="1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GB" altLang="x-none" sz="2000" b="1" dirty="0">
                <a:solidFill>
                  <a:srgbClr val="000000"/>
                </a:solidFill>
                <a:latin typeface="Courier" charset="0"/>
              </a:rPr>
              <a:t> = 1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		# Do it while $</a:t>
            </a:r>
            <a:r>
              <a:rPr lang="en-GB" altLang="x-none" b="1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&lt; 10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		#</a:t>
            </a:r>
            <a:r>
              <a:rPr lang="en-GB" altLang="x-none" sz="2000" b="1" dirty="0">
                <a:solidFill>
                  <a:srgbClr val="000000"/>
                </a:solidFill>
                <a:latin typeface="Courier" charset="0"/>
              </a:rPr>
              <a:t>Increment $</a:t>
            </a:r>
            <a:r>
              <a:rPr lang="en-GB" altLang="x-none" sz="2000" b="1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GB" altLang="x-none" sz="2000" b="1" dirty="0">
                <a:solidFill>
                  <a:srgbClr val="000000"/>
                </a:solidFill>
                <a:latin typeface="Courier" charset="0"/>
              </a:rPr>
              <a:t> before repeating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{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print "$</a:t>
            </a:r>
            <a:r>
              <a:rPr lang="en-GB" altLang="x-none" b="1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\n";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GB" altLang="x-none" dirty="0">
              <a:latin typeface="Times" charset="0"/>
            </a:endParaRPr>
          </a:p>
        </p:txBody>
      </p:sp>
      <p:sp>
        <p:nvSpPr>
          <p:cNvPr id="50180" name="ZoneTexte 2">
            <a:extLst>
              <a:ext uri="{FF2B5EF4-FFF2-40B4-BE49-F238E27FC236}">
                <a16:creationId xmlns:a16="http://schemas.microsoft.com/office/drawing/2014/main" id="{C1C4AF24-7274-E547-869D-1766656F0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6381750"/>
            <a:ext cx="51133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 b="1">
                <a:solidFill>
                  <a:srgbClr val="FF211E"/>
                </a:solidFill>
              </a:rPr>
              <a:t>Note where it starts</a:t>
            </a:r>
          </a:p>
        </p:txBody>
      </p:sp>
      <p:sp>
        <p:nvSpPr>
          <p:cNvPr id="50181" name="ZoneTexte 3">
            <a:extLst>
              <a:ext uri="{FF2B5EF4-FFF2-40B4-BE49-F238E27FC236}">
                <a16:creationId xmlns:a16="http://schemas.microsoft.com/office/drawing/2014/main" id="{C04D121C-A858-B74B-9135-20A5C2655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6084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400"/>
              <a:t>Example: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2">
            <a:extLst>
              <a:ext uri="{FF2B5EF4-FFF2-40B4-BE49-F238E27FC236}">
                <a16:creationId xmlns:a16="http://schemas.microsoft.com/office/drawing/2014/main" id="{DE140571-AEF4-3346-A29E-543D85C0F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A4EA7880-0286-BD4F-B2F6-8FBFE5351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47800"/>
            <a:ext cx="87630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just">
              <a:defRPr/>
            </a:pP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 A basic program</a:t>
            </a:r>
          </a:p>
          <a:p>
            <a:pPr algn="just">
              <a:defRPr/>
            </a:pPr>
            <a:endParaRPr lang="en-GB" altLang="x-none">
              <a:solidFill>
                <a:srgbClr val="000000"/>
              </a:solidFill>
              <a:latin typeface="Courier" charset="0"/>
            </a:endParaRPr>
          </a:p>
          <a:p>
            <a:pPr algn="just">
              <a:defRPr/>
            </a:pPr>
            <a:endParaRPr lang="en-GB" altLang="x-none">
              <a:solidFill>
                <a:srgbClr val="000000"/>
              </a:solidFill>
              <a:latin typeface="Courier" charset="0"/>
            </a:endParaRPr>
          </a:p>
          <a:p>
            <a:pPr algn="just"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#!/</a:t>
            </a:r>
            <a:r>
              <a:rPr lang="en-GB" altLang="x-none" b="1" err="1">
                <a:solidFill>
                  <a:srgbClr val="FF0000"/>
                </a:solidFill>
                <a:latin typeface="Courier" charset="0"/>
              </a:rPr>
              <a:t>usr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/bin/</a:t>
            </a:r>
            <a:r>
              <a:rPr lang="en-GB" altLang="x-none" b="1" err="1">
                <a:solidFill>
                  <a:srgbClr val="FF0000"/>
                </a:solidFill>
                <a:latin typeface="Courier" charset="0"/>
              </a:rPr>
              <a:t>perl</a:t>
            </a:r>
            <a:endParaRPr lang="en-GB" altLang="x-none" b="1">
              <a:solidFill>
                <a:srgbClr val="000000"/>
              </a:solidFill>
              <a:latin typeface="Courier" charset="0"/>
            </a:endParaRPr>
          </a:p>
          <a:p>
            <a:pPr algn="just">
              <a:defRPr/>
            </a:pPr>
            <a:endParaRPr lang="en-GB" altLang="x-none">
              <a:solidFill>
                <a:srgbClr val="000000"/>
              </a:solidFill>
              <a:latin typeface="Courier" charset="0"/>
            </a:endParaRPr>
          </a:p>
          <a:p>
            <a:pPr algn="just">
              <a:defRPr/>
            </a:pPr>
            <a:r>
              <a:rPr lang="en-GB" altLang="x-none">
                <a:solidFill>
                  <a:srgbClr val="FF0000"/>
                </a:solidFill>
                <a:latin typeface="Courier" charset="0"/>
              </a:rPr>
              <a:t>#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 Program to print a message</a:t>
            </a:r>
          </a:p>
          <a:p>
            <a:pPr algn="just">
              <a:defRPr/>
            </a:pPr>
            <a:endParaRPr lang="en-GB" altLang="x-none">
              <a:solidFill>
                <a:srgbClr val="000000"/>
              </a:solidFill>
              <a:latin typeface="Courier" charset="0"/>
            </a:endParaRPr>
          </a:p>
          <a:p>
            <a:pPr>
              <a:defRPr/>
            </a:pPr>
            <a:r>
              <a:rPr lang="en-GB" altLang="x-none">
                <a:solidFill>
                  <a:srgbClr val="FF0000"/>
                </a:solidFill>
                <a:latin typeface="Courier" charset="0"/>
              </a:rPr>
              <a:t>print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GB" altLang="x-none">
                <a:solidFill>
                  <a:srgbClr val="FF0000"/>
                </a:solidFill>
                <a:latin typeface="Courier" charset="0"/>
              </a:rPr>
              <a:t>'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Hello world.</a:t>
            </a:r>
            <a:r>
              <a:rPr lang="en-GB" altLang="x-none">
                <a:solidFill>
                  <a:srgbClr val="FF0000"/>
                </a:solidFill>
                <a:latin typeface="Courier" charset="0"/>
              </a:rPr>
              <a:t>';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GB" altLang="x-none">
                <a:solidFill>
                  <a:srgbClr val="FF0000"/>
                </a:solidFill>
                <a:latin typeface="Courier" charset="0"/>
              </a:rPr>
              <a:t>#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 Print a message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2">
            <a:extLst>
              <a:ext uri="{FF2B5EF4-FFF2-40B4-BE49-F238E27FC236}">
                <a16:creationId xmlns:a16="http://schemas.microsoft.com/office/drawing/2014/main" id="{A9D562C2-500F-3B4C-809B-009FDFA94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58420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Conditionals</a:t>
            </a:r>
            <a:endParaRPr lang="en-GB" altLang="fr-F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883A788E-E3EB-C744-8FF2-C4A9E329D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9144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altLang="x-none" sz="2000" b="1">
                <a:solidFill>
                  <a:srgbClr val="000000"/>
                </a:solidFill>
                <a:latin typeface="Courier" charset="0"/>
              </a:rPr>
              <a:t>if ($a)</a:t>
            </a:r>
          </a:p>
          <a:p>
            <a:pPr algn="just">
              <a:defRPr/>
            </a:pPr>
            <a:r>
              <a:rPr lang="en-GB" altLang="x-none" sz="2000" b="1">
                <a:solidFill>
                  <a:srgbClr val="000000"/>
                </a:solidFill>
                <a:latin typeface="Courier" charset="0"/>
              </a:rPr>
              <a:t>{</a:t>
            </a:r>
          </a:p>
          <a:p>
            <a:pPr algn="just">
              <a:defRPr/>
            </a:pPr>
            <a:r>
              <a:rPr lang="en-GB" altLang="x-none" sz="2000" b="1">
                <a:solidFill>
                  <a:srgbClr val="000000"/>
                </a:solidFill>
                <a:latin typeface="Courier" charset="0"/>
              </a:rPr>
              <a:t>	print "The string is not empty\n";</a:t>
            </a:r>
          </a:p>
          <a:p>
            <a:pPr algn="just">
              <a:defRPr/>
            </a:pPr>
            <a:r>
              <a:rPr lang="en-GB" altLang="x-none" sz="2000" b="1">
                <a:solidFill>
                  <a:srgbClr val="000000"/>
                </a:solidFill>
                <a:latin typeface="Courier" charset="0"/>
              </a:rPr>
              <a:t>}</a:t>
            </a:r>
          </a:p>
          <a:p>
            <a:pPr algn="just">
              <a:defRPr/>
            </a:pPr>
            <a:r>
              <a:rPr lang="en-GB" altLang="x-none" sz="2000" b="1">
                <a:solidFill>
                  <a:srgbClr val="000000"/>
                </a:solidFill>
                <a:latin typeface="Courier" charset="0"/>
              </a:rPr>
              <a:t>else</a:t>
            </a:r>
          </a:p>
          <a:p>
            <a:pPr algn="just">
              <a:defRPr/>
            </a:pPr>
            <a:r>
              <a:rPr lang="en-GB" altLang="x-none" sz="2000" b="1">
                <a:solidFill>
                  <a:srgbClr val="000000"/>
                </a:solidFill>
                <a:latin typeface="Courier" charset="0"/>
              </a:rPr>
              <a:t>{</a:t>
            </a:r>
          </a:p>
          <a:p>
            <a:pPr algn="just">
              <a:defRPr/>
            </a:pPr>
            <a:r>
              <a:rPr lang="en-GB" altLang="x-none" sz="2000" b="1">
                <a:solidFill>
                  <a:srgbClr val="000000"/>
                </a:solidFill>
                <a:latin typeface="Courier" charset="0"/>
              </a:rPr>
              <a:t>	print "The string is empty\n";</a:t>
            </a:r>
          </a:p>
          <a:p>
            <a:pPr>
              <a:defRPr/>
            </a:pPr>
            <a:r>
              <a:rPr lang="en-GB" altLang="x-none" sz="2000" b="1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7723D3D7-32F6-0C47-9D2E-60844426B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06838"/>
            <a:ext cx="90678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sz="2000" b="1" dirty="0">
                <a:solidFill>
                  <a:srgbClr val="000000"/>
                </a:solidFill>
                <a:latin typeface="Courier" charset="0"/>
              </a:rPr>
              <a:t>#!/</a:t>
            </a:r>
            <a:r>
              <a:rPr lang="en-GB" altLang="x-none" sz="2000" b="1" dirty="0" err="1">
                <a:solidFill>
                  <a:srgbClr val="000000"/>
                </a:solidFill>
                <a:latin typeface="Courier" charset="0"/>
              </a:rPr>
              <a:t>usr</a:t>
            </a:r>
            <a:r>
              <a:rPr lang="en-GB" altLang="x-none" sz="2000" b="1" dirty="0">
                <a:solidFill>
                  <a:srgbClr val="000000"/>
                </a:solidFill>
                <a:latin typeface="Courier" charset="0"/>
              </a:rPr>
              <a:t>/bin/</a:t>
            </a:r>
            <a:r>
              <a:rPr lang="en-GB" altLang="x-none" sz="2000" b="1" dirty="0" err="1">
                <a:solidFill>
                  <a:srgbClr val="000000"/>
                </a:solidFill>
                <a:latin typeface="Courier" charset="0"/>
              </a:rPr>
              <a:t>perl</a:t>
            </a:r>
            <a:endParaRPr lang="en-GB" altLang="x-none" sz="2000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sz="2000" b="1" dirty="0">
                <a:solidFill>
                  <a:srgbClr val="FF0000"/>
                </a:solidFill>
                <a:latin typeface="Courier" charset="0"/>
              </a:rPr>
              <a:t>open(</a:t>
            </a:r>
            <a:r>
              <a:rPr lang="en-GB" altLang="x-none" sz="2000" b="1" dirty="0">
                <a:latin typeface="Courier" charset="0"/>
              </a:rPr>
              <a:t>FILE</a:t>
            </a:r>
            <a:r>
              <a:rPr lang="en-GB" altLang="x-none" sz="2000" b="1" dirty="0">
                <a:solidFill>
                  <a:srgbClr val="FF0000"/>
                </a:solidFill>
                <a:latin typeface="Courier" charset="0"/>
              </a:rPr>
              <a:t>,”</a:t>
            </a:r>
            <a:r>
              <a:rPr lang="en-GB" altLang="x-none" sz="2000" b="1" dirty="0" err="1">
                <a:latin typeface="Courier" charset="0"/>
              </a:rPr>
              <a:t>GSACE.pep</a:t>
            </a:r>
            <a:r>
              <a:rPr lang="en-GB" altLang="x-none" sz="2000" b="1" dirty="0">
                <a:solidFill>
                  <a:srgbClr val="FF0000"/>
                </a:solidFill>
                <a:latin typeface="Courier" charset="0"/>
              </a:rPr>
              <a:t>”);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 sz="2000" b="1" dirty="0">
                <a:solidFill>
                  <a:srgbClr val="FF0000"/>
                </a:solidFill>
                <a:latin typeface="Courier" charset="0"/>
              </a:rPr>
              <a:t>while</a:t>
            </a:r>
            <a:r>
              <a:rPr lang="en-GB" altLang="x-none" sz="2000" b="1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GB" altLang="x-none" sz="2000" b="1" dirty="0">
                <a:solidFill>
                  <a:srgbClr val="FF0000"/>
                </a:solidFill>
                <a:latin typeface="Courier" charset="0"/>
              </a:rPr>
              <a:t>&lt;</a:t>
            </a:r>
            <a:r>
              <a:rPr lang="en-GB" altLang="x-none" sz="2000" b="1" dirty="0">
                <a:latin typeface="Courier" charset="0"/>
              </a:rPr>
              <a:t>FILE</a:t>
            </a:r>
            <a:r>
              <a:rPr lang="en-GB" altLang="x-none" sz="2000" b="1" dirty="0">
                <a:solidFill>
                  <a:srgbClr val="FF0000"/>
                </a:solidFill>
                <a:latin typeface="Courier" charset="0"/>
              </a:rPr>
              <a:t>&gt;</a:t>
            </a:r>
            <a:endParaRPr lang="en-GB" altLang="x-none" sz="2000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sz="2000" b="1" dirty="0">
                <a:solidFill>
                  <a:srgbClr val="FF0000"/>
                </a:solidFill>
                <a:latin typeface="Courier" charset="0"/>
              </a:rPr>
              <a:t>{</a:t>
            </a:r>
            <a:endParaRPr lang="en-GB" altLang="x-none" sz="2000" b="1" dirty="0">
              <a:solidFill>
                <a:srgbClr val="000000"/>
              </a:solidFill>
              <a:latin typeface="Courier" charset="0"/>
            </a:endParaRPr>
          </a:p>
          <a:p>
            <a:pPr>
              <a:defRPr/>
            </a:pPr>
            <a:r>
              <a:rPr lang="en-GB" altLang="x-none" sz="2000" b="1" dirty="0">
                <a:solidFill>
                  <a:srgbClr val="FF0000"/>
                </a:solidFill>
                <a:latin typeface="Courier" charset="0"/>
              </a:rPr>
              <a:t>print $_ if ( m/&gt;/ );</a:t>
            </a:r>
          </a:p>
          <a:p>
            <a:pPr>
              <a:defRPr/>
            </a:pPr>
            <a:r>
              <a:rPr lang="en-GB" altLang="x-none" sz="2000" b="1" dirty="0">
                <a:solidFill>
                  <a:srgbClr val="FF0000"/>
                </a:solidFill>
                <a:latin typeface="Courier" charset="0"/>
              </a:rPr>
              <a:t>}</a:t>
            </a:r>
            <a:endParaRPr lang="en-GB" altLang="x-none" sz="2000" b="1" dirty="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sz="2000" b="1" dirty="0">
                <a:solidFill>
                  <a:srgbClr val="FF0000"/>
                </a:solidFill>
                <a:latin typeface="Courier" charset="0"/>
              </a:rPr>
              <a:t>close (FILE);</a:t>
            </a:r>
            <a:endParaRPr lang="en-GB" altLang="x-none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2">
            <a:extLst>
              <a:ext uri="{FF2B5EF4-FFF2-40B4-BE49-F238E27FC236}">
                <a16:creationId xmlns:a16="http://schemas.microsoft.com/office/drawing/2014/main" id="{BBE07C8D-569F-8942-8D72-BAD32A106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matching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7FFBF228-1537-A543-B731-E5BAFF320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$a </a:t>
            </a:r>
            <a:r>
              <a:rPr lang="en-GB" altLang="x-none" b="1">
                <a:solidFill>
                  <a:srgbClr val="0000FF"/>
                </a:solidFill>
                <a:latin typeface="Courier" charset="0"/>
              </a:rPr>
              <a:t>eq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 $b		# Is $a string-equal to $b?</a:t>
            </a:r>
          </a:p>
          <a:p>
            <a:pPr>
              <a:defRPr/>
            </a:pP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$a </a:t>
            </a:r>
            <a:r>
              <a:rPr lang="en-GB" altLang="x-none" b="1">
                <a:solidFill>
                  <a:srgbClr val="0000FF"/>
                </a:solidFill>
                <a:latin typeface="Courier" charset="0"/>
              </a:rPr>
              <a:t>ne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 $b		# Is $a string-unequal to $b?</a:t>
            </a:r>
            <a:endParaRPr lang="en-GB" altLang="x-none">
              <a:latin typeface="Times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67F79A46-2A48-C944-89B1-F3667754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2420938"/>
            <a:ext cx="88392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altLang="x-none">
                <a:solidFill>
                  <a:srgbClr val="000000"/>
                </a:solidFill>
                <a:latin typeface="Courier" charset="0"/>
              </a:rPr>
              <a:t>Here are some special RE characters and their meaning </a:t>
            </a:r>
          </a:p>
          <a:p>
            <a:pPr algn="just">
              <a:defRPr/>
            </a:pPr>
            <a:endParaRPr lang="en-GB" altLang="x-none">
              <a:solidFill>
                <a:srgbClr val="000000"/>
              </a:solidFill>
              <a:latin typeface="Courier" charset="0"/>
            </a:endParaRPr>
          </a:p>
          <a:p>
            <a:pPr algn="just"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.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	# Any single character except a newline</a:t>
            </a:r>
          </a:p>
          <a:p>
            <a:pPr algn="just"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^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	# The beginning of the line or string</a:t>
            </a:r>
          </a:p>
          <a:p>
            <a:pPr algn="just"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$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	# The end of the line or string</a:t>
            </a:r>
          </a:p>
          <a:p>
            <a:pPr algn="just"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*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	# Zero or more of the last character</a:t>
            </a:r>
          </a:p>
          <a:p>
            <a:pPr algn="just"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+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	# One or more of the last character</a:t>
            </a:r>
          </a:p>
          <a:p>
            <a:pPr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?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	# Zero or one of the last character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BC65CBD7-DA83-2E41-9FC0-C657A47E5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736013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\n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# A newline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\t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# A tab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\w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# Any alphanumeric (word) character.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# The same as [a-zA-Z0-9_]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\W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# Any non-word character.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# The same as [^a-zA-Z0-9_]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\d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# Any digit. The same as [0-9]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\D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# Any non-digit. The same as [^0-9]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\s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# Any whitespace character: space,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# tab, newline, </a:t>
            </a:r>
            <a:r>
              <a:rPr lang="en-GB" altLang="x-none" b="1" dirty="0" err="1">
                <a:solidFill>
                  <a:srgbClr val="000000"/>
                </a:solidFill>
                <a:latin typeface="Courier" charset="0"/>
              </a:rPr>
              <a:t>etc</a:t>
            </a:r>
            <a:endParaRPr lang="en-GB" altLang="x-none" b="1" dirty="0">
              <a:solidFill>
                <a:srgbClr val="000000"/>
              </a:solidFill>
              <a:latin typeface="Courier" charset="0"/>
            </a:endParaRPr>
          </a:p>
          <a:p>
            <a:pPr algn="just">
              <a:defRPr/>
            </a:pP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\S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# Any non-whitespace character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\b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# A word boundary, outside 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[] only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\B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		# No word boundary</a:t>
            </a:r>
            <a:endParaRPr lang="en-GB" altLang="x-none" dirty="0">
              <a:latin typeface="Times" charset="0"/>
            </a:endParaRPr>
          </a:p>
        </p:txBody>
      </p:sp>
      <p:sp>
        <p:nvSpPr>
          <p:cNvPr id="56322" name="Text Box 3">
            <a:extLst>
              <a:ext uri="{FF2B5EF4-FFF2-40B4-BE49-F238E27FC236}">
                <a16:creationId xmlns:a16="http://schemas.microsoft.com/office/drawing/2014/main" id="{3CD2FCCE-6FE3-6142-8867-B9D51F828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more special characters</a:t>
            </a:r>
            <a:endParaRPr lang="en-GB" altLang="fr-FR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F3C3902F-C5BF-1845-9D2B-88208237E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54125"/>
            <a:ext cx="8883650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altLang="x-none">
                <a:solidFill>
                  <a:srgbClr val="000000"/>
                </a:solidFill>
                <a:latin typeface="Courier" charset="0"/>
              </a:rPr>
              <a:t>Characters like 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$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|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[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)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\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/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 and so on are peculiar cases in regular expressions. If you want to match for one of those then you have to </a:t>
            </a:r>
            <a:r>
              <a:rPr lang="en-GB" altLang="x-none" err="1">
                <a:solidFill>
                  <a:srgbClr val="000000"/>
                </a:solidFill>
                <a:latin typeface="Courier" charset="0"/>
              </a:rPr>
              <a:t>preceed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 it by a backslash (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\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). So: </a:t>
            </a:r>
          </a:p>
          <a:p>
            <a:pPr algn="just">
              <a:defRPr/>
            </a:pPr>
            <a:endParaRPr lang="en-GB" altLang="x-none">
              <a:solidFill>
                <a:srgbClr val="000000"/>
              </a:solidFill>
              <a:latin typeface="Courier" charset="0"/>
            </a:endParaRPr>
          </a:p>
          <a:p>
            <a:pPr algn="just"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\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|		# Vertical bar</a:t>
            </a:r>
          </a:p>
          <a:p>
            <a:pPr algn="just"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\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[		# An open square bracket</a:t>
            </a:r>
          </a:p>
          <a:p>
            <a:pPr algn="just"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\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)		# A closing parenthesis</a:t>
            </a:r>
          </a:p>
          <a:p>
            <a:pPr algn="just"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\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*		# An asterisk</a:t>
            </a:r>
          </a:p>
          <a:p>
            <a:pPr algn="just"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\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^		# A carat symbol</a:t>
            </a:r>
          </a:p>
          <a:p>
            <a:pPr algn="just"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\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/		# A slash</a:t>
            </a:r>
          </a:p>
          <a:p>
            <a:pPr algn="just">
              <a:defRPr/>
            </a:pP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\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\		# A backslash</a:t>
            </a:r>
          </a:p>
          <a:p>
            <a:pPr algn="just">
              <a:defRPr/>
            </a:pPr>
            <a:endParaRPr lang="en-GB" altLang="x-none">
              <a:latin typeface="Times" charset="0"/>
            </a:endParaRPr>
          </a:p>
        </p:txBody>
      </p:sp>
      <p:sp>
        <p:nvSpPr>
          <p:cNvPr id="58370" name="Text Box 3">
            <a:extLst>
              <a:ext uri="{FF2B5EF4-FFF2-40B4-BE49-F238E27FC236}">
                <a16:creationId xmlns:a16="http://schemas.microsoft.com/office/drawing/2014/main" id="{DD279165-9087-B147-8A5E-8BEEA4D1F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more special characters</a:t>
            </a:r>
            <a:endParaRPr lang="en-GB" altLang="fr-FR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">
            <a:extLst>
              <a:ext uri="{FF2B5EF4-FFF2-40B4-BE49-F238E27FC236}">
                <a16:creationId xmlns:a16="http://schemas.microsoft.com/office/drawing/2014/main" id="{046D9747-107B-DF4E-81F6-B9170F6D3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 and translation</a:t>
            </a:r>
            <a:endParaRPr lang="en-GB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85589AC4-7100-0147-88DB-5E4C8BA01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s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/yal068c/Yal068c/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C7A4EBD0-09CB-A845-81DB-7B4FD481B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$sentence 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=~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GB" altLang="x-none" b="1" dirty="0">
                <a:solidFill>
                  <a:srgbClr val="FF0000"/>
                </a:solidFill>
                <a:latin typeface="Courier" charset="0"/>
              </a:rPr>
              <a:t>s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/yal063c/Yal068c/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9A6A65F5-DD02-DA43-B8D8-C90CC8AB7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24200"/>
            <a:ext cx="8839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global substitution</a:t>
            </a:r>
            <a:r>
              <a:rPr lang="en-GB" altLang="x-none" dirty="0">
                <a:solidFill>
                  <a:srgbClr val="000000"/>
                </a:solidFill>
                <a:latin typeface="Courier" charset="0"/>
              </a:rPr>
              <a:t>; </a:t>
            </a:r>
            <a:r>
              <a:rPr lang="en-GB" altLang="x-none" sz="2000" b="1" dirty="0" err="1">
                <a:solidFill>
                  <a:srgbClr val="0E39F9"/>
                </a:solidFill>
                <a:latin typeface="Courier" charset="0"/>
              </a:rPr>
              <a:t>i</a:t>
            </a:r>
            <a:r>
              <a:rPr lang="en-GB" altLang="x-none" sz="2000" b="1" dirty="0">
                <a:solidFill>
                  <a:srgbClr val="0E39F9"/>
                </a:solidFill>
                <a:latin typeface="Courier" charset="0"/>
              </a:rPr>
              <a:t> option </a:t>
            </a:r>
            <a:r>
              <a:rPr lang="en-GB" altLang="x-none" sz="2000" b="1" dirty="0">
                <a:solidFill>
                  <a:srgbClr val="000000"/>
                </a:solidFill>
                <a:latin typeface="Courier" charset="0"/>
              </a:rPr>
              <a:t>(for "ignore case"). 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s/yal068c/Yal068c/</a:t>
            </a:r>
            <a:r>
              <a:rPr lang="en-GB" altLang="x-none" b="1" dirty="0" err="1">
                <a:solidFill>
                  <a:srgbClr val="FF0000"/>
                </a:solidFill>
                <a:latin typeface="Courier" charset="0"/>
              </a:rPr>
              <a:t>gi</a:t>
            </a:r>
            <a:endParaRPr lang="en-GB" altLang="x-none" b="1" dirty="0">
              <a:solidFill>
                <a:srgbClr val="FF0000"/>
              </a:solidFill>
              <a:latin typeface="Courier" charset="0"/>
            </a:endParaRP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159F15C0-9F4A-904A-B13E-35BBAAEDF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b="1">
                <a:solidFill>
                  <a:srgbClr val="FF0000"/>
                </a:solidFill>
                <a:latin typeface="Helvetica" charset="0"/>
              </a:rPr>
              <a:t>Translation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860B0085-312F-9D49-B269-16F56416D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181600"/>
            <a:ext cx="8610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$sentence =~ </a:t>
            </a:r>
            <a:r>
              <a:rPr lang="en-GB" altLang="x-none" b="1" dirty="0" err="1">
                <a:solidFill>
                  <a:srgbClr val="0E39F9"/>
                </a:solidFill>
                <a:latin typeface="Courier" charset="0"/>
              </a:rPr>
              <a:t>tr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/</a:t>
            </a:r>
            <a:r>
              <a:rPr lang="en-GB" altLang="x-none" b="1" dirty="0" err="1">
                <a:solidFill>
                  <a:srgbClr val="0E39F9"/>
                </a:solidFill>
                <a:latin typeface="Courier" charset="0"/>
              </a:rPr>
              <a:t>abc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/</a:t>
            </a:r>
            <a:r>
              <a:rPr lang="en-GB" altLang="x-none" b="1" dirty="0" err="1">
                <a:solidFill>
                  <a:srgbClr val="0E39F9"/>
                </a:solidFill>
                <a:latin typeface="Courier" charset="0"/>
              </a:rPr>
              <a:t>edf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/</a:t>
            </a:r>
          </a:p>
          <a:p>
            <a:pPr algn="just">
              <a:defRPr/>
            </a:pPr>
            <a:r>
              <a:rPr lang="en-GB" altLang="x-none" b="1" dirty="0" err="1">
                <a:solidFill>
                  <a:srgbClr val="0E39F9"/>
                </a:solidFill>
                <a:latin typeface="Courier" charset="0"/>
              </a:rPr>
              <a:t>tr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/a-z/A-Z/;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   #</a:t>
            </a:r>
            <a:r>
              <a:rPr lang="en-GB" altLang="x-none" dirty="0">
                <a:solidFill>
                  <a:srgbClr val="000000"/>
                </a:solidFill>
                <a:latin typeface="Courier" charset="0"/>
              </a:rPr>
              <a:t>converts 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$_</a:t>
            </a:r>
            <a:r>
              <a:rPr lang="en-GB" altLang="x-none" dirty="0">
                <a:solidFill>
                  <a:srgbClr val="000000"/>
                </a:solidFill>
                <a:latin typeface="Courier" charset="0"/>
              </a:rPr>
              <a:t> to upper case</a:t>
            </a:r>
          </a:p>
          <a:p>
            <a:pPr algn="just">
              <a:defRPr/>
            </a:pPr>
            <a:r>
              <a:rPr lang="en-GB" altLang="x-none" b="1" dirty="0" err="1">
                <a:solidFill>
                  <a:srgbClr val="0E39F9"/>
                </a:solidFill>
                <a:latin typeface="Courier" charset="0"/>
              </a:rPr>
              <a:t>tr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/A-Z/a-z/;</a:t>
            </a:r>
            <a:r>
              <a:rPr lang="en-GB" altLang="x-none" dirty="0">
                <a:solidFill>
                  <a:srgbClr val="000000"/>
                </a:solidFill>
                <a:latin typeface="Courier" charset="0"/>
              </a:rPr>
              <a:t>    #converts $_ to lower case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ZoneTexte 1">
            <a:extLst>
              <a:ext uri="{FF2B5EF4-FFF2-40B4-BE49-F238E27FC236}">
                <a16:creationId xmlns:a16="http://schemas.microsoft.com/office/drawing/2014/main" id="{1E115D23-A664-D44B-9ECA-2714ABF59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5875"/>
            <a:ext cx="9144000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fr-FR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session</a:t>
            </a:r>
          </a:p>
        </p:txBody>
      </p:sp>
      <p:sp>
        <p:nvSpPr>
          <p:cNvPr id="62466" name="ZoneTexte 1">
            <a:extLst>
              <a:ext uri="{FF2B5EF4-FFF2-40B4-BE49-F238E27FC236}">
                <a16:creationId xmlns:a16="http://schemas.microsoft.com/office/drawing/2014/main" id="{C8B269F1-905E-C440-8D20-152169845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49725"/>
            <a:ext cx="9144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fr-FR" sz="2800" b="1" dirty="0"/>
              <a:t>See document</a:t>
            </a:r>
            <a:r>
              <a:rPr lang="en-GB" altLang="fr-FR" sz="2800" b="1"/>
              <a:t>: BCGAIPT2017_PerlPS.pdf</a:t>
            </a:r>
            <a:endParaRPr lang="en-GB" altLang="fr-FR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8810456B-479B-CF42-AD4A-D2B296000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5344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-given a nucleotide sequence: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 base composition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-given a protein sequence: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amino-acid composition;</a:t>
            </a:r>
          </a:p>
          <a:p>
            <a:pPr>
              <a:spcBef>
                <a:spcPct val="50000"/>
              </a:spcBef>
              <a:defRPr/>
            </a:pPr>
            <a:endParaRPr lang="en-GB" altLang="x-none" dirty="0">
              <a:latin typeface="Times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-given a nucleic database (in </a:t>
            </a:r>
            <a:r>
              <a:rPr lang="en-GB" altLang="x-none" dirty="0" err="1">
                <a:latin typeface="Times" charset="0"/>
              </a:rPr>
              <a:t>fasta</a:t>
            </a:r>
            <a:r>
              <a:rPr lang="en-GB" altLang="x-none" dirty="0">
                <a:latin typeface="Times" charset="0"/>
              </a:rPr>
              <a:t> format):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base composition</a:t>
            </a:r>
          </a:p>
          <a:p>
            <a:pPr>
              <a:spcBef>
                <a:spcPct val="50000"/>
              </a:spcBef>
              <a:defRPr/>
            </a:pPr>
            <a:endParaRPr lang="en-GB" altLang="x-none" dirty="0">
              <a:latin typeface="Times" charset="0"/>
            </a:endParaRPr>
          </a:p>
          <a:p>
            <a:pPr>
              <a:spcBef>
                <a:spcPct val="50000"/>
              </a:spcBef>
              <a:buFontTx/>
              <a:buChar char="-"/>
              <a:defRPr/>
            </a:pPr>
            <a:r>
              <a:rPr lang="en-GB" altLang="x-none" dirty="0">
                <a:latin typeface="Times" charset="0"/>
              </a:rPr>
              <a:t>given a protein database (in </a:t>
            </a:r>
            <a:r>
              <a:rPr lang="en-GB" altLang="x-none" dirty="0" err="1">
                <a:latin typeface="Times" charset="0"/>
              </a:rPr>
              <a:t>fasta</a:t>
            </a:r>
            <a:r>
              <a:rPr lang="en-GB" altLang="x-none" dirty="0">
                <a:latin typeface="Times" charset="0"/>
              </a:rPr>
              <a:t> format):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amino-acid composition</a:t>
            </a:r>
          </a:p>
        </p:txBody>
      </p:sp>
      <p:sp>
        <p:nvSpPr>
          <p:cNvPr id="63490" name="Text Box 3">
            <a:extLst>
              <a:ext uri="{FF2B5EF4-FFF2-40B4-BE49-F238E27FC236}">
                <a16:creationId xmlns:a16="http://schemas.microsoft.com/office/drawing/2014/main" id="{C5EA2603-EEFA-BB48-AFE0-00D8F03E7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Exercises: Simple scripts</a:t>
            </a:r>
            <a:endParaRPr lang="en-GB" altLang="fr-F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491B1C58-039B-8949-96D6-F45B35752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81063"/>
            <a:ext cx="880745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-sequence size (bases or amino-acids)</a:t>
            </a:r>
          </a:p>
          <a:p>
            <a:pPr>
              <a:spcBef>
                <a:spcPct val="50000"/>
              </a:spcBef>
              <a:defRPr/>
            </a:pPr>
            <a:endParaRPr lang="en-GB" altLang="x-none" dirty="0">
              <a:latin typeface="Times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-extract a portion of a sequence: (</a:t>
            </a:r>
            <a:r>
              <a:rPr lang="en-GB" altLang="x-none" dirty="0" err="1">
                <a:latin typeface="Times" charset="0"/>
              </a:rPr>
              <a:t>pos</a:t>
            </a:r>
            <a:r>
              <a:rPr lang="en-GB" altLang="x-none" dirty="0">
                <a:latin typeface="Times" charset="0"/>
              </a:rPr>
              <a:t> start; </a:t>
            </a:r>
            <a:r>
              <a:rPr lang="en-GB" altLang="x-none" dirty="0" err="1">
                <a:latin typeface="Times" charset="0"/>
              </a:rPr>
              <a:t>pos</a:t>
            </a:r>
            <a:r>
              <a:rPr lang="en-GB" altLang="x-none" dirty="0">
                <a:latin typeface="Times" charset="0"/>
              </a:rPr>
              <a:t> end)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-extract a sequence by name (from a database of sequences)</a:t>
            </a:r>
          </a:p>
          <a:p>
            <a:pPr>
              <a:spcBef>
                <a:spcPct val="50000"/>
              </a:spcBef>
              <a:buFontTx/>
              <a:buChar char="-"/>
              <a:defRPr/>
            </a:pPr>
            <a:r>
              <a:rPr lang="en-GB" altLang="x-none" dirty="0">
                <a:latin typeface="Times" charset="0"/>
              </a:rPr>
              <a:t>gene sequence: codon count;</a:t>
            </a:r>
          </a:p>
          <a:p>
            <a:pPr>
              <a:spcBef>
                <a:spcPct val="50000"/>
              </a:spcBef>
              <a:buFontTx/>
              <a:buChar char="-"/>
              <a:defRPr/>
            </a:pPr>
            <a:endParaRPr lang="en-GB" altLang="x-none" dirty="0">
              <a:latin typeface="Times" charset="0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65588C6C-51FA-504D-A90C-3F22E417D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57688"/>
            <a:ext cx="88074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given </a:t>
            </a:r>
            <a:r>
              <a:rPr lang="en-GB" altLang="x-none" i="1" dirty="0" err="1">
                <a:latin typeface="Times" charset="0"/>
              </a:rPr>
              <a:t>allxxseqnew</a:t>
            </a:r>
            <a:r>
              <a:rPr lang="en-GB" altLang="x-none" i="1" dirty="0">
                <a:latin typeface="Times" charset="0"/>
              </a:rPr>
              <a:t> </a:t>
            </a:r>
            <a:r>
              <a:rPr lang="en-GB" altLang="x-none" dirty="0">
                <a:latin typeface="Times" charset="0"/>
              </a:rPr>
              <a:t>file:</a:t>
            </a:r>
          </a:p>
          <a:p>
            <a:pPr>
              <a:spcBef>
                <a:spcPct val="50000"/>
              </a:spcBef>
              <a:buFontTx/>
              <a:buChar char="-"/>
              <a:defRPr/>
            </a:pPr>
            <a:r>
              <a:rPr lang="en-GB" altLang="x-none" dirty="0">
                <a:latin typeface="Times" charset="0"/>
              </a:rPr>
              <a:t>script to compute frequencies of multiple matches;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B3B56DC4-C2C3-F44D-A04E-E662530B3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635625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see </a:t>
            </a:r>
            <a:r>
              <a:rPr lang="en-GB" altLang="x-none" dirty="0" err="1">
                <a:latin typeface="Times" charset="0"/>
              </a:rPr>
              <a:t>splitfasta.pl</a:t>
            </a:r>
            <a:endParaRPr lang="en-GB" altLang="x-none" dirty="0">
              <a:latin typeface="Times" charset="0"/>
            </a:endParaRPr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603B5379-382D-A140-B918-645190A07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Exercises: Simple scripts</a:t>
            </a:r>
            <a:endParaRPr lang="en-GB" altLang="fr-F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0F4D80D0-61A0-144D-BE8E-0EF8628C8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8975"/>
            <a:ext cx="8305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dirty="0">
                <a:latin typeface="Times" charset="0"/>
              </a:rPr>
              <a:t>given </a:t>
            </a:r>
            <a:r>
              <a:rPr lang="en-GB" altLang="x-none" i="1" dirty="0" err="1">
                <a:latin typeface="Times" charset="0"/>
              </a:rPr>
              <a:t>allxxseqnew</a:t>
            </a:r>
            <a:r>
              <a:rPr lang="en-GB" altLang="x-none" i="1" dirty="0">
                <a:latin typeface="Times" charset="0"/>
              </a:rPr>
              <a:t> </a:t>
            </a:r>
            <a:r>
              <a:rPr lang="en-GB" altLang="x-none" dirty="0">
                <a:latin typeface="Times" charset="0"/>
              </a:rPr>
              <a:t>file:</a:t>
            </a:r>
          </a:p>
          <a:p>
            <a:pPr>
              <a:spcBef>
                <a:spcPct val="50000"/>
              </a:spcBef>
              <a:buFontTx/>
              <a:buChar char="-"/>
              <a:defRPr/>
            </a:pPr>
            <a:r>
              <a:rPr lang="en-GB" altLang="x-none" dirty="0">
                <a:latin typeface="Times" charset="0"/>
              </a:rPr>
              <a:t>script to compute frequencies of multiple matches;</a:t>
            </a:r>
          </a:p>
          <a:p>
            <a:pPr>
              <a:spcBef>
                <a:spcPct val="50000"/>
              </a:spcBef>
              <a:buFontTx/>
              <a:buChar char="-"/>
              <a:defRPr/>
            </a:pPr>
            <a:endParaRPr lang="en-GB" altLang="x-none" dirty="0">
              <a:latin typeface="Times" charset="0"/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373EC983-C96D-5E44-916D-CE2D3AE16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31975"/>
            <a:ext cx="8610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fr-FR" altLang="x-none" sz="1600" b="1" dirty="0">
                <a:latin typeface="Times" charset="0"/>
              </a:rPr>
              <a:t>Exercices de manipulation des données :</a:t>
            </a:r>
          </a:p>
          <a:p>
            <a:pPr lvl="2">
              <a:defRPr/>
            </a:pPr>
            <a:r>
              <a:rPr lang="fr-FR" altLang="x-none" sz="1600" i="1" dirty="0">
                <a:latin typeface="Times" charset="0"/>
              </a:rPr>
              <a:t>- home-directory, </a:t>
            </a:r>
            <a:r>
              <a:rPr lang="fr-FR" altLang="x-none" sz="1600" i="1" dirty="0" err="1">
                <a:latin typeface="Times" charset="0"/>
              </a:rPr>
              <a:t>mkdir</a:t>
            </a:r>
            <a:r>
              <a:rPr lang="fr-FR" altLang="x-none" sz="1600" i="1" dirty="0">
                <a:latin typeface="Times" charset="0"/>
              </a:rPr>
              <a:t>, cd, </a:t>
            </a:r>
            <a:r>
              <a:rPr lang="fr-FR" altLang="x-none" sz="1600" i="1" dirty="0" err="1">
                <a:latin typeface="Times" charset="0"/>
              </a:rPr>
              <a:t>pathway</a:t>
            </a:r>
            <a:r>
              <a:rPr lang="fr-FR" altLang="x-none" sz="1600" i="1" dirty="0">
                <a:latin typeface="Times" charset="0"/>
              </a:rPr>
              <a:t>, </a:t>
            </a:r>
            <a:r>
              <a:rPr lang="fr-FR" altLang="x-none" sz="1600" i="1" dirty="0" err="1">
                <a:latin typeface="Times" charset="0"/>
              </a:rPr>
              <a:t>pwd</a:t>
            </a:r>
            <a:r>
              <a:rPr lang="fr-FR" altLang="x-none" sz="1600" i="1" dirty="0">
                <a:latin typeface="Times" charset="0"/>
              </a:rPr>
              <a:t>, </a:t>
            </a:r>
            <a:r>
              <a:rPr lang="fr-FR" altLang="x-none" sz="1600" i="1" dirty="0" err="1">
                <a:latin typeface="Times" charset="0"/>
              </a:rPr>
              <a:t>find</a:t>
            </a:r>
            <a:r>
              <a:rPr lang="fr-FR" altLang="x-none" sz="1600" i="1" dirty="0">
                <a:latin typeface="Times" charset="0"/>
              </a:rPr>
              <a:t> ;</a:t>
            </a:r>
          </a:p>
          <a:p>
            <a:pPr lvl="2">
              <a:defRPr/>
            </a:pPr>
            <a:r>
              <a:rPr lang="fr-FR" altLang="x-none" sz="1600" dirty="0">
                <a:latin typeface="Times" charset="0"/>
              </a:rPr>
              <a:t>- notation : </a:t>
            </a:r>
            <a:r>
              <a:rPr lang="fr-FR" altLang="x-none" sz="1600" i="1" dirty="0" err="1">
                <a:latin typeface="Times" charset="0"/>
              </a:rPr>
              <a:t>DB.pep</a:t>
            </a:r>
            <a:r>
              <a:rPr lang="fr-FR" altLang="x-none" sz="1600" i="1" dirty="0">
                <a:latin typeface="Times" charset="0"/>
              </a:rPr>
              <a:t>, </a:t>
            </a:r>
            <a:r>
              <a:rPr lang="fr-FR" altLang="x-none" sz="1600" i="1" dirty="0" err="1">
                <a:latin typeface="Times" charset="0"/>
              </a:rPr>
              <a:t>DB.dna</a:t>
            </a:r>
            <a:r>
              <a:rPr lang="fr-FR" altLang="x-none" sz="1600" i="1" dirty="0">
                <a:latin typeface="Times" charset="0"/>
              </a:rPr>
              <a:t>, </a:t>
            </a:r>
            <a:r>
              <a:rPr lang="fr-FR" altLang="x-none" sz="1600" i="1" dirty="0" err="1">
                <a:latin typeface="Times" charset="0"/>
              </a:rPr>
              <a:t>seq.dna</a:t>
            </a:r>
            <a:r>
              <a:rPr lang="fr-FR" altLang="x-none" sz="1600" i="1" dirty="0">
                <a:latin typeface="Times" charset="0"/>
              </a:rPr>
              <a:t>, </a:t>
            </a:r>
            <a:r>
              <a:rPr lang="fr-FR" altLang="x-none" sz="1600" i="1" dirty="0" err="1">
                <a:latin typeface="Times" charset="0"/>
              </a:rPr>
              <a:t>seq.prt</a:t>
            </a:r>
            <a:r>
              <a:rPr lang="fr-FR" altLang="x-none" sz="1600" i="1" dirty="0">
                <a:latin typeface="Times" charset="0"/>
              </a:rPr>
              <a:t> ;</a:t>
            </a:r>
            <a:endParaRPr lang="fr-FR" altLang="x-none" sz="1600" dirty="0">
              <a:latin typeface="Times" charset="0"/>
            </a:endParaRPr>
          </a:p>
          <a:p>
            <a:pPr lvl="2">
              <a:defRPr/>
            </a:pPr>
            <a:r>
              <a:rPr lang="fr-FR" altLang="x-none" sz="1600" dirty="0">
                <a:latin typeface="Times" charset="0"/>
              </a:rPr>
              <a:t>- utiliser « </a:t>
            </a:r>
            <a:r>
              <a:rPr lang="fr-FR" altLang="x-none" sz="1600" i="1" dirty="0">
                <a:latin typeface="Times" charset="0"/>
              </a:rPr>
              <a:t>tab</a:t>
            </a:r>
            <a:r>
              <a:rPr lang="fr-FR" altLang="x-none" sz="1600" dirty="0">
                <a:latin typeface="Times" charset="0"/>
              </a:rPr>
              <a:t> » comme séparateur ;</a:t>
            </a:r>
          </a:p>
          <a:p>
            <a:pPr lvl="2">
              <a:defRPr/>
            </a:pPr>
            <a:r>
              <a:rPr lang="fr-FR" altLang="x-none" sz="1600" dirty="0">
                <a:latin typeface="Times" charset="0"/>
              </a:rPr>
              <a:t>- utilisation de </a:t>
            </a:r>
            <a:r>
              <a:rPr lang="fr-FR" altLang="x-none" sz="1600" i="1" dirty="0" err="1">
                <a:latin typeface="Times" charset="0"/>
              </a:rPr>
              <a:t>sed</a:t>
            </a:r>
            <a:r>
              <a:rPr lang="fr-FR" altLang="x-none" sz="1600" dirty="0">
                <a:latin typeface="Times" charset="0"/>
              </a:rPr>
              <a:t> et de </a:t>
            </a:r>
            <a:r>
              <a:rPr lang="fr-FR" altLang="x-none" sz="1600" i="1" dirty="0" err="1">
                <a:latin typeface="Times" charset="0"/>
              </a:rPr>
              <a:t>grep</a:t>
            </a:r>
            <a:r>
              <a:rPr lang="fr-FR" altLang="x-none" sz="1600" dirty="0">
                <a:latin typeface="Times" charset="0"/>
              </a:rPr>
              <a:t> ;</a:t>
            </a:r>
          </a:p>
          <a:p>
            <a:pPr lvl="2">
              <a:defRPr/>
            </a:pPr>
            <a:endParaRPr lang="fr-FR" altLang="x-none" sz="1600" dirty="0">
              <a:latin typeface="Times" charset="0"/>
            </a:endParaRPr>
          </a:p>
          <a:p>
            <a:pPr lvl="2">
              <a:defRPr/>
            </a:pPr>
            <a:r>
              <a:rPr lang="fr-FR" altLang="x-none" sz="1600" dirty="0">
                <a:latin typeface="Times" charset="0"/>
              </a:rPr>
              <a:t>- le format </a:t>
            </a:r>
            <a:r>
              <a:rPr lang="fr-FR" altLang="x-none" sz="1600" i="1" dirty="0" err="1">
                <a:latin typeface="Times" charset="0"/>
              </a:rPr>
              <a:t>fasta</a:t>
            </a:r>
            <a:r>
              <a:rPr lang="fr-FR" altLang="x-none" sz="1600" dirty="0">
                <a:latin typeface="Times" charset="0"/>
              </a:rPr>
              <a:t> des séquences ;</a:t>
            </a:r>
          </a:p>
          <a:p>
            <a:pPr lvl="2">
              <a:defRPr/>
            </a:pPr>
            <a:r>
              <a:rPr lang="fr-FR" altLang="x-none" sz="1600" dirty="0">
                <a:latin typeface="Times" charset="0"/>
              </a:rPr>
              <a:t>- compter le nombre des séquences dans une base de séquences au format </a:t>
            </a:r>
            <a:r>
              <a:rPr lang="fr-FR" altLang="x-none" sz="1600" dirty="0" err="1">
                <a:latin typeface="Times" charset="0"/>
              </a:rPr>
              <a:t>fasta</a:t>
            </a:r>
            <a:r>
              <a:rPr lang="fr-FR" altLang="x-none" sz="1600" dirty="0">
                <a:latin typeface="Times" charset="0"/>
              </a:rPr>
              <a:t> ;</a:t>
            </a:r>
          </a:p>
          <a:p>
            <a:pPr>
              <a:defRPr/>
            </a:pPr>
            <a:r>
              <a:rPr lang="fr-FR" altLang="x-none" sz="1600" dirty="0">
                <a:latin typeface="Times" charset="0"/>
              </a:rPr>
              <a:t>      (</a:t>
            </a:r>
            <a:r>
              <a:rPr lang="fr-FR" altLang="x-none" sz="1600" i="1" dirty="0" err="1">
                <a:latin typeface="Times" charset="0"/>
              </a:rPr>
              <a:t>grep</a:t>
            </a:r>
            <a:r>
              <a:rPr lang="fr-FR" altLang="x-none" sz="1600" i="1" dirty="0">
                <a:latin typeface="Times" charset="0"/>
              </a:rPr>
              <a:t> « &gt; » </a:t>
            </a:r>
            <a:r>
              <a:rPr lang="fr-FR" altLang="x-none" sz="1600" i="1" dirty="0" err="1">
                <a:latin typeface="Times" charset="0"/>
              </a:rPr>
              <a:t>DB.pep</a:t>
            </a:r>
            <a:r>
              <a:rPr lang="fr-FR" altLang="x-none" sz="1600" i="1" dirty="0">
                <a:latin typeface="Times" charset="0"/>
              </a:rPr>
              <a:t>      </a:t>
            </a:r>
            <a:r>
              <a:rPr lang="fr-FR" altLang="x-none" sz="1600" i="1" dirty="0">
                <a:latin typeface="Times" charset="0"/>
                <a:sym typeface="Symbol" charset="2"/>
              </a:rPr>
              <a:t></a:t>
            </a:r>
            <a:r>
              <a:rPr lang="fr-FR" altLang="x-none" sz="1600" i="1" dirty="0">
                <a:latin typeface="Times" charset="0"/>
              </a:rPr>
              <a:t>  </a:t>
            </a:r>
            <a:r>
              <a:rPr lang="fr-FR" altLang="x-none" sz="1600" i="1" dirty="0" err="1">
                <a:latin typeface="Times" charset="0"/>
              </a:rPr>
              <a:t>wc</a:t>
            </a:r>
            <a:r>
              <a:rPr lang="fr-FR" altLang="x-none" sz="1600" i="1" dirty="0">
                <a:latin typeface="Times" charset="0"/>
              </a:rPr>
              <a:t> –l</a:t>
            </a:r>
            <a:r>
              <a:rPr lang="fr-FR" altLang="x-none" sz="1600" dirty="0">
                <a:latin typeface="Times" charset="0"/>
              </a:rPr>
              <a:t>  )</a:t>
            </a:r>
          </a:p>
          <a:p>
            <a:pPr>
              <a:defRPr/>
            </a:pPr>
            <a:r>
              <a:rPr lang="fr-FR" altLang="x-none" sz="1600" dirty="0">
                <a:latin typeface="Times" charset="0"/>
              </a:rPr>
              <a:t>     - changer un caractère par un autre : </a:t>
            </a:r>
          </a:p>
          <a:p>
            <a:pPr lvl="3">
              <a:defRPr/>
            </a:pPr>
            <a:r>
              <a:rPr lang="fr-FR" altLang="x-none" sz="1600" dirty="0">
                <a:latin typeface="Times New Roman" charset="0"/>
                <a:ea typeface="Times" charset="0"/>
                <a:cs typeface="Times" charset="0"/>
              </a:rPr>
              <a:t>-	</a:t>
            </a:r>
            <a:r>
              <a:rPr lang="fr-FR" altLang="x-none" sz="1600" dirty="0">
                <a:latin typeface="Times" charset="0"/>
              </a:rPr>
              <a:t>extraire les séquences d’une base (fichier au format </a:t>
            </a:r>
            <a:r>
              <a:rPr lang="fr-FR" altLang="x-none" sz="1600" dirty="0" err="1">
                <a:latin typeface="Times" charset="0"/>
              </a:rPr>
              <a:t>fasta</a:t>
            </a:r>
            <a:r>
              <a:rPr lang="fr-FR" altLang="x-none" sz="1600" dirty="0">
                <a:latin typeface="Times" charset="0"/>
              </a:rPr>
              <a:t>) (</a:t>
            </a:r>
            <a:r>
              <a:rPr lang="fr-FR" altLang="x-none" sz="1600" i="1" dirty="0" err="1">
                <a:latin typeface="Times" charset="0"/>
              </a:rPr>
              <a:t>splitfasta.pl</a:t>
            </a:r>
            <a:r>
              <a:rPr lang="fr-FR" altLang="x-none" sz="1600" dirty="0">
                <a:latin typeface="Times" charset="0"/>
              </a:rPr>
              <a:t>, </a:t>
            </a:r>
            <a:r>
              <a:rPr lang="fr-FR" altLang="x-none" sz="1600" i="1" dirty="0" err="1">
                <a:latin typeface="Times" charset="0"/>
              </a:rPr>
              <a:t>splitdnafasta.pl</a:t>
            </a:r>
            <a:r>
              <a:rPr lang="fr-FR" altLang="x-none" sz="1600" dirty="0">
                <a:latin typeface="Times" charset="0"/>
              </a:rPr>
              <a:t>);</a:t>
            </a:r>
          </a:p>
          <a:p>
            <a:pPr lvl="3">
              <a:defRPr/>
            </a:pPr>
            <a:r>
              <a:rPr lang="fr-FR" altLang="x-none" sz="1600" dirty="0">
                <a:latin typeface="Times New Roman" charset="0"/>
                <a:ea typeface="Times" charset="0"/>
                <a:cs typeface="Times" charset="0"/>
              </a:rPr>
              <a:t>-	</a:t>
            </a:r>
            <a:r>
              <a:rPr lang="fr-FR" altLang="x-none" sz="1600" dirty="0">
                <a:latin typeface="Times" charset="0"/>
              </a:rPr>
              <a:t>extraire 1 partie d’une séquence (la séquence est au format </a:t>
            </a:r>
            <a:r>
              <a:rPr lang="fr-FR" altLang="x-none" sz="1600" dirty="0" err="1">
                <a:latin typeface="Times" charset="0"/>
              </a:rPr>
              <a:t>fasta</a:t>
            </a:r>
            <a:r>
              <a:rPr lang="fr-FR" altLang="x-none" sz="1600" dirty="0">
                <a:latin typeface="Times" charset="0"/>
              </a:rPr>
              <a:t>);</a:t>
            </a:r>
          </a:p>
          <a:p>
            <a:pPr lvl="3">
              <a:defRPr/>
            </a:pPr>
            <a:r>
              <a:rPr lang="fr-FR" altLang="x-none" sz="1600" dirty="0">
                <a:solidFill>
                  <a:srgbClr val="FF0000"/>
                </a:solidFill>
                <a:latin typeface="Times New Roman" charset="0"/>
                <a:ea typeface="Times" charset="0"/>
                <a:cs typeface="Times" charset="0"/>
              </a:rPr>
              <a:t>-	</a:t>
            </a:r>
            <a:r>
              <a:rPr lang="fr-FR" altLang="x-none" sz="1600" dirty="0">
                <a:solidFill>
                  <a:srgbClr val="FF0000"/>
                </a:solidFill>
                <a:latin typeface="Times" charset="0"/>
              </a:rPr>
              <a:t>fréquence des </a:t>
            </a:r>
            <a:r>
              <a:rPr lang="fr-FR" altLang="x-none" sz="1600" dirty="0" err="1">
                <a:solidFill>
                  <a:srgbClr val="FF0000"/>
                </a:solidFill>
                <a:latin typeface="Times" charset="0"/>
              </a:rPr>
              <a:t>aa</a:t>
            </a:r>
            <a:r>
              <a:rPr lang="fr-FR" altLang="x-none" sz="1600" dirty="0">
                <a:solidFill>
                  <a:srgbClr val="FF0000"/>
                </a:solidFill>
                <a:latin typeface="Times" charset="0"/>
              </a:rPr>
              <a:t> d’une séquence protéique ;</a:t>
            </a:r>
          </a:p>
          <a:p>
            <a:pPr lvl="3">
              <a:defRPr/>
            </a:pPr>
            <a:r>
              <a:rPr lang="fr-FR" altLang="x-none" sz="1600" dirty="0">
                <a:solidFill>
                  <a:srgbClr val="FF0000"/>
                </a:solidFill>
                <a:latin typeface="Times New Roman" charset="0"/>
                <a:ea typeface="Times" charset="0"/>
                <a:cs typeface="Times" charset="0"/>
              </a:rPr>
              <a:t>-	</a:t>
            </a:r>
            <a:r>
              <a:rPr lang="fr-FR" altLang="x-none" sz="1600" dirty="0">
                <a:solidFill>
                  <a:srgbClr val="FF0000"/>
                </a:solidFill>
                <a:latin typeface="Times" charset="0"/>
              </a:rPr>
              <a:t>fréquence des bases d’une séquence nucléotidique ;</a:t>
            </a:r>
          </a:p>
          <a:p>
            <a:pPr lvl="3">
              <a:defRPr/>
            </a:pPr>
            <a:r>
              <a:rPr lang="fr-FR" altLang="x-none" sz="1600" dirty="0">
                <a:solidFill>
                  <a:srgbClr val="FF0000"/>
                </a:solidFill>
                <a:latin typeface="Times New Roman" charset="0"/>
                <a:ea typeface="Times" charset="0"/>
                <a:cs typeface="Times" charset="0"/>
              </a:rPr>
              <a:t>-	</a:t>
            </a:r>
            <a:r>
              <a:rPr lang="fr-FR" altLang="x-none" sz="1600" dirty="0">
                <a:solidFill>
                  <a:srgbClr val="FF0000"/>
                </a:solidFill>
                <a:latin typeface="Times" charset="0"/>
              </a:rPr>
              <a:t>taille d’une séquence ;</a:t>
            </a:r>
          </a:p>
          <a:p>
            <a:pPr lvl="3">
              <a:defRPr/>
            </a:pPr>
            <a:r>
              <a:rPr lang="fr-FR" altLang="x-none" sz="1600" dirty="0">
                <a:latin typeface="Times New Roman" charset="0"/>
                <a:ea typeface="Times" charset="0"/>
                <a:cs typeface="Times" charset="0"/>
              </a:rPr>
              <a:t>-	</a:t>
            </a:r>
            <a:r>
              <a:rPr lang="fr-FR" altLang="x-none" sz="1600" dirty="0">
                <a:latin typeface="Times" charset="0"/>
              </a:rPr>
              <a:t>tailles des séquence d’une base ;</a:t>
            </a:r>
          </a:p>
          <a:p>
            <a:pPr lvl="3">
              <a:defRPr/>
            </a:pPr>
            <a:r>
              <a:rPr lang="fr-FR" altLang="x-none" sz="1600" dirty="0">
                <a:latin typeface="Times New Roman" charset="0"/>
                <a:ea typeface="Times" charset="0"/>
                <a:cs typeface="Times" charset="0"/>
              </a:rPr>
              <a:t>-	</a:t>
            </a:r>
            <a:r>
              <a:rPr lang="fr-FR" altLang="x-none" sz="1600" dirty="0">
                <a:latin typeface="Times" charset="0"/>
              </a:rPr>
              <a:t>fréquence des codons d’une séquence codante ;</a:t>
            </a:r>
          </a:p>
          <a:p>
            <a:pPr lvl="3">
              <a:defRPr/>
            </a:pPr>
            <a:r>
              <a:rPr lang="fr-FR" altLang="x-none" sz="1600" dirty="0">
                <a:latin typeface="Times New Roman" charset="0"/>
                <a:ea typeface="Times" charset="0"/>
                <a:cs typeface="Times" charset="0"/>
              </a:rPr>
              <a:t>-	</a:t>
            </a:r>
            <a:r>
              <a:rPr lang="fr-FR" altLang="x-none" sz="1600" dirty="0">
                <a:latin typeface="Times" charset="0"/>
              </a:rPr>
              <a:t>Codons volatilité : </a:t>
            </a:r>
          </a:p>
          <a:p>
            <a:pPr lvl="3">
              <a:defRPr/>
            </a:pPr>
            <a:r>
              <a:rPr lang="fr-FR" altLang="x-none" sz="1600" dirty="0">
                <a:latin typeface="Times" charset="0"/>
              </a:rPr>
              <a:t>. correspondance codons/</a:t>
            </a:r>
            <a:r>
              <a:rPr lang="fr-FR" altLang="x-none" sz="1600" dirty="0" err="1">
                <a:latin typeface="Times" charset="0"/>
              </a:rPr>
              <a:t>amino-acids</a:t>
            </a:r>
            <a:r>
              <a:rPr lang="fr-FR" altLang="x-none" sz="1600" dirty="0">
                <a:latin typeface="Times" charset="0"/>
              </a:rPr>
              <a:t> ;</a:t>
            </a:r>
            <a:endParaRPr lang="en-GB" altLang="x-none" dirty="0">
              <a:latin typeface="Times" charset="0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C19E7367-BD9D-044E-99FE-3C0239777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450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Exercises: Simple scripts</a:t>
            </a:r>
            <a:endParaRPr lang="en-GB" altLang="fr-F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ZoneTexte 1">
            <a:extLst>
              <a:ext uri="{FF2B5EF4-FFF2-40B4-BE49-F238E27FC236}">
                <a16:creationId xmlns:a16="http://schemas.microsoft.com/office/drawing/2014/main" id="{DF8E9A27-6378-F248-A3EC-91173CDE2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87625"/>
            <a:ext cx="9144000" cy="7699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fr-FR" sz="4400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>
            <a:extLst>
              <a:ext uri="{FF2B5EF4-FFF2-40B4-BE49-F238E27FC236}">
                <a16:creationId xmlns:a16="http://schemas.microsoft.com/office/drawing/2014/main" id="{4BD8BC36-587D-B247-B9CC-E903D1450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7384"/>
            <a:ext cx="91440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Variables, Arrays</a:t>
            </a:r>
            <a:endParaRPr lang="en-GB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642D8977-78CA-0F48-949B-E3D22161A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388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>
                <a:latin typeface="Times" charset="0"/>
              </a:rPr>
              <a:t>$val=9;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>
                <a:latin typeface="Times" charset="0"/>
              </a:rPr>
              <a:t>$val=“9”;</a:t>
            </a:r>
          </a:p>
          <a:p>
            <a:pPr>
              <a:spcBef>
                <a:spcPct val="50000"/>
              </a:spcBef>
              <a:defRPr/>
            </a:pPr>
            <a:r>
              <a:rPr lang="en-GB" altLang="x-none">
                <a:latin typeface="Times" charset="0"/>
              </a:rPr>
              <a:t>$val=“ABC transporter”;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BF3E153B-D60D-754D-827E-FF5DC30CE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528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>
                <a:latin typeface="Times" charset="0"/>
              </a:rPr>
              <a:t>• case sensitive: </a:t>
            </a:r>
            <a:r>
              <a:rPr lang="en-GB" altLang="x-none">
                <a:solidFill>
                  <a:srgbClr val="FF0000"/>
                </a:solidFill>
                <a:latin typeface="Times" charset="0"/>
              </a:rPr>
              <a:t>$val</a:t>
            </a:r>
            <a:r>
              <a:rPr lang="en-GB" altLang="x-none">
                <a:latin typeface="Times" charset="0"/>
              </a:rPr>
              <a:t> is different from </a:t>
            </a:r>
            <a:r>
              <a:rPr lang="en-GB" altLang="x-none">
                <a:solidFill>
                  <a:srgbClr val="FF0000"/>
                </a:solidFill>
                <a:latin typeface="Times" charset="0"/>
              </a:rPr>
              <a:t>$Val</a:t>
            </a:r>
            <a:endParaRPr lang="en-GB" altLang="x-none">
              <a:latin typeface="Time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8CF6064A-414E-1249-B63E-215D95C86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9144000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just">
              <a:defRPr/>
            </a:pP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Perl uses arithmetic operators:</a:t>
            </a:r>
          </a:p>
          <a:p>
            <a:pPr lvl="1" algn="just">
              <a:defRPr/>
            </a:pPr>
            <a:endParaRPr lang="en-GB" altLang="x-none" dirty="0">
              <a:solidFill>
                <a:srgbClr val="000000"/>
              </a:solidFill>
              <a:latin typeface="Courier" charset="0"/>
            </a:endParaRP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 = 1 </a:t>
            </a: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+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2;	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#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Add 1 and 2 and store in $a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 = 3 </a:t>
            </a: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-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4;    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#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GB" altLang="x-none" sz="2000" b="1" dirty="0">
                <a:solidFill>
                  <a:srgbClr val="000000"/>
                </a:solidFill>
                <a:latin typeface="Courier" charset="0"/>
              </a:rPr>
              <a:t>Subtract 4 from 3 and store in $a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 = 5 </a:t>
            </a: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*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6;	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#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Multiply 5 and 6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 = 7 </a:t>
            </a: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/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8;	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#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Divide 7 by 8 to give 0.875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 = 9 </a:t>
            </a: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**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10;	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#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Nine to the power of 10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 = 5 </a:t>
            </a: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%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2;	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#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Remainder of 5 divided by 2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</a:t>
            </a: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++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;	 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#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Return $a and then increment it by 1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</a:t>
            </a: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--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;	 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#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Return $a and then decrement it by 1</a:t>
            </a:r>
          </a:p>
          <a:p>
            <a:pPr algn="just">
              <a:defRPr/>
            </a:pPr>
            <a:endParaRPr lang="en-GB" altLang="x-none" dirty="0">
              <a:solidFill>
                <a:srgbClr val="000000"/>
              </a:solidFill>
              <a:latin typeface="Courier" charset="0"/>
            </a:endParaRPr>
          </a:p>
          <a:p>
            <a:pPr algn="just">
              <a:defRPr/>
            </a:pPr>
            <a:r>
              <a:rPr lang="en-GB" altLang="x-none" dirty="0">
                <a:solidFill>
                  <a:srgbClr val="000000"/>
                </a:solidFill>
                <a:latin typeface="Courier" charset="0"/>
              </a:rPr>
              <a:t>for 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strings</a:t>
            </a:r>
            <a:r>
              <a:rPr lang="en-GB" altLang="x-none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GB" altLang="x-none" dirty="0" err="1">
                <a:solidFill>
                  <a:srgbClr val="000000"/>
                </a:solidFill>
                <a:latin typeface="Courier" charset="0"/>
              </a:rPr>
              <a:t>perl</a:t>
            </a:r>
            <a:r>
              <a:rPr lang="en-GB" altLang="x-none" dirty="0">
                <a:solidFill>
                  <a:srgbClr val="000000"/>
                </a:solidFill>
                <a:latin typeface="Courier" charset="0"/>
              </a:rPr>
              <a:t> has among others: 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 = $b </a:t>
            </a: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.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$c;	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#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Concatenate $b and $c</a:t>
            </a:r>
          </a:p>
          <a:p>
            <a:pPr algn="just">
              <a:defRPr/>
            </a:pP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$a = $b </a:t>
            </a:r>
            <a:r>
              <a:rPr lang="en-GB" altLang="x-none" b="1" dirty="0">
                <a:solidFill>
                  <a:srgbClr val="FF211E"/>
                </a:solidFill>
                <a:latin typeface="Courier" charset="0"/>
              </a:rPr>
              <a:t>x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$n;	</a:t>
            </a:r>
            <a:r>
              <a:rPr lang="en-GB" altLang="x-none" b="1" dirty="0">
                <a:solidFill>
                  <a:srgbClr val="0E39F9"/>
                </a:solidFill>
                <a:latin typeface="Courier" charset="0"/>
              </a:rPr>
              <a:t>#</a:t>
            </a:r>
            <a:r>
              <a:rPr lang="en-GB" altLang="x-none" b="1" dirty="0">
                <a:solidFill>
                  <a:srgbClr val="000000"/>
                </a:solidFill>
                <a:latin typeface="Courier" charset="0"/>
              </a:rPr>
              <a:t> $b repeated $n times</a:t>
            </a:r>
            <a:endParaRPr lang="en-GB" altLang="x-none" dirty="0">
              <a:latin typeface="Times" charset="0"/>
            </a:endParaRPr>
          </a:p>
        </p:txBody>
      </p:sp>
      <p:sp>
        <p:nvSpPr>
          <p:cNvPr id="21506" name="Text Box 3">
            <a:extLst>
              <a:ext uri="{FF2B5EF4-FFF2-40B4-BE49-F238E27FC236}">
                <a16:creationId xmlns:a16="http://schemas.microsoft.com/office/drawing/2014/main" id="{A2BE429D-9D7D-D04F-9E06-79E66386F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050"/>
            <a:ext cx="9144000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Helvetica" pitchFamily="2" charset="0"/>
              </a:rPr>
              <a:t>Operations and Assignment</a:t>
            </a:r>
            <a:endParaRPr lang="en-GB" altLang="fr-FR" b="1">
              <a:solidFill>
                <a:srgbClr val="000000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96CAA0DF-0F09-6648-A278-7DFE3DA4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57313"/>
            <a:ext cx="9036050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altLang="x-none">
                <a:solidFill>
                  <a:srgbClr val="000000"/>
                </a:solidFill>
                <a:latin typeface="Courier" charset="0"/>
              </a:rPr>
              <a:t>To 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assign values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GB" altLang="x-none" err="1">
                <a:solidFill>
                  <a:srgbClr val="000000"/>
                </a:solidFill>
                <a:latin typeface="Courier" charset="0"/>
              </a:rPr>
              <a:t>perl</a:t>
            </a:r>
            <a:r>
              <a:rPr lang="en-GB" altLang="x-none">
                <a:solidFill>
                  <a:srgbClr val="000000"/>
                </a:solidFill>
                <a:latin typeface="Courier" charset="0"/>
              </a:rPr>
              <a:t> includes </a:t>
            </a:r>
          </a:p>
          <a:p>
            <a:pPr algn="just">
              <a:defRPr/>
            </a:pPr>
            <a:endParaRPr lang="en-GB" altLang="x-none">
              <a:solidFill>
                <a:srgbClr val="000000"/>
              </a:solidFill>
              <a:latin typeface="Courier" charset="0"/>
            </a:endParaRPr>
          </a:p>
          <a:p>
            <a:pPr algn="just">
              <a:defRPr/>
            </a:pP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$a 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=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 $b;	</a:t>
            </a:r>
            <a:r>
              <a:rPr lang="en-GB" altLang="x-none" b="1">
                <a:solidFill>
                  <a:srgbClr val="0E39F9"/>
                </a:solidFill>
                <a:latin typeface="Courier" charset="0"/>
              </a:rPr>
              <a:t>#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 Assign $b to $a</a:t>
            </a:r>
          </a:p>
          <a:p>
            <a:pPr algn="just">
              <a:defRPr/>
            </a:pP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$a 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+=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 $b;	</a:t>
            </a:r>
            <a:r>
              <a:rPr lang="en-GB" altLang="x-none" b="1">
                <a:solidFill>
                  <a:srgbClr val="0E39F9"/>
                </a:solidFill>
                <a:latin typeface="Courier" charset="0"/>
              </a:rPr>
              <a:t>#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 Add $b to $a</a:t>
            </a:r>
          </a:p>
          <a:p>
            <a:pPr algn="just">
              <a:defRPr/>
            </a:pP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$a 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-=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 $b;	</a:t>
            </a:r>
            <a:r>
              <a:rPr lang="en-GB" altLang="x-none" b="1">
                <a:solidFill>
                  <a:srgbClr val="0E39F9"/>
                </a:solidFill>
                <a:latin typeface="Courier" charset="0"/>
              </a:rPr>
              <a:t>#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 Subtract $b from $a</a:t>
            </a:r>
          </a:p>
          <a:p>
            <a:pPr algn="just">
              <a:defRPr/>
            </a:pP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$a 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.=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 $b;	</a:t>
            </a:r>
            <a:r>
              <a:rPr lang="en-GB" altLang="x-none" b="1">
                <a:solidFill>
                  <a:srgbClr val="0E39F9"/>
                </a:solidFill>
                <a:latin typeface="Courier" charset="0"/>
              </a:rPr>
              <a:t>#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 Append $b onto $a</a:t>
            </a:r>
          </a:p>
          <a:p>
            <a:pPr algn="just">
              <a:defRPr/>
            </a:pPr>
            <a:endParaRPr lang="en-GB" altLang="x-none">
              <a:latin typeface="Times" charset="0"/>
            </a:endParaRPr>
          </a:p>
        </p:txBody>
      </p:sp>
      <p:sp>
        <p:nvSpPr>
          <p:cNvPr id="23554" name="Text Box 3">
            <a:extLst>
              <a:ext uri="{FF2B5EF4-FFF2-40B4-BE49-F238E27FC236}">
                <a16:creationId xmlns:a16="http://schemas.microsoft.com/office/drawing/2014/main" id="{0B838069-EC0A-2D4D-B781-6FE058C49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050"/>
            <a:ext cx="9144000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Helvetica" pitchFamily="2" charset="0"/>
              </a:rPr>
              <a:t>Operations and Assignment</a:t>
            </a:r>
            <a:endParaRPr lang="en-GB" altLang="fr-FR" b="1">
              <a:solidFill>
                <a:srgbClr val="000000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>
            <a:extLst>
              <a:ext uri="{FF2B5EF4-FFF2-40B4-BE49-F238E27FC236}">
                <a16:creationId xmlns:a16="http://schemas.microsoft.com/office/drawing/2014/main" id="{FD211C56-3D46-D849-AC12-A14B2B5A3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450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Helvetica" pitchFamily="2" charset="0"/>
              </a:rPr>
              <a:t>Array variables</a:t>
            </a:r>
            <a:endParaRPr lang="en-GB" altLang="fr-FR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7D1C5E36-2C80-D84C-A549-16FA9501D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9144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fr-FR" sz="2000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GB" altLang="fr-FR" sz="2000" b="1" i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variable</a:t>
            </a:r>
            <a:r>
              <a:rPr lang="en-GB" altLang="fr-FR" sz="2000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list of scalars (i.e numbers and/or strings).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fr-FR" sz="2400" b="1">
                <a:solidFill>
                  <a:srgbClr val="0E3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prefixed by: </a:t>
            </a:r>
            <a:r>
              <a:rPr lang="en-GB" altLang="fr-FR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endParaRPr lang="en-GB" altLang="fr-FR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0E412216-0D83-9E48-B87E-1D5985204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636838"/>
            <a:ext cx="8740775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@SEQNAME  = (”MG001", ”MG002", ”MG003");</a:t>
            </a:r>
          </a:p>
          <a:p>
            <a:pPr>
              <a:spcBef>
                <a:spcPct val="50000"/>
              </a:spcBef>
              <a:defRPr/>
            </a:pPr>
            <a:endParaRPr lang="en-GB" altLang="x-none">
              <a:latin typeface="Times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>
                <a:latin typeface="Times" charset="0"/>
              </a:rPr>
              <a:t>$SEQNAME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[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2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]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     (MG003)</a:t>
            </a:r>
          </a:p>
          <a:p>
            <a:pPr>
              <a:spcBef>
                <a:spcPct val="50000"/>
              </a:spcBef>
              <a:defRPr/>
            </a:pPr>
            <a:endParaRPr lang="en-GB" altLang="x-none" b="1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Attention: </a:t>
            </a:r>
            <a:r>
              <a:rPr lang="en-GB" altLang="x-none" b="1">
                <a:solidFill>
                  <a:srgbClr val="FF0000"/>
                </a:solidFill>
                <a:latin typeface="Courier" charset="0"/>
              </a:rPr>
              <a:t>0</a:t>
            </a:r>
            <a:r>
              <a:rPr lang="en-GB" altLang="x-none" b="1">
                <a:solidFill>
                  <a:srgbClr val="000000"/>
                </a:solidFill>
                <a:latin typeface="Courier" charset="0"/>
              </a:rPr>
              <a:t>, 1, 2,....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39C85ADD-FADC-EA4F-9D8F-F99E28F4F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05488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x-none" b="1">
                <a:latin typeface="Times" charset="0"/>
              </a:rPr>
              <a:t>@</a:t>
            </a:r>
            <a:r>
              <a:rPr lang="en-GB" altLang="x-none" b="1" err="1">
                <a:latin typeface="Times" charset="0"/>
              </a:rPr>
              <a:t>num</a:t>
            </a:r>
            <a:r>
              <a:rPr lang="en-GB" altLang="x-none" b="1">
                <a:latin typeface="Times" charset="0"/>
              </a:rPr>
              <a:t> = (0,1,2,3);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468866C4-43AD-2B4C-84B0-6642572F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85813"/>
            <a:ext cx="8915400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@L_CODONS</a:t>
            </a: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= ('TTT','TTC','TTA','TTG',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'CTT','CTC','CTA','CTG',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'ATT','ATC','ATA','ATG',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'GTT','GTC','GTA','GTG',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fr-FR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'TCT','TCC','TCA','TCG',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'CCT','CCC','CCA','CCG',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'ACT','ACC','ACA','ACG',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'GCT','GCC','GCA','GCG',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fr-FR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'TAT','TAC','TAA','TAG',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'CAT','CAC','CAA','CAG',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'AAT','AAC','AAA','AAG',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'GAT','GAC','GAA','GAG',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fr-FR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'TGT','TGC','TGA','TGG',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'CGT','CGC','CGA','CGG',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'AGT','AGC','AGA','AGG',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          'GGT','GGC','GGA','GGG')</a:t>
            </a:r>
            <a:r>
              <a:rPr lang="en-GB" altLang="fr-FR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GB" altLang="fr-FR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86F0CCB4-DBA5-3F45-AA59-74E171E49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450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Helvetica" pitchFamily="2" charset="0"/>
              </a:rPr>
              <a:t>Array variables</a:t>
            </a:r>
            <a:endParaRPr lang="en-GB" altLang="fr-FR">
              <a:solidFill>
                <a:srgbClr val="FF0000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6FE2CFB6-3E53-9A4E-9F10-81C33A86A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20925"/>
            <a:ext cx="9144000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@AA = ('A','R','N','D','C','Q','E','G','H','I','L','K','M','F','P','S','T','W','Y','V','B');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fr-FR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@mm = ( 'a','r','n','d','c','q','e','g','h','i','l','k','m','f','p','s','t','w','y','v','b’ );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E074CB1F-14F2-4C44-812C-4B0D141A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450"/>
            <a:ext cx="9144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fr-FR" b="1">
                <a:solidFill>
                  <a:srgbClr val="FF0000"/>
                </a:solidFill>
                <a:latin typeface="Helvetica" pitchFamily="2" charset="0"/>
              </a:rPr>
              <a:t>Array variables</a:t>
            </a:r>
            <a:endParaRPr lang="en-GB" altLang="fr-FR">
              <a:solidFill>
                <a:srgbClr val="FF0000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33E97C24-C023-334C-927B-9C28311BF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7921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b="1">
                <a:solidFill>
                  <a:srgbClr val="FF211E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pop</a:t>
            </a:r>
            <a:r>
              <a:rPr lang="en-US" altLang="fr-FR" b="1">
                <a:solidFill>
                  <a:srgbClr val="0000FF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and </a:t>
            </a:r>
            <a:r>
              <a:rPr lang="en-US" altLang="fr-FR" b="1">
                <a:solidFill>
                  <a:srgbClr val="FF211E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push </a:t>
            </a:r>
            <a:r>
              <a:rPr lang="en-US" altLang="fr-FR" b="1">
                <a:solidFill>
                  <a:srgbClr val="0E39F9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: right side of an Array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4D7937A0-1571-F840-A4DF-3FEBFB96D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00200"/>
            <a:ext cx="87852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/>
            <a:r>
              <a:rPr lang="en-US" altLang="fr-FR" b="1"/>
              <a:t>push</a:t>
            </a:r>
            <a:r>
              <a:rPr lang="en-US" altLang="fr-FR"/>
              <a:t> and </a:t>
            </a:r>
            <a:r>
              <a:rPr lang="en-US" altLang="fr-FR" b="1"/>
              <a:t>pop</a:t>
            </a:r>
            <a:r>
              <a:rPr lang="en-US" altLang="fr-FR"/>
              <a:t>: arrays used as stacks</a:t>
            </a:r>
          </a:p>
          <a:p>
            <a:pPr eaLnBrk="1" hangingPunct="1"/>
            <a:r>
              <a:rPr lang="en-US" altLang="fr-FR" b="1"/>
              <a:t>push</a:t>
            </a:r>
            <a:r>
              <a:rPr lang="en-US" altLang="fr-FR"/>
              <a:t> </a:t>
            </a:r>
            <a:r>
              <a:rPr lang="en-US" altLang="fr-FR">
                <a:solidFill>
                  <a:srgbClr val="0000FF"/>
                </a:solidFill>
              </a:rPr>
              <a:t>adds elements to </a:t>
            </a:r>
            <a:r>
              <a:rPr lang="en-US" altLang="fr-FR">
                <a:solidFill>
                  <a:srgbClr val="FF211E"/>
                </a:solidFill>
              </a:rPr>
              <a:t>end of array</a:t>
            </a:r>
            <a:endParaRPr lang="en-US" altLang="fr-FR"/>
          </a:p>
          <a:p>
            <a:pPr lvl="1" eaLnBrk="1" hangingPunct="1">
              <a:buFontTx/>
              <a:buNone/>
            </a:pPr>
            <a:r>
              <a:rPr lang="en-US" altLang="fr-FR" sz="2400">
                <a:latin typeface="Courier New" panose="02070309020205020404" pitchFamily="49" charset="0"/>
              </a:rPr>
              <a:t>@colors = qw# red green blue #;</a:t>
            </a:r>
          </a:p>
          <a:p>
            <a:pPr lvl="1" eaLnBrk="1" hangingPunct="1">
              <a:buFontTx/>
              <a:buNone/>
            </a:pPr>
            <a:r>
              <a:rPr lang="en-US" altLang="fr-FR" sz="2400">
                <a:latin typeface="Courier New" panose="02070309020205020404" pitchFamily="49" charset="0"/>
              </a:rPr>
              <a:t>push(@colors, ”yellow”);     </a:t>
            </a:r>
            <a:r>
              <a:rPr lang="en-US" altLang="fr-FR" sz="2400">
                <a:solidFill>
                  <a:srgbClr val="4C4C4C"/>
                </a:solidFill>
                <a:latin typeface="Courier New" panose="02070309020205020404" pitchFamily="49" charset="0"/>
              </a:rPr>
              <a:t># same as</a:t>
            </a:r>
          </a:p>
          <a:p>
            <a:pPr lvl="1" eaLnBrk="1" hangingPunct="1">
              <a:buFontTx/>
              <a:buNone/>
            </a:pPr>
            <a:r>
              <a:rPr lang="en-US" altLang="fr-FR" sz="2400">
                <a:latin typeface="Courier New" panose="02070309020205020404" pitchFamily="49" charset="0"/>
              </a:rPr>
              <a:t>@colors = (@colors, ”yellow”);</a:t>
            </a:r>
          </a:p>
          <a:p>
            <a:pPr lvl="1" eaLnBrk="1" hangingPunct="1">
              <a:buFontTx/>
              <a:buNone/>
            </a:pPr>
            <a:r>
              <a:rPr lang="en-US" altLang="fr-FR" sz="2400">
                <a:latin typeface="Courier New" panose="02070309020205020404" pitchFamily="49" charset="0"/>
              </a:rPr>
              <a:t>push @colors, @more_colors;</a:t>
            </a:r>
            <a:endParaRPr lang="en-US" altLang="fr-FR" sz="2400"/>
          </a:p>
          <a:p>
            <a:pPr eaLnBrk="1" hangingPunct="1"/>
            <a:r>
              <a:rPr lang="en-US" altLang="fr-FR" b="1"/>
              <a:t>pop</a:t>
            </a:r>
            <a:r>
              <a:rPr lang="en-US" altLang="fr-FR"/>
              <a:t> </a:t>
            </a:r>
            <a:r>
              <a:rPr lang="en-US" altLang="fr-FR">
                <a:solidFill>
                  <a:srgbClr val="0000FF"/>
                </a:solidFill>
              </a:rPr>
              <a:t>removes </a:t>
            </a:r>
            <a:r>
              <a:rPr lang="en-US" altLang="fr-FR">
                <a:solidFill>
                  <a:srgbClr val="FF211E"/>
                </a:solidFill>
              </a:rPr>
              <a:t>last element of  array </a:t>
            </a:r>
            <a:r>
              <a:rPr lang="en-US" altLang="fr-FR">
                <a:solidFill>
                  <a:srgbClr val="0000FF"/>
                </a:solidFill>
              </a:rPr>
              <a:t>and returns it</a:t>
            </a:r>
          </a:p>
          <a:p>
            <a:pPr lvl="1" eaLnBrk="1" hangingPunct="1">
              <a:buFontTx/>
              <a:buNone/>
            </a:pPr>
            <a:r>
              <a:rPr lang="en-US" altLang="fr-FR" sz="2400">
                <a:latin typeface="Courier New" panose="02070309020205020404" pitchFamily="49" charset="0"/>
              </a:rPr>
              <a:t>$lastcolor = pop(@colors);</a:t>
            </a:r>
            <a:endParaRPr lang="en-US" altLang="fr-FR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x-non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x-non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1326</Words>
  <Application>Microsoft Macintosh PowerPoint</Application>
  <PresentationFormat>Affichage à l'écran (4:3)</PresentationFormat>
  <Paragraphs>323</Paragraphs>
  <Slides>29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Times</vt:lpstr>
      <vt:lpstr>Arial</vt:lpstr>
      <vt:lpstr>Helvetica</vt:lpstr>
      <vt:lpstr>ＭＳ Ｐゴシック</vt:lpstr>
      <vt:lpstr>Courier</vt:lpstr>
      <vt:lpstr>Courier New</vt:lpstr>
      <vt:lpstr>Symbol</vt:lpstr>
      <vt:lpstr>Times New Roman</vt:lpstr>
      <vt:lpstr>Nouvelle présentation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Institut Pasteur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Fredj Tekaia</dc:creator>
  <cp:lastModifiedBy>Utilisateur de Microsoft Office</cp:lastModifiedBy>
  <cp:revision>75</cp:revision>
  <dcterms:created xsi:type="dcterms:W3CDTF">2005-03-21T17:28:22Z</dcterms:created>
  <dcterms:modified xsi:type="dcterms:W3CDTF">2018-05-01T08:13:27Z</dcterms:modified>
</cp:coreProperties>
</file>