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/voCkssQKcPVH3WPR4Ya3gi0Bd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Chloe Nguye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F67B55-9FE2-45C9-A04D-B9B5FBB84B88}">
  <a:tblStyle styleId="{1CF67B55-9FE2-45C9-A04D-B9B5FBB84B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font" Target="fonts/Roboto-bold.fntdata"/><Relationship Id="rId8" Type="http://schemas.openxmlformats.org/officeDocument/2006/relationships/slide" Target="slides/slide1.xml"/><Relationship Id="rId21" Type="http://customschemas.google.com/relationships/presentationmetadata" Target="metadata"/><Relationship Id="rId3" Type="http://schemas.openxmlformats.org/officeDocument/2006/relationships/tableStyles" Target="tableStyles.xml"/><Relationship Id="rId12" Type="http://schemas.openxmlformats.org/officeDocument/2006/relationships/slide" Target="slides/slide5.xml"/><Relationship Id="rId17" Type="http://schemas.openxmlformats.org/officeDocument/2006/relationships/font" Target="fonts/Roboto-regular.fntdata"/><Relationship Id="rId7" Type="http://schemas.openxmlformats.org/officeDocument/2006/relationships/notesMaster" Target="notesMasters/notesMaster1.xml"/><Relationship Id="rId20" Type="http://schemas.openxmlformats.org/officeDocument/2006/relationships/font" Target="fonts/Roboto-boldItalic.fntdata"/><Relationship Id="rId2" Type="http://schemas.openxmlformats.org/officeDocument/2006/relationships/presProps" Target="presProps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2.xml"/><Relationship Id="rId24" Type="http://schemas.openxmlformats.org/officeDocument/2006/relationships/customXml" Target="../customXml/item3.xml"/><Relationship Id="rId15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3.xml"/><Relationship Id="rId19" Type="http://schemas.openxmlformats.org/officeDocument/2006/relationships/font" Target="fonts/Roboto-italic.fntdata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ustomXml" Target="../customXml/item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11T01:48:50.584">
    <p:pos x="4070" y="3612"/>
    <p:text>1. Progress review
- LR
Area of research: ADR, DSR
Digital Transformation IS
&gt;&gt; AEC Transformation
Types of paper, which papers
Early findings/summary/takeaways
- [Educate the panel] Arch_Manu: 
On-going engagement (what does it mean by working with an industry partner)
- Activities: Hackathon, etc.
2. Research directions
- Approach to thesis
- High-level
Engage/negotiate with industry partner
First study - case study
Ethics application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VMr2yZQ"/>
      </p:ext>
    </p:extLst>
  </p:cm>
  <p:cm authorId="0" idx="2" dt="2024-09-11T01:40:29.236">
    <p:pos x="0" y="806"/>
    <p:text>&gt;&gt; Next steps:
1. Read about DT in AEC (Case studies), how to approach a DT study in the AEC sector
Eg style 1 : Introduction, implementation, lessons learned - Tech-centric study 
Eg style 2 : Organization-focused (high level): Couple of techs
- Pick tech types: Look for it in the discussion (impact tech implementation) 
-&gt; Identify
- Technology (artifact)
- Cost
- Time
- Effort
- Impact
Eg.
- Transition from excel to tech-based solution
(before LCA and implementation LCA)
&gt;&gt; Eg. Transition design etc
2. Call for the meeting
- Prep
- Check on the stage of readiness
- Propose the past study (part 1)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VMr2yZA"/>
      </p:ext>
    </p:extLst>
  </p:cm>
  <p:cm authorId="0" idx="3" dt="2024-09-11T01:51:00.766">
    <p:pos x="4070" y="3712"/>
    <p:text>Structure for Pre-Confirmation
1. Context
Expectations, engagement type
2. Research
- Literature review
- Research design 
3. Directions 
What is in plan for the next 6 months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VMr2yZc"/>
      </p:ext>
    </p:extLst>
  </p:cm>
  <p:cm authorId="0" idx="4" dt="2024-09-11T01:53:42.550">
    <p:pos x="4070" y="3812"/>
    <p:text>10-min Presentation
20-min Q&amp;A (ask for clarifications)
Past &amp; Present studies
- Purpose of each study
- AEC sector audience
- Feedback from AEC perspective
* Needs from the industry &gt;&gt; Call for interest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VMr2yZg"/>
      </p:ext>
    </p:extLst>
  </p:cm>
  <p:cm authorId="0" idx="5" dt="2024-09-11T01:25:44.839">
    <p:pos x="0" y="906"/>
    <p:text>How is transformation in AEC different?
Implement theoretical lens to explain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VMgf760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582ddb5f6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28582ddb5f6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582ddb5f6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28582ddb5f6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582ddb5f6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28582ddb5f6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582ddb5f6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28582ddb5f6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582ddb5f6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28582ddb5f6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25a142edb_0_12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725a142edb_0_12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/>
          <p:nvPr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2999759">
            <a:off x="1292068" y="-612610"/>
            <a:ext cx="5135041" cy="700233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6"/>
          <p:cNvSpPr txBox="1"/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" type="body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﻿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6"/>
          <p:cNvSpPr/>
          <p:nvPr>
            <p:ph idx="2" type="pic"/>
          </p:nvPr>
        </p:nvSpPr>
        <p:spPr>
          <a:xfrm>
            <a:off x="5543550" y="-1"/>
            <a:ext cx="6663600" cy="50112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NSW Sydney Logo" id="18" name="Google Shape;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071" y="5320585"/>
            <a:ext cx="1188000" cy="1240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﻿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1_Comparis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/>
          <p:nvPr/>
        </p:nvSpPr>
        <p:spPr>
          <a:xfrm>
            <a:off x="0" y="1"/>
            <a:ext cx="12191999" cy="5000624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" name="Google Shape;3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2597677">
            <a:off x="2348756" y="-999555"/>
            <a:ext cx="7882815" cy="930812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0"/>
          <p:cNvSpPr txBox="1"/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﻿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NSW Sydney Logo" id="39" name="Google Shape;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﻿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﻿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﻿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﻿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  <a:defRPr b="0" i="0" sz="1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﻿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﻿"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 rot="5400000">
            <a:off x="5706290" y="372291"/>
            <a:ext cx="779419" cy="12192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UNSW Sydney Logo" id="26" name="Google Shape;26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han.pan@unsw.edu.au" TargetMode="External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shan.pan@unsw.edu.au" TargetMode="External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title"/>
          </p:nvPr>
        </p:nvSpPr>
        <p:spPr>
          <a:xfrm>
            <a:off x="273990" y="670752"/>
            <a:ext cx="3987119" cy="127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</a:pPr>
            <a:r>
              <a:rPr lang="en-AU" sz="2800">
                <a:latin typeface="Roboto"/>
                <a:ea typeface="Roboto"/>
                <a:cs typeface="Roboto"/>
                <a:sym typeface="Roboto"/>
              </a:rPr>
              <a:t>Management Lab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0"/>
              <a:buNone/>
            </a:pPr>
            <a:r>
              <a:rPr lang="en-AU" sz="2800">
                <a:latin typeface="Roboto"/>
                <a:ea typeface="Roboto"/>
                <a:cs typeface="Roboto"/>
                <a:sym typeface="Roboto"/>
              </a:rPr>
              <a:t>Stocktake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"/>
          <p:cNvSpPr txBox="1"/>
          <p:nvPr>
            <p:ph idx="1" type="body"/>
          </p:nvPr>
        </p:nvSpPr>
        <p:spPr>
          <a:xfrm>
            <a:off x="5576945" y="5011678"/>
            <a:ext cx="6630684" cy="1815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005"/>
              <a:buNone/>
            </a:pPr>
            <a:r>
              <a:t/>
            </a:r>
            <a:endParaRPr b="1" sz="275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005"/>
              <a:buNone/>
            </a:pPr>
            <a:r>
              <a:t/>
            </a:r>
            <a:endParaRPr sz="275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83044"/>
              <a:buNone/>
            </a:pPr>
            <a:r>
              <a:rPr lang="en-AU" sz="2550">
                <a:solidFill>
                  <a:srgbClr val="1A1A1A"/>
                </a:solidFill>
              </a:rPr>
              <a:t>Chloe Nguyen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50748"/>
              <a:buFont typeface="Arial"/>
              <a:buNone/>
            </a:pPr>
            <a:r>
              <a:t/>
            </a:r>
            <a:endParaRPr b="1" sz="255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3949"/>
              <a:buNone/>
            </a:pPr>
            <a:r>
              <a:rPr lang="en-AU" sz="1750">
                <a:solidFill>
                  <a:srgbClr val="1A1A1A"/>
                </a:solidFill>
              </a:rPr>
              <a:t>School of Information Systems and Technology Management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3949"/>
              <a:buFont typeface="Arial"/>
              <a:buNone/>
            </a:pPr>
            <a:r>
              <a:t/>
            </a:r>
            <a:endParaRPr sz="175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3949"/>
              <a:buFont typeface="Arial"/>
              <a:buNone/>
            </a:pPr>
            <a:r>
              <a:rPr lang="en-AU" sz="1750">
                <a:solidFill>
                  <a:srgbClr val="1A1A1A"/>
                </a:solidFill>
              </a:rPr>
              <a:t>UNSW Business School</a:t>
            </a:r>
            <a:endParaRPr sz="175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3949"/>
              <a:buFont typeface="Arial"/>
              <a:buNone/>
            </a:pPr>
            <a:r>
              <a:t/>
            </a:r>
            <a:endParaRPr sz="175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2176"/>
              <a:buFont typeface="Arial"/>
              <a:buNone/>
            </a:pPr>
            <a:r>
              <a:t/>
            </a:r>
            <a:endParaRPr sz="1793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32352"/>
              <a:buNone/>
            </a:pPr>
            <a:r>
              <a:rPr lang="en-AU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chloe.nguyen@unsw.edu.au</a:t>
            </a:r>
            <a:r>
              <a:rPr lang="en-AU" sz="1600">
                <a:solidFill>
                  <a:schemeClr val="dk1"/>
                </a:solidFill>
              </a:rPr>
              <a:t>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176"/>
              <a:buFont typeface="Arial"/>
              <a:buNone/>
            </a:pPr>
            <a:r>
              <a:t/>
            </a:r>
            <a:endParaRPr sz="1793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6642" r="6632" t="0"/>
          <a:stretch/>
        </p:blipFill>
        <p:spPr>
          <a:xfrm>
            <a:off x="5543550" y="-1"/>
            <a:ext cx="6663600" cy="50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450750" y="7464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6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Thesis Focus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450750" y="1365225"/>
            <a:ext cx="10896900" cy="42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AU" sz="1800"/>
              <a:t>Research Objectives</a:t>
            </a:r>
            <a:r>
              <a:rPr lang="en-AU" sz="1800"/>
              <a:t>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-AU" sz="1800">
                <a:solidFill>
                  <a:srgbClr val="242424"/>
                </a:solidFill>
              </a:rPr>
              <a:t>How can Architecture, Design, and Engineering (ADE) organisations develop </a:t>
            </a:r>
            <a:r>
              <a:rPr b="1" lang="en-AU" sz="1800">
                <a:solidFill>
                  <a:srgbClr val="4285F4"/>
                </a:solidFill>
              </a:rPr>
              <a:t>digital capabilities and information systems</a:t>
            </a:r>
            <a:r>
              <a:rPr lang="en-AU" sz="1800">
                <a:solidFill>
                  <a:srgbClr val="242424"/>
                </a:solidFill>
              </a:rPr>
              <a:t> for efficient delivery and overcome challenges in digital transformation?</a:t>
            </a:r>
            <a:r>
              <a:rPr b="1" lang="en-AU" sz="1800">
                <a:solidFill>
                  <a:srgbClr val="242424"/>
                </a:solidFill>
              </a:rPr>
              <a:t> </a:t>
            </a:r>
            <a:endParaRPr sz="1400">
              <a:solidFill>
                <a:srgbClr val="003D5B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3D5B"/>
              </a:buClr>
              <a:buSzPts val="1800"/>
              <a:buChar char="-"/>
            </a:pPr>
            <a:r>
              <a:rPr lang="en-AU" sz="1800">
                <a:solidFill>
                  <a:srgbClr val="003D5B"/>
                </a:solidFill>
                <a:highlight>
                  <a:srgbClr val="FFFFFF"/>
                </a:highlight>
              </a:rPr>
              <a:t>Aspects: Past, present, future</a:t>
            </a:r>
            <a:endParaRPr sz="1800">
              <a:solidFill>
                <a:srgbClr val="003D5B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r>
              <a:rPr b="1" lang="en-AU" sz="1800"/>
              <a:t>Methodology</a:t>
            </a:r>
            <a:r>
              <a:rPr lang="en-AU" sz="1800"/>
              <a:t>: </a:t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r>
              <a:rPr lang="en-AU" sz="1800"/>
              <a:t>Action design research, case study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582ddb5f6_0_48"/>
          <p:cNvSpPr txBox="1"/>
          <p:nvPr>
            <p:ph type="title"/>
          </p:nvPr>
        </p:nvSpPr>
        <p:spPr>
          <a:xfrm>
            <a:off x="450750" y="7464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6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Projects/Studies</a:t>
            </a:r>
            <a:endParaRPr/>
          </a:p>
        </p:txBody>
      </p:sp>
      <p:graphicFrame>
        <p:nvGraphicFramePr>
          <p:cNvPr id="79" name="Google Shape;79;g28582ddb5f6_0_48"/>
          <p:cNvGraphicFramePr/>
          <p:nvPr/>
        </p:nvGraphicFramePr>
        <p:xfrm>
          <a:off x="0" y="158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{1CF67B55-9FE2-45C9-A04D-B9B5FBB84B88}</a:tableStyleId>
              </a:tblPr>
              <a:tblGrid>
                <a:gridCol w="909700"/>
                <a:gridCol w="2704375"/>
                <a:gridCol w="2773000"/>
                <a:gridCol w="1425525"/>
                <a:gridCol w="1254250"/>
                <a:gridCol w="1195075"/>
                <a:gridCol w="814400"/>
                <a:gridCol w="1115700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Aspect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Aim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Specification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Methodology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Progress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</a:tr>
              <a:tr h="3810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Preparation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Literature review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Solution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Validation/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Experiment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Past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Examining the </a:t>
                      </a:r>
                      <a:r>
                        <a:rPr b="1" lang="en-AU" sz="1300">
                          <a:solidFill>
                            <a:srgbClr val="4285F4"/>
                          </a:solidFill>
                        </a:rPr>
                        <a:t>evolution/ implementation journey</a:t>
                      </a:r>
                      <a:r>
                        <a:rPr lang="en-AU" sz="1300"/>
                        <a:t> of digital technologies and their impact of the business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TBC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Case study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Looking for a case</a:t>
                      </a:r>
                      <a:endParaRPr sz="13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Pending</a:t>
                      </a:r>
                      <a:endParaRPr sz="13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Present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300">
                          <a:solidFill>
                            <a:srgbClr val="4285F4"/>
                          </a:solidFill>
                        </a:rPr>
                        <a:t>Designing and developing technologies</a:t>
                      </a:r>
                      <a:r>
                        <a:rPr lang="en-AU" sz="1300">
                          <a:solidFill>
                            <a:srgbClr val="4285F4"/>
                          </a:solidFill>
                        </a:rPr>
                        <a:t> </a:t>
                      </a:r>
                      <a:r>
                        <a:rPr lang="en-AU" sz="1300"/>
                        <a:t>for digital transformation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300">
                          <a:solidFill>
                            <a:schemeClr val="dk1"/>
                          </a:solidFill>
                        </a:rPr>
                        <a:t>Designing a </a:t>
                      </a:r>
                      <a:r>
                        <a:rPr b="1" lang="en-AU" sz="1300">
                          <a:solidFill>
                            <a:srgbClr val="4285F4"/>
                          </a:solidFill>
                        </a:rPr>
                        <a:t>carbon management system (estimation)</a:t>
                      </a:r>
                      <a:r>
                        <a:rPr lang="en-AU" sz="1300">
                          <a:solidFill>
                            <a:schemeClr val="dk1"/>
                          </a:solidFill>
                        </a:rPr>
                        <a:t> for the lifecycle assessment - Architectus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Action design research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In the process of lodging an </a:t>
                      </a:r>
                      <a:r>
                        <a:rPr b="1" lang="en-AU" sz="1300"/>
                        <a:t>ethics application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Reading about carbon management standards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Pending</a:t>
                      </a:r>
                      <a:endParaRPr sz="1300"/>
                    </a:p>
                  </a:txBody>
                  <a:tcPr marT="91425" marB="91425" marR="91425" marL="91425" anchor="ctr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Future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>
                          <a:solidFill>
                            <a:schemeClr val="dk1"/>
                          </a:solidFill>
                        </a:rPr>
                        <a:t>Identifying and predicting the </a:t>
                      </a:r>
                      <a:r>
                        <a:rPr b="1" lang="en-AU" sz="1300">
                          <a:solidFill>
                            <a:srgbClr val="4285F4"/>
                          </a:solidFill>
                        </a:rPr>
                        <a:t>future/foresight </a:t>
                      </a:r>
                      <a:r>
                        <a:rPr lang="en-AU" sz="1300">
                          <a:solidFill>
                            <a:srgbClr val="1A1A1A"/>
                          </a:solidFill>
                        </a:rPr>
                        <a:t>for potential impact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Proposing the Design Foresight framework for </a:t>
                      </a:r>
                      <a:r>
                        <a:rPr b="1" lang="en-AU" sz="1300">
                          <a:solidFill>
                            <a:srgbClr val="4285F4"/>
                          </a:solidFill>
                          <a:highlight>
                            <a:schemeClr val="lt1"/>
                          </a:highlight>
                        </a:rPr>
                        <a:t>future-ready design science research</a:t>
                      </a:r>
                      <a:endParaRPr b="1" sz="1300">
                        <a:solidFill>
                          <a:srgbClr val="4285F4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Methodological proposal - Case study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Done</a:t>
                      </a:r>
                      <a:endParaRPr sz="1300"/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Working on the </a:t>
                      </a:r>
                      <a:r>
                        <a:rPr b="1" lang="en-AU" sz="1300"/>
                        <a:t>first round of comments</a:t>
                      </a:r>
                      <a:endParaRPr b="1" sz="1300"/>
                    </a:p>
                  </a:txBody>
                  <a:tcPr marT="91425" marB="91425" marR="91425" marL="91425" anchor="ctr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300"/>
                        <a:t>Pending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582ddb5f6_0_61"/>
          <p:cNvSpPr txBox="1"/>
          <p:nvPr>
            <p:ph type="title"/>
          </p:nvPr>
        </p:nvSpPr>
        <p:spPr>
          <a:xfrm>
            <a:off x="450750" y="7464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6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Zoom In</a:t>
            </a:r>
            <a:endParaRPr/>
          </a:p>
        </p:txBody>
      </p:sp>
      <p:sp>
        <p:nvSpPr>
          <p:cNvPr id="85" name="Google Shape;85;g28582ddb5f6_0_61"/>
          <p:cNvSpPr txBox="1"/>
          <p:nvPr>
            <p:ph idx="1" type="body"/>
          </p:nvPr>
        </p:nvSpPr>
        <p:spPr>
          <a:xfrm>
            <a:off x="450750" y="1365225"/>
            <a:ext cx="10896900" cy="429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AU" sz="1800">
                <a:solidFill>
                  <a:srgbClr val="4285F4"/>
                </a:solidFill>
              </a:rPr>
              <a:t>Study 3</a:t>
            </a:r>
            <a:r>
              <a:rPr lang="en-AU" sz="1800"/>
              <a:t>: Future Aspect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rgbClr val="242424"/>
                </a:solidFill>
              </a:rPr>
              <a:t>Title</a:t>
            </a:r>
            <a:r>
              <a:rPr lang="en-AU" sz="1800">
                <a:solidFill>
                  <a:srgbClr val="242424"/>
                </a:solidFill>
              </a:rPr>
              <a:t>: </a:t>
            </a:r>
            <a:endParaRPr sz="1800">
              <a:solidFill>
                <a:srgbClr val="24242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242424"/>
                </a:solidFill>
              </a:rPr>
              <a:t>Incorporating Futures Thinking in Design Science Research: A Design Foresight Approach</a:t>
            </a:r>
            <a:endParaRPr sz="1400">
              <a:solidFill>
                <a:srgbClr val="003D5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rgbClr val="003D5B"/>
                </a:solidFill>
                <a:highlight>
                  <a:srgbClr val="FFFFFF"/>
                </a:highlight>
              </a:rPr>
              <a:t>Research question</a:t>
            </a:r>
            <a:r>
              <a:rPr b="1" lang="en-AU" sz="1800">
                <a:solidFill>
                  <a:srgbClr val="003D5B"/>
                </a:solidFill>
                <a:highlight>
                  <a:srgbClr val="FFFFFF"/>
                </a:highlight>
              </a:rPr>
              <a:t>:</a:t>
            </a:r>
            <a:r>
              <a:rPr lang="en-AU" sz="1800">
                <a:solidFill>
                  <a:srgbClr val="003D5B"/>
                </a:solidFill>
                <a:highlight>
                  <a:srgbClr val="FFFFFF"/>
                </a:highlight>
              </a:rPr>
              <a:t> </a:t>
            </a:r>
            <a:endParaRPr sz="1800">
              <a:solidFill>
                <a:srgbClr val="003D5B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003D5B"/>
                </a:solidFill>
                <a:highlight>
                  <a:srgbClr val="FFFFFF"/>
                </a:highlight>
              </a:rPr>
              <a:t>How to design future-ready systems?</a:t>
            </a:r>
            <a:endParaRPr sz="1800">
              <a:solidFill>
                <a:srgbClr val="003D5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rgbClr val="003D5B"/>
                </a:solidFill>
                <a:highlight>
                  <a:srgbClr val="FFFFFF"/>
                </a:highlight>
              </a:rPr>
              <a:t>Approach</a:t>
            </a:r>
            <a:r>
              <a:rPr lang="en-AU" sz="1800">
                <a:solidFill>
                  <a:srgbClr val="003D5B"/>
                </a:solidFill>
                <a:highlight>
                  <a:srgbClr val="FFFFFF"/>
                </a:highlight>
              </a:rPr>
              <a:t>:</a:t>
            </a:r>
            <a:endParaRPr sz="1800">
              <a:solidFill>
                <a:srgbClr val="003D5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003D5B"/>
                </a:solidFill>
                <a:highlight>
                  <a:srgbClr val="FFFFFF"/>
                </a:highlight>
              </a:rPr>
              <a:t>Leveraging the concepts of </a:t>
            </a:r>
            <a:r>
              <a:rPr b="1" lang="en-AU" sz="1800">
                <a:solidFill>
                  <a:srgbClr val="4285F4"/>
                </a:solidFill>
                <a:highlight>
                  <a:srgbClr val="FFFFFF"/>
                </a:highlight>
              </a:rPr>
              <a:t>design</a:t>
            </a:r>
            <a:r>
              <a:rPr lang="en-AU" sz="1800">
                <a:solidFill>
                  <a:srgbClr val="003D5B"/>
                </a:solidFill>
                <a:highlight>
                  <a:srgbClr val="FFFFFF"/>
                </a:highlight>
              </a:rPr>
              <a:t> and </a:t>
            </a:r>
            <a:r>
              <a:rPr b="1" lang="en-AU" sz="1800">
                <a:solidFill>
                  <a:srgbClr val="4285F4"/>
                </a:solidFill>
                <a:highlight>
                  <a:srgbClr val="FFFFFF"/>
                </a:highlight>
              </a:rPr>
              <a:t>foresight</a:t>
            </a:r>
            <a:r>
              <a:rPr lang="en-AU" sz="1800">
                <a:solidFill>
                  <a:srgbClr val="003D5B"/>
                </a:solidFill>
                <a:highlight>
                  <a:srgbClr val="FFFFFF"/>
                </a:highlight>
              </a:rPr>
              <a:t> in futures studies (Fu &amp; Xia, 2023), this article proposes the Design Foresight framework for designing future-ready artifacts using design science research.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582ddb5f6_0_82"/>
          <p:cNvSpPr txBox="1"/>
          <p:nvPr>
            <p:ph type="title"/>
          </p:nvPr>
        </p:nvSpPr>
        <p:spPr>
          <a:xfrm>
            <a:off x="450750" y="7464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6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Zoom In</a:t>
            </a:r>
            <a:endParaRPr/>
          </a:p>
        </p:txBody>
      </p:sp>
      <p:sp>
        <p:nvSpPr>
          <p:cNvPr id="91" name="Google Shape;91;g28582ddb5f6_0_82"/>
          <p:cNvSpPr txBox="1"/>
          <p:nvPr>
            <p:ph idx="1" type="body"/>
          </p:nvPr>
        </p:nvSpPr>
        <p:spPr>
          <a:xfrm>
            <a:off x="450750" y="1365225"/>
            <a:ext cx="10896900" cy="160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AU" sz="1800">
                <a:solidFill>
                  <a:srgbClr val="4285F4"/>
                </a:solidFill>
              </a:rPr>
              <a:t>Study 3</a:t>
            </a:r>
            <a:r>
              <a:rPr lang="en-AU" sz="1800"/>
              <a:t>: Future Aspect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rgbClr val="242424"/>
                </a:solidFill>
              </a:rPr>
              <a:t>Foundation</a:t>
            </a:r>
            <a:r>
              <a:rPr lang="en-AU" sz="1800">
                <a:solidFill>
                  <a:srgbClr val="242424"/>
                </a:solidFill>
              </a:rPr>
              <a:t> </a:t>
            </a:r>
            <a:endParaRPr sz="1800">
              <a:solidFill>
                <a:srgbClr val="003D5B"/>
              </a:solidFill>
              <a:highlight>
                <a:srgbClr val="FFFFFF"/>
              </a:highlight>
            </a:endParaRPr>
          </a:p>
        </p:txBody>
      </p:sp>
      <p:pic>
        <p:nvPicPr>
          <p:cNvPr id="92" name="Google Shape;92;g28582ddb5f6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00" y="3102075"/>
            <a:ext cx="5661548" cy="240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28582ddb5f6_0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4850" y="3100649"/>
            <a:ext cx="6257152" cy="26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28582ddb5f6_0_82"/>
          <p:cNvSpPr txBox="1"/>
          <p:nvPr/>
        </p:nvSpPr>
        <p:spPr>
          <a:xfrm>
            <a:off x="7918775" y="2507325"/>
            <a:ext cx="2714700" cy="461700"/>
          </a:xfrm>
          <a:prstGeom prst="rect">
            <a:avLst/>
          </a:prstGeom>
          <a:solidFill>
            <a:srgbClr val="E9FA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Design science research</a:t>
            </a:r>
            <a:endParaRPr/>
          </a:p>
        </p:txBody>
      </p:sp>
      <p:sp>
        <p:nvSpPr>
          <p:cNvPr id="95" name="Google Shape;95;g28582ddb5f6_0_82"/>
          <p:cNvSpPr txBox="1"/>
          <p:nvPr/>
        </p:nvSpPr>
        <p:spPr>
          <a:xfrm>
            <a:off x="1361600" y="2507325"/>
            <a:ext cx="3000000" cy="461700"/>
          </a:xfrm>
          <a:prstGeom prst="rect">
            <a:avLst/>
          </a:prstGeom>
          <a:solidFill>
            <a:srgbClr val="E9FA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Foresight in futures study</a:t>
            </a:r>
            <a:endParaRPr/>
          </a:p>
        </p:txBody>
      </p:sp>
      <p:sp>
        <p:nvSpPr>
          <p:cNvPr id="96" name="Google Shape;96;g28582ddb5f6_0_82"/>
          <p:cNvSpPr txBox="1"/>
          <p:nvPr/>
        </p:nvSpPr>
        <p:spPr>
          <a:xfrm>
            <a:off x="8301725" y="5648450"/>
            <a:ext cx="194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3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Peffers et al., 2007</a:t>
            </a:r>
            <a:endParaRPr sz="1200"/>
          </a:p>
        </p:txBody>
      </p:sp>
      <p:sp>
        <p:nvSpPr>
          <p:cNvPr id="97" name="Google Shape;97;g28582ddb5f6_0_82"/>
          <p:cNvSpPr txBox="1"/>
          <p:nvPr/>
        </p:nvSpPr>
        <p:spPr>
          <a:xfrm>
            <a:off x="1667575" y="5648450"/>
            <a:ext cx="247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3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Adapted from Fu &amp; Xia</a:t>
            </a:r>
            <a:r>
              <a:rPr lang="en-AU" sz="1300">
                <a:solidFill>
                  <a:srgbClr val="242424"/>
                </a:solidFill>
                <a:latin typeface="Roboto"/>
                <a:ea typeface="Roboto"/>
                <a:cs typeface="Roboto"/>
                <a:sym typeface="Roboto"/>
              </a:rPr>
              <a:t>, 2023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582ddb5f6_0_69"/>
          <p:cNvSpPr txBox="1"/>
          <p:nvPr>
            <p:ph type="title"/>
          </p:nvPr>
        </p:nvSpPr>
        <p:spPr>
          <a:xfrm>
            <a:off x="450750" y="7464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6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Zoom In</a:t>
            </a:r>
            <a:endParaRPr/>
          </a:p>
        </p:txBody>
      </p:sp>
      <p:sp>
        <p:nvSpPr>
          <p:cNvPr id="103" name="Google Shape;103;g28582ddb5f6_0_69"/>
          <p:cNvSpPr txBox="1"/>
          <p:nvPr>
            <p:ph idx="1" type="body"/>
          </p:nvPr>
        </p:nvSpPr>
        <p:spPr>
          <a:xfrm>
            <a:off x="450750" y="1365225"/>
            <a:ext cx="10896900" cy="117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AU" sz="1800">
                <a:solidFill>
                  <a:srgbClr val="4285F4"/>
                </a:solidFill>
              </a:rPr>
              <a:t>Study 3</a:t>
            </a:r>
            <a:r>
              <a:rPr lang="en-AU" sz="1800"/>
              <a:t>: Future Aspect </a:t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r>
              <a:rPr b="1" lang="en-AU" sz="1800"/>
              <a:t>Framework</a:t>
            </a:r>
            <a:r>
              <a:rPr lang="en-AU" sz="1800"/>
              <a:t>: </a:t>
            </a:r>
            <a:endParaRPr sz="1800"/>
          </a:p>
        </p:txBody>
      </p:sp>
      <p:pic>
        <p:nvPicPr>
          <p:cNvPr id="104" name="Google Shape;104;g28582ddb5f6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600" y="2540925"/>
            <a:ext cx="3176775" cy="31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8582ddb5f6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0875" y="2494988"/>
            <a:ext cx="6741376" cy="3268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8582ddb5f6_0_69"/>
          <p:cNvSpPr/>
          <p:nvPr/>
        </p:nvSpPr>
        <p:spPr>
          <a:xfrm>
            <a:off x="9263225" y="2487650"/>
            <a:ext cx="1615800" cy="262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g28582ddb5f6_0_69"/>
          <p:cNvSpPr/>
          <p:nvPr/>
        </p:nvSpPr>
        <p:spPr>
          <a:xfrm>
            <a:off x="9847350" y="3237750"/>
            <a:ext cx="2055600" cy="382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g28582ddb5f6_0_69"/>
          <p:cNvSpPr/>
          <p:nvPr/>
        </p:nvSpPr>
        <p:spPr>
          <a:xfrm>
            <a:off x="9847350" y="4802525"/>
            <a:ext cx="2004900" cy="382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g28582ddb5f6_0_69"/>
          <p:cNvSpPr/>
          <p:nvPr/>
        </p:nvSpPr>
        <p:spPr>
          <a:xfrm>
            <a:off x="9847350" y="3688033"/>
            <a:ext cx="2055600" cy="63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28582ddb5f6_0_69"/>
          <p:cNvSpPr/>
          <p:nvPr/>
        </p:nvSpPr>
        <p:spPr>
          <a:xfrm>
            <a:off x="9847350" y="5258902"/>
            <a:ext cx="2055600" cy="504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g28582ddb5f6_0_69"/>
          <p:cNvSpPr/>
          <p:nvPr/>
        </p:nvSpPr>
        <p:spPr>
          <a:xfrm>
            <a:off x="9847350" y="4388500"/>
            <a:ext cx="1615800" cy="262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g28582ddb5f6_0_69"/>
          <p:cNvSpPr/>
          <p:nvPr/>
        </p:nvSpPr>
        <p:spPr>
          <a:xfrm>
            <a:off x="5645675" y="3073100"/>
            <a:ext cx="1397400" cy="262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28582ddb5f6_0_69"/>
          <p:cNvSpPr/>
          <p:nvPr/>
        </p:nvSpPr>
        <p:spPr>
          <a:xfrm>
            <a:off x="5514400" y="3946300"/>
            <a:ext cx="1306500" cy="504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28582ddb5f6_0_69"/>
          <p:cNvSpPr/>
          <p:nvPr/>
        </p:nvSpPr>
        <p:spPr>
          <a:xfrm>
            <a:off x="7722250" y="5501600"/>
            <a:ext cx="1541100" cy="262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582ddb5f6_0_96"/>
          <p:cNvSpPr txBox="1"/>
          <p:nvPr>
            <p:ph type="title"/>
          </p:nvPr>
        </p:nvSpPr>
        <p:spPr>
          <a:xfrm>
            <a:off x="450750" y="7464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6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Next Steps</a:t>
            </a:r>
            <a:endParaRPr/>
          </a:p>
        </p:txBody>
      </p:sp>
      <p:graphicFrame>
        <p:nvGraphicFramePr>
          <p:cNvPr id="120" name="Google Shape;120;g28582ddb5f6_0_96"/>
          <p:cNvGraphicFramePr/>
          <p:nvPr/>
        </p:nvGraphicFramePr>
        <p:xfrm>
          <a:off x="0" y="128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{1CF67B55-9FE2-45C9-A04D-B9B5FBB84B88}</a:tableStyleId>
              </a:tblPr>
              <a:tblGrid>
                <a:gridCol w="1013525"/>
                <a:gridCol w="3045400"/>
                <a:gridCol w="2328150"/>
                <a:gridCol w="1425525"/>
                <a:gridCol w="1254250"/>
                <a:gridCol w="1195075"/>
                <a:gridCol w="814400"/>
                <a:gridCol w="1115700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Aspect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Aim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Specification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Methodology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Progress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</a:tr>
              <a:tr h="381000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Preparation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Literature review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Solution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Validation/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Experiment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>
                          <a:extLst>
                            <a:ext uri="http://customooxmlschemas.google.com/">
                              <go:slidesCustomData xmlns:go="http://customooxmlschemas.google.com/" textRoundtripDataId="0"/>
                            </a:ext>
                          </a:extLst>
                        </a:rPr>
                        <a:t>Past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200"/>
                        <a:t>Transition Design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Examining the </a:t>
                      </a:r>
                      <a:r>
                        <a:rPr b="1" lang="en-AU" sz="1200">
                          <a:solidFill>
                            <a:srgbClr val="4285F4"/>
                          </a:solidFill>
                        </a:rPr>
                        <a:t>evolution/ implementation journey</a:t>
                      </a:r>
                      <a:r>
                        <a:rPr lang="en-AU" sz="1200"/>
                        <a:t> of digital technologies and their impact of the business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AU" sz="1200"/>
                        <a:t>Difficulties, challenges before </a:t>
                      </a:r>
                      <a:r>
                        <a:rPr lang="en-AU" sz="1200">
                          <a:extLst>
                            <a:ext uri="http://customooxmlschemas.google.com/">
                              <go:slidesCustomData xmlns:go="http://customooxmlschemas.google.com/" textRoundtripDataId="1"/>
                            </a:ext>
                          </a:extLst>
                        </a:rPr>
                        <a:t>OneClickLCA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AU" sz="1200"/>
                        <a:t>Timeline:  Before + Early stage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TBC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Case study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Possibly</a:t>
                      </a:r>
                      <a:r>
                        <a:rPr lang="en-AU" sz="1200"/>
                        <a:t> Archirectus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As the first step for ADR - Present aspect study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Pending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Present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200">
                          <a:solidFill>
                            <a:srgbClr val="4285F4"/>
                          </a:solidFill>
                        </a:rPr>
                        <a:t>Designing and developing technologies</a:t>
                      </a:r>
                      <a:r>
                        <a:rPr lang="en-AU" sz="1200">
                          <a:solidFill>
                            <a:srgbClr val="4285F4"/>
                          </a:solidFill>
                        </a:rPr>
                        <a:t> </a:t>
                      </a:r>
                      <a:r>
                        <a:rPr lang="en-AU" sz="1200"/>
                        <a:t>for digital transformation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>
                          <a:solidFill>
                            <a:schemeClr val="dk1"/>
                          </a:solidFill>
                        </a:rPr>
                        <a:t>Designing a </a:t>
                      </a:r>
                      <a:r>
                        <a:rPr b="1" lang="en-AU" sz="1200">
                          <a:solidFill>
                            <a:srgbClr val="4285F4"/>
                          </a:solidFill>
                        </a:rPr>
                        <a:t>carbon management system (estimation)</a:t>
                      </a:r>
                      <a:r>
                        <a:rPr lang="en-AU" sz="1200">
                          <a:solidFill>
                            <a:schemeClr val="dk1"/>
                          </a:solidFill>
                        </a:rPr>
                        <a:t> for the lifecycle assessment - Architectus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Action design research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Having the </a:t>
                      </a:r>
                      <a:r>
                        <a:rPr lang="en-AU" sz="1200"/>
                        <a:t>ethics application </a:t>
                      </a:r>
                      <a:r>
                        <a:rPr lang="en-AU" sz="1200"/>
                        <a:t>approved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E9F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Drafting the literature review section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E9F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Pending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Future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200"/>
                        <a:t>Design Foresignt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Identifying and predicting the </a:t>
                      </a:r>
                      <a:r>
                        <a:rPr b="1" lang="en-AU" sz="1200">
                          <a:solidFill>
                            <a:srgbClr val="4285F4"/>
                          </a:solidFill>
                        </a:rPr>
                        <a:t>future/foresight </a:t>
                      </a:r>
                      <a:r>
                        <a:rPr lang="en-AU" sz="1200">
                          <a:solidFill>
                            <a:srgbClr val="1A1A1A"/>
                          </a:solidFill>
                        </a:rPr>
                        <a:t>for potential impact</a:t>
                      </a:r>
                      <a:endParaRPr sz="1200">
                        <a:solidFill>
                          <a:srgbClr val="1A1A1A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Proposing the Design Foresight framework for </a:t>
                      </a:r>
                      <a:r>
                        <a:rPr b="1" lang="en-AU" sz="1200">
                          <a:solidFill>
                            <a:srgbClr val="4285F4"/>
                          </a:solidFill>
                          <a:highlight>
                            <a:schemeClr val="lt1"/>
                          </a:highlight>
                        </a:rPr>
                        <a:t>future-ready design science research</a:t>
                      </a:r>
                      <a:endParaRPr b="1" sz="1200">
                        <a:solidFill>
                          <a:srgbClr val="4285F4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Methodological proposal - Case study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Done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Reviewing for the 2nd round of comments</a:t>
                      </a:r>
                      <a:endParaRPr b="1" sz="1200"/>
                    </a:p>
                  </a:txBody>
                  <a:tcPr marT="91425" marB="91425" marR="91425" marL="91425" anchor="ctr">
                    <a:solidFill>
                      <a:srgbClr val="E9FA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Pending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1" name="Google Shape;121;g28582ddb5f6_0_96"/>
          <p:cNvSpPr txBox="1"/>
          <p:nvPr/>
        </p:nvSpPr>
        <p:spPr>
          <a:xfrm>
            <a:off x="2261275" y="6153675"/>
            <a:ext cx="711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28582ddb5f6_0_96"/>
          <p:cNvSpPr txBox="1"/>
          <p:nvPr/>
        </p:nvSpPr>
        <p:spPr>
          <a:xfrm>
            <a:off x="654950" y="5743663"/>
            <a:ext cx="53382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1300">
                <a:solidFill>
                  <a:srgbClr val="003D5B"/>
                </a:solidFill>
                <a:latin typeface="Roboto"/>
                <a:ea typeface="Roboto"/>
                <a:cs typeface="Roboto"/>
                <a:sym typeface="Roboto"/>
              </a:rPr>
              <a:t>Next week:</a:t>
            </a:r>
            <a:endParaRPr b="1" sz="1300">
              <a:solidFill>
                <a:srgbClr val="003D5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en-AU" sz="1300">
                <a:solidFill>
                  <a:srgbClr val="003D5B"/>
                </a:solidFill>
                <a:latin typeface="Roboto"/>
                <a:ea typeface="Roboto"/>
                <a:cs typeface="Roboto"/>
                <a:sym typeface="Roboto"/>
              </a:rPr>
              <a:t>Submit the ethics application for review (expected response in 01 week)</a:t>
            </a:r>
            <a:endParaRPr sz="1300">
              <a:solidFill>
                <a:srgbClr val="003D5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en-AU" sz="1300">
                <a:solidFill>
                  <a:srgbClr val="003D5B"/>
                </a:solidFill>
                <a:latin typeface="Roboto"/>
                <a:ea typeface="Roboto"/>
                <a:cs typeface="Roboto"/>
                <a:sym typeface="Roboto"/>
              </a:rPr>
              <a:t>Send 2nd version of Study 3</a:t>
            </a:r>
            <a:endParaRPr sz="1300">
              <a:solidFill>
                <a:srgbClr val="003D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g28582ddb5f6_0_96"/>
          <p:cNvSpPr txBox="1"/>
          <p:nvPr/>
        </p:nvSpPr>
        <p:spPr>
          <a:xfrm>
            <a:off x="6462475" y="5735025"/>
            <a:ext cx="54495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AU" sz="1300">
                <a:solidFill>
                  <a:srgbClr val="003D5B"/>
                </a:solidFill>
                <a:latin typeface="Roboto"/>
                <a:ea typeface="Roboto"/>
                <a:cs typeface="Roboto"/>
                <a:sym typeface="Roboto"/>
              </a:rPr>
              <a:t>October:</a:t>
            </a:r>
            <a:endParaRPr b="1" sz="1300">
              <a:solidFill>
                <a:srgbClr val="003D5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3D5B"/>
              </a:buClr>
              <a:buSzPts val="1300"/>
              <a:buFont typeface="Roboto"/>
              <a:buChar char="-"/>
            </a:pPr>
            <a:r>
              <a:rPr lang="en-AU" sz="1300">
                <a:solidFill>
                  <a:srgbClr val="003D5B"/>
                </a:solidFill>
                <a:latin typeface="Roboto"/>
                <a:ea typeface="Roboto"/>
                <a:cs typeface="Roboto"/>
                <a:sym typeface="Roboto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Prepare for Pre-Confirmation </a:t>
            </a:r>
            <a:r>
              <a:rPr lang="en-AU" sz="1300">
                <a:solidFill>
                  <a:srgbClr val="003D5B"/>
                </a:solidFill>
                <a:latin typeface="Roboto"/>
                <a:ea typeface="Roboto"/>
                <a:cs typeface="Roboto"/>
                <a:sym typeface="Roboto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(17 Oct)</a:t>
            </a:r>
            <a:endParaRPr sz="1300">
              <a:solidFill>
                <a:srgbClr val="003D5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D5B"/>
              </a:buClr>
              <a:buSzPts val="1300"/>
              <a:buFont typeface="Roboto"/>
              <a:buChar char="-"/>
            </a:pPr>
            <a:r>
              <a:rPr lang="en-AU" sz="1300">
                <a:solidFill>
                  <a:srgbClr val="003D5B"/>
                </a:solidFill>
                <a:latin typeface="Roboto"/>
                <a:ea typeface="Roboto"/>
                <a:cs typeface="Roboto"/>
                <a:sym typeface="Roboto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Prepare for Symposium (29 Oct)</a:t>
            </a:r>
            <a:endParaRPr sz="1300">
              <a:solidFill>
                <a:srgbClr val="003D5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D5B"/>
              </a:buClr>
              <a:buSzPts val="1300"/>
              <a:buFont typeface="Roboto"/>
              <a:buChar char="-"/>
            </a:pPr>
            <a:r>
              <a:rPr lang="en-AU" sz="1300">
                <a:solidFill>
                  <a:srgbClr val="003D5B"/>
                </a:solidFill>
                <a:latin typeface="Roboto"/>
                <a:ea typeface="Roboto"/>
                <a:cs typeface="Roboto"/>
                <a:sym typeface="Roboto"/>
              </a:rPr>
              <a:t>Courses: COMM8003 - COMM8103</a:t>
            </a:r>
            <a:endParaRPr sz="1300">
              <a:solidFill>
                <a:srgbClr val="003D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type="title"/>
          </p:nvPr>
        </p:nvSpPr>
        <p:spPr>
          <a:xfrm>
            <a:off x="273990" y="670752"/>
            <a:ext cx="3987119" cy="127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</a:pPr>
            <a:r>
              <a:rPr lang="en-AU" sz="2800">
                <a:latin typeface="Roboto"/>
                <a:ea typeface="Roboto"/>
                <a:cs typeface="Roboto"/>
                <a:sym typeface="Roboto"/>
              </a:rPr>
              <a:t>Management Lab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</a:pPr>
            <a:r>
              <a:rPr lang="en-AU" sz="2800">
                <a:latin typeface="Roboto"/>
                <a:ea typeface="Roboto"/>
                <a:cs typeface="Roboto"/>
                <a:sym typeface="Roboto"/>
              </a:rPr>
              <a:t>Stocktake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2"/>
          <p:cNvSpPr txBox="1"/>
          <p:nvPr>
            <p:ph idx="1" type="body"/>
          </p:nvPr>
        </p:nvSpPr>
        <p:spPr>
          <a:xfrm>
            <a:off x="5576945" y="5011678"/>
            <a:ext cx="6630684" cy="1815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005"/>
              <a:buNone/>
            </a:pPr>
            <a:r>
              <a:t/>
            </a:r>
            <a:endParaRPr b="1" sz="275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7005"/>
              <a:buNone/>
            </a:pPr>
            <a:r>
              <a:t/>
            </a:r>
            <a:endParaRPr sz="275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83044"/>
              <a:buNone/>
            </a:pPr>
            <a:r>
              <a:rPr lang="en-AU" sz="2550">
                <a:solidFill>
                  <a:srgbClr val="1A1A1A"/>
                </a:solidFill>
              </a:rPr>
              <a:t>Chloe Nguyen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50748"/>
              <a:buFont typeface="Arial"/>
              <a:buNone/>
            </a:pPr>
            <a:r>
              <a:t/>
            </a:r>
            <a:endParaRPr b="1" sz="255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3949"/>
              <a:buNone/>
            </a:pPr>
            <a:r>
              <a:rPr lang="en-AU" sz="1750">
                <a:solidFill>
                  <a:srgbClr val="1A1A1A"/>
                </a:solidFill>
              </a:rPr>
              <a:t>School of Information Systems and Technology Management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3949"/>
              <a:buFont typeface="Arial"/>
              <a:buNone/>
            </a:pPr>
            <a:r>
              <a:t/>
            </a:r>
            <a:endParaRPr sz="175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3949"/>
              <a:buFont typeface="Arial"/>
              <a:buNone/>
            </a:pPr>
            <a:r>
              <a:rPr lang="en-AU" sz="1750">
                <a:solidFill>
                  <a:srgbClr val="1A1A1A"/>
                </a:solidFill>
              </a:rPr>
              <a:t>UNSW Business School</a:t>
            </a:r>
            <a:endParaRPr sz="175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3949"/>
              <a:buFont typeface="Arial"/>
              <a:buNone/>
            </a:pPr>
            <a:r>
              <a:t/>
            </a:r>
            <a:endParaRPr sz="175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72176"/>
              <a:buFont typeface="Arial"/>
              <a:buNone/>
            </a:pPr>
            <a:r>
              <a:t/>
            </a:r>
            <a:endParaRPr sz="1793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32352"/>
              <a:buNone/>
            </a:pPr>
            <a:r>
              <a:rPr lang="en-AU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chloe.nguyen@unsw.edu.au</a:t>
            </a:r>
            <a:r>
              <a:rPr lang="en-AU" sz="1600">
                <a:solidFill>
                  <a:schemeClr val="dk1"/>
                </a:solidFill>
              </a:rPr>
              <a:t> 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176"/>
              <a:buFont typeface="Arial"/>
              <a:buNone/>
            </a:pPr>
            <a:r>
              <a:t/>
            </a:r>
            <a:endParaRPr sz="1793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2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6642" r="6632" t="0"/>
          <a:stretch/>
        </p:blipFill>
        <p:spPr>
          <a:xfrm>
            <a:off x="5543550" y="-1"/>
            <a:ext cx="6663600" cy="50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25a142edb_0_1234"/>
          <p:cNvSpPr txBox="1"/>
          <p:nvPr>
            <p:ph type="title"/>
          </p:nvPr>
        </p:nvSpPr>
        <p:spPr>
          <a:xfrm>
            <a:off x="450750" y="7464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6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Reference</a:t>
            </a:r>
            <a:endParaRPr/>
          </a:p>
        </p:txBody>
      </p:sp>
      <p:sp>
        <p:nvSpPr>
          <p:cNvPr id="136" name="Google Shape;136;g2725a142edb_0_1234"/>
          <p:cNvSpPr txBox="1"/>
          <p:nvPr>
            <p:ph idx="1" type="body"/>
          </p:nvPr>
        </p:nvSpPr>
        <p:spPr>
          <a:xfrm>
            <a:off x="450750" y="1365223"/>
            <a:ext cx="11353800" cy="127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AU" sz="1375">
                <a:solidFill>
                  <a:srgbClr val="242424"/>
                </a:solidFill>
              </a:rPr>
              <a:t>Fu, Z., &amp; Xia, Q. (in press 2023). Design foresight: A design approach that marries the futurization and de-futurization. Journal of Futures Studies</a:t>
            </a:r>
            <a:endParaRPr sz="1375">
              <a:solidFill>
                <a:srgbClr val="24242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375">
              <a:solidFill>
                <a:srgbClr val="24242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AU" sz="1375">
                <a:solidFill>
                  <a:srgbClr val="242424"/>
                </a:solidFill>
              </a:rPr>
              <a:t>Peffers, K., Tuunanen, T., Rothenberger, M. A., &amp; Chatterjee, S. (2007). A design science research methodology for information systems research.</a:t>
            </a:r>
            <a:endParaRPr sz="1375">
              <a:solidFill>
                <a:srgbClr val="24242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AU" sz="1375">
                <a:solidFill>
                  <a:srgbClr val="242424"/>
                </a:solidFill>
              </a:rPr>
              <a:t>Journal of management information systems, 24 (3), 45–77.</a:t>
            </a:r>
            <a:endParaRPr sz="1375">
              <a:solidFill>
                <a:srgbClr val="24242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375">
              <a:solidFill>
                <a:srgbClr val="24242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375">
              <a:solidFill>
                <a:srgbClr val="24242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NSW_2020">
      <a:dk1>
        <a:srgbClr val="000000"/>
      </a:dk1>
      <a:lt1>
        <a:srgbClr val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UNSW_2020">
      <a:dk1>
        <a:srgbClr val="000000"/>
      </a:dk1>
      <a:lt1>
        <a:srgbClr val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328CA2E46DDA438C0724EAE95F06F9" ma:contentTypeVersion="14" ma:contentTypeDescription="Create a new document." ma:contentTypeScope="" ma:versionID="9b26648d7975b8bd7393c7a3b48714b1">
  <xsd:schema xmlns:xsd="http://www.w3.org/2001/XMLSchema" xmlns:xs="http://www.w3.org/2001/XMLSchema" xmlns:p="http://schemas.microsoft.com/office/2006/metadata/properties" xmlns:ns2="c3afbcf4-14f3-449c-a128-296cd366896e" xmlns:ns3="ee3ab8ef-b631-4b09-a753-3122b0dd4743" targetNamespace="http://schemas.microsoft.com/office/2006/metadata/properties" ma:root="true" ma:fieldsID="940b740f32a0e4503f0f196d0c4cf699" ns2:_="" ns3:_="">
    <xsd:import namespace="c3afbcf4-14f3-449c-a128-296cd366896e"/>
    <xsd:import namespace="ee3ab8ef-b631-4b09-a753-3122b0dd47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afbcf4-14f3-449c-a128-296cd36689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2b026aac-6b52-4d7e-a64d-f3ee90946f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ab8ef-b631-4b09-a753-3122b0dd474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3afbcf4-14f3-449c-a128-296cd366896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8459BDC-56BB-4CDB-AEA6-550C75FA1D30}"/>
</file>

<file path=customXml/itemProps2.xml><?xml version="1.0" encoding="utf-8"?>
<ds:datastoreItem xmlns:ds="http://schemas.openxmlformats.org/officeDocument/2006/customXml" ds:itemID="{D8570C38-394C-4821-A5A5-D95BD6FA8E9F}"/>
</file>

<file path=customXml/itemProps3.xml><?xml version="1.0" encoding="utf-8"?>
<ds:datastoreItem xmlns:ds="http://schemas.openxmlformats.org/officeDocument/2006/customXml" ds:itemID="{A9BD594D-C10E-4C48-B2E3-DABB9F2515B1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0x01010094328CA2E46DDA438C0724EAE95F06F9</vt:lpwstr>
  </property>
  <property fmtid="{D5CDD505-2E9C-101B-9397-08002B2CF9AE}" pid="3" name="Order">
    <vt:r8>417500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MediaServiceImageTags">
    <vt:lpwstr/>
  </property>
</Properties>
</file>