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85" r:id="rId3"/>
    <p:sldId id="265" r:id="rId4"/>
    <p:sldId id="258" r:id="rId5"/>
    <p:sldId id="259" r:id="rId6"/>
    <p:sldId id="274" r:id="rId7"/>
    <p:sldId id="275" r:id="rId8"/>
    <p:sldId id="276" r:id="rId9"/>
    <p:sldId id="278" r:id="rId10"/>
    <p:sldId id="279" r:id="rId11"/>
    <p:sldId id="280" r:id="rId12"/>
    <p:sldId id="281" r:id="rId13"/>
    <p:sldId id="283" r:id="rId14"/>
    <p:sldId id="272" r:id="rId15"/>
    <p:sldId id="273" r:id="rId16"/>
    <p:sldId id="260" r:id="rId17"/>
    <p:sldId id="262" r:id="rId18"/>
    <p:sldId id="266" r:id="rId19"/>
    <p:sldId id="286" r:id="rId20"/>
    <p:sldId id="268" r:id="rId21"/>
    <p:sldId id="267" r:id="rId22"/>
    <p:sldId id="289" r:id="rId23"/>
    <p:sldId id="288" r:id="rId24"/>
    <p:sldId id="290" r:id="rId25"/>
    <p:sldId id="291" r:id="rId26"/>
    <p:sldId id="292" r:id="rId27"/>
    <p:sldId id="264" r:id="rId2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2"/>
    <p:restoredTop sz="94694"/>
  </p:normalViewPr>
  <p:slideViewPr>
    <p:cSldViewPr snapToGrid="0" snapToObjects="1">
      <p:cViewPr varScale="1">
        <p:scale>
          <a:sx n="61" d="100"/>
          <a:sy n="61" d="100"/>
        </p:scale>
        <p:origin x="3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C2950-52FD-4945-B0A0-91EF1EB8621E}" type="datetimeFigureOut">
              <a:rPr lang="en-US" smtClean="0"/>
              <a:t>9/10/2021</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AF3B1-0DDA-BC45-8FDA-79854FB10BC2}" type="slidenum">
              <a:rPr lang="en-US" smtClean="0"/>
              <a:t>‹#›</a:t>
            </a:fld>
            <a:endParaRPr lang="en-US"/>
          </a:p>
        </p:txBody>
      </p:sp>
    </p:spTree>
    <p:extLst>
      <p:ext uri="{BB962C8B-B14F-4D97-AF65-F5344CB8AC3E}">
        <p14:creationId xmlns:p14="http://schemas.microsoft.com/office/powerpoint/2010/main" val="415827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281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E7614A52-7385-1D49-9ADE-379F30ED7FE9}" type="datetimeFigureOut">
              <a:rPr lang="en-US" smtClean="0"/>
              <a:t>9/10/2021</a:t>
            </a:fld>
            <a:endParaRPr 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2556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E7614A52-7385-1D49-9ADE-379F30ED7FE9}" type="datetimeFigureOut">
              <a:rPr lang="en-US" smtClean="0"/>
              <a:t>9/10/2021</a:t>
            </a:fld>
            <a:endParaRPr 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20416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E7614A52-7385-1D49-9ADE-379F30ED7FE9}" type="datetimeFigureOut">
              <a:rPr lang="en-US" smtClean="0"/>
              <a:t>9/10/2021</a:t>
            </a:fld>
            <a:endParaRPr 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64060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81038" y="6356352"/>
            <a:ext cx="2228850" cy="365125"/>
          </a:xfrm>
          <a:prstGeom prst="rect">
            <a:avLst/>
          </a:prstGeom>
        </p:spPr>
        <p:txBody>
          <a:bodyPr/>
          <a:lstStyle/>
          <a:p>
            <a:fld id="{E7614A52-7385-1D49-9ADE-379F30ED7FE9}" type="datetimeFigureOut">
              <a:rPr lang="en-US" smtClean="0"/>
              <a:t>9/10/2021</a:t>
            </a:fld>
            <a:endParaRPr lang="en-US"/>
          </a:p>
        </p:txBody>
      </p:sp>
      <p:sp>
        <p:nvSpPr>
          <p:cNvPr id="5" name="Footer Placeholder 4"/>
          <p:cNvSpPr>
            <a:spLocks noGrp="1"/>
          </p:cNvSpPr>
          <p:nvPr>
            <p:ph type="ftr" sz="quarter" idx="11"/>
          </p:nvPr>
        </p:nvSpPr>
        <p:spPr>
          <a:xfrm>
            <a:off x="3281363" y="6356352"/>
            <a:ext cx="334327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996113" y="6356352"/>
            <a:ext cx="2228850" cy="365125"/>
          </a:xfrm>
          <a:prstGeom prst="rect">
            <a:avLst/>
          </a:prstGeom>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241261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E7614A52-7385-1D49-9ADE-379F30ED7FE9}" type="datetimeFigureOut">
              <a:rPr lang="en-US" smtClean="0"/>
              <a:t>9/10/2021</a:t>
            </a:fld>
            <a:endParaRPr lang="en-US"/>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45676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1038" y="6356352"/>
            <a:ext cx="2228850" cy="365125"/>
          </a:xfrm>
          <a:prstGeom prst="rect">
            <a:avLst/>
          </a:prstGeom>
        </p:spPr>
        <p:txBody>
          <a:bodyPr/>
          <a:lstStyle/>
          <a:p>
            <a:fld id="{E7614A52-7385-1D49-9ADE-379F30ED7FE9}" type="datetimeFigureOut">
              <a:rPr lang="en-US" smtClean="0"/>
              <a:t>9/10/2021</a:t>
            </a:fld>
            <a:endParaRPr lang="en-US"/>
          </a:p>
        </p:txBody>
      </p:sp>
      <p:sp>
        <p:nvSpPr>
          <p:cNvPr id="8" name="Footer Placeholder 7"/>
          <p:cNvSpPr>
            <a:spLocks noGrp="1"/>
          </p:cNvSpPr>
          <p:nvPr>
            <p:ph type="ftr" sz="quarter" idx="11"/>
          </p:nvPr>
        </p:nvSpPr>
        <p:spPr>
          <a:xfrm>
            <a:off x="3281363" y="6356352"/>
            <a:ext cx="3343275"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996113" y="6356352"/>
            <a:ext cx="2228850" cy="365125"/>
          </a:xfrm>
          <a:prstGeom prst="rect">
            <a:avLst/>
          </a:prstGeom>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378545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1038" y="6356352"/>
            <a:ext cx="2228850" cy="365125"/>
          </a:xfrm>
          <a:prstGeom prst="rect">
            <a:avLst/>
          </a:prstGeom>
        </p:spPr>
        <p:txBody>
          <a:bodyPr/>
          <a:lstStyle/>
          <a:p>
            <a:fld id="{E7614A52-7385-1D49-9ADE-379F30ED7FE9}" type="datetimeFigureOut">
              <a:rPr lang="en-US" smtClean="0"/>
              <a:t>9/10/2021</a:t>
            </a:fld>
            <a:endParaRPr lang="en-US"/>
          </a:p>
        </p:txBody>
      </p:sp>
      <p:sp>
        <p:nvSpPr>
          <p:cNvPr id="4" name="Footer Placeholder 3"/>
          <p:cNvSpPr>
            <a:spLocks noGrp="1"/>
          </p:cNvSpPr>
          <p:nvPr>
            <p:ph type="ftr" sz="quarter" idx="11"/>
          </p:nvPr>
        </p:nvSpPr>
        <p:spPr>
          <a:xfrm>
            <a:off x="3281363" y="6356352"/>
            <a:ext cx="3343275"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996113" y="6356352"/>
            <a:ext cx="2228850" cy="365125"/>
          </a:xfrm>
          <a:prstGeom prst="rect">
            <a:avLst/>
          </a:prstGeom>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170716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xmlns="" id="{1B717C02-8A75-D443-A3E3-E94F3339FB85}"/>
              </a:ext>
            </a:extLst>
          </p:cNvPr>
          <p:cNvSpPr>
            <a:spLocks noGrp="1"/>
          </p:cNvSpPr>
          <p:nvPr>
            <p:ph type="ftr" sz="quarter" idx="11"/>
          </p:nvPr>
        </p:nvSpPr>
        <p:spPr>
          <a:xfrm>
            <a:off x="378298" y="6142413"/>
            <a:ext cx="8932307" cy="365125"/>
          </a:xfrm>
          <a:prstGeom prst="rect">
            <a:avLst/>
          </a:prstGeom>
        </p:spPr>
        <p:txBody>
          <a:bodyPr/>
          <a:lstStyle/>
          <a:p>
            <a:pPr algn="l"/>
            <a:r>
              <a:rPr lang="en-AU" sz="900" dirty="0"/>
              <a:t>A10157 The Design Workplace – AT2 Case Study  – Version 3 - 5 Aug 2021												</a:t>
            </a:r>
          </a:p>
          <a:p>
            <a:pPr algn="l"/>
            <a:r>
              <a:rPr lang="en-AU" sz="900" dirty="0"/>
              <a:t>Young Rabbit Pty Ltd (RTO 90396 - ABN 28 003 381 182 - CRICOS 01331F) trading as Australian Pacific College</a:t>
            </a:r>
          </a:p>
          <a:p>
            <a:pPr algn="l"/>
            <a:endParaRPr lang="en-US" sz="900" dirty="0"/>
          </a:p>
        </p:txBody>
      </p:sp>
    </p:spTree>
    <p:extLst>
      <p:ext uri="{BB962C8B-B14F-4D97-AF65-F5344CB8AC3E}">
        <p14:creationId xmlns:p14="http://schemas.microsoft.com/office/powerpoint/2010/main" val="238615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E7614A52-7385-1D49-9ADE-379F30ED7FE9}" type="datetimeFigureOut">
              <a:rPr lang="en-US" smtClean="0"/>
              <a:t>9/10/2021</a:t>
            </a:fld>
            <a:endParaRPr lang="en-US"/>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6312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81038" y="6356352"/>
            <a:ext cx="2228850" cy="365125"/>
          </a:xfrm>
          <a:prstGeom prst="rect">
            <a:avLst/>
          </a:prstGeom>
        </p:spPr>
        <p:txBody>
          <a:bodyPr/>
          <a:lstStyle/>
          <a:p>
            <a:fld id="{E7614A52-7385-1D49-9ADE-379F30ED7FE9}" type="datetimeFigureOut">
              <a:rPr lang="en-US" smtClean="0"/>
              <a:t>9/10/2021</a:t>
            </a:fld>
            <a:endParaRPr lang="en-US"/>
          </a:p>
        </p:txBody>
      </p:sp>
      <p:sp>
        <p:nvSpPr>
          <p:cNvPr id="6" name="Footer Placeholder 5"/>
          <p:cNvSpPr>
            <a:spLocks noGrp="1"/>
          </p:cNvSpPr>
          <p:nvPr>
            <p:ph type="ftr" sz="quarter" idx="11"/>
          </p:nvPr>
        </p:nvSpPr>
        <p:spPr>
          <a:xfrm>
            <a:off x="3281363" y="6356352"/>
            <a:ext cx="334327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996113" y="6356352"/>
            <a:ext cx="2228850" cy="365125"/>
          </a:xfrm>
          <a:prstGeom prst="rect">
            <a:avLst/>
          </a:prstGeom>
        </p:spPr>
        <p:txBody>
          <a:bodyPr/>
          <a:lstStyle/>
          <a:p>
            <a:fld id="{17161E95-F1D6-9B49-9B2D-F42414660835}" type="slidenum">
              <a:rPr lang="en-US" smtClean="0"/>
              <a:t>‹#›</a:t>
            </a:fld>
            <a:endParaRPr lang="en-US"/>
          </a:p>
        </p:txBody>
      </p:sp>
    </p:spTree>
    <p:extLst>
      <p:ext uri="{BB962C8B-B14F-4D97-AF65-F5344CB8AC3E}">
        <p14:creationId xmlns:p14="http://schemas.microsoft.com/office/powerpoint/2010/main" val="39696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a:extLst>
              <a:ext uri="{FF2B5EF4-FFF2-40B4-BE49-F238E27FC236}">
                <a16:creationId xmlns:a16="http://schemas.microsoft.com/office/drawing/2014/main" xmlns="" id="{D72C7E7C-60D9-CC4E-B5B2-B07E8DB875E5}"/>
              </a:ext>
            </a:extLst>
          </p:cNvPr>
          <p:cNvSpPr txBox="1">
            <a:spLocks/>
          </p:cNvSpPr>
          <p:nvPr userDrawn="1"/>
        </p:nvSpPr>
        <p:spPr>
          <a:xfrm>
            <a:off x="486846" y="6137939"/>
            <a:ext cx="8932307"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AU" sz="900" dirty="0">
                <a:solidFill>
                  <a:schemeClr val="bg1">
                    <a:lumMod val="50000"/>
                  </a:schemeClr>
                </a:solidFill>
              </a:rPr>
              <a:t>A10157 The Design Workplace – AT2 Case Study  – Version 4 - 5 Aug 2021												</a:t>
            </a:r>
          </a:p>
          <a:p>
            <a:r>
              <a:rPr lang="en-AU" sz="900" dirty="0">
                <a:solidFill>
                  <a:schemeClr val="bg1">
                    <a:lumMod val="50000"/>
                  </a:schemeClr>
                </a:solidFill>
              </a:rPr>
              <a:t>Young Rabbit Pty Ltd (RTO 90396 - ABN 28 003 381 182 - CRICOS 01331F) trading as Australian Pacific College</a:t>
            </a:r>
          </a:p>
          <a:p>
            <a:endParaRPr lang="en-US" sz="900" dirty="0">
              <a:solidFill>
                <a:schemeClr val="bg1">
                  <a:lumMod val="50000"/>
                </a:schemeClr>
              </a:solidFill>
            </a:endParaRPr>
          </a:p>
        </p:txBody>
      </p:sp>
    </p:spTree>
    <p:extLst>
      <p:ext uri="{BB962C8B-B14F-4D97-AF65-F5344CB8AC3E}">
        <p14:creationId xmlns:p14="http://schemas.microsoft.com/office/powerpoint/2010/main" val="942009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egislation.qld.gov.au/view/pdf/inforce/current/sl-2011-0240" TargetMode="External"/><Relationship Id="rId2" Type="http://schemas.openxmlformats.org/officeDocument/2006/relationships/hyperlink" Target="https://www.legislation.gov.au/Details/C2018C00293"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legislation.gov.au/Details/F2011L02664" TargetMode="External"/><Relationship Id="rId4" Type="http://schemas.openxmlformats.org/officeDocument/2006/relationships/hyperlink" Target="https://www.legislation.nsw.gov.au/view/html/repealed/current/sl-2011-067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safework.nsw.gov.au/" TargetMode="External"/><Relationship Id="rId2" Type="http://schemas.openxmlformats.org/officeDocument/2006/relationships/hyperlink" Target="https://www.worksafe.qld.gov.au/laws-and-compliance/work-health-and-safety-law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worksafe.vic.gov.a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4DE4F-C686-6F45-8C7B-8B5C7A548727}"/>
              </a:ext>
            </a:extLst>
          </p:cNvPr>
          <p:cNvSpPr>
            <a:spLocks noGrp="1"/>
          </p:cNvSpPr>
          <p:nvPr>
            <p:ph type="ctrTitle" idx="4294967295"/>
          </p:nvPr>
        </p:nvSpPr>
        <p:spPr>
          <a:xfrm>
            <a:off x="742950" y="1122363"/>
            <a:ext cx="8420100" cy="2387600"/>
          </a:xfrm>
        </p:spPr>
        <p:txBody>
          <a:bodyPr/>
          <a:lstStyle/>
          <a:p>
            <a:endParaRPr lang="en-US"/>
          </a:p>
        </p:txBody>
      </p:sp>
      <p:sp>
        <p:nvSpPr>
          <p:cNvPr id="3" name="Subtitle 2">
            <a:extLst>
              <a:ext uri="{FF2B5EF4-FFF2-40B4-BE49-F238E27FC236}">
                <a16:creationId xmlns:a16="http://schemas.microsoft.com/office/drawing/2014/main" xmlns="" id="{5C430A0F-CBF6-5C43-B79A-D4B24B0EE8A1}"/>
              </a:ext>
            </a:extLst>
          </p:cNvPr>
          <p:cNvSpPr>
            <a:spLocks noGrp="1"/>
          </p:cNvSpPr>
          <p:nvPr>
            <p:ph type="subTitle" idx="4294967295"/>
          </p:nvPr>
        </p:nvSpPr>
        <p:spPr>
          <a:xfrm>
            <a:off x="1238250" y="3602038"/>
            <a:ext cx="7429500" cy="1655762"/>
          </a:xfrm>
        </p:spPr>
        <p:txBody>
          <a:bodyPr/>
          <a:lstStyle/>
          <a:p>
            <a:endParaRPr lang="en-US"/>
          </a:p>
        </p:txBody>
      </p:sp>
      <p:pic>
        <p:nvPicPr>
          <p:cNvPr id="5" name="Picture 4">
            <a:extLst>
              <a:ext uri="{FF2B5EF4-FFF2-40B4-BE49-F238E27FC236}">
                <a16:creationId xmlns:a16="http://schemas.microsoft.com/office/drawing/2014/main" xmlns="" id="{FB0C60F5-F968-E543-AE1B-857017ACD31C}"/>
              </a:ext>
            </a:extLst>
          </p:cNvPr>
          <p:cNvPicPr>
            <a:picLocks noChangeAspect="1"/>
          </p:cNvPicPr>
          <p:nvPr/>
        </p:nvPicPr>
        <p:blipFill rotWithShape="1">
          <a:blip r:embed="rId2"/>
          <a:srcRect t="1062" b="1062"/>
          <a:stretch/>
        </p:blipFill>
        <p:spPr>
          <a:xfrm>
            <a:off x="0" y="1"/>
            <a:ext cx="9905999" cy="6857999"/>
          </a:xfrm>
          <a:prstGeom prst="rect">
            <a:avLst/>
          </a:prstGeom>
        </p:spPr>
      </p:pic>
      <p:pic>
        <p:nvPicPr>
          <p:cNvPr id="7" name="Picture 6">
            <a:extLst>
              <a:ext uri="{FF2B5EF4-FFF2-40B4-BE49-F238E27FC236}">
                <a16:creationId xmlns:a16="http://schemas.microsoft.com/office/drawing/2014/main" xmlns="" id="{8AFF0DCF-6F9E-CB49-B986-7EA11379D90A}"/>
              </a:ext>
            </a:extLst>
          </p:cNvPr>
          <p:cNvPicPr>
            <a:picLocks noChangeAspect="1"/>
          </p:cNvPicPr>
          <p:nvPr/>
        </p:nvPicPr>
        <p:blipFill rotWithShape="1">
          <a:blip r:embed="rId3">
            <a:extLst>
              <a:ext uri="{28A0092B-C50C-407E-A947-70E740481C1C}">
                <a14:useLocalDpi xmlns:a14="http://schemas.microsoft.com/office/drawing/2010/main" val="0"/>
              </a:ext>
            </a:extLst>
          </a:blip>
          <a:srcRect l="20884" t="22035" r="21297" b="29826"/>
          <a:stretch/>
        </p:blipFill>
        <p:spPr>
          <a:xfrm>
            <a:off x="6389226" y="5611695"/>
            <a:ext cx="3299677" cy="1061435"/>
          </a:xfrm>
          <a:prstGeom prst="rect">
            <a:avLst/>
          </a:prstGeom>
        </p:spPr>
      </p:pic>
      <p:sp>
        <p:nvSpPr>
          <p:cNvPr id="8" name="Rectangle 7">
            <a:extLst>
              <a:ext uri="{FF2B5EF4-FFF2-40B4-BE49-F238E27FC236}">
                <a16:creationId xmlns:a16="http://schemas.microsoft.com/office/drawing/2014/main" xmlns="" id="{19D4A695-4DA9-E645-8A82-F85344F4CA3C}"/>
              </a:ext>
            </a:extLst>
          </p:cNvPr>
          <p:cNvSpPr/>
          <p:nvPr/>
        </p:nvSpPr>
        <p:spPr>
          <a:xfrm>
            <a:off x="321880" y="350462"/>
            <a:ext cx="9045144" cy="1815882"/>
          </a:xfrm>
          <a:prstGeom prst="rect">
            <a:avLst/>
          </a:prstGeom>
        </p:spPr>
        <p:txBody>
          <a:bodyPr wrap="square">
            <a:spAutoFit/>
          </a:bodyPr>
          <a:lstStyle/>
          <a:p>
            <a:r>
              <a:rPr lang="en-AU" sz="4800" b="1" dirty="0">
                <a:solidFill>
                  <a:srgbClr val="0577B3"/>
                </a:solidFill>
                <a:latin typeface="Calibri" panose="020F0502020204030204" pitchFamily="34" charset="0"/>
              </a:rPr>
              <a:t>A10153 The Design Workplace</a:t>
            </a:r>
            <a:r>
              <a:rPr lang="en-AU" sz="3600" b="1" dirty="0">
                <a:solidFill>
                  <a:srgbClr val="0577B3"/>
                </a:solidFill>
                <a:latin typeface="Calibri" panose="020F0502020204030204" pitchFamily="34" charset="0"/>
              </a:rPr>
              <a:t> </a:t>
            </a:r>
            <a:endParaRPr lang="en-AU" sz="3600" dirty="0">
              <a:solidFill>
                <a:srgbClr val="0577B3"/>
              </a:solidFill>
              <a:latin typeface="Calibri" panose="020F0502020204030204" pitchFamily="34" charset="0"/>
            </a:endParaRPr>
          </a:p>
          <a:p>
            <a:r>
              <a:rPr lang="en-AU" sz="3200" dirty="0">
                <a:latin typeface="Calibri" panose="020F0502020204030204" pitchFamily="34" charset="0"/>
              </a:rPr>
              <a:t>Assessment Task Two RESOURCE</a:t>
            </a:r>
          </a:p>
          <a:p>
            <a:r>
              <a:rPr lang="en-AU" sz="3200" dirty="0">
                <a:effectLst/>
                <a:latin typeface="Calibri" panose="020F0502020204030204" pitchFamily="34" charset="0"/>
              </a:rPr>
              <a:t>CASE STUDY</a:t>
            </a:r>
          </a:p>
        </p:txBody>
      </p:sp>
      <p:sp>
        <p:nvSpPr>
          <p:cNvPr id="9" name="Footer Placeholder 3">
            <a:extLst>
              <a:ext uri="{FF2B5EF4-FFF2-40B4-BE49-F238E27FC236}">
                <a16:creationId xmlns:a16="http://schemas.microsoft.com/office/drawing/2014/main" xmlns="" id="{C5F4E036-CEC2-3547-BA7D-F9A6533F9B77}"/>
              </a:ext>
            </a:extLst>
          </p:cNvPr>
          <p:cNvSpPr>
            <a:spLocks noGrp="1"/>
          </p:cNvSpPr>
          <p:nvPr>
            <p:ph type="ftr" sz="quarter" idx="4294967295"/>
          </p:nvPr>
        </p:nvSpPr>
        <p:spPr>
          <a:xfrm>
            <a:off x="378298" y="6142413"/>
            <a:ext cx="8932307" cy="365125"/>
          </a:xfrm>
          <a:prstGeom prst="rect">
            <a:avLst/>
          </a:prstGeom>
        </p:spPr>
        <p:txBody>
          <a:bodyPr/>
          <a:lstStyle/>
          <a:p>
            <a:pPr algn="l"/>
            <a:r>
              <a:rPr lang="en-AU" sz="900" dirty="0"/>
              <a:t>A10157 The Design Workplace – AT2 Case Study  – Version 4 - 5 Aug 2021												</a:t>
            </a:r>
          </a:p>
          <a:p>
            <a:pPr algn="l"/>
            <a:r>
              <a:rPr lang="en-AU" sz="900" dirty="0"/>
              <a:t>Young Rabbit Pty Ltd (RTO 90396 - ABN 28 003 381 182 - CRICOS 01331F) trading as Australian Pacific College</a:t>
            </a:r>
          </a:p>
          <a:p>
            <a:pPr algn="l"/>
            <a:endParaRPr lang="en-US" sz="900" dirty="0"/>
          </a:p>
        </p:txBody>
      </p:sp>
    </p:spTree>
    <p:extLst>
      <p:ext uri="{BB962C8B-B14F-4D97-AF65-F5344CB8AC3E}">
        <p14:creationId xmlns:p14="http://schemas.microsoft.com/office/powerpoint/2010/main" val="121774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A75C9-95D3-9244-BB06-2C1856DFD202}"/>
              </a:ext>
            </a:extLst>
          </p:cNvPr>
          <p:cNvSpPr>
            <a:spLocks noGrp="1"/>
          </p:cNvSpPr>
          <p:nvPr>
            <p:ph type="title"/>
          </p:nvPr>
        </p:nvSpPr>
        <p:spPr>
          <a:xfrm>
            <a:off x="681038" y="532140"/>
            <a:ext cx="7023175" cy="1325563"/>
          </a:xfrm>
        </p:spPr>
        <p:txBody>
          <a:bodyPr>
            <a:normAutofit/>
          </a:bodyPr>
          <a:lstStyle/>
          <a:p>
            <a:r>
              <a:rPr lang="en-US" sz="3600" b="1" dirty="0"/>
              <a:t>Team Up Policies &amp; Procedures</a:t>
            </a:r>
            <a:endParaRPr lang="en-US" dirty="0"/>
          </a:p>
        </p:txBody>
      </p:sp>
      <p:sp>
        <p:nvSpPr>
          <p:cNvPr id="7" name="Rectangle 6">
            <a:extLst>
              <a:ext uri="{FF2B5EF4-FFF2-40B4-BE49-F238E27FC236}">
                <a16:creationId xmlns:a16="http://schemas.microsoft.com/office/drawing/2014/main" xmlns="" id="{45EF43F7-1EBD-4248-BDCF-C6DC88594C55}"/>
              </a:ext>
            </a:extLst>
          </p:cNvPr>
          <p:cNvSpPr/>
          <p:nvPr/>
        </p:nvSpPr>
        <p:spPr>
          <a:xfrm>
            <a:off x="681038" y="1857703"/>
            <a:ext cx="8543924" cy="3816429"/>
          </a:xfrm>
          <a:prstGeom prst="rect">
            <a:avLst/>
          </a:prstGeom>
        </p:spPr>
        <p:txBody>
          <a:bodyPr wrap="square">
            <a:spAutoFit/>
          </a:bodyPr>
          <a:lstStyle/>
          <a:p>
            <a:pPr fontAlgn="base"/>
            <a:r>
              <a:rPr lang="en-AU" sz="1600" b="1" dirty="0"/>
              <a:t>Team Up </a:t>
            </a:r>
            <a:r>
              <a:rPr lang="en-AU" sz="1600" dirty="0"/>
              <a:t>has a number of policies and procedures governing the health, safety and wellbeing of all staff, members and visitors. </a:t>
            </a:r>
          </a:p>
          <a:p>
            <a:pPr fontAlgn="base"/>
            <a:endParaRPr lang="en-AU" sz="1600" dirty="0"/>
          </a:p>
          <a:p>
            <a:pPr fontAlgn="base"/>
            <a:r>
              <a:rPr lang="en-AU" sz="1600" dirty="0"/>
              <a:t>The key policy is:</a:t>
            </a:r>
          </a:p>
          <a:p>
            <a:pPr marL="285750" indent="-285750" fontAlgn="base">
              <a:buFont typeface="Arial" panose="020B0604020202020204" pitchFamily="34" charset="0"/>
              <a:buChar char="•"/>
            </a:pPr>
            <a:r>
              <a:rPr lang="en-AU" sz="1600" dirty="0"/>
              <a:t>Health and Safety Policy</a:t>
            </a:r>
          </a:p>
          <a:p>
            <a:pPr fontAlgn="base"/>
            <a:endParaRPr lang="en-AU" sz="1600" dirty="0"/>
          </a:p>
          <a:p>
            <a:pPr lvl="0"/>
            <a:r>
              <a:rPr lang="en-AU" sz="1600" dirty="0"/>
              <a:t>All new Team Up staff and members must be inducted on following procedures:</a:t>
            </a:r>
          </a:p>
          <a:p>
            <a:pPr lvl="0"/>
            <a:endParaRPr lang="en-AU" sz="1600" dirty="0"/>
          </a:p>
          <a:p>
            <a:pPr marL="285750" lvl="0" indent="-285750">
              <a:buFont typeface="Arial" panose="020B0604020202020204" pitchFamily="34" charset="0"/>
              <a:buChar char="•"/>
            </a:pPr>
            <a:r>
              <a:rPr lang="en-AU" sz="1600" dirty="0"/>
              <a:t>Emergency Management Procedure</a:t>
            </a:r>
          </a:p>
          <a:p>
            <a:pPr marL="285750" lvl="0" indent="-285750">
              <a:buFont typeface="Arial" panose="020B0604020202020204" pitchFamily="34" charset="0"/>
              <a:buChar char="•"/>
            </a:pPr>
            <a:r>
              <a:rPr lang="en-AU" sz="1600" dirty="0"/>
              <a:t>Reporting and recording procedures for incidents, injuries, illness, hazards or near misses</a:t>
            </a:r>
          </a:p>
          <a:p>
            <a:pPr lvl="0"/>
            <a:endParaRPr lang="en-AU" sz="1600" dirty="0"/>
          </a:p>
          <a:p>
            <a:pPr marL="285750" indent="-285750">
              <a:buFont typeface="Arial" panose="020B0604020202020204" pitchFamily="34" charset="0"/>
              <a:buChar char="•"/>
            </a:pPr>
            <a:r>
              <a:rPr lang="en-AU" sz="1600" dirty="0"/>
              <a:t>All new staff and members must complete a </a:t>
            </a:r>
            <a:r>
              <a:rPr lang="en-AU" sz="1600" i="1" dirty="0"/>
              <a:t>WHS Induction Checklist </a:t>
            </a:r>
            <a:r>
              <a:rPr lang="en-AU" sz="1600" dirty="0"/>
              <a:t>and  provide it to their Team Up Location Manager prior to being given their access fob.</a:t>
            </a:r>
            <a:endParaRPr lang="en-AU" sz="1600" i="1" dirty="0"/>
          </a:p>
          <a:p>
            <a:pPr marL="285750" lvl="0" indent="-285750">
              <a:buFont typeface="Arial" panose="020B0604020202020204" pitchFamily="34" charset="0"/>
              <a:buChar char="•"/>
            </a:pPr>
            <a:endParaRPr lang="en-AU" sz="1600" dirty="0"/>
          </a:p>
          <a:p>
            <a:pPr fontAlgn="base"/>
            <a:endParaRPr lang="en-AU" dirty="0"/>
          </a:p>
        </p:txBody>
      </p:sp>
      <p:pic>
        <p:nvPicPr>
          <p:cNvPr id="5" name="Picture 4" descr="A picture containing logo&#10;&#10;Description automatically generated">
            <a:extLst>
              <a:ext uri="{FF2B5EF4-FFF2-40B4-BE49-F238E27FC236}">
                <a16:creationId xmlns:a16="http://schemas.microsoft.com/office/drawing/2014/main" xmlns="" id="{532DFA09-82C8-FD45-9846-1B3F6D7B8355}"/>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57027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A75C9-95D3-9244-BB06-2C1856DFD202}"/>
              </a:ext>
            </a:extLst>
          </p:cNvPr>
          <p:cNvSpPr>
            <a:spLocks noGrp="1"/>
          </p:cNvSpPr>
          <p:nvPr>
            <p:ph type="title"/>
          </p:nvPr>
        </p:nvSpPr>
        <p:spPr>
          <a:xfrm>
            <a:off x="681038" y="259570"/>
            <a:ext cx="7023175" cy="1325563"/>
          </a:xfrm>
        </p:spPr>
        <p:txBody>
          <a:bodyPr>
            <a:normAutofit/>
          </a:bodyPr>
          <a:lstStyle/>
          <a:p>
            <a:r>
              <a:rPr lang="en-US" sz="3200" b="1" dirty="0"/>
              <a:t>Health and Safety Policy </a:t>
            </a:r>
            <a:br>
              <a:rPr lang="en-US" sz="3200" b="1" dirty="0"/>
            </a:br>
            <a:r>
              <a:rPr lang="en-US" sz="3200" b="1" dirty="0"/>
              <a:t>Policy Statement</a:t>
            </a:r>
          </a:p>
        </p:txBody>
      </p:sp>
      <p:sp>
        <p:nvSpPr>
          <p:cNvPr id="7" name="Rectangle 6">
            <a:extLst>
              <a:ext uri="{FF2B5EF4-FFF2-40B4-BE49-F238E27FC236}">
                <a16:creationId xmlns:a16="http://schemas.microsoft.com/office/drawing/2014/main" xmlns="" id="{45EF43F7-1EBD-4248-BDCF-C6DC88594C55}"/>
              </a:ext>
            </a:extLst>
          </p:cNvPr>
          <p:cNvSpPr/>
          <p:nvPr/>
        </p:nvSpPr>
        <p:spPr>
          <a:xfrm>
            <a:off x="681038" y="1487215"/>
            <a:ext cx="8543924" cy="3785652"/>
          </a:xfrm>
          <a:prstGeom prst="rect">
            <a:avLst/>
          </a:prstGeom>
        </p:spPr>
        <p:txBody>
          <a:bodyPr wrap="square">
            <a:spAutoFit/>
          </a:bodyPr>
          <a:lstStyle/>
          <a:p>
            <a:r>
              <a:rPr lang="en-AU" sz="1600" b="1" dirty="0"/>
              <a:t>1.0 Purpose</a:t>
            </a:r>
          </a:p>
          <a:p>
            <a:r>
              <a:rPr lang="en-AU" sz="1600" dirty="0"/>
              <a:t>This policy sets out Team Up’s commitment to the health, safety and wellbeing of all people undertaking activities associated with the business.</a:t>
            </a:r>
          </a:p>
          <a:p>
            <a:endParaRPr lang="en-AU" sz="1600" b="1" dirty="0"/>
          </a:p>
          <a:p>
            <a:r>
              <a:rPr lang="en-AU" sz="1600" b="1" dirty="0"/>
              <a:t>2.0 Scope</a:t>
            </a:r>
          </a:p>
          <a:p>
            <a:r>
              <a:rPr lang="en-AU" sz="1600" dirty="0"/>
              <a:t>This policy applies to all Team Up staff, members, visitors, contractors and volunteers engaging in activities with the business.</a:t>
            </a:r>
          </a:p>
          <a:p>
            <a:pPr lvl="0"/>
            <a:r>
              <a:rPr lang="en-AU" sz="1600" b="1" dirty="0"/>
              <a:t> </a:t>
            </a:r>
          </a:p>
          <a:p>
            <a:pPr lvl="0"/>
            <a:r>
              <a:rPr lang="en-AU" sz="1600" b="1" dirty="0"/>
              <a:t>3.0 Policy statement</a:t>
            </a:r>
          </a:p>
          <a:p>
            <a:r>
              <a:rPr lang="en-AU" sz="1600" dirty="0"/>
              <a:t>Team Up is committed to meeting its duty of care, to ensure:</a:t>
            </a:r>
          </a:p>
          <a:p>
            <a:pPr marL="285750" lvl="0" indent="-285750">
              <a:buFont typeface="Arial" panose="020B0604020202020204" pitchFamily="34" charset="0"/>
              <a:buChar char="•"/>
            </a:pPr>
            <a:r>
              <a:rPr lang="en-AU" sz="1600" dirty="0"/>
              <a:t>the health, safety and wellbeing of its staff, members and visitors while undertaking activities at or for the business,</a:t>
            </a:r>
          </a:p>
          <a:p>
            <a:pPr marL="285750" lvl="0" indent="-285750">
              <a:buFont typeface="Arial" panose="020B0604020202020204" pitchFamily="34" charset="0"/>
              <a:buChar char="•"/>
            </a:pPr>
            <a:r>
              <a:rPr lang="en-AU" sz="1600" dirty="0"/>
              <a:t>risks to the health, safety and wellbeing of people are mitigated and minimised as far as reasonably practicable,</a:t>
            </a:r>
          </a:p>
          <a:p>
            <a:pPr marL="285750" lvl="0" indent="-285750">
              <a:buFont typeface="Arial" panose="020B0604020202020204" pitchFamily="34" charset="0"/>
              <a:buChar char="•"/>
            </a:pPr>
            <a:r>
              <a:rPr lang="en-AU" sz="1600" dirty="0"/>
              <a:t>all compliance requirements are fulfilled.</a:t>
            </a:r>
          </a:p>
        </p:txBody>
      </p:sp>
      <p:pic>
        <p:nvPicPr>
          <p:cNvPr id="5" name="Picture 4" descr="A picture containing logo&#10;&#10;Description automatically generated">
            <a:extLst>
              <a:ext uri="{FF2B5EF4-FFF2-40B4-BE49-F238E27FC236}">
                <a16:creationId xmlns:a16="http://schemas.microsoft.com/office/drawing/2014/main" xmlns="" id="{198D4AEB-11CE-DA42-BD48-D72A8569FAFA}"/>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262726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EF43F7-1EBD-4248-BDCF-C6DC88594C55}"/>
              </a:ext>
            </a:extLst>
          </p:cNvPr>
          <p:cNvSpPr/>
          <p:nvPr/>
        </p:nvSpPr>
        <p:spPr>
          <a:xfrm>
            <a:off x="519609" y="920621"/>
            <a:ext cx="8063569" cy="5016758"/>
          </a:xfrm>
          <a:prstGeom prst="rect">
            <a:avLst/>
          </a:prstGeom>
        </p:spPr>
        <p:txBody>
          <a:bodyPr wrap="square">
            <a:spAutoFit/>
          </a:bodyPr>
          <a:lstStyle/>
          <a:p>
            <a:r>
              <a:rPr lang="en-AU" sz="1600" b="1" dirty="0"/>
              <a:t>4.0 Leadership Commitment and Consultation</a:t>
            </a:r>
          </a:p>
          <a:p>
            <a:r>
              <a:rPr lang="en-AU" sz="1600" dirty="0"/>
              <a:t>Team Up senior management will demonstrate leadership and commitment with respect to health and safety. Team Up will:</a:t>
            </a:r>
          </a:p>
          <a:p>
            <a:pPr marL="285750" indent="-285750">
              <a:buFont typeface="Arial" panose="020B0604020202020204" pitchFamily="34" charset="0"/>
              <a:buChar char="•"/>
            </a:pPr>
            <a:r>
              <a:rPr lang="en-AU" sz="1600" dirty="0"/>
              <a:t>consult with staff to ensure safety management systems are operating effectively, and health and safety issues are regularly reviewed.</a:t>
            </a:r>
          </a:p>
          <a:p>
            <a:pPr marL="285750" indent="-285750">
              <a:buFont typeface="Arial" panose="020B0604020202020204" pitchFamily="34" charset="0"/>
              <a:buChar char="•"/>
            </a:pPr>
            <a:r>
              <a:rPr lang="en-AU" sz="1600" dirty="0"/>
              <a:t>continually improve and measure its health and safety performance through staff consultation, health and safety committee meetings and through the issue resolution process.</a:t>
            </a:r>
          </a:p>
          <a:p>
            <a:pPr marL="285750" indent="-285750">
              <a:buFont typeface="Arial" panose="020B0604020202020204" pitchFamily="34" charset="0"/>
              <a:buChar char="•"/>
            </a:pPr>
            <a:endParaRPr lang="en-AU" sz="1600" dirty="0"/>
          </a:p>
          <a:p>
            <a:r>
              <a:rPr lang="en-AU" sz="1600" b="1" dirty="0"/>
              <a:t>5.0 Planning, Support and Controls</a:t>
            </a:r>
          </a:p>
          <a:p>
            <a:r>
              <a:rPr lang="en-AU" sz="1600" dirty="0"/>
              <a:t>Team Up will take actions to address risks and opportunities and will: </a:t>
            </a:r>
          </a:p>
          <a:p>
            <a:pPr marL="285750" indent="-285750">
              <a:buFont typeface="Arial" panose="020B0604020202020204" pitchFamily="34" charset="0"/>
              <a:buChar char="•"/>
            </a:pPr>
            <a:r>
              <a:rPr lang="en-AU" sz="1600" dirty="0"/>
              <a:t>identify, assess and control all foreseeable risks in order to prevent or minimise harm</a:t>
            </a:r>
          </a:p>
          <a:p>
            <a:pPr marL="285750" indent="-285750">
              <a:buFont typeface="Arial" panose="020B0604020202020204" pitchFamily="34" charset="0"/>
              <a:buChar char="•"/>
            </a:pPr>
            <a:r>
              <a:rPr lang="en-AU" sz="1600" dirty="0"/>
              <a:t>establish health and safety objective</a:t>
            </a:r>
          </a:p>
          <a:p>
            <a:pPr marL="285750" lvl="0" indent="-285750">
              <a:buFont typeface="Arial" panose="020B0604020202020204" pitchFamily="34" charset="0"/>
              <a:buChar char="•"/>
            </a:pPr>
            <a:r>
              <a:rPr lang="en-AU" sz="1600" dirty="0"/>
              <a:t>provide resources to maintain and continually improve the safety management system</a:t>
            </a:r>
          </a:p>
          <a:p>
            <a:pPr marL="285750" lvl="0" indent="-285750">
              <a:buFont typeface="Arial" panose="020B0604020202020204" pitchFamily="34" charset="0"/>
              <a:buChar char="•"/>
            </a:pPr>
            <a:r>
              <a:rPr lang="en-AU" sz="1600" dirty="0"/>
              <a:t>plan, implement, control and maintain processes to reduce hazards, manage change, support safe procurement and manage contractors</a:t>
            </a:r>
          </a:p>
          <a:p>
            <a:pPr marL="285750" lvl="0" indent="-285750">
              <a:buFont typeface="Arial" panose="020B0604020202020204" pitchFamily="34" charset="0"/>
              <a:buChar char="•"/>
            </a:pPr>
            <a:r>
              <a:rPr lang="en-AU" sz="1600" dirty="0"/>
              <a:t>ensure emergency preparedness and response</a:t>
            </a:r>
          </a:p>
          <a:p>
            <a:pPr marL="285750" lvl="0" indent="-285750">
              <a:buFont typeface="Arial" panose="020B0604020202020204" pitchFamily="34" charset="0"/>
              <a:buChar char="•"/>
            </a:pPr>
            <a:r>
              <a:rPr lang="en-AU" sz="1600" dirty="0"/>
              <a:t>report and investigate incidents, injuries, illnesses and other harm that may occur through work processes and implement and communicate preventative strategies.</a:t>
            </a:r>
          </a:p>
          <a:p>
            <a:endParaRPr lang="en-AU" sz="1600" dirty="0"/>
          </a:p>
        </p:txBody>
      </p:sp>
      <p:pic>
        <p:nvPicPr>
          <p:cNvPr id="8" name="Picture 7" descr="A picture containing logo&#10;&#10;Description automatically generated">
            <a:extLst>
              <a:ext uri="{FF2B5EF4-FFF2-40B4-BE49-F238E27FC236}">
                <a16:creationId xmlns:a16="http://schemas.microsoft.com/office/drawing/2014/main" xmlns="" id="{85E41DDA-7702-E946-B025-88C259C95A49}"/>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305659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5EF43F7-1EBD-4248-BDCF-C6DC88594C55}"/>
              </a:ext>
            </a:extLst>
          </p:cNvPr>
          <p:cNvSpPr/>
          <p:nvPr/>
        </p:nvSpPr>
        <p:spPr>
          <a:xfrm>
            <a:off x="607466" y="1487215"/>
            <a:ext cx="8000507" cy="3046988"/>
          </a:xfrm>
          <a:prstGeom prst="rect">
            <a:avLst/>
          </a:prstGeom>
        </p:spPr>
        <p:txBody>
          <a:bodyPr wrap="square">
            <a:spAutoFit/>
          </a:bodyPr>
          <a:lstStyle/>
          <a:p>
            <a:r>
              <a:rPr lang="en-AU" sz="1600" dirty="0"/>
              <a:t>Staff and members will be provided with appropriate training and support to enable them to:</a:t>
            </a:r>
          </a:p>
          <a:p>
            <a:pPr marL="285750" lvl="0" indent="-285750">
              <a:buFont typeface="Arial" panose="020B0604020202020204" pitchFamily="34" charset="0"/>
              <a:buChar char="•"/>
            </a:pPr>
            <a:r>
              <a:rPr lang="en-AU" sz="1600" dirty="0"/>
              <a:t>undertake activities in a safe manner and adhere to the safety requirements of the premises,</a:t>
            </a:r>
          </a:p>
          <a:p>
            <a:pPr marL="285750" lvl="0" indent="-285750">
              <a:buFont typeface="Arial" panose="020B0604020202020204" pitchFamily="34" charset="0"/>
              <a:buChar char="•"/>
            </a:pPr>
            <a:r>
              <a:rPr lang="en-AU" sz="1600" dirty="0"/>
              <a:t>report unsafe conditions,</a:t>
            </a:r>
          </a:p>
          <a:p>
            <a:pPr marL="285750" lvl="0" indent="-285750">
              <a:buFont typeface="Arial" panose="020B0604020202020204" pitchFamily="34" charset="0"/>
              <a:buChar char="•"/>
            </a:pPr>
            <a:r>
              <a:rPr lang="en-AU" sz="1600" dirty="0"/>
              <a:t>participate in the continual improvement of safety. </a:t>
            </a:r>
          </a:p>
          <a:p>
            <a:endParaRPr lang="en-AU" sz="1600" b="1" dirty="0"/>
          </a:p>
          <a:p>
            <a:r>
              <a:rPr lang="en-AU" sz="1600" b="1" dirty="0"/>
              <a:t>6.0 Performance Evaluation and Issue Resolution</a:t>
            </a:r>
          </a:p>
          <a:p>
            <a:r>
              <a:rPr lang="en-AU" sz="1600" dirty="0"/>
              <a:t>Team Up will evaluate health and safety performance though reporting and review processes. </a:t>
            </a:r>
          </a:p>
          <a:p>
            <a:r>
              <a:rPr lang="en-AU" sz="1600" dirty="0"/>
              <a:t>Health and safety issues will be dealt with at the local level. Managers, staff and members must work together to resolve local issues and participate in improving the health and safety performance and culture to ensure the safety of all people involved in business activities and to protect the reputation and integrity of the business. </a:t>
            </a:r>
          </a:p>
        </p:txBody>
      </p:sp>
      <p:pic>
        <p:nvPicPr>
          <p:cNvPr id="5" name="Picture 4" descr="A picture containing logo&#10;&#10;Description automatically generated">
            <a:extLst>
              <a:ext uri="{FF2B5EF4-FFF2-40B4-BE49-F238E27FC236}">
                <a16:creationId xmlns:a16="http://schemas.microsoft.com/office/drawing/2014/main" xmlns="" id="{72672FE4-5E33-CB44-AD5F-E896B3DEDA49}"/>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125256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0A87C0B6-A336-B349-BB45-70B7A3BF4DFD}"/>
              </a:ext>
            </a:extLst>
          </p:cNvPr>
          <p:cNvSpPr/>
          <p:nvPr/>
        </p:nvSpPr>
        <p:spPr>
          <a:xfrm>
            <a:off x="681038" y="1411013"/>
            <a:ext cx="8313682" cy="4770537"/>
          </a:xfrm>
          <a:prstGeom prst="rect">
            <a:avLst/>
          </a:prstGeom>
        </p:spPr>
        <p:txBody>
          <a:bodyPr wrap="square">
            <a:spAutoFit/>
          </a:bodyPr>
          <a:lstStyle/>
          <a:p>
            <a:r>
              <a:rPr lang="en-AU" sz="1600" b="1" i="1" dirty="0"/>
              <a:t>Directors</a:t>
            </a:r>
            <a:r>
              <a:rPr lang="en-AU" sz="1600" dirty="0"/>
              <a:t>: The Directors will provide the necessary funds to further the training and WHS Skills of Management, staff and members as appropriate. </a:t>
            </a:r>
          </a:p>
          <a:p>
            <a:endParaRPr lang="en-AU" sz="1600" b="1" i="1" dirty="0"/>
          </a:p>
          <a:p>
            <a:r>
              <a:rPr lang="en-AU" sz="1600" b="1" i="1" dirty="0"/>
              <a:t>Management:</a:t>
            </a:r>
            <a:r>
              <a:rPr lang="en-AU" sz="1600" dirty="0"/>
              <a:t> Management is responsible for identifying and organising WHS training and induction for staff as appropriate. Management is also responsible for recording training undertaken. Management will be trained in First Aid. </a:t>
            </a:r>
          </a:p>
          <a:p>
            <a:endParaRPr lang="en-AU" sz="1600" b="1" i="1" dirty="0"/>
          </a:p>
          <a:p>
            <a:r>
              <a:rPr lang="en-AU" sz="1600" b="1" i="1" dirty="0"/>
              <a:t>Staff and Members:</a:t>
            </a:r>
            <a:r>
              <a:rPr lang="en-AU" sz="1600" dirty="0"/>
              <a:t> Staff and Members must produce copies of all relevant qualifications/certificates relevant to WHS and their role upon commencement of their duties in the workplace. They must also attend all WHS related training as directed by Management and apply that training to the workplace. </a:t>
            </a:r>
          </a:p>
          <a:p>
            <a:endParaRPr lang="en-AU" sz="1600" b="1" i="1" dirty="0"/>
          </a:p>
          <a:p>
            <a:r>
              <a:rPr lang="en-AU" sz="1600" b="1" i="1" dirty="0"/>
              <a:t>Warden: </a:t>
            </a:r>
            <a:r>
              <a:rPr lang="en-AU" sz="1600" dirty="0"/>
              <a:t>The Warden controls the movements of people during emergency evacuations by securing the site, coordinating helpers, communicating with first responders and overseeing safe evacuation procedures</a:t>
            </a:r>
          </a:p>
          <a:p>
            <a:endParaRPr lang="en-AU" sz="1600" b="1" i="1" dirty="0"/>
          </a:p>
          <a:p>
            <a:r>
              <a:rPr lang="en-AU" sz="1600" b="1" i="1" dirty="0"/>
              <a:t>First Aid Officer: </a:t>
            </a:r>
            <a:r>
              <a:rPr lang="en-AU" sz="1600" dirty="0"/>
              <a:t> The First Aid Officer is responsible for monitoring and maintaining first aid facilities on the premises, administering first aid and for monitoring and reporting WHS risks and incidents</a:t>
            </a:r>
          </a:p>
        </p:txBody>
      </p:sp>
      <p:sp>
        <p:nvSpPr>
          <p:cNvPr id="7" name="Title 1">
            <a:extLst>
              <a:ext uri="{FF2B5EF4-FFF2-40B4-BE49-F238E27FC236}">
                <a16:creationId xmlns:a16="http://schemas.microsoft.com/office/drawing/2014/main" xmlns="" id="{5FEE68E9-02F8-8D4A-8E42-BE67EF4942F9}"/>
              </a:ext>
            </a:extLst>
          </p:cNvPr>
          <p:cNvSpPr>
            <a:spLocks noGrp="1"/>
          </p:cNvSpPr>
          <p:nvPr>
            <p:ph type="title"/>
          </p:nvPr>
        </p:nvSpPr>
        <p:spPr>
          <a:xfrm>
            <a:off x="681038" y="266070"/>
            <a:ext cx="7023175" cy="1325563"/>
          </a:xfrm>
        </p:spPr>
        <p:txBody>
          <a:bodyPr>
            <a:normAutofit/>
          </a:bodyPr>
          <a:lstStyle/>
          <a:p>
            <a:r>
              <a:rPr lang="en-US" sz="3200" b="1" dirty="0"/>
              <a:t>Responsibilities</a:t>
            </a:r>
          </a:p>
        </p:txBody>
      </p:sp>
      <p:pic>
        <p:nvPicPr>
          <p:cNvPr id="8" name="Picture 7" descr="A picture containing logo&#10;&#10;Description automatically generated">
            <a:extLst>
              <a:ext uri="{FF2B5EF4-FFF2-40B4-BE49-F238E27FC236}">
                <a16:creationId xmlns:a16="http://schemas.microsoft.com/office/drawing/2014/main" xmlns="" id="{83DF7051-9F27-A645-A697-33B65B2C6E1B}"/>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65046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A75C9-95D3-9244-BB06-2C1856DFD202}"/>
              </a:ext>
            </a:extLst>
          </p:cNvPr>
          <p:cNvSpPr>
            <a:spLocks noGrp="1"/>
          </p:cNvSpPr>
          <p:nvPr>
            <p:ph type="title"/>
          </p:nvPr>
        </p:nvSpPr>
        <p:spPr>
          <a:xfrm>
            <a:off x="681038" y="88562"/>
            <a:ext cx="7023175" cy="1325563"/>
          </a:xfrm>
        </p:spPr>
        <p:txBody>
          <a:bodyPr>
            <a:normAutofit/>
          </a:bodyPr>
          <a:lstStyle/>
          <a:p>
            <a:r>
              <a:rPr lang="en-US" sz="3200" b="1" dirty="0"/>
              <a:t>Emergency Management Procedure</a:t>
            </a:r>
            <a:endParaRPr lang="en-US" sz="3200" dirty="0"/>
          </a:p>
        </p:txBody>
      </p:sp>
      <p:sp>
        <p:nvSpPr>
          <p:cNvPr id="7" name="Rectangle 6">
            <a:extLst>
              <a:ext uri="{FF2B5EF4-FFF2-40B4-BE49-F238E27FC236}">
                <a16:creationId xmlns:a16="http://schemas.microsoft.com/office/drawing/2014/main" xmlns="" id="{45EF43F7-1EBD-4248-BDCF-C6DC88594C55}"/>
              </a:ext>
            </a:extLst>
          </p:cNvPr>
          <p:cNvSpPr/>
          <p:nvPr/>
        </p:nvSpPr>
        <p:spPr>
          <a:xfrm>
            <a:off x="681038" y="1138230"/>
            <a:ext cx="8543924" cy="4985980"/>
          </a:xfrm>
          <a:prstGeom prst="rect">
            <a:avLst/>
          </a:prstGeom>
        </p:spPr>
        <p:txBody>
          <a:bodyPr wrap="square">
            <a:spAutoFit/>
          </a:bodyPr>
          <a:lstStyle/>
          <a:p>
            <a:pPr>
              <a:spcAft>
                <a:spcPts val="1160"/>
              </a:spcAft>
            </a:pPr>
            <a:r>
              <a:rPr lang="en-AU" sz="1600" b="1" dirty="0">
                <a:solidFill>
                  <a:srgbClr val="000000"/>
                </a:solidFill>
                <a:ea typeface="MS Gothic" panose="020B0609070205080204" pitchFamily="49" charset="-128"/>
                <a:cs typeface="Calibri" panose="020F0502020204030204" pitchFamily="34" charset="0"/>
              </a:rPr>
              <a:t>1.0 Purpose:</a:t>
            </a:r>
            <a:endParaRPr lang="en-AU" sz="1600" dirty="0">
              <a:ea typeface="MS Gothic" panose="020B0609070205080204" pitchFamily="49" charset="-128"/>
              <a:cs typeface="Times New Roman" panose="02020603050405020304" pitchFamily="18" charset="0"/>
            </a:endParaRPr>
          </a:p>
          <a:p>
            <a:r>
              <a:rPr lang="en-AU" sz="1600" dirty="0">
                <a:solidFill>
                  <a:srgbClr val="000000"/>
                </a:solidFill>
                <a:ea typeface="MS Gothic" panose="020B0609070205080204" pitchFamily="49" charset="-128"/>
                <a:cs typeface="Calibri" panose="020F0502020204030204" pitchFamily="34" charset="0"/>
              </a:rPr>
              <a:t>Team Up </a:t>
            </a:r>
            <a:r>
              <a:rPr lang="en-AU" sz="1600" dirty="0"/>
              <a:t>has produced this Emergency Management Procedure as part of its commitment to both the safety and wellbeing of its people (staff, members, visitors and site users) and maintenance of operations, in the event that an emergency occurs that requires a response.</a:t>
            </a:r>
          </a:p>
          <a:p>
            <a:endParaRPr lang="en-AU" sz="1600" dirty="0"/>
          </a:p>
          <a:p>
            <a:r>
              <a:rPr lang="en-AU" sz="1600" dirty="0"/>
              <a:t>This plan has been developed against the following principles of effective emergency management:</a:t>
            </a:r>
          </a:p>
          <a:p>
            <a:pPr marL="285750" lvl="0" indent="-285750">
              <a:buFont typeface="Arial" panose="020B0604020202020204" pitchFamily="34" charset="0"/>
              <a:buChar char="•"/>
            </a:pPr>
            <a:r>
              <a:rPr lang="en-AU" sz="1600" dirty="0"/>
              <a:t>Act immediately once an emergency event is identified;</a:t>
            </a:r>
          </a:p>
          <a:p>
            <a:pPr marL="285750" lvl="0" indent="-285750">
              <a:buFont typeface="Arial" panose="020B0604020202020204" pitchFamily="34" charset="0"/>
              <a:buChar char="•"/>
            </a:pPr>
            <a:r>
              <a:rPr lang="en-AU" sz="1600" dirty="0"/>
              <a:t>Concern for people first;</a:t>
            </a:r>
          </a:p>
          <a:p>
            <a:pPr marL="285750" lvl="0" indent="-285750">
              <a:buFont typeface="Arial" panose="020B0604020202020204" pitchFamily="34" charset="0"/>
              <a:buChar char="•"/>
            </a:pPr>
            <a:r>
              <a:rPr lang="en-AU" sz="1600" dirty="0"/>
              <a:t>Prevent further or continuing harm;</a:t>
            </a:r>
          </a:p>
          <a:p>
            <a:pPr marL="285750" lvl="0" indent="-285750">
              <a:buFont typeface="Arial" panose="020B0604020202020204" pitchFamily="34" charset="0"/>
              <a:buChar char="•"/>
            </a:pPr>
            <a:r>
              <a:rPr lang="en-AU" sz="1600" dirty="0"/>
              <a:t>Manage all stakeholders or groups affected by the emergency;</a:t>
            </a:r>
          </a:p>
          <a:p>
            <a:pPr marL="285750" lvl="0" indent="-285750">
              <a:buFont typeface="Arial" panose="020B0604020202020204" pitchFamily="34" charset="0"/>
              <a:buChar char="•"/>
            </a:pPr>
            <a:r>
              <a:rPr lang="en-AU" sz="1600" dirty="0"/>
              <a:t>Report and communicate accurately and honestly; and</a:t>
            </a:r>
          </a:p>
          <a:p>
            <a:pPr marL="285750" lvl="0" indent="-285750">
              <a:buFont typeface="Arial" panose="020B0604020202020204" pitchFamily="34" charset="0"/>
              <a:buChar char="•"/>
            </a:pPr>
            <a:r>
              <a:rPr lang="en-AU" sz="1600" dirty="0"/>
              <a:t>Enable impacted activities to resume as quickly as possible.</a:t>
            </a:r>
          </a:p>
          <a:p>
            <a:pPr marL="285750" lvl="0" indent="-285750">
              <a:buFont typeface="Arial" panose="020B0604020202020204" pitchFamily="34" charset="0"/>
              <a:buChar char="•"/>
            </a:pPr>
            <a:endParaRPr lang="en-AU" sz="1600" dirty="0"/>
          </a:p>
          <a:p>
            <a:pPr marR="179070">
              <a:spcAft>
                <a:spcPts val="1160"/>
              </a:spcAft>
            </a:pPr>
            <a:r>
              <a:rPr lang="en-AU" sz="1600" b="1" dirty="0">
                <a:solidFill>
                  <a:srgbClr val="000000"/>
                </a:solidFill>
                <a:ea typeface="MS Gothic" panose="020B0609070205080204" pitchFamily="49" charset="-128"/>
                <a:cs typeface="Calibri" panose="020F0502020204030204" pitchFamily="34" charset="0"/>
              </a:rPr>
              <a:t>2.0 Scope </a:t>
            </a:r>
            <a:endParaRPr lang="en-AU" sz="1600" b="1" dirty="0">
              <a:ea typeface="MS Gothic" panose="020B0609070205080204" pitchFamily="49" charset="-128"/>
              <a:cs typeface="Times New Roman" panose="02020603050405020304" pitchFamily="18" charset="0"/>
            </a:endParaRPr>
          </a:p>
          <a:p>
            <a:pPr marR="179070">
              <a:spcAft>
                <a:spcPts val="1160"/>
              </a:spcAft>
            </a:pPr>
            <a:r>
              <a:rPr lang="en-AU" sz="1600" dirty="0">
                <a:solidFill>
                  <a:srgbClr val="000000"/>
                </a:solidFill>
                <a:ea typeface="MS Gothic" panose="020B0609070205080204" pitchFamily="49" charset="-128"/>
                <a:cs typeface="Calibri" panose="020F0502020204030204" pitchFamily="34" charset="0"/>
              </a:rPr>
              <a:t>The Emergency Management Procedure addresses the following foreseeable emergencies and the response procedures for</a:t>
            </a:r>
            <a:endParaRPr lang="en-AU" sz="1600" dirty="0">
              <a:ea typeface="MS Gothic" panose="020B0609070205080204" pitchFamily="49" charset="-128"/>
              <a:cs typeface="Times New Roman" panose="02020603050405020304" pitchFamily="18" charset="0"/>
            </a:endParaRPr>
          </a:p>
          <a:p>
            <a:pPr marL="342900" lvl="0" indent="-342900">
              <a:buFont typeface="+mj-lt"/>
              <a:buAutoNum type="arabicPeriod"/>
            </a:pPr>
            <a:r>
              <a:rPr lang="en-AU" sz="1600" dirty="0">
                <a:ea typeface="Times New Roman" panose="02020603050405020304" pitchFamily="18" charset="0"/>
                <a:cs typeface="Calibri" panose="020F0502020204030204" pitchFamily="34" charset="0"/>
              </a:rPr>
              <a:t>Emergency Preparedness and Evacuation</a:t>
            </a:r>
            <a:endParaRPr lang="en-AU" sz="1600" dirty="0">
              <a:ea typeface="Times New Roman" panose="02020603050405020304" pitchFamily="18" charset="0"/>
              <a:cs typeface="Times New Roman" panose="02020603050405020304" pitchFamily="18" charset="0"/>
            </a:endParaRPr>
          </a:p>
          <a:p>
            <a:pPr marL="342900" lvl="0" indent="-342900">
              <a:buFont typeface="+mj-lt"/>
              <a:buAutoNum type="arabicPeriod"/>
            </a:pPr>
            <a:r>
              <a:rPr lang="en-AU" sz="1600" dirty="0">
                <a:ea typeface="Times New Roman" panose="02020603050405020304" pitchFamily="18" charset="0"/>
                <a:cs typeface="Calibri" panose="020F0502020204030204" pitchFamily="34" charset="0"/>
              </a:rPr>
              <a:t>Bomb threat</a:t>
            </a:r>
            <a:endParaRPr lang="en-AU" sz="1600" dirty="0">
              <a:ea typeface="Times New Roman" panose="02020603050405020304" pitchFamily="18" charset="0"/>
              <a:cs typeface="Times New Roman" panose="02020603050405020304" pitchFamily="18" charset="0"/>
            </a:endParaRPr>
          </a:p>
        </p:txBody>
      </p:sp>
      <p:pic>
        <p:nvPicPr>
          <p:cNvPr id="5" name="Picture 4" descr="A picture containing logo&#10;&#10;Description automatically generated">
            <a:extLst>
              <a:ext uri="{FF2B5EF4-FFF2-40B4-BE49-F238E27FC236}">
                <a16:creationId xmlns:a16="http://schemas.microsoft.com/office/drawing/2014/main" xmlns="" id="{0A36B4FA-5612-244E-8206-152FCB7AD33B}"/>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2756534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F78A55E-C225-A449-AB44-8918009E5A81}"/>
              </a:ext>
            </a:extLst>
          </p:cNvPr>
          <p:cNvSpPr/>
          <p:nvPr/>
        </p:nvSpPr>
        <p:spPr>
          <a:xfrm>
            <a:off x="681038" y="1354358"/>
            <a:ext cx="8543924" cy="4616648"/>
          </a:xfrm>
          <a:prstGeom prst="rect">
            <a:avLst/>
          </a:prstGeom>
        </p:spPr>
        <p:txBody>
          <a:bodyPr wrap="square">
            <a:spAutoFit/>
          </a:bodyPr>
          <a:lstStyle/>
          <a:p>
            <a:pPr marR="92075">
              <a:spcAft>
                <a:spcPts val="885"/>
              </a:spcAft>
            </a:pPr>
            <a:r>
              <a:rPr lang="en-AU" sz="1600" b="1" dirty="0">
                <a:solidFill>
                  <a:srgbClr val="000000"/>
                </a:solidFill>
                <a:ea typeface="MS Gothic" panose="020B0609070205080204" pitchFamily="49" charset="-128"/>
                <a:cs typeface="Calibri" panose="020F0502020204030204" pitchFamily="34" charset="0"/>
              </a:rPr>
              <a:t>Responsibilities </a:t>
            </a:r>
            <a:endParaRPr lang="en-AU" sz="1600" b="1" dirty="0">
              <a:ea typeface="MS Gothic" panose="020B0609070205080204" pitchFamily="49" charset="-128"/>
              <a:cs typeface="Times New Roman" panose="02020603050405020304" pitchFamily="18" charset="0"/>
            </a:endParaRPr>
          </a:p>
          <a:p>
            <a:pPr marR="92075">
              <a:spcAft>
                <a:spcPts val="885"/>
              </a:spcAft>
            </a:pPr>
            <a:r>
              <a:rPr lang="en-AU" sz="1600" dirty="0">
                <a:solidFill>
                  <a:srgbClr val="000000"/>
                </a:solidFill>
                <a:ea typeface="MS Gothic" panose="020B0609070205080204" pitchFamily="49" charset="-128"/>
                <a:cs typeface="Calibri" panose="020F0502020204030204" pitchFamily="34" charset="0"/>
              </a:rPr>
              <a:t>It is the responsibility of all members in this workplace to ensure that they act in a safe and responsible manner, ensuring that they do not perform any action that will result in a risk to the health of any other individual using the space. </a:t>
            </a:r>
            <a:endParaRPr lang="en-AU" sz="1600" dirty="0">
              <a:ea typeface="MS Gothic" panose="020B0609070205080204" pitchFamily="49" charset="-128"/>
              <a:cs typeface="Times New Roman" panose="02020603050405020304" pitchFamily="18" charset="0"/>
            </a:endParaRPr>
          </a:p>
          <a:p>
            <a:pPr>
              <a:spcAft>
                <a:spcPts val="625"/>
              </a:spcAft>
            </a:pPr>
            <a:r>
              <a:rPr lang="en-AU" sz="1600" dirty="0">
                <a:solidFill>
                  <a:srgbClr val="000000"/>
                </a:solidFill>
                <a:ea typeface="MS Gothic" panose="020B0609070205080204" pitchFamily="49" charset="-128"/>
                <a:cs typeface="Calibri" panose="020F0502020204030204" pitchFamily="34" charset="0"/>
              </a:rPr>
              <a:t>Team Up management is responsible for:</a:t>
            </a:r>
            <a:endParaRPr lang="en-AU" sz="1600" dirty="0">
              <a:ea typeface="MS Gothic" panose="020B0609070205080204" pitchFamily="49" charset="-128"/>
              <a:cs typeface="Times New Roman" panose="02020603050405020304" pitchFamily="18" charset="0"/>
            </a:endParaRPr>
          </a:p>
          <a:p>
            <a:pPr marL="342900" lvl="0" indent="-342900">
              <a:buSzPts val="1100"/>
              <a:buFont typeface="Symbol" pitchFamily="2" charset="2"/>
              <a:buChar char=""/>
            </a:pPr>
            <a:r>
              <a:rPr lang="en-AU" sz="1600" dirty="0">
                <a:solidFill>
                  <a:srgbClr val="000000"/>
                </a:solidFill>
                <a:ea typeface="Times New Roman" panose="02020603050405020304" pitchFamily="18" charset="0"/>
                <a:cs typeface="Calibri" panose="020F0502020204030204" pitchFamily="34" charset="0"/>
              </a:rPr>
              <a:t>ensuring there is an Evacuation Plan devised for all areas of the workplace and that it is clearly displayed in the appropriate areas throughout the workplace, </a:t>
            </a:r>
            <a:endParaRPr lang="en-AU" sz="1600" dirty="0">
              <a:solidFill>
                <a:srgbClr val="000000"/>
              </a:solidFill>
              <a:ea typeface="Times New Roman" panose="02020603050405020304" pitchFamily="18" charset="0"/>
            </a:endParaRPr>
          </a:p>
          <a:p>
            <a:pPr marL="342900" lvl="0" indent="-342900">
              <a:buSzPts val="1100"/>
              <a:buFont typeface="Symbol" pitchFamily="2" charset="2"/>
              <a:buChar char=""/>
            </a:pPr>
            <a:r>
              <a:rPr lang="en-AU" sz="1600" dirty="0">
                <a:solidFill>
                  <a:srgbClr val="000000"/>
                </a:solidFill>
                <a:ea typeface="Times New Roman" panose="02020603050405020304" pitchFamily="18" charset="0"/>
                <a:cs typeface="Calibri" panose="020F0502020204030204" pitchFamily="34" charset="0"/>
              </a:rPr>
              <a:t>ensuring there is a response plan for all foreseeable emergencies and that all members are trained in the appropriate response, </a:t>
            </a:r>
            <a:endParaRPr lang="en-AU" sz="1600" dirty="0">
              <a:solidFill>
                <a:srgbClr val="000000"/>
              </a:solidFill>
              <a:ea typeface="Times New Roman" panose="02020603050405020304" pitchFamily="18" charset="0"/>
            </a:endParaRPr>
          </a:p>
          <a:p>
            <a:pPr marL="342900" lvl="0" indent="-342900">
              <a:buSzPts val="1100"/>
              <a:buFont typeface="Symbol" pitchFamily="2" charset="2"/>
              <a:buChar char=""/>
            </a:pPr>
            <a:r>
              <a:rPr lang="en-AU" sz="1600" dirty="0">
                <a:solidFill>
                  <a:srgbClr val="000000"/>
                </a:solidFill>
                <a:ea typeface="Times New Roman" panose="02020603050405020304" pitchFamily="18" charset="0"/>
                <a:cs typeface="Calibri" panose="020F0502020204030204" pitchFamily="34" charset="0"/>
              </a:rPr>
              <a:t>ensuring that staff are appropriately trained in all emergency procedures including evacuation procedures and use of fire extinguishers if necessary, </a:t>
            </a:r>
            <a:endParaRPr lang="en-AU" sz="1600" dirty="0">
              <a:solidFill>
                <a:srgbClr val="000000"/>
              </a:solidFill>
              <a:ea typeface="Times New Roman" panose="02020603050405020304" pitchFamily="18" charset="0"/>
            </a:endParaRPr>
          </a:p>
          <a:p>
            <a:pPr marL="342900" lvl="0" indent="-342900">
              <a:buSzPts val="1100"/>
              <a:buFont typeface="Symbol" pitchFamily="2" charset="2"/>
              <a:buChar char=""/>
            </a:pPr>
            <a:r>
              <a:rPr lang="en-AU" sz="1600" dirty="0">
                <a:solidFill>
                  <a:srgbClr val="000000"/>
                </a:solidFill>
                <a:ea typeface="Times New Roman" panose="02020603050405020304" pitchFamily="18" charset="0"/>
                <a:cs typeface="Calibri" panose="020F0502020204030204" pitchFamily="34" charset="0"/>
              </a:rPr>
              <a:t>ensuring regular evacuation drills occur and are evaluated, </a:t>
            </a:r>
            <a:endParaRPr lang="en-AU" sz="1600" dirty="0">
              <a:solidFill>
                <a:srgbClr val="000000"/>
              </a:solidFill>
              <a:ea typeface="Times New Roman" panose="02020603050405020304" pitchFamily="18" charset="0"/>
            </a:endParaRPr>
          </a:p>
          <a:p>
            <a:pPr marL="342900" lvl="0" indent="-342900">
              <a:buSzPts val="1100"/>
              <a:buFont typeface="Symbol" pitchFamily="2" charset="2"/>
              <a:buChar char=""/>
            </a:pPr>
            <a:r>
              <a:rPr lang="en-AU" sz="1600" dirty="0">
                <a:solidFill>
                  <a:srgbClr val="000000"/>
                </a:solidFill>
                <a:ea typeface="Times New Roman" panose="02020603050405020304" pitchFamily="18" charset="0"/>
                <a:cs typeface="Calibri" panose="020F0502020204030204" pitchFamily="34" charset="0"/>
              </a:rPr>
              <a:t>nominating and providing training for fire wardens, </a:t>
            </a:r>
            <a:endParaRPr lang="en-AU" sz="1600" dirty="0">
              <a:solidFill>
                <a:srgbClr val="000000"/>
              </a:solidFill>
              <a:ea typeface="Times New Roman" panose="02020603050405020304" pitchFamily="18" charset="0"/>
            </a:endParaRPr>
          </a:p>
          <a:p>
            <a:pPr marL="342900" lvl="0" indent="-342900">
              <a:buSzPts val="1100"/>
              <a:buFont typeface="Symbol" pitchFamily="2" charset="2"/>
              <a:buChar char=""/>
            </a:pPr>
            <a:r>
              <a:rPr lang="en-AU" sz="1600" dirty="0">
                <a:solidFill>
                  <a:srgbClr val="000000"/>
                </a:solidFill>
                <a:ea typeface="Times New Roman" panose="02020603050405020304" pitchFamily="18" charset="0"/>
                <a:cs typeface="Calibri" panose="020F0502020204030204" pitchFamily="34" charset="0"/>
              </a:rPr>
              <a:t>ensuring procedures are in place to manage the risk of other emergencies not requiring evacuation, </a:t>
            </a:r>
            <a:endParaRPr lang="en-AU" sz="1600" dirty="0">
              <a:solidFill>
                <a:srgbClr val="000000"/>
              </a:solidFill>
              <a:ea typeface="Times New Roman" panose="02020603050405020304" pitchFamily="18" charset="0"/>
            </a:endParaRPr>
          </a:p>
          <a:p>
            <a:pPr marL="342900" lvl="0" indent="-342900">
              <a:buSzPts val="1100"/>
              <a:buFont typeface="Symbol" pitchFamily="2" charset="2"/>
              <a:buChar char=""/>
            </a:pPr>
            <a:r>
              <a:rPr lang="en-AU" sz="1600" dirty="0">
                <a:solidFill>
                  <a:srgbClr val="000000"/>
                </a:solidFill>
                <a:ea typeface="Times New Roman" panose="02020603050405020304" pitchFamily="18" charset="0"/>
                <a:cs typeface="Calibri" panose="020F0502020204030204" pitchFamily="34" charset="0"/>
              </a:rPr>
              <a:t>ensuring counselling services have been identified and made available to all staff in the event of an emergency. </a:t>
            </a:r>
            <a:endParaRPr lang="en-AU" sz="1600" dirty="0">
              <a:solidFill>
                <a:srgbClr val="000000"/>
              </a:solidFill>
              <a:ea typeface="Times New Roman" panose="02020603050405020304" pitchFamily="18" charset="0"/>
            </a:endParaRPr>
          </a:p>
        </p:txBody>
      </p:sp>
      <p:sp>
        <p:nvSpPr>
          <p:cNvPr id="7" name="Title 1">
            <a:extLst>
              <a:ext uri="{FF2B5EF4-FFF2-40B4-BE49-F238E27FC236}">
                <a16:creationId xmlns:a16="http://schemas.microsoft.com/office/drawing/2014/main" xmlns="" id="{A4EE5AFA-3A5B-064B-97D4-BD0FBA643F91}"/>
              </a:ext>
            </a:extLst>
          </p:cNvPr>
          <p:cNvSpPr>
            <a:spLocks noGrp="1"/>
          </p:cNvSpPr>
          <p:nvPr>
            <p:ph type="title"/>
          </p:nvPr>
        </p:nvSpPr>
        <p:spPr>
          <a:xfrm>
            <a:off x="681038" y="278937"/>
            <a:ext cx="7023175" cy="1325563"/>
          </a:xfrm>
        </p:spPr>
        <p:txBody>
          <a:bodyPr>
            <a:normAutofit/>
          </a:bodyPr>
          <a:lstStyle/>
          <a:p>
            <a:r>
              <a:rPr lang="en-US" sz="3200" b="1" dirty="0"/>
              <a:t>Emergency Preparedness and Evacuation </a:t>
            </a:r>
            <a:endParaRPr lang="en-US" sz="3200" dirty="0"/>
          </a:p>
        </p:txBody>
      </p:sp>
      <p:pic>
        <p:nvPicPr>
          <p:cNvPr id="8" name="Picture 7" descr="A picture containing logo&#10;&#10;Description automatically generated">
            <a:extLst>
              <a:ext uri="{FF2B5EF4-FFF2-40B4-BE49-F238E27FC236}">
                <a16:creationId xmlns:a16="http://schemas.microsoft.com/office/drawing/2014/main" xmlns="" id="{6CEE73C4-B414-2E46-B9D3-37845521D6D2}"/>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973053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9F14DC6-869F-754F-93B1-CCF0A73EA700}"/>
              </a:ext>
            </a:extLst>
          </p:cNvPr>
          <p:cNvSpPr>
            <a:spLocks noGrp="1"/>
          </p:cNvSpPr>
          <p:nvPr>
            <p:ph type="title"/>
          </p:nvPr>
        </p:nvSpPr>
        <p:spPr>
          <a:xfrm>
            <a:off x="681038" y="458567"/>
            <a:ext cx="7023175" cy="1325563"/>
          </a:xfrm>
        </p:spPr>
        <p:txBody>
          <a:bodyPr>
            <a:normAutofit/>
          </a:bodyPr>
          <a:lstStyle/>
          <a:p>
            <a:r>
              <a:rPr lang="en-US" sz="3200" b="1" dirty="0"/>
              <a:t>Emergency Preparedness and Evacuation </a:t>
            </a:r>
            <a:endParaRPr lang="en-US" sz="3200" dirty="0"/>
          </a:p>
        </p:txBody>
      </p:sp>
      <p:sp>
        <p:nvSpPr>
          <p:cNvPr id="7" name="Rectangle 6">
            <a:extLst>
              <a:ext uri="{FF2B5EF4-FFF2-40B4-BE49-F238E27FC236}">
                <a16:creationId xmlns:a16="http://schemas.microsoft.com/office/drawing/2014/main" xmlns="" id="{B89779C9-FA71-AD4C-B033-FC8FE1F04FAD}"/>
              </a:ext>
            </a:extLst>
          </p:cNvPr>
          <p:cNvSpPr/>
          <p:nvPr/>
        </p:nvSpPr>
        <p:spPr>
          <a:xfrm>
            <a:off x="681038" y="1784130"/>
            <a:ext cx="8543924" cy="4216539"/>
          </a:xfrm>
          <a:prstGeom prst="rect">
            <a:avLst/>
          </a:prstGeom>
        </p:spPr>
        <p:txBody>
          <a:bodyPr wrap="square">
            <a:spAutoFit/>
          </a:bodyPr>
          <a:lstStyle/>
          <a:p>
            <a:pPr marR="53975">
              <a:lnSpc>
                <a:spcPts val="1500"/>
              </a:lnSpc>
              <a:spcAft>
                <a:spcPts val="625"/>
              </a:spcAft>
            </a:pPr>
            <a:r>
              <a:rPr lang="en-AU" sz="1600" b="1" dirty="0">
                <a:solidFill>
                  <a:srgbClr val="000000"/>
                </a:solidFill>
                <a:ea typeface="MS Gothic" panose="020B0609070205080204" pitchFamily="49" charset="-128"/>
                <a:cs typeface="Calibri" panose="020F0502020204030204" pitchFamily="34" charset="0"/>
              </a:rPr>
              <a:t>Emergency Evacuation Plans:</a:t>
            </a:r>
            <a:r>
              <a:rPr lang="en-AU" sz="1600" dirty="0">
                <a:solidFill>
                  <a:srgbClr val="000000"/>
                </a:solidFill>
                <a:ea typeface="MS Gothic" panose="020B0609070205080204" pitchFamily="49" charset="-128"/>
                <a:cs typeface="Calibri" panose="020F0502020204030204" pitchFamily="34" charset="0"/>
              </a:rPr>
              <a:t> </a:t>
            </a:r>
          </a:p>
          <a:p>
            <a:pPr marR="53975">
              <a:lnSpc>
                <a:spcPts val="1500"/>
              </a:lnSpc>
              <a:spcAft>
                <a:spcPts val="625"/>
              </a:spcAft>
            </a:pPr>
            <a:r>
              <a:rPr lang="en-AU" sz="1600" dirty="0">
                <a:solidFill>
                  <a:srgbClr val="000000"/>
                </a:solidFill>
                <a:ea typeface="MS Gothic" panose="020B0609070205080204" pitchFamily="49" charset="-128"/>
                <a:cs typeface="Calibri" panose="020F0502020204030204" pitchFamily="34" charset="0"/>
              </a:rPr>
              <a:t>Emergency evacuation plans are located around the premises on the walls. They include</a:t>
            </a:r>
          </a:p>
          <a:p>
            <a:pPr marR="53975">
              <a:lnSpc>
                <a:spcPts val="1500"/>
              </a:lnSpc>
              <a:spcAft>
                <a:spcPts val="625"/>
              </a:spcAft>
            </a:pPr>
            <a:r>
              <a:rPr lang="en-AU" sz="1600" dirty="0">
                <a:solidFill>
                  <a:srgbClr val="000000"/>
                </a:solidFill>
                <a:ea typeface="MS Gothic" panose="020B0609070205080204" pitchFamily="49" charset="-128"/>
                <a:cs typeface="Calibri" panose="020F0502020204030204" pitchFamily="34" charset="0"/>
              </a:rPr>
              <a:t>a floor plan of the workplace and locations of First Aid Kits, fire exits, extinguishers, hose</a:t>
            </a:r>
          </a:p>
          <a:p>
            <a:pPr marR="53975">
              <a:lnSpc>
                <a:spcPts val="1500"/>
              </a:lnSpc>
              <a:spcAft>
                <a:spcPts val="625"/>
              </a:spcAft>
            </a:pPr>
            <a:r>
              <a:rPr lang="en-AU" sz="1600" dirty="0">
                <a:solidFill>
                  <a:srgbClr val="000000"/>
                </a:solidFill>
                <a:ea typeface="MS Gothic" panose="020B0609070205080204" pitchFamily="49" charset="-128"/>
                <a:cs typeface="Calibri" panose="020F0502020204030204" pitchFamily="34" charset="0"/>
              </a:rPr>
              <a:t>reels and fire blankets together with emergency contact numbers and instructions.</a:t>
            </a:r>
            <a:endParaRPr lang="en-AU" sz="1600" dirty="0">
              <a:ea typeface="MS Gothic" panose="020B0609070205080204" pitchFamily="49" charset="-128"/>
              <a:cs typeface="Times New Roman" panose="02020603050405020304" pitchFamily="18" charset="0"/>
            </a:endParaRPr>
          </a:p>
          <a:p>
            <a:pPr marR="53975">
              <a:lnSpc>
                <a:spcPts val="1500"/>
              </a:lnSpc>
              <a:spcAft>
                <a:spcPts val="625"/>
              </a:spcAft>
            </a:pPr>
            <a:r>
              <a:rPr lang="en-AU" sz="1600" dirty="0">
                <a:solidFill>
                  <a:srgbClr val="000000"/>
                </a:solidFill>
                <a:ea typeface="MS Gothic" panose="020B0609070205080204" pitchFamily="49" charset="-128"/>
                <a:cs typeface="Calibri" panose="020F0502020204030204" pitchFamily="34" charset="0"/>
              </a:rPr>
              <a:t>It is the responsibility of each staff member to know the location of fire extinguishers,</a:t>
            </a:r>
          </a:p>
          <a:p>
            <a:pPr marR="53975">
              <a:lnSpc>
                <a:spcPts val="1500"/>
              </a:lnSpc>
              <a:spcAft>
                <a:spcPts val="625"/>
              </a:spcAft>
            </a:pPr>
            <a:r>
              <a:rPr lang="en-AU" sz="1600" dirty="0">
                <a:solidFill>
                  <a:srgbClr val="000000"/>
                </a:solidFill>
                <a:ea typeface="MS Gothic" panose="020B0609070205080204" pitchFamily="49" charset="-128"/>
                <a:cs typeface="Calibri" panose="020F0502020204030204" pitchFamily="34" charset="0"/>
              </a:rPr>
              <a:t>especially those in the immediate work vicinity. This is included in induction training. It is</a:t>
            </a:r>
          </a:p>
          <a:p>
            <a:pPr marR="53975">
              <a:lnSpc>
                <a:spcPts val="1500"/>
              </a:lnSpc>
              <a:spcAft>
                <a:spcPts val="625"/>
              </a:spcAft>
            </a:pPr>
            <a:r>
              <a:rPr lang="en-AU" sz="1600" dirty="0">
                <a:solidFill>
                  <a:srgbClr val="000000"/>
                </a:solidFill>
                <a:ea typeface="MS Gothic" panose="020B0609070205080204" pitchFamily="49" charset="-128"/>
                <a:cs typeface="Calibri" panose="020F0502020204030204" pitchFamily="34" charset="0"/>
              </a:rPr>
              <a:t>also the responsibility of all staff to know their appropriate evacuation route and</a:t>
            </a:r>
          </a:p>
          <a:p>
            <a:pPr marR="53975">
              <a:lnSpc>
                <a:spcPts val="1500"/>
              </a:lnSpc>
              <a:spcAft>
                <a:spcPts val="625"/>
              </a:spcAft>
            </a:pPr>
            <a:r>
              <a:rPr lang="en-AU" sz="1600" dirty="0">
                <a:solidFill>
                  <a:srgbClr val="000000"/>
                </a:solidFill>
                <a:ea typeface="MS Gothic" panose="020B0609070205080204" pitchFamily="49" charset="-128"/>
                <a:cs typeface="Calibri" panose="020F0502020204030204" pitchFamily="34" charset="0"/>
              </a:rPr>
              <a:t>assembly location. </a:t>
            </a:r>
            <a:endParaRPr lang="en-AU" sz="1600" dirty="0">
              <a:ea typeface="MS Gothic" panose="020B0609070205080204" pitchFamily="49" charset="-128"/>
              <a:cs typeface="Times New Roman" panose="02020603050405020304" pitchFamily="18" charset="0"/>
            </a:endParaRPr>
          </a:p>
          <a:p>
            <a:pPr>
              <a:lnSpc>
                <a:spcPts val="1500"/>
              </a:lnSpc>
              <a:spcAft>
                <a:spcPts val="625"/>
              </a:spcAft>
            </a:pPr>
            <a:r>
              <a:rPr lang="en-AU" sz="1600" dirty="0">
                <a:solidFill>
                  <a:srgbClr val="000000"/>
                </a:solidFill>
                <a:ea typeface="MS Gothic" panose="020B0609070205080204" pitchFamily="49" charset="-128"/>
                <a:cs typeface="Calibri" panose="020F0502020204030204" pitchFamily="34" charset="0"/>
              </a:rPr>
              <a:t>Fire wardens are designated and trained. </a:t>
            </a:r>
            <a:endParaRPr lang="en-AU" sz="1600" dirty="0">
              <a:ea typeface="MS Gothic" panose="020B0609070205080204" pitchFamily="49" charset="-128"/>
              <a:cs typeface="Times New Roman" panose="02020603050405020304" pitchFamily="18" charset="0"/>
            </a:endParaRPr>
          </a:p>
          <a:p>
            <a:r>
              <a:rPr lang="en-AU" sz="1600" dirty="0">
                <a:solidFill>
                  <a:srgbClr val="000000"/>
                </a:solidFill>
                <a:ea typeface="MS Gothic" panose="020B0609070205080204" pitchFamily="49" charset="-128"/>
                <a:cs typeface="Calibri" panose="020F0502020204030204" pitchFamily="34" charset="0"/>
              </a:rPr>
              <a:t>Fire extinguishers and hose reels are checked as required by law to ensure they are fully functional. </a:t>
            </a:r>
            <a:endParaRPr lang="en-AU" sz="1600" dirty="0">
              <a:ea typeface="MS Gothic" panose="020B0609070205080204" pitchFamily="49" charset="-128"/>
            </a:endParaRPr>
          </a:p>
          <a:p>
            <a:endParaRPr lang="en-AU" sz="1600" b="1" u="sng" dirty="0">
              <a:solidFill>
                <a:srgbClr val="000000"/>
              </a:solidFill>
              <a:ea typeface="MS Gothic" panose="020B0609070205080204" pitchFamily="49" charset="-128"/>
              <a:cs typeface="Calibri" panose="020F0502020204030204" pitchFamily="34" charset="0"/>
            </a:endParaRPr>
          </a:p>
          <a:p>
            <a:r>
              <a:rPr lang="en-AU" sz="1600" b="1" dirty="0">
                <a:solidFill>
                  <a:srgbClr val="000000"/>
                </a:solidFill>
                <a:ea typeface="MS Gothic" panose="020B0609070205080204" pitchFamily="49" charset="-128"/>
                <a:cs typeface="Calibri" panose="020F0502020204030204" pitchFamily="34" charset="0"/>
              </a:rPr>
              <a:t>Internal Emergency Drills:</a:t>
            </a:r>
            <a:r>
              <a:rPr lang="en-AU" sz="1600" dirty="0">
                <a:solidFill>
                  <a:srgbClr val="000000"/>
                </a:solidFill>
                <a:ea typeface="MS Gothic" panose="020B0609070205080204" pitchFamily="49" charset="-128"/>
                <a:cs typeface="Calibri" panose="020F0502020204030204" pitchFamily="34" charset="0"/>
              </a:rPr>
              <a:t> </a:t>
            </a:r>
          </a:p>
          <a:p>
            <a:r>
              <a:rPr lang="en-AU" sz="1600" dirty="0">
                <a:solidFill>
                  <a:srgbClr val="000000"/>
                </a:solidFill>
                <a:ea typeface="MS Gothic" panose="020B0609070205080204" pitchFamily="49" charset="-128"/>
                <a:cs typeface="Calibri" panose="020F0502020204030204" pitchFamily="34" charset="0"/>
              </a:rPr>
              <a:t>Evacuation drills are conducted under the supervision of the Location Manager. Drills are necessary to train and prepare building occupants for safe evacuation should an internal emergency occur. All fire alarms should be treated as “real” and full evacuation conducted. Following evacuation drills the efficiency should be assessed and revisions made to procedures if necessary. </a:t>
            </a:r>
            <a:endParaRPr lang="en-AU" sz="1600" dirty="0">
              <a:ea typeface="MS Gothic" panose="020B0609070205080204" pitchFamily="49" charset="-128"/>
              <a:cs typeface="Times New Roman" panose="02020603050405020304" pitchFamily="18" charset="0"/>
            </a:endParaRPr>
          </a:p>
        </p:txBody>
      </p:sp>
      <p:pic>
        <p:nvPicPr>
          <p:cNvPr id="8" name="Picture 7" descr="A picture containing logo&#10;&#10;Description automatically generated">
            <a:extLst>
              <a:ext uri="{FF2B5EF4-FFF2-40B4-BE49-F238E27FC236}">
                <a16:creationId xmlns:a16="http://schemas.microsoft.com/office/drawing/2014/main" xmlns="" id="{10639C2B-11CD-1540-97F5-8D543CEBFE9C}"/>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69279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89779C9-FA71-AD4C-B033-FC8FE1F04FAD}"/>
              </a:ext>
            </a:extLst>
          </p:cNvPr>
          <p:cNvSpPr/>
          <p:nvPr/>
        </p:nvSpPr>
        <p:spPr>
          <a:xfrm>
            <a:off x="681038" y="1784130"/>
            <a:ext cx="8543924" cy="3647152"/>
          </a:xfrm>
          <a:prstGeom prst="rect">
            <a:avLst/>
          </a:prstGeom>
        </p:spPr>
        <p:txBody>
          <a:bodyPr wrap="square">
            <a:spAutoFit/>
          </a:bodyPr>
          <a:lstStyle/>
          <a:p>
            <a:pPr>
              <a:lnSpc>
                <a:spcPts val="1500"/>
              </a:lnSpc>
              <a:spcAft>
                <a:spcPts val="325"/>
              </a:spcAft>
            </a:pPr>
            <a:r>
              <a:rPr lang="en-AU" sz="1600" b="1" dirty="0">
                <a:solidFill>
                  <a:srgbClr val="000000"/>
                </a:solidFill>
                <a:ea typeface="MS Gothic" panose="020B0609070205080204" pitchFamily="49" charset="-128"/>
                <a:cs typeface="Calibri" panose="020F0502020204030204" pitchFamily="34" charset="0"/>
              </a:rPr>
              <a:t>Standard Instruction applicable in Case of Fire </a:t>
            </a:r>
          </a:p>
          <a:p>
            <a:pPr>
              <a:lnSpc>
                <a:spcPts val="1500"/>
              </a:lnSpc>
              <a:spcAft>
                <a:spcPts val="325"/>
              </a:spcAft>
            </a:pPr>
            <a:r>
              <a:rPr lang="en-AU" sz="1600" b="1" dirty="0">
                <a:solidFill>
                  <a:srgbClr val="000000"/>
                </a:solidFill>
                <a:ea typeface="MS Gothic" panose="020B0609070205080204" pitchFamily="49" charset="-128"/>
                <a:cs typeface="Calibri" panose="020F0502020204030204" pitchFamily="34" charset="0"/>
              </a:rPr>
              <a:t>Wardens are responsible for:</a:t>
            </a:r>
            <a:endParaRPr lang="en-AU" sz="1600" b="1" dirty="0">
              <a:ea typeface="MS Gothic" panose="020B0609070205080204" pitchFamily="49" charset="-128"/>
              <a:cs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sounding the Alarm </a:t>
            </a:r>
            <a:endParaRPr lang="en-AU" sz="1600" dirty="0">
              <a:solidFill>
                <a:srgbClr val="000000"/>
              </a:solidFill>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calling 000 (Police and Fire) to report name, location, description of emergency, </a:t>
            </a:r>
            <a:endParaRPr lang="en-AU" sz="1600" dirty="0">
              <a:solidFill>
                <a:srgbClr val="000000"/>
              </a:solidFill>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if trained, using fire extinguishers to aid in evacuation and to confine the area of the fire, </a:t>
            </a:r>
            <a:endParaRPr lang="en-AU" sz="1600" dirty="0">
              <a:solidFill>
                <a:srgbClr val="000000"/>
              </a:solidFill>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removing victims in the immediate area of the fire, </a:t>
            </a:r>
            <a:endParaRPr lang="en-AU" sz="1600" dirty="0">
              <a:solidFill>
                <a:srgbClr val="000000"/>
              </a:solidFill>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ensuring every area/room including bathrooms, have been checked and cleared, </a:t>
            </a:r>
            <a:endParaRPr lang="en-AU" sz="1600" dirty="0">
              <a:solidFill>
                <a:srgbClr val="000000"/>
              </a:solidFill>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confining fire and smoke by closing doors and windows in vicinity of fire, </a:t>
            </a:r>
            <a:endParaRPr lang="en-AU" sz="1600" dirty="0">
              <a:solidFill>
                <a:srgbClr val="000000"/>
              </a:solidFill>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directing persons to assigned exits and the Assembly Point, </a:t>
            </a:r>
            <a:endParaRPr lang="en-AU" sz="1600" dirty="0">
              <a:solidFill>
                <a:srgbClr val="000000"/>
              </a:solidFill>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ensuring area is completely evacuated, </a:t>
            </a:r>
            <a:endParaRPr lang="en-AU" sz="1600" dirty="0">
              <a:solidFill>
                <a:srgbClr val="000000"/>
              </a:solidFill>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checking all persons at Assembly Point and identify missing persons, </a:t>
            </a:r>
            <a:endParaRPr lang="en-AU" sz="1600" dirty="0">
              <a:solidFill>
                <a:srgbClr val="000000"/>
              </a:solidFill>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reporting missing person(s) presumed to be in the building to Police/Fire Services, </a:t>
            </a:r>
            <a:endParaRPr lang="en-AU" sz="1600" dirty="0">
              <a:solidFill>
                <a:srgbClr val="000000"/>
              </a:solidFill>
              <a:ea typeface="Times New Roman" panose="02020603050405020304" pitchFamily="18" charset="0"/>
            </a:endParaRPr>
          </a:p>
          <a:p>
            <a:pPr marL="342900" lvl="0" indent="-342900">
              <a:buFont typeface="Arial" panose="020B0604020202020204" pitchFamily="34" charset="0"/>
              <a:buChar char="•"/>
            </a:pPr>
            <a:r>
              <a:rPr lang="en-AU" sz="1600" dirty="0">
                <a:solidFill>
                  <a:srgbClr val="000000"/>
                </a:solidFill>
                <a:ea typeface="Times New Roman" panose="02020603050405020304" pitchFamily="18" charset="0"/>
                <a:cs typeface="Calibri" panose="020F0502020204030204" pitchFamily="34" charset="0"/>
              </a:rPr>
              <a:t>remaining at Assembly Point until further instruction from Police/Fire Services. </a:t>
            </a:r>
            <a:endParaRPr lang="en-AU" sz="1600" dirty="0">
              <a:solidFill>
                <a:srgbClr val="000000"/>
              </a:solidFill>
              <a:ea typeface="Times New Roman" panose="02020603050405020304" pitchFamily="18" charset="0"/>
            </a:endParaRPr>
          </a:p>
        </p:txBody>
      </p:sp>
      <p:pic>
        <p:nvPicPr>
          <p:cNvPr id="8" name="Picture 7" descr="A picture containing logo&#10;&#10;Description automatically generated">
            <a:extLst>
              <a:ext uri="{FF2B5EF4-FFF2-40B4-BE49-F238E27FC236}">
                <a16:creationId xmlns:a16="http://schemas.microsoft.com/office/drawing/2014/main" xmlns="" id="{28ED75CC-00DC-064A-99CA-1DAE28EFCB2A}"/>
              </a:ext>
            </a:extLst>
          </p:cNvPr>
          <p:cNvPicPr>
            <a:picLocks noChangeAspect="1"/>
          </p:cNvPicPr>
          <p:nvPr/>
        </p:nvPicPr>
        <p:blipFill>
          <a:blip r:embed="rId2"/>
          <a:stretch>
            <a:fillRect/>
          </a:stretch>
        </p:blipFill>
        <p:spPr>
          <a:xfrm>
            <a:off x="8418786" y="1"/>
            <a:ext cx="1487214" cy="1487214"/>
          </a:xfrm>
          <a:prstGeom prst="rect">
            <a:avLst/>
          </a:prstGeom>
        </p:spPr>
      </p:pic>
      <p:sp>
        <p:nvSpPr>
          <p:cNvPr id="9" name="Title 1">
            <a:extLst>
              <a:ext uri="{FF2B5EF4-FFF2-40B4-BE49-F238E27FC236}">
                <a16:creationId xmlns:a16="http://schemas.microsoft.com/office/drawing/2014/main" xmlns="" id="{409A34E6-CE3B-894D-94E6-B0F5E1698F07}"/>
              </a:ext>
            </a:extLst>
          </p:cNvPr>
          <p:cNvSpPr txBox="1">
            <a:spLocks/>
          </p:cNvSpPr>
          <p:nvPr/>
        </p:nvSpPr>
        <p:spPr>
          <a:xfrm>
            <a:off x="681038" y="458567"/>
            <a:ext cx="70231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t>Emergency Preparedness and Evacuation </a:t>
            </a:r>
            <a:endParaRPr lang="en-US" sz="3200" dirty="0"/>
          </a:p>
        </p:txBody>
      </p:sp>
    </p:spTree>
    <p:extLst>
      <p:ext uri="{BB962C8B-B14F-4D97-AF65-F5344CB8AC3E}">
        <p14:creationId xmlns:p14="http://schemas.microsoft.com/office/powerpoint/2010/main" val="642540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89779C9-FA71-AD4C-B033-FC8FE1F04FAD}"/>
              </a:ext>
            </a:extLst>
          </p:cNvPr>
          <p:cNvSpPr/>
          <p:nvPr/>
        </p:nvSpPr>
        <p:spPr>
          <a:xfrm>
            <a:off x="681038" y="1784130"/>
            <a:ext cx="8543924" cy="2793072"/>
          </a:xfrm>
          <a:prstGeom prst="rect">
            <a:avLst/>
          </a:prstGeom>
        </p:spPr>
        <p:txBody>
          <a:bodyPr wrap="square">
            <a:spAutoFit/>
          </a:bodyPr>
          <a:lstStyle/>
          <a:p>
            <a:pPr>
              <a:lnSpc>
                <a:spcPts val="1500"/>
              </a:lnSpc>
              <a:spcAft>
                <a:spcPts val="325"/>
              </a:spcAft>
            </a:pPr>
            <a:r>
              <a:rPr lang="en-AU" sz="1600" b="1" dirty="0">
                <a:solidFill>
                  <a:srgbClr val="000000"/>
                </a:solidFill>
                <a:ea typeface="MS Gothic" panose="020B0609070205080204" pitchFamily="49" charset="-128"/>
                <a:cs typeface="Calibri" panose="020F0502020204030204" pitchFamily="34" charset="0"/>
              </a:rPr>
              <a:t>Standard Instruction applicable in Case of Fire </a:t>
            </a:r>
          </a:p>
          <a:p>
            <a:pPr>
              <a:lnSpc>
                <a:spcPts val="1500"/>
              </a:lnSpc>
              <a:spcAft>
                <a:spcPts val="325"/>
              </a:spcAft>
            </a:pPr>
            <a:r>
              <a:rPr lang="en-AU" sz="1600" b="1" dirty="0">
                <a:solidFill>
                  <a:srgbClr val="000000"/>
                </a:solidFill>
                <a:ea typeface="MS Gothic" panose="020B0609070205080204" pitchFamily="49" charset="-128"/>
                <a:cs typeface="Calibri" panose="020F0502020204030204" pitchFamily="34" charset="0"/>
              </a:rPr>
              <a:t>Staff and members are responsible for:</a:t>
            </a:r>
            <a:endParaRPr lang="en-AU" sz="1600" b="1" dirty="0">
              <a:ea typeface="MS Gothic" panose="020B0609070205080204" pitchFamily="49" charset="-128"/>
              <a:cs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ea typeface="Times New Roman" panose="02020603050405020304" pitchFamily="18" charset="0"/>
                <a:cs typeface="Calibri" panose="020F0502020204030204" pitchFamily="34" charset="0"/>
              </a:rPr>
              <a:t>sounding the Alarm, </a:t>
            </a:r>
            <a:endParaRPr lang="en-AU" sz="1600" dirty="0">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ea typeface="Times New Roman" panose="02020603050405020304" pitchFamily="18" charset="0"/>
                <a:cs typeface="Calibri" panose="020F0502020204030204" pitchFamily="34" charset="0"/>
              </a:rPr>
              <a:t>calling 000 (Police and Fire) to report name, location, description of emergency, </a:t>
            </a:r>
            <a:endParaRPr lang="en-AU" sz="1600" dirty="0">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ea typeface="Times New Roman" panose="02020603050405020304" pitchFamily="18" charset="0"/>
                <a:cs typeface="Calibri" panose="020F0502020204030204" pitchFamily="34" charset="0"/>
              </a:rPr>
              <a:t>if trained, using fire extinguishers to aid in evacuation and to confine the area of the fire, </a:t>
            </a:r>
            <a:endParaRPr lang="en-AU" sz="1600" dirty="0">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ea typeface="Times New Roman" panose="02020603050405020304" pitchFamily="18" charset="0"/>
                <a:cs typeface="Calibri" panose="020F0502020204030204" pitchFamily="34" charset="0"/>
              </a:rPr>
              <a:t>removing victims in the immediate area of the fire, </a:t>
            </a:r>
            <a:endParaRPr lang="en-AU" sz="1600" dirty="0">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ea typeface="Times New Roman" panose="02020603050405020304" pitchFamily="18" charset="0"/>
                <a:cs typeface="Calibri" panose="020F0502020204030204" pitchFamily="34" charset="0"/>
              </a:rPr>
              <a:t>confining fire and smoke by closing doors and windows in vicinity of fire, </a:t>
            </a:r>
            <a:endParaRPr lang="en-AU" sz="1600" dirty="0">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ea typeface="Times New Roman" panose="02020603050405020304" pitchFamily="18" charset="0"/>
                <a:cs typeface="Calibri" panose="020F0502020204030204" pitchFamily="34" charset="0"/>
              </a:rPr>
              <a:t>making your way to the assigned exits and the Assembly Point, </a:t>
            </a:r>
            <a:endParaRPr lang="en-AU" sz="1600" dirty="0">
              <a:ea typeface="Times New Roman" panose="02020603050405020304" pitchFamily="18" charset="0"/>
            </a:endParaRPr>
          </a:p>
          <a:p>
            <a:pPr marL="342900" lvl="0" indent="-342900">
              <a:spcAft>
                <a:spcPts val="335"/>
              </a:spcAft>
              <a:buFont typeface="Arial" panose="020B0604020202020204" pitchFamily="34" charset="0"/>
              <a:buChar char="•"/>
            </a:pPr>
            <a:r>
              <a:rPr lang="en-AU" sz="1600" dirty="0">
                <a:ea typeface="Times New Roman" panose="02020603050405020304" pitchFamily="18" charset="0"/>
                <a:cs typeface="Calibri" panose="020F0502020204030204" pitchFamily="34" charset="0"/>
              </a:rPr>
              <a:t>listening to and follow all direction from the Warden,</a:t>
            </a:r>
            <a:endParaRPr lang="en-AU" sz="1600" dirty="0">
              <a:ea typeface="Times New Roman" panose="02020603050405020304" pitchFamily="18" charset="0"/>
            </a:endParaRPr>
          </a:p>
          <a:p>
            <a:pPr marL="342900" lvl="0" indent="-342900">
              <a:buFont typeface="Arial" panose="020B0604020202020204" pitchFamily="34" charset="0"/>
              <a:buChar char="•"/>
            </a:pPr>
            <a:r>
              <a:rPr lang="en-AU" sz="1600" dirty="0">
                <a:ea typeface="Times New Roman" panose="02020603050405020304" pitchFamily="18" charset="0"/>
                <a:cs typeface="Calibri" panose="020F0502020204030204" pitchFamily="34" charset="0"/>
              </a:rPr>
              <a:t>remaining at Assembly Point until </a:t>
            </a:r>
            <a:r>
              <a:rPr lang="en-AU" sz="1600" dirty="0">
                <a:solidFill>
                  <a:srgbClr val="000000"/>
                </a:solidFill>
                <a:ea typeface="Times New Roman" panose="02020603050405020304" pitchFamily="18" charset="0"/>
                <a:cs typeface="Calibri" panose="020F0502020204030204" pitchFamily="34" charset="0"/>
              </a:rPr>
              <a:t>further instruction from Police/Fire Services. </a:t>
            </a:r>
            <a:endParaRPr lang="en-AU" sz="1600" dirty="0">
              <a:solidFill>
                <a:srgbClr val="000000"/>
              </a:solidFill>
              <a:ea typeface="Times New Roman" panose="02020603050405020304" pitchFamily="18" charset="0"/>
            </a:endParaRPr>
          </a:p>
        </p:txBody>
      </p:sp>
      <p:pic>
        <p:nvPicPr>
          <p:cNvPr id="8" name="Picture 7" descr="A picture containing logo&#10;&#10;Description automatically generated">
            <a:extLst>
              <a:ext uri="{FF2B5EF4-FFF2-40B4-BE49-F238E27FC236}">
                <a16:creationId xmlns:a16="http://schemas.microsoft.com/office/drawing/2014/main" xmlns="" id="{28ED75CC-00DC-064A-99CA-1DAE28EFCB2A}"/>
              </a:ext>
            </a:extLst>
          </p:cNvPr>
          <p:cNvPicPr>
            <a:picLocks noChangeAspect="1"/>
          </p:cNvPicPr>
          <p:nvPr/>
        </p:nvPicPr>
        <p:blipFill>
          <a:blip r:embed="rId2"/>
          <a:stretch>
            <a:fillRect/>
          </a:stretch>
        </p:blipFill>
        <p:spPr>
          <a:xfrm>
            <a:off x="8418786" y="1"/>
            <a:ext cx="1487214" cy="1487214"/>
          </a:xfrm>
          <a:prstGeom prst="rect">
            <a:avLst/>
          </a:prstGeom>
        </p:spPr>
      </p:pic>
      <p:sp>
        <p:nvSpPr>
          <p:cNvPr id="9" name="Title 1">
            <a:extLst>
              <a:ext uri="{FF2B5EF4-FFF2-40B4-BE49-F238E27FC236}">
                <a16:creationId xmlns:a16="http://schemas.microsoft.com/office/drawing/2014/main" xmlns="" id="{409A34E6-CE3B-894D-94E6-B0F5E1698F07}"/>
              </a:ext>
            </a:extLst>
          </p:cNvPr>
          <p:cNvSpPr txBox="1">
            <a:spLocks/>
          </p:cNvSpPr>
          <p:nvPr/>
        </p:nvSpPr>
        <p:spPr>
          <a:xfrm>
            <a:off x="681038" y="458567"/>
            <a:ext cx="70231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t>Emergency Preparedness and Evacuation </a:t>
            </a:r>
            <a:endParaRPr lang="en-US" sz="3200" dirty="0"/>
          </a:p>
        </p:txBody>
      </p:sp>
    </p:spTree>
    <p:extLst>
      <p:ext uri="{BB962C8B-B14F-4D97-AF65-F5344CB8AC3E}">
        <p14:creationId xmlns:p14="http://schemas.microsoft.com/office/powerpoint/2010/main" val="32650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710A3D3-685B-3841-8C93-FA42640EFD96}"/>
              </a:ext>
            </a:extLst>
          </p:cNvPr>
          <p:cNvSpPr txBox="1"/>
          <p:nvPr/>
        </p:nvSpPr>
        <p:spPr>
          <a:xfrm>
            <a:off x="835818" y="1967266"/>
            <a:ext cx="2135982" cy="2547257"/>
          </a:xfrm>
          <a:prstGeom prst="rect">
            <a:avLst/>
          </a:prstGeom>
          <a:noFill/>
        </p:spPr>
        <p:txBody>
          <a:bodyPr vert="horz" lIns="91440" tIns="45720" rIns="91440" bIns="45720" rtlCol="0" anchor="ctr">
            <a:normAutofit/>
          </a:bodyPr>
          <a:lstStyle/>
          <a:p>
            <a:pPr algn="ctr" defTabSz="914400">
              <a:lnSpc>
                <a:spcPct val="90000"/>
              </a:lnSpc>
              <a:spcBef>
                <a:spcPct val="0"/>
              </a:spcBef>
              <a:spcAft>
                <a:spcPts val="600"/>
              </a:spcAft>
            </a:pPr>
            <a:r>
              <a:rPr lang="en-US" sz="3200" kern="1200" dirty="0">
                <a:solidFill>
                  <a:srgbClr val="FFFFFF"/>
                </a:solidFill>
                <a:latin typeface="+mj-lt"/>
                <a:ea typeface="+mj-ea"/>
                <a:cs typeface="+mj-cs"/>
              </a:rPr>
              <a:t>TEAM HANDBOOK</a:t>
            </a:r>
          </a:p>
        </p:txBody>
      </p:sp>
      <p:pic>
        <p:nvPicPr>
          <p:cNvPr id="6" name="Picture 5" descr="A picture containing logo&#10;&#10;Description automatically generated">
            <a:extLst>
              <a:ext uri="{FF2B5EF4-FFF2-40B4-BE49-F238E27FC236}">
                <a16:creationId xmlns:a16="http://schemas.microsoft.com/office/drawing/2014/main" xmlns="" id="{3A371C8F-8402-B44C-9881-8F7BA373B53A}"/>
              </a:ext>
            </a:extLst>
          </p:cNvPr>
          <p:cNvPicPr>
            <a:picLocks noChangeAspect="1"/>
          </p:cNvPicPr>
          <p:nvPr/>
        </p:nvPicPr>
        <p:blipFill rotWithShape="1">
          <a:blip r:embed="rId2"/>
          <a:srcRect l="12085"/>
          <a:stretch/>
        </p:blipFill>
        <p:spPr>
          <a:xfrm>
            <a:off x="319596" y="397458"/>
            <a:ext cx="4843494" cy="5509319"/>
          </a:xfrm>
          <a:prstGeom prst="rect">
            <a:avLst/>
          </a:prstGeom>
        </p:spPr>
      </p:pic>
      <p:sp>
        <p:nvSpPr>
          <p:cNvPr id="3" name="Rectangle 2">
            <a:extLst>
              <a:ext uri="{FF2B5EF4-FFF2-40B4-BE49-F238E27FC236}">
                <a16:creationId xmlns:a16="http://schemas.microsoft.com/office/drawing/2014/main" xmlns="" id="{AD60268D-F56F-9E40-A18B-E57415A8C195}"/>
              </a:ext>
            </a:extLst>
          </p:cNvPr>
          <p:cNvSpPr/>
          <p:nvPr/>
        </p:nvSpPr>
        <p:spPr>
          <a:xfrm>
            <a:off x="4572112" y="840236"/>
            <a:ext cx="4724180" cy="4801314"/>
          </a:xfrm>
          <a:prstGeom prst="rect">
            <a:avLst/>
          </a:prstGeom>
        </p:spPr>
        <p:txBody>
          <a:bodyPr wrap="square">
            <a:spAutoFit/>
          </a:bodyPr>
          <a:lstStyle/>
          <a:p>
            <a:r>
              <a:rPr lang="en-AU" b="1" i="1" dirty="0">
                <a:latin typeface="Avenir" panose="02000503020000020003" pitchFamily="2" charset="0"/>
              </a:rPr>
              <a:t>Team Up</a:t>
            </a:r>
            <a:r>
              <a:rPr lang="en-AU" dirty="0">
                <a:latin typeface="Avenir" panose="02000503020000020003" pitchFamily="2" charset="0"/>
              </a:rPr>
              <a:t> offers short and long term work spaces in the form of hot desks, meeting rooms, studios and galleries. </a:t>
            </a:r>
          </a:p>
          <a:p>
            <a:endParaRPr lang="en-AU" dirty="0">
              <a:latin typeface="Avenir" panose="02000503020000020003" pitchFamily="2" charset="0"/>
            </a:endParaRPr>
          </a:p>
          <a:p>
            <a:r>
              <a:rPr lang="en-AU" dirty="0">
                <a:latin typeface="Avenir" panose="02000503020000020003" pitchFamily="2" charset="0"/>
              </a:rPr>
              <a:t>Artists, designers and makers in a multitude of disciplines can book a desk or meeting room by the hour, or a studio or gallery space for a week, a month or longer.</a:t>
            </a:r>
          </a:p>
          <a:p>
            <a:endParaRPr lang="en-AU" dirty="0">
              <a:latin typeface="Avenir" panose="02000503020000020003" pitchFamily="2" charset="0"/>
            </a:endParaRPr>
          </a:p>
          <a:p>
            <a:r>
              <a:rPr lang="en-AU" dirty="0">
                <a:latin typeface="Avenir" panose="02000503020000020003" pitchFamily="2" charset="0"/>
              </a:rPr>
              <a:t>The founders of this creative centre are looking for designers to create a mural that will fill a wall in the front entrance to the building.</a:t>
            </a:r>
            <a:br>
              <a:rPr lang="en-AU" dirty="0">
                <a:latin typeface="Avenir" panose="02000503020000020003" pitchFamily="2" charset="0"/>
              </a:rPr>
            </a:br>
            <a:r>
              <a:rPr lang="en-AU" dirty="0">
                <a:latin typeface="Avenir" panose="02000503020000020003" pitchFamily="2" charset="0"/>
              </a:rPr>
              <a:t>This mural must be a collaborative project and reflect the ethos of the creative space which is creativity, sustainability, innovation and collaboration.</a:t>
            </a:r>
            <a:endParaRPr lang="en-AU" dirty="0"/>
          </a:p>
        </p:txBody>
      </p:sp>
    </p:spTree>
    <p:extLst>
      <p:ext uri="{BB962C8B-B14F-4D97-AF65-F5344CB8AC3E}">
        <p14:creationId xmlns:p14="http://schemas.microsoft.com/office/powerpoint/2010/main" val="4280968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9F14DC6-869F-754F-93B1-CCF0A73EA700}"/>
              </a:ext>
            </a:extLst>
          </p:cNvPr>
          <p:cNvSpPr>
            <a:spLocks noGrp="1"/>
          </p:cNvSpPr>
          <p:nvPr>
            <p:ph type="title"/>
          </p:nvPr>
        </p:nvSpPr>
        <p:spPr>
          <a:xfrm>
            <a:off x="681038" y="427036"/>
            <a:ext cx="7023175" cy="1325563"/>
          </a:xfrm>
        </p:spPr>
        <p:txBody>
          <a:bodyPr>
            <a:normAutofit/>
          </a:bodyPr>
          <a:lstStyle/>
          <a:p>
            <a:r>
              <a:rPr lang="en-US" sz="3200" b="1" dirty="0"/>
              <a:t>Bomb Threats</a:t>
            </a:r>
          </a:p>
        </p:txBody>
      </p:sp>
      <p:sp>
        <p:nvSpPr>
          <p:cNvPr id="7" name="Rectangle 6">
            <a:extLst>
              <a:ext uri="{FF2B5EF4-FFF2-40B4-BE49-F238E27FC236}">
                <a16:creationId xmlns:a16="http://schemas.microsoft.com/office/drawing/2014/main" xmlns="" id="{B89779C9-FA71-AD4C-B033-FC8FE1F04FAD}"/>
              </a:ext>
            </a:extLst>
          </p:cNvPr>
          <p:cNvSpPr/>
          <p:nvPr/>
        </p:nvSpPr>
        <p:spPr>
          <a:xfrm>
            <a:off x="681038" y="1752599"/>
            <a:ext cx="8543924" cy="3570208"/>
          </a:xfrm>
          <a:prstGeom prst="rect">
            <a:avLst/>
          </a:prstGeom>
        </p:spPr>
        <p:txBody>
          <a:bodyPr wrap="square">
            <a:spAutoFit/>
          </a:bodyPr>
          <a:lstStyle/>
          <a:p>
            <a:r>
              <a:rPr lang="en-AU" sz="1600" dirty="0"/>
              <a:t>Response to possible bomb threat should be included in induction training together with fire response and emergency evacuation procedures. </a:t>
            </a:r>
          </a:p>
          <a:p>
            <a:endParaRPr lang="en-AU" sz="1600" dirty="0"/>
          </a:p>
          <a:p>
            <a:r>
              <a:rPr lang="en-AU" sz="1600" dirty="0"/>
              <a:t>Instructions should include the following principles: </a:t>
            </a:r>
          </a:p>
          <a:p>
            <a:endParaRPr lang="en-AU" sz="1600" dirty="0"/>
          </a:p>
          <a:p>
            <a:pPr marL="285750" lvl="0" indent="-285750">
              <a:buFont typeface="Arial" panose="020B0604020202020204" pitchFamily="34" charset="0"/>
              <a:buChar char="•"/>
            </a:pPr>
            <a:r>
              <a:rPr lang="en-AU" sz="1600" dirty="0"/>
              <a:t>Keep the person on the phone – ask questions such as "When?", "Where?", "What?" and "Why?" </a:t>
            </a:r>
          </a:p>
          <a:p>
            <a:pPr marL="285750" lvl="0" indent="-285750">
              <a:buFont typeface="Arial" panose="020B0604020202020204" pitchFamily="34" charset="0"/>
              <a:buChar char="•"/>
            </a:pPr>
            <a:r>
              <a:rPr lang="en-AU" sz="1600" dirty="0"/>
              <a:t>After the call, do not hang up the phone unless you must call for help.</a:t>
            </a:r>
          </a:p>
          <a:p>
            <a:pPr marL="285750" lvl="0" indent="-285750">
              <a:buFont typeface="Arial" panose="020B0604020202020204" pitchFamily="34" charset="0"/>
              <a:buChar char="•"/>
            </a:pPr>
            <a:r>
              <a:rPr lang="en-AU" sz="1600" dirty="0"/>
              <a:t>Call Police on 000 immediately (during the call if possible). </a:t>
            </a:r>
          </a:p>
          <a:p>
            <a:pPr marL="285750" lvl="0" indent="-285750">
              <a:buFont typeface="Arial" panose="020B0604020202020204" pitchFamily="34" charset="0"/>
              <a:buChar char="•"/>
            </a:pPr>
            <a:r>
              <a:rPr lang="en-AU" sz="1600" dirty="0"/>
              <a:t>Notify your Location Manager or Warden and follow their guidance. </a:t>
            </a:r>
          </a:p>
          <a:p>
            <a:pPr marL="285750" lvl="0" indent="-285750">
              <a:buFont typeface="Arial" panose="020B0604020202020204" pitchFamily="34" charset="0"/>
              <a:buChar char="•"/>
            </a:pPr>
            <a:r>
              <a:rPr lang="en-AU" sz="1600" dirty="0"/>
              <a:t>Do not touch or move any suspicious package. </a:t>
            </a:r>
          </a:p>
          <a:p>
            <a:pPr marL="285750" lvl="0" indent="-285750">
              <a:buFont typeface="Arial" panose="020B0604020202020204" pitchFamily="34" charset="0"/>
              <a:buChar char="•"/>
            </a:pPr>
            <a:r>
              <a:rPr lang="en-AU" sz="1600" dirty="0"/>
              <a:t>Remain calm and avoid creating a panic. </a:t>
            </a:r>
          </a:p>
          <a:p>
            <a:pPr lvl="0"/>
            <a:endParaRPr lang="en-AU" sz="1600" dirty="0"/>
          </a:p>
          <a:p>
            <a:pPr lvl="0"/>
            <a:r>
              <a:rPr lang="en-AU" sz="1600" dirty="0"/>
              <a:t>All staff are offered access to counselling services following such an event. </a:t>
            </a:r>
          </a:p>
          <a:p>
            <a:endParaRPr lang="en-AU" dirty="0"/>
          </a:p>
        </p:txBody>
      </p:sp>
      <p:pic>
        <p:nvPicPr>
          <p:cNvPr id="8" name="Picture 7" descr="A picture containing logo&#10;&#10;Description automatically generated">
            <a:extLst>
              <a:ext uri="{FF2B5EF4-FFF2-40B4-BE49-F238E27FC236}">
                <a16:creationId xmlns:a16="http://schemas.microsoft.com/office/drawing/2014/main" xmlns="" id="{06E6AEAC-FB02-F043-95DA-160029DFDEA1}"/>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3402944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9F14DC6-869F-754F-93B1-CCF0A73EA700}"/>
              </a:ext>
            </a:extLst>
          </p:cNvPr>
          <p:cNvSpPr>
            <a:spLocks noGrp="1"/>
          </p:cNvSpPr>
          <p:nvPr>
            <p:ph type="title"/>
          </p:nvPr>
        </p:nvSpPr>
        <p:spPr>
          <a:xfrm>
            <a:off x="681038" y="346896"/>
            <a:ext cx="7023175" cy="1325563"/>
          </a:xfrm>
        </p:spPr>
        <p:txBody>
          <a:bodyPr>
            <a:normAutofit/>
          </a:bodyPr>
          <a:lstStyle/>
          <a:p>
            <a:r>
              <a:rPr lang="en-US" sz="3200" b="1" dirty="0"/>
              <a:t>Incident Reporting &amp; Investigation</a:t>
            </a:r>
          </a:p>
        </p:txBody>
      </p:sp>
      <p:sp>
        <p:nvSpPr>
          <p:cNvPr id="7" name="Rectangle 6">
            <a:extLst>
              <a:ext uri="{FF2B5EF4-FFF2-40B4-BE49-F238E27FC236}">
                <a16:creationId xmlns:a16="http://schemas.microsoft.com/office/drawing/2014/main" xmlns="" id="{B89779C9-FA71-AD4C-B033-FC8FE1F04FAD}"/>
              </a:ext>
            </a:extLst>
          </p:cNvPr>
          <p:cNvSpPr/>
          <p:nvPr/>
        </p:nvSpPr>
        <p:spPr>
          <a:xfrm>
            <a:off x="681038" y="1487215"/>
            <a:ext cx="8543924" cy="3785652"/>
          </a:xfrm>
          <a:prstGeom prst="rect">
            <a:avLst/>
          </a:prstGeom>
        </p:spPr>
        <p:txBody>
          <a:bodyPr wrap="square">
            <a:spAutoFit/>
          </a:bodyPr>
          <a:lstStyle/>
          <a:p>
            <a:r>
              <a:rPr lang="en-AU" sz="1600" b="1" dirty="0"/>
              <a:t>1.0 Purpose</a:t>
            </a:r>
            <a:r>
              <a:rPr lang="en-AU" sz="1600" dirty="0"/>
              <a:t> </a:t>
            </a:r>
          </a:p>
          <a:p>
            <a:r>
              <a:rPr lang="en-AU" sz="1600" dirty="0"/>
              <a:t>Team Up is committed to the provision of a safe and healthy work environment for all employees, contractors and visitors.</a:t>
            </a:r>
          </a:p>
          <a:p>
            <a:r>
              <a:rPr lang="en-AU" sz="1600" dirty="0"/>
              <a:t>Team Up will maintain records of all hazards, near misses, incidents and injuries for the purposes of minimising risk of injury and ill-health or the recurrence of an incident. Accordingly, all staff are expected to report hazards, near misses and incidents and managers are expected to address these in consultation with staff. </a:t>
            </a:r>
          </a:p>
          <a:p>
            <a:r>
              <a:rPr lang="en-AU" sz="1600" dirty="0"/>
              <a:t>In doing so, this will ensure that Team Up complies with the requirements of the Occupational Health &amp; Safety Regulations 2017, the Occupational Health and Safety Act 2004 and the Workplace Injury Rehabilitation and Compensation Act 2013 (WIRC Act).</a:t>
            </a:r>
          </a:p>
          <a:p>
            <a:endParaRPr lang="en-AU" sz="1600" b="1" dirty="0"/>
          </a:p>
          <a:p>
            <a:r>
              <a:rPr lang="en-AU" sz="1600" b="1" dirty="0"/>
              <a:t>2.0 Scope</a:t>
            </a:r>
            <a:r>
              <a:rPr lang="en-AU" sz="1600" dirty="0"/>
              <a:t> </a:t>
            </a:r>
          </a:p>
          <a:p>
            <a:r>
              <a:rPr lang="en-AU" sz="1600" dirty="0"/>
              <a:t>This procedure encompasses all staff, members or visitors and includes all incidents, accidents, injuries and ‘near misses’ that occur within the workplace. </a:t>
            </a:r>
          </a:p>
          <a:p>
            <a:pPr>
              <a:spcAft>
                <a:spcPts val="1160"/>
              </a:spcAft>
            </a:pPr>
            <a:r>
              <a:rPr lang="en-AU" sz="1600" dirty="0">
                <a:solidFill>
                  <a:srgbClr val="000000"/>
                </a:solidFill>
                <a:latin typeface="Calibri" panose="020F0502020204030204" pitchFamily="34" charset="0"/>
                <a:ea typeface="MS Gothic" panose="020B0609070205080204" pitchFamily="49" charset="-128"/>
                <a:cs typeface="Arial" panose="020B0604020202020204" pitchFamily="34" charset="0"/>
              </a:rPr>
              <a:t> </a:t>
            </a:r>
            <a:endParaRPr lang="en-AU" sz="1600" dirty="0"/>
          </a:p>
        </p:txBody>
      </p:sp>
      <p:pic>
        <p:nvPicPr>
          <p:cNvPr id="8" name="Picture 7" descr="A picture containing logo&#10;&#10;Description automatically generated">
            <a:extLst>
              <a:ext uri="{FF2B5EF4-FFF2-40B4-BE49-F238E27FC236}">
                <a16:creationId xmlns:a16="http://schemas.microsoft.com/office/drawing/2014/main" xmlns="" id="{A5A89E79-7577-3148-8AD1-DCD6B32EFA4D}"/>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382694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9F14DC6-869F-754F-93B1-CCF0A73EA700}"/>
              </a:ext>
            </a:extLst>
          </p:cNvPr>
          <p:cNvSpPr>
            <a:spLocks noGrp="1"/>
          </p:cNvSpPr>
          <p:nvPr>
            <p:ph type="title"/>
          </p:nvPr>
        </p:nvSpPr>
        <p:spPr>
          <a:xfrm>
            <a:off x="485730" y="0"/>
            <a:ext cx="7023175" cy="1325563"/>
          </a:xfrm>
        </p:spPr>
        <p:txBody>
          <a:bodyPr>
            <a:normAutofit/>
          </a:bodyPr>
          <a:lstStyle/>
          <a:p>
            <a:r>
              <a:rPr lang="en-US" sz="3200" b="1" dirty="0"/>
              <a:t>Incident Reporting &amp; Investigation</a:t>
            </a:r>
          </a:p>
        </p:txBody>
      </p:sp>
      <p:sp>
        <p:nvSpPr>
          <p:cNvPr id="7" name="Rectangle 6">
            <a:extLst>
              <a:ext uri="{FF2B5EF4-FFF2-40B4-BE49-F238E27FC236}">
                <a16:creationId xmlns:a16="http://schemas.microsoft.com/office/drawing/2014/main" xmlns="" id="{B89779C9-FA71-AD4C-B033-FC8FE1F04FAD}"/>
              </a:ext>
            </a:extLst>
          </p:cNvPr>
          <p:cNvSpPr/>
          <p:nvPr/>
        </p:nvSpPr>
        <p:spPr>
          <a:xfrm>
            <a:off x="485730" y="1140319"/>
            <a:ext cx="8543924" cy="5293757"/>
          </a:xfrm>
          <a:prstGeom prst="rect">
            <a:avLst/>
          </a:prstGeom>
        </p:spPr>
        <p:txBody>
          <a:bodyPr wrap="square">
            <a:spAutoFit/>
          </a:bodyPr>
          <a:lstStyle/>
          <a:p>
            <a:r>
              <a:rPr lang="en-AU" sz="1600" b="1" dirty="0"/>
              <a:t>3.0 Definition of terms</a:t>
            </a:r>
          </a:p>
          <a:p>
            <a:endParaRPr lang="en-AU" sz="1600" b="1" dirty="0"/>
          </a:p>
          <a:p>
            <a:r>
              <a:rPr lang="en-AU" sz="1600" b="1" dirty="0"/>
              <a:t>Hazard:</a:t>
            </a:r>
            <a:r>
              <a:rPr lang="en-AU" sz="1600" dirty="0"/>
              <a:t>  something that has the potential to injure or harm people, property and equipment</a:t>
            </a:r>
          </a:p>
          <a:p>
            <a:endParaRPr lang="en-AU" sz="1600" dirty="0"/>
          </a:p>
          <a:p>
            <a:r>
              <a:rPr lang="en-AU" sz="1600" b="1" dirty="0"/>
              <a:t>Incident</a:t>
            </a:r>
            <a:r>
              <a:rPr lang="en-AU" sz="1600" dirty="0"/>
              <a:t>: an event that has the potential to or does lead to an injury or damage to property and equipment as result of losing control of a hazard</a:t>
            </a:r>
          </a:p>
          <a:p>
            <a:endParaRPr lang="en-AU" sz="1600" dirty="0"/>
          </a:p>
          <a:p>
            <a:r>
              <a:rPr lang="en-AU" sz="1600" b="1" dirty="0"/>
              <a:t>Near miss: </a:t>
            </a:r>
            <a:r>
              <a:rPr lang="en-AU" sz="1600" dirty="0"/>
              <a:t>any unplanned incidents that occurred at the workplace which, although not resulting in any injury or disease, had the potential to do so</a:t>
            </a:r>
          </a:p>
          <a:p>
            <a:endParaRPr lang="en-AU" sz="1600" dirty="0"/>
          </a:p>
          <a:p>
            <a:r>
              <a:rPr lang="en-AU" sz="1600" b="1" dirty="0"/>
              <a:t>Notifiable Incident:</a:t>
            </a:r>
            <a:r>
              <a:rPr lang="en-AU" sz="1600" dirty="0"/>
              <a:t> an incident for which you are legally required to notify Worksafe Australia in your state or territory. </a:t>
            </a:r>
          </a:p>
          <a:p>
            <a:r>
              <a:rPr lang="en-AU" sz="1600" dirty="0"/>
              <a:t>Incidents that must be reported include those that result in:</a:t>
            </a:r>
          </a:p>
          <a:p>
            <a:r>
              <a:rPr lang="en-AU" sz="1600" dirty="0"/>
              <a:t>- death</a:t>
            </a:r>
          </a:p>
          <a:p>
            <a:r>
              <a:rPr lang="en-AU" sz="1600" dirty="0"/>
              <a:t>- needing medical treatment within 48 hours of being exposed to a substance</a:t>
            </a:r>
          </a:p>
          <a:p>
            <a:r>
              <a:rPr lang="en-AU" sz="1600" dirty="0"/>
              <a:t>- immediate treatment as an in-patient in a hospital</a:t>
            </a:r>
          </a:p>
          <a:p>
            <a:r>
              <a:rPr lang="en-AU" sz="1600" dirty="0"/>
              <a:t>- immediate medical treatment for injuries, including for example amputation, serious head or eye injury, electric shock, serious lacerations.</a:t>
            </a:r>
          </a:p>
          <a:p>
            <a:endParaRPr lang="en-AU" sz="1600" b="1" dirty="0"/>
          </a:p>
          <a:p>
            <a:r>
              <a:rPr lang="en-AU" sz="1600" b="1" dirty="0"/>
              <a:t>IRR</a:t>
            </a:r>
            <a:r>
              <a:rPr lang="en-AU" sz="1600" dirty="0"/>
              <a:t>: Incident Report Register</a:t>
            </a:r>
          </a:p>
          <a:p>
            <a:endParaRPr lang="en-AU" dirty="0"/>
          </a:p>
        </p:txBody>
      </p:sp>
      <p:pic>
        <p:nvPicPr>
          <p:cNvPr id="8" name="Picture 7" descr="A picture containing logo&#10;&#10;Description automatically generated">
            <a:extLst>
              <a:ext uri="{FF2B5EF4-FFF2-40B4-BE49-F238E27FC236}">
                <a16:creationId xmlns:a16="http://schemas.microsoft.com/office/drawing/2014/main" xmlns="" id="{A5A89E79-7577-3148-8AD1-DCD6B32EFA4D}"/>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178993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9F14DC6-869F-754F-93B1-CCF0A73EA700}"/>
              </a:ext>
            </a:extLst>
          </p:cNvPr>
          <p:cNvSpPr>
            <a:spLocks noGrp="1"/>
          </p:cNvSpPr>
          <p:nvPr>
            <p:ph type="title"/>
          </p:nvPr>
        </p:nvSpPr>
        <p:spPr>
          <a:xfrm>
            <a:off x="494607" y="-7024"/>
            <a:ext cx="7023175" cy="1325563"/>
          </a:xfrm>
        </p:spPr>
        <p:txBody>
          <a:bodyPr>
            <a:normAutofit/>
          </a:bodyPr>
          <a:lstStyle/>
          <a:p>
            <a:r>
              <a:rPr lang="en-US" sz="3200" b="1" dirty="0"/>
              <a:t>Incident Reporting &amp; Investigation</a:t>
            </a:r>
          </a:p>
        </p:txBody>
      </p:sp>
      <p:sp>
        <p:nvSpPr>
          <p:cNvPr id="7" name="Rectangle 6">
            <a:extLst>
              <a:ext uri="{FF2B5EF4-FFF2-40B4-BE49-F238E27FC236}">
                <a16:creationId xmlns:a16="http://schemas.microsoft.com/office/drawing/2014/main" xmlns="" id="{B89779C9-FA71-AD4C-B033-FC8FE1F04FAD}"/>
              </a:ext>
            </a:extLst>
          </p:cNvPr>
          <p:cNvSpPr/>
          <p:nvPr/>
        </p:nvSpPr>
        <p:spPr>
          <a:xfrm>
            <a:off x="494607" y="1096866"/>
            <a:ext cx="8543924" cy="4770537"/>
          </a:xfrm>
          <a:prstGeom prst="rect">
            <a:avLst/>
          </a:prstGeom>
        </p:spPr>
        <p:txBody>
          <a:bodyPr wrap="square">
            <a:spAutoFit/>
          </a:bodyPr>
          <a:lstStyle/>
          <a:p>
            <a:r>
              <a:rPr lang="en-AU" sz="1600" b="1" dirty="0"/>
              <a:t>4.0 Responsibility</a:t>
            </a:r>
          </a:p>
          <a:p>
            <a:endParaRPr lang="en-AU" sz="1600" b="1" dirty="0"/>
          </a:p>
          <a:p>
            <a:r>
              <a:rPr lang="en-AU" sz="1600" b="1" dirty="0"/>
              <a:t>Employee</a:t>
            </a:r>
            <a:endParaRPr lang="en-AU" sz="1600" dirty="0"/>
          </a:p>
          <a:p>
            <a:r>
              <a:rPr lang="en-AU" sz="1600" dirty="0"/>
              <a:t>Report any hazard, near miss, incident or injury to the Location Manager.</a:t>
            </a:r>
          </a:p>
          <a:p>
            <a:r>
              <a:rPr lang="en-AU" sz="1600" dirty="0"/>
              <a:t>Complete an incident report form for all hazards, near misses, incidents or injury and record in the IRR (Incident Report Register).</a:t>
            </a:r>
          </a:p>
          <a:p>
            <a:endParaRPr lang="en-AU" sz="1600" b="1" dirty="0"/>
          </a:p>
          <a:p>
            <a:r>
              <a:rPr lang="en-AU" sz="1600" b="1" dirty="0"/>
              <a:t>Location Manager</a:t>
            </a:r>
          </a:p>
          <a:p>
            <a:r>
              <a:rPr lang="en-AU" sz="1600" dirty="0"/>
              <a:t>Respond to hazard reports.</a:t>
            </a:r>
          </a:p>
          <a:p>
            <a:r>
              <a:rPr lang="en-AU" sz="1600" dirty="0"/>
              <a:t>Investigate near misses and incidents.</a:t>
            </a:r>
          </a:p>
          <a:p>
            <a:r>
              <a:rPr lang="en-AU" sz="1600" dirty="0"/>
              <a:t>Close all hazard, near miss and incidents reported in the IRR (Incident Report Register) within 30 days</a:t>
            </a:r>
          </a:p>
          <a:p>
            <a:r>
              <a:rPr lang="en-AU" sz="1600" dirty="0"/>
              <a:t>Assist the injured/ill person and seek first aid medical attention if appropriate.</a:t>
            </a:r>
          </a:p>
          <a:p>
            <a:r>
              <a:rPr lang="en-AU" sz="1600" dirty="0"/>
              <a:t>Record hazards identified near misses and incidents.</a:t>
            </a:r>
          </a:p>
          <a:p>
            <a:r>
              <a:rPr lang="en-AU" sz="1600" dirty="0"/>
              <a:t>In the event of a serious incident, refer to the </a:t>
            </a:r>
            <a:r>
              <a:rPr lang="en-AU" sz="1600" i="1" dirty="0"/>
              <a:t>Incident Notification Fact sheet </a:t>
            </a:r>
            <a:r>
              <a:rPr lang="en-AU" sz="1600" dirty="0"/>
              <a:t>which provides a step by step guide on how to report the incident to </a:t>
            </a:r>
            <a:r>
              <a:rPr lang="en-AU" sz="1600" dirty="0" err="1"/>
              <a:t>Worksafe</a:t>
            </a:r>
            <a:r>
              <a:rPr lang="en-AU" sz="1600" dirty="0"/>
              <a:t> Australia whenever required.</a:t>
            </a:r>
          </a:p>
          <a:p>
            <a:r>
              <a:rPr lang="en-AU" sz="1600" dirty="0"/>
              <a:t/>
            </a:r>
            <a:br>
              <a:rPr lang="en-AU" sz="1600" dirty="0"/>
            </a:br>
            <a:r>
              <a:rPr lang="en-AU" sz="1600" b="1" dirty="0"/>
              <a:t>First Aid Officer</a:t>
            </a:r>
            <a:br>
              <a:rPr lang="en-AU" sz="1600" b="1" dirty="0"/>
            </a:br>
            <a:r>
              <a:rPr lang="en-AU" sz="1600" dirty="0"/>
              <a:t>Provide support to department managers with risk control and injury management</a:t>
            </a:r>
          </a:p>
          <a:p>
            <a:r>
              <a:rPr lang="en-AU" sz="1600" dirty="0"/>
              <a:t>Retain records of notifiable incidents</a:t>
            </a:r>
          </a:p>
        </p:txBody>
      </p:sp>
      <p:pic>
        <p:nvPicPr>
          <p:cNvPr id="8" name="Picture 7" descr="A picture containing logo&#10;&#10;Description automatically generated">
            <a:extLst>
              <a:ext uri="{FF2B5EF4-FFF2-40B4-BE49-F238E27FC236}">
                <a16:creationId xmlns:a16="http://schemas.microsoft.com/office/drawing/2014/main" xmlns="" id="{A5A89E79-7577-3148-8AD1-DCD6B32EFA4D}"/>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2794397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9F14DC6-869F-754F-93B1-CCF0A73EA700}"/>
              </a:ext>
            </a:extLst>
          </p:cNvPr>
          <p:cNvSpPr>
            <a:spLocks noGrp="1"/>
          </p:cNvSpPr>
          <p:nvPr>
            <p:ph type="title"/>
          </p:nvPr>
        </p:nvSpPr>
        <p:spPr>
          <a:xfrm>
            <a:off x="681038" y="161652"/>
            <a:ext cx="7023175" cy="1325563"/>
          </a:xfrm>
        </p:spPr>
        <p:txBody>
          <a:bodyPr>
            <a:normAutofit/>
          </a:bodyPr>
          <a:lstStyle/>
          <a:p>
            <a:r>
              <a:rPr lang="en-US" sz="3200" b="1" dirty="0"/>
              <a:t>Incident Reporting &amp; Investigation</a:t>
            </a:r>
          </a:p>
        </p:txBody>
      </p:sp>
      <p:sp>
        <p:nvSpPr>
          <p:cNvPr id="7" name="Rectangle 6">
            <a:extLst>
              <a:ext uri="{FF2B5EF4-FFF2-40B4-BE49-F238E27FC236}">
                <a16:creationId xmlns:a16="http://schemas.microsoft.com/office/drawing/2014/main" xmlns="" id="{B89779C9-FA71-AD4C-B033-FC8FE1F04FAD}"/>
              </a:ext>
            </a:extLst>
          </p:cNvPr>
          <p:cNvSpPr/>
          <p:nvPr/>
        </p:nvSpPr>
        <p:spPr>
          <a:xfrm>
            <a:off x="681038" y="1136233"/>
            <a:ext cx="8543924" cy="3046988"/>
          </a:xfrm>
          <a:prstGeom prst="rect">
            <a:avLst/>
          </a:prstGeom>
        </p:spPr>
        <p:txBody>
          <a:bodyPr wrap="square">
            <a:spAutoFit/>
          </a:bodyPr>
          <a:lstStyle/>
          <a:p>
            <a:r>
              <a:rPr lang="en-AU" sz="1600" b="1" dirty="0"/>
              <a:t>5.0 Procedure</a:t>
            </a:r>
          </a:p>
          <a:p>
            <a:endParaRPr lang="en-AU" sz="1600" b="1" dirty="0"/>
          </a:p>
          <a:p>
            <a:r>
              <a:rPr lang="en-AU" sz="1600" b="1" dirty="0"/>
              <a:t>Hazard Reporting</a:t>
            </a:r>
          </a:p>
          <a:p>
            <a:r>
              <a:rPr lang="en-AU" sz="1600" dirty="0"/>
              <a:t>Hazards identified during day to day activity must be reported to the Location Manager. If the hazard can be remedied immediately, the manager should take appropriate action.</a:t>
            </a:r>
          </a:p>
          <a:p>
            <a:r>
              <a:rPr lang="en-AU" sz="1600" dirty="0"/>
              <a:t>If a hazard requires greater investigation and the sourcing of risk controls, this should be recorded by the manager or the reporting staff member within the Inspections Checklist and the proposed risk controls identified</a:t>
            </a:r>
          </a:p>
          <a:p>
            <a:r>
              <a:rPr lang="en-AU" sz="1600" dirty="0"/>
              <a:t>Hazards identified during formal inspections should be recorded with an action plan on the inspections checklist </a:t>
            </a:r>
          </a:p>
          <a:p>
            <a:endParaRPr lang="en-AU" sz="1600" b="1" dirty="0"/>
          </a:p>
          <a:p>
            <a:endParaRPr lang="en-AU" sz="1600" b="1" u="sng" dirty="0"/>
          </a:p>
        </p:txBody>
      </p:sp>
      <p:pic>
        <p:nvPicPr>
          <p:cNvPr id="8" name="Picture 7" descr="A picture containing logo&#10;&#10;Description automatically generated">
            <a:extLst>
              <a:ext uri="{FF2B5EF4-FFF2-40B4-BE49-F238E27FC236}">
                <a16:creationId xmlns:a16="http://schemas.microsoft.com/office/drawing/2014/main" xmlns="" id="{A5A89E79-7577-3148-8AD1-DCD6B32EFA4D}"/>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160592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9F14DC6-869F-754F-93B1-CCF0A73EA700}"/>
              </a:ext>
            </a:extLst>
          </p:cNvPr>
          <p:cNvSpPr>
            <a:spLocks noGrp="1"/>
          </p:cNvSpPr>
          <p:nvPr>
            <p:ph type="title"/>
          </p:nvPr>
        </p:nvSpPr>
        <p:spPr>
          <a:xfrm>
            <a:off x="512362" y="120040"/>
            <a:ext cx="7023175" cy="1325563"/>
          </a:xfrm>
        </p:spPr>
        <p:txBody>
          <a:bodyPr>
            <a:normAutofit/>
          </a:bodyPr>
          <a:lstStyle/>
          <a:p>
            <a:r>
              <a:rPr lang="en-US" sz="3200" b="1" dirty="0"/>
              <a:t>Incident Reporting &amp; Investigation</a:t>
            </a:r>
          </a:p>
        </p:txBody>
      </p:sp>
      <p:sp>
        <p:nvSpPr>
          <p:cNvPr id="7" name="Rectangle 6">
            <a:extLst>
              <a:ext uri="{FF2B5EF4-FFF2-40B4-BE49-F238E27FC236}">
                <a16:creationId xmlns:a16="http://schemas.microsoft.com/office/drawing/2014/main" xmlns="" id="{B89779C9-FA71-AD4C-B033-FC8FE1F04FAD}"/>
              </a:ext>
            </a:extLst>
          </p:cNvPr>
          <p:cNvSpPr/>
          <p:nvPr/>
        </p:nvSpPr>
        <p:spPr>
          <a:xfrm>
            <a:off x="512362" y="1131566"/>
            <a:ext cx="8747048" cy="5262979"/>
          </a:xfrm>
          <a:prstGeom prst="rect">
            <a:avLst/>
          </a:prstGeom>
        </p:spPr>
        <p:txBody>
          <a:bodyPr wrap="square">
            <a:spAutoFit/>
          </a:bodyPr>
          <a:lstStyle/>
          <a:p>
            <a:r>
              <a:rPr lang="en-AU" sz="1600" b="1" dirty="0"/>
              <a:t>Near Miss, Accident and Incident Reporting</a:t>
            </a:r>
          </a:p>
          <a:p>
            <a:r>
              <a:rPr lang="en-AU" sz="1600" dirty="0"/>
              <a:t>All near misses, accidents and incidents should be recorded in the IRR (Incident Report Register) by the Location Manager or the reporting staff member following Team Up standard operating procedures. </a:t>
            </a:r>
          </a:p>
          <a:p>
            <a:endParaRPr lang="en-AU" sz="1600" dirty="0"/>
          </a:p>
          <a:p>
            <a:r>
              <a:rPr lang="en-AU" sz="1600" dirty="0"/>
              <a:t>If a person has been injured the need for first aid should be assessed and action taken as appropriate. If the near miss / incident is considered to be serious, the manager should contact the First Aid Officer for advice. The First Aid Officer will advise regarding the notification of the incident to WorkSafe. The incident is deemed to be a "Notifiable Incident" and must be reported to WorkSafe if it resulted in:</a:t>
            </a:r>
          </a:p>
          <a:p>
            <a:r>
              <a:rPr lang="en-AU" sz="1600" dirty="0"/>
              <a:t>- The death of a person or</a:t>
            </a:r>
          </a:p>
          <a:p>
            <a:r>
              <a:rPr lang="en-AU" sz="1600" dirty="0"/>
              <a:t>- A person requiring medical treatment within 48 hours of exposure to a substance or</a:t>
            </a:r>
          </a:p>
          <a:p>
            <a:r>
              <a:rPr lang="en-AU" sz="1600" dirty="0"/>
              <a:t>- A person requiring immediate treatment as an in-patient or</a:t>
            </a:r>
          </a:p>
          <a:p>
            <a:r>
              <a:rPr lang="en-AU" sz="1600" dirty="0"/>
              <a:t>- A person requiring immediate treatment for</a:t>
            </a:r>
          </a:p>
          <a:p>
            <a:r>
              <a:rPr lang="en-AU" sz="1600" dirty="0"/>
              <a:t>- The amputation of any body part or</a:t>
            </a:r>
          </a:p>
          <a:p>
            <a:r>
              <a:rPr lang="en-AU" sz="1600" dirty="0"/>
              <a:t>- A serious head injury or</a:t>
            </a:r>
          </a:p>
          <a:p>
            <a:r>
              <a:rPr lang="en-AU" sz="1600" dirty="0"/>
              <a:t>- A serious eye injury or</a:t>
            </a:r>
          </a:p>
          <a:p>
            <a:r>
              <a:rPr lang="en-AU" sz="1600" dirty="0"/>
              <a:t>- De-gloving or scalping or</a:t>
            </a:r>
          </a:p>
          <a:p>
            <a:r>
              <a:rPr lang="en-AU" sz="1600" dirty="0"/>
              <a:t>- Electric shock or</a:t>
            </a:r>
          </a:p>
          <a:p>
            <a:r>
              <a:rPr lang="en-AU" sz="1600" dirty="0"/>
              <a:t>- A spinal injury or</a:t>
            </a:r>
          </a:p>
          <a:p>
            <a:r>
              <a:rPr lang="en-AU" sz="1600" dirty="0"/>
              <a:t>- The loss of a bodily function or</a:t>
            </a:r>
          </a:p>
          <a:p>
            <a:r>
              <a:rPr lang="en-AU" sz="1600" dirty="0"/>
              <a:t>- Serious lacerations </a:t>
            </a:r>
            <a:br>
              <a:rPr lang="en-AU" sz="1600" dirty="0"/>
            </a:br>
            <a:endParaRPr lang="en-AU" sz="1600" b="1" u="sng" dirty="0"/>
          </a:p>
        </p:txBody>
      </p:sp>
      <p:pic>
        <p:nvPicPr>
          <p:cNvPr id="8" name="Picture 7" descr="A picture containing logo&#10;&#10;Description automatically generated">
            <a:extLst>
              <a:ext uri="{FF2B5EF4-FFF2-40B4-BE49-F238E27FC236}">
                <a16:creationId xmlns:a16="http://schemas.microsoft.com/office/drawing/2014/main" xmlns="" id="{A5A89E79-7577-3148-8AD1-DCD6B32EFA4D}"/>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3942698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B9F14DC6-869F-754F-93B1-CCF0A73EA700}"/>
              </a:ext>
            </a:extLst>
          </p:cNvPr>
          <p:cNvSpPr>
            <a:spLocks noGrp="1"/>
          </p:cNvSpPr>
          <p:nvPr>
            <p:ph type="title"/>
          </p:nvPr>
        </p:nvSpPr>
        <p:spPr>
          <a:xfrm>
            <a:off x="681038" y="161652"/>
            <a:ext cx="7023175" cy="1325563"/>
          </a:xfrm>
        </p:spPr>
        <p:txBody>
          <a:bodyPr>
            <a:normAutofit/>
          </a:bodyPr>
          <a:lstStyle/>
          <a:p>
            <a:r>
              <a:rPr lang="en-US" sz="3200" b="1" dirty="0"/>
              <a:t>Incident Reporting &amp; Investigation</a:t>
            </a:r>
          </a:p>
        </p:txBody>
      </p:sp>
      <p:sp>
        <p:nvSpPr>
          <p:cNvPr id="7" name="Rectangle 6">
            <a:extLst>
              <a:ext uri="{FF2B5EF4-FFF2-40B4-BE49-F238E27FC236}">
                <a16:creationId xmlns:a16="http://schemas.microsoft.com/office/drawing/2014/main" xmlns="" id="{B89779C9-FA71-AD4C-B033-FC8FE1F04FAD}"/>
              </a:ext>
            </a:extLst>
          </p:cNvPr>
          <p:cNvSpPr/>
          <p:nvPr/>
        </p:nvSpPr>
        <p:spPr>
          <a:xfrm>
            <a:off x="681038" y="1173178"/>
            <a:ext cx="8543924" cy="3539430"/>
          </a:xfrm>
          <a:prstGeom prst="rect">
            <a:avLst/>
          </a:prstGeom>
        </p:spPr>
        <p:txBody>
          <a:bodyPr wrap="square">
            <a:spAutoFit/>
          </a:bodyPr>
          <a:lstStyle/>
          <a:p>
            <a:r>
              <a:rPr lang="en-AU" sz="1600" dirty="0"/>
              <a:t>If the incident is notifiable, the site of the incident is to remain undisturbed until a WorkSafe Inspector arrives on site or gives permission for disturbance.</a:t>
            </a:r>
          </a:p>
          <a:p>
            <a:r>
              <a:rPr lang="en-AU" sz="1600" dirty="0"/>
              <a:t>The Location Manager must report all notifiable incidents to WorkSafe via phone and then in writing within 48 hours by completing the  </a:t>
            </a:r>
            <a:r>
              <a:rPr lang="en-AU" sz="1600" i="1" dirty="0"/>
              <a:t>Worksafe Incident Notification Form.</a:t>
            </a:r>
          </a:p>
          <a:p>
            <a:r>
              <a:rPr lang="en-AU" sz="1600" dirty="0"/>
              <a:t>The manager should undertake an incident investigation in consultation with the Health and Safety Representative and record the findings and recommendation within the IRR (Incident Report Register).</a:t>
            </a:r>
          </a:p>
          <a:p>
            <a:endParaRPr lang="en-AU" sz="1600" b="1" dirty="0"/>
          </a:p>
          <a:p>
            <a:r>
              <a:rPr lang="en-AU" sz="1600" b="1" dirty="0"/>
              <a:t>Injury Reporting</a:t>
            </a:r>
            <a:endParaRPr lang="en-AU" sz="1600" dirty="0"/>
          </a:p>
          <a:p>
            <a:r>
              <a:rPr lang="en-AU" sz="1600" dirty="0"/>
              <a:t>Any injury to staff or visitors should be recorded within IRR (Incident Report Register) by the Location manager or the reporting staff member</a:t>
            </a:r>
          </a:p>
          <a:p>
            <a:r>
              <a:rPr lang="en-AU" sz="1600" dirty="0"/>
              <a:t>If a person has been injured the need for first aid should be assessed and action taken as appropriate</a:t>
            </a:r>
          </a:p>
          <a:p>
            <a:r>
              <a:rPr lang="en-AU" sz="1600" dirty="0"/>
              <a:t> </a:t>
            </a:r>
          </a:p>
          <a:p>
            <a:endParaRPr lang="en-AU" sz="1600" b="1" u="sng" dirty="0"/>
          </a:p>
        </p:txBody>
      </p:sp>
      <p:pic>
        <p:nvPicPr>
          <p:cNvPr id="8" name="Picture 7" descr="A picture containing logo&#10;&#10;Description automatically generated">
            <a:extLst>
              <a:ext uri="{FF2B5EF4-FFF2-40B4-BE49-F238E27FC236}">
                <a16:creationId xmlns:a16="http://schemas.microsoft.com/office/drawing/2014/main" xmlns="" id="{A5A89E79-7577-3148-8AD1-DCD6B32EFA4D}"/>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24576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logo&#10;&#10;Description automatically generated">
            <a:extLst>
              <a:ext uri="{FF2B5EF4-FFF2-40B4-BE49-F238E27FC236}">
                <a16:creationId xmlns:a16="http://schemas.microsoft.com/office/drawing/2014/main" xmlns="" id="{0027F379-DAC8-B248-A012-529D0D1A3707}"/>
              </a:ext>
            </a:extLst>
          </p:cNvPr>
          <p:cNvPicPr>
            <a:picLocks noChangeAspect="1"/>
          </p:cNvPicPr>
          <p:nvPr/>
        </p:nvPicPr>
        <p:blipFill>
          <a:blip r:embed="rId2"/>
          <a:stretch>
            <a:fillRect/>
          </a:stretch>
        </p:blipFill>
        <p:spPr>
          <a:xfrm>
            <a:off x="8418786" y="1"/>
            <a:ext cx="1487214" cy="1487214"/>
          </a:xfrm>
          <a:prstGeom prst="rect">
            <a:avLst/>
          </a:prstGeom>
        </p:spPr>
      </p:pic>
      <p:sp>
        <p:nvSpPr>
          <p:cNvPr id="9" name="Title 1">
            <a:extLst>
              <a:ext uri="{FF2B5EF4-FFF2-40B4-BE49-F238E27FC236}">
                <a16:creationId xmlns:a16="http://schemas.microsoft.com/office/drawing/2014/main" xmlns="" id="{8D72EF96-8D16-1F42-A17B-3DD29A2A7B55}"/>
              </a:ext>
            </a:extLst>
          </p:cNvPr>
          <p:cNvSpPr>
            <a:spLocks noGrp="1"/>
          </p:cNvSpPr>
          <p:nvPr>
            <p:ph type="title"/>
          </p:nvPr>
        </p:nvSpPr>
        <p:spPr>
          <a:xfrm>
            <a:off x="681038" y="244779"/>
            <a:ext cx="7023175" cy="1325563"/>
          </a:xfrm>
        </p:spPr>
        <p:txBody>
          <a:bodyPr>
            <a:normAutofit/>
          </a:bodyPr>
          <a:lstStyle/>
          <a:p>
            <a:r>
              <a:rPr lang="en-US" sz="3200" b="1" dirty="0"/>
              <a:t>Templates</a:t>
            </a:r>
          </a:p>
        </p:txBody>
      </p:sp>
      <p:sp>
        <p:nvSpPr>
          <p:cNvPr id="10" name="Rectangle 9">
            <a:extLst>
              <a:ext uri="{FF2B5EF4-FFF2-40B4-BE49-F238E27FC236}">
                <a16:creationId xmlns:a16="http://schemas.microsoft.com/office/drawing/2014/main" xmlns="" id="{ED69D948-D79A-7740-93F0-195DA4FCCE66}"/>
              </a:ext>
            </a:extLst>
          </p:cNvPr>
          <p:cNvSpPr/>
          <p:nvPr/>
        </p:nvSpPr>
        <p:spPr>
          <a:xfrm>
            <a:off x="681038" y="1570342"/>
            <a:ext cx="8543924" cy="1569660"/>
          </a:xfrm>
          <a:prstGeom prst="rect">
            <a:avLst/>
          </a:prstGeom>
        </p:spPr>
        <p:txBody>
          <a:bodyPr wrap="square">
            <a:spAutoFit/>
          </a:bodyPr>
          <a:lstStyle/>
          <a:p>
            <a:r>
              <a:rPr lang="en-AU" sz="1600" dirty="0"/>
              <a:t>The following templates can be found in the subject classroom on </a:t>
            </a:r>
            <a:r>
              <a:rPr lang="en-AU" sz="1600" dirty="0" err="1"/>
              <a:t>MyAPC</a:t>
            </a:r>
            <a:r>
              <a:rPr lang="en-AU" sz="1600" dirty="0"/>
              <a:t> Hub.</a:t>
            </a:r>
          </a:p>
          <a:p>
            <a:endParaRPr lang="en-AU" sz="1600" dirty="0"/>
          </a:p>
          <a:p>
            <a:r>
              <a:rPr lang="en-AU" sz="1600" dirty="0"/>
              <a:t>- </a:t>
            </a:r>
            <a:r>
              <a:rPr lang="en-AU" sz="1600" dirty="0" err="1"/>
              <a:t>APC_RESOURCE_Incident</a:t>
            </a:r>
            <a:r>
              <a:rPr lang="en-AU" sz="1600" dirty="0"/>
              <a:t>-Report-Template</a:t>
            </a:r>
          </a:p>
          <a:p>
            <a:r>
              <a:rPr lang="en-AU" sz="1600" dirty="0"/>
              <a:t>- </a:t>
            </a:r>
            <a:r>
              <a:rPr lang="en-AU" sz="1600" dirty="0" err="1"/>
              <a:t>APC_RESOURCE_Induction</a:t>
            </a:r>
            <a:r>
              <a:rPr lang="en-AU" sz="1600" dirty="0"/>
              <a:t>-Checklist-Template</a:t>
            </a:r>
          </a:p>
          <a:p>
            <a:r>
              <a:rPr lang="en-AU" sz="1600" dirty="0"/>
              <a:t>- </a:t>
            </a:r>
            <a:r>
              <a:rPr lang="en-AU" sz="1600" dirty="0" err="1"/>
              <a:t>APC_RESOURCE_Risk</a:t>
            </a:r>
            <a:r>
              <a:rPr lang="en-AU" sz="1600" dirty="0"/>
              <a:t> Management Matrix Template</a:t>
            </a:r>
          </a:p>
          <a:p>
            <a:endParaRPr lang="en-AU" sz="1600" b="1" u="sng" dirty="0"/>
          </a:p>
        </p:txBody>
      </p:sp>
    </p:spTree>
    <p:extLst>
      <p:ext uri="{BB962C8B-B14F-4D97-AF65-F5344CB8AC3E}">
        <p14:creationId xmlns:p14="http://schemas.microsoft.com/office/powerpoint/2010/main" val="403140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37542" y="1819384"/>
            <a:ext cx="3333749" cy="284302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2710A3D3-685B-3841-8C93-FA42640EFD96}"/>
              </a:ext>
            </a:extLst>
          </p:cNvPr>
          <p:cNvSpPr txBox="1"/>
          <p:nvPr/>
        </p:nvSpPr>
        <p:spPr>
          <a:xfrm>
            <a:off x="835818" y="1967266"/>
            <a:ext cx="2135982" cy="2547257"/>
          </a:xfrm>
          <a:prstGeom prst="rect">
            <a:avLst/>
          </a:prstGeom>
          <a:noFill/>
        </p:spPr>
        <p:txBody>
          <a:bodyPr vert="horz" lIns="91440" tIns="45720" rIns="91440" bIns="45720" rtlCol="0" anchor="ctr">
            <a:normAutofit/>
          </a:bodyPr>
          <a:lstStyle/>
          <a:p>
            <a:pPr algn="ctr" defTabSz="914400">
              <a:lnSpc>
                <a:spcPct val="90000"/>
              </a:lnSpc>
              <a:spcBef>
                <a:spcPct val="0"/>
              </a:spcBef>
              <a:spcAft>
                <a:spcPts val="600"/>
              </a:spcAft>
            </a:pPr>
            <a:r>
              <a:rPr lang="en-US" sz="3200" kern="1200" dirty="0">
                <a:solidFill>
                  <a:srgbClr val="FFFFFF"/>
                </a:solidFill>
                <a:latin typeface="+mj-lt"/>
                <a:ea typeface="+mj-ea"/>
                <a:cs typeface="+mj-cs"/>
              </a:rPr>
              <a:t>CASE</a:t>
            </a:r>
          </a:p>
          <a:p>
            <a:pPr algn="ctr" defTabSz="914400">
              <a:lnSpc>
                <a:spcPct val="90000"/>
              </a:lnSpc>
              <a:spcBef>
                <a:spcPct val="0"/>
              </a:spcBef>
              <a:spcAft>
                <a:spcPts val="600"/>
              </a:spcAft>
            </a:pPr>
            <a:r>
              <a:rPr lang="en-US" sz="3200" dirty="0">
                <a:solidFill>
                  <a:srgbClr val="FFFFFF"/>
                </a:solidFill>
                <a:latin typeface="+mj-lt"/>
                <a:ea typeface="+mj-ea"/>
                <a:cs typeface="+mj-cs"/>
              </a:rPr>
              <a:t>STUDY</a:t>
            </a:r>
            <a:endParaRPr lang="en-US" sz="3200"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xmlns="" id="{D25ED4F9-9D25-E24C-A0E9-F8BD00D76650}"/>
              </a:ext>
            </a:extLst>
          </p:cNvPr>
          <p:cNvSpPr txBox="1"/>
          <p:nvPr/>
        </p:nvSpPr>
        <p:spPr>
          <a:xfrm>
            <a:off x="3678841" y="393961"/>
            <a:ext cx="5868558" cy="5693866"/>
          </a:xfrm>
          <a:prstGeom prst="rect">
            <a:avLst/>
          </a:prstGeom>
          <a:noFill/>
          <a:ln w="19050">
            <a:solidFill>
              <a:schemeClr val="tx1">
                <a:lumMod val="50000"/>
                <a:lumOff val="50000"/>
              </a:schemeClr>
            </a:solidFill>
            <a:prstDash val="sysDot"/>
          </a:ln>
        </p:spPr>
        <p:txBody>
          <a:bodyPr wrap="square" rtlCol="0">
            <a:spAutoFit/>
          </a:bodyPr>
          <a:lstStyle/>
          <a:p>
            <a:r>
              <a:rPr lang="en-US" sz="1300" dirty="0"/>
              <a:t>Simone has just signed a contract with Team Up for the use of one of their studio spaces for a period of three months.  </a:t>
            </a:r>
          </a:p>
          <a:p>
            <a:r>
              <a:rPr lang="en-US" sz="1300" dirty="0"/>
              <a:t>As a new member Simone is required to undergo a health and safety induction and complete a WHS induction Checklist before she can be given access to the studio via a fob. </a:t>
            </a:r>
          </a:p>
          <a:p>
            <a:endParaRPr lang="en-US" sz="1300" dirty="0"/>
          </a:p>
          <a:p>
            <a:r>
              <a:rPr lang="en-US" sz="1300" dirty="0"/>
              <a:t>On the day of her health and safety induction Simone arrives and is given a Team Handbook by Frances, the Team Up location manager. </a:t>
            </a:r>
          </a:p>
          <a:p>
            <a:endParaRPr lang="en-US" sz="1300" dirty="0"/>
          </a:p>
          <a:p>
            <a:r>
              <a:rPr lang="en-US" sz="1300" dirty="0"/>
              <a:t>The Team Handbook outlines the following:</a:t>
            </a:r>
          </a:p>
          <a:p>
            <a:endParaRPr lang="en-US" sz="1300" dirty="0"/>
          </a:p>
          <a:p>
            <a:pPr marL="171450" indent="-171450">
              <a:buFontTx/>
              <a:buChar char="-"/>
            </a:pPr>
            <a:r>
              <a:rPr lang="en-US" sz="1300" dirty="0"/>
              <a:t>Legislation, Policies and Codes of Practice</a:t>
            </a:r>
          </a:p>
          <a:p>
            <a:pPr marL="171450" indent="-171450">
              <a:buFontTx/>
              <a:buChar char="-"/>
            </a:pPr>
            <a:r>
              <a:rPr lang="en-US" sz="1300" dirty="0"/>
              <a:t>Emergency Evacuation Procedures</a:t>
            </a:r>
          </a:p>
          <a:p>
            <a:pPr marL="171450" indent="-171450">
              <a:buFontTx/>
              <a:buChar char="-"/>
            </a:pPr>
            <a:r>
              <a:rPr lang="en-US" sz="1300" dirty="0"/>
              <a:t>Incident Reporting Procedures</a:t>
            </a:r>
          </a:p>
          <a:p>
            <a:pPr marL="171450" indent="-171450">
              <a:buFontTx/>
              <a:buChar char="-"/>
            </a:pPr>
            <a:endParaRPr lang="en-US" sz="1300" dirty="0"/>
          </a:p>
          <a:p>
            <a:r>
              <a:rPr lang="en-US" sz="1300" dirty="0"/>
              <a:t>Frances gives Simone a tour of the building pointing out the locations of emergency evacuation diagrams, assembly points, emergency exits, first aid kits and fire extinguishers. Frances also shows Simone where the communal kitchen and breakout room are. This is a shared area where Team Up staff and members can break from work, store food and make tea/coffee.</a:t>
            </a:r>
          </a:p>
          <a:p>
            <a:endParaRPr lang="en-US" sz="1300" dirty="0"/>
          </a:p>
          <a:p>
            <a:r>
              <a:rPr lang="en-US" sz="1300" dirty="0"/>
              <a:t>Frances spends approximately 30 minutes with Simone, but then must rush off to a scheduled meeting. She hands Simone her fob for building entry. Frances has not checked that Simone has read the Team Handbook or that she understands the Emergency Management Procedure or the procedure for reporting and recording incidents, injuries, illness, hazards or near misses. Frances has not requested the WHS Induction Checklist from Simone</a:t>
            </a:r>
            <a:r>
              <a:rPr lang="en-US" sz="1300" dirty="0" smtClean="0"/>
              <a:t>.</a:t>
            </a:r>
            <a:endParaRPr lang="en-US" sz="1300" dirty="0"/>
          </a:p>
        </p:txBody>
      </p:sp>
    </p:spTree>
    <p:extLst>
      <p:ext uri="{BB962C8B-B14F-4D97-AF65-F5344CB8AC3E}">
        <p14:creationId xmlns:p14="http://schemas.microsoft.com/office/powerpoint/2010/main" val="2630206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37542" y="1819384"/>
            <a:ext cx="3333749" cy="284302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2710A3D3-685B-3841-8C93-FA42640EFD96}"/>
              </a:ext>
            </a:extLst>
          </p:cNvPr>
          <p:cNvSpPr txBox="1"/>
          <p:nvPr/>
        </p:nvSpPr>
        <p:spPr>
          <a:xfrm>
            <a:off x="835818" y="1967266"/>
            <a:ext cx="2135982" cy="2547257"/>
          </a:xfrm>
          <a:prstGeom prst="rect">
            <a:avLst/>
          </a:prstGeom>
          <a:noFill/>
        </p:spPr>
        <p:txBody>
          <a:bodyPr vert="horz" lIns="91440" tIns="45720" rIns="91440" bIns="45720" rtlCol="0" anchor="ctr">
            <a:normAutofit/>
          </a:bodyPr>
          <a:lstStyle/>
          <a:p>
            <a:pPr algn="ctr" defTabSz="914400">
              <a:lnSpc>
                <a:spcPct val="90000"/>
              </a:lnSpc>
              <a:spcBef>
                <a:spcPct val="0"/>
              </a:spcBef>
              <a:spcAft>
                <a:spcPts val="600"/>
              </a:spcAft>
            </a:pPr>
            <a:r>
              <a:rPr lang="en-US" sz="3200" kern="1200" dirty="0">
                <a:solidFill>
                  <a:srgbClr val="FFFFFF"/>
                </a:solidFill>
                <a:latin typeface="+mj-lt"/>
                <a:ea typeface="+mj-ea"/>
                <a:cs typeface="+mj-cs"/>
              </a:rPr>
              <a:t>TEAM HANDBOOK</a:t>
            </a:r>
          </a:p>
        </p:txBody>
      </p:sp>
      <p:pic>
        <p:nvPicPr>
          <p:cNvPr id="6" name="Picture 5" descr="A picture containing logo&#10;&#10;Description automatically generated">
            <a:extLst>
              <a:ext uri="{FF2B5EF4-FFF2-40B4-BE49-F238E27FC236}">
                <a16:creationId xmlns:a16="http://schemas.microsoft.com/office/drawing/2014/main" xmlns="" id="{3A371C8F-8402-B44C-9881-8F7BA373B53A}"/>
              </a:ext>
            </a:extLst>
          </p:cNvPr>
          <p:cNvPicPr>
            <a:picLocks noChangeAspect="1"/>
          </p:cNvPicPr>
          <p:nvPr/>
        </p:nvPicPr>
        <p:blipFill>
          <a:blip r:embed="rId2"/>
          <a:stretch>
            <a:fillRect/>
          </a:stretch>
        </p:blipFill>
        <p:spPr>
          <a:xfrm>
            <a:off x="3813776" y="486234"/>
            <a:ext cx="5509319" cy="5509319"/>
          </a:xfrm>
          <a:prstGeom prst="rect">
            <a:avLst/>
          </a:prstGeom>
        </p:spPr>
      </p:pic>
    </p:spTree>
    <p:extLst>
      <p:ext uri="{BB962C8B-B14F-4D97-AF65-F5344CB8AC3E}">
        <p14:creationId xmlns:p14="http://schemas.microsoft.com/office/powerpoint/2010/main" val="45863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A75C9-95D3-9244-BB06-2C1856DFD202}"/>
              </a:ext>
            </a:extLst>
          </p:cNvPr>
          <p:cNvSpPr>
            <a:spLocks noGrp="1"/>
          </p:cNvSpPr>
          <p:nvPr>
            <p:ph type="title"/>
          </p:nvPr>
        </p:nvSpPr>
        <p:spPr>
          <a:xfrm>
            <a:off x="681038" y="532140"/>
            <a:ext cx="7023175" cy="1325563"/>
          </a:xfrm>
        </p:spPr>
        <p:txBody>
          <a:bodyPr>
            <a:normAutofit/>
          </a:bodyPr>
          <a:lstStyle/>
          <a:p>
            <a:r>
              <a:rPr lang="en-US" sz="3200" b="1" dirty="0"/>
              <a:t>Safety Management System</a:t>
            </a:r>
          </a:p>
        </p:txBody>
      </p:sp>
      <p:sp>
        <p:nvSpPr>
          <p:cNvPr id="7" name="Rectangle 6">
            <a:extLst>
              <a:ext uri="{FF2B5EF4-FFF2-40B4-BE49-F238E27FC236}">
                <a16:creationId xmlns:a16="http://schemas.microsoft.com/office/drawing/2014/main" xmlns="" id="{45EF43F7-1EBD-4248-BDCF-C6DC88594C55}"/>
              </a:ext>
            </a:extLst>
          </p:cNvPr>
          <p:cNvSpPr/>
          <p:nvPr/>
        </p:nvSpPr>
        <p:spPr>
          <a:xfrm>
            <a:off x="681038" y="1857703"/>
            <a:ext cx="8543924" cy="2769989"/>
          </a:xfrm>
          <a:prstGeom prst="rect">
            <a:avLst/>
          </a:prstGeom>
        </p:spPr>
        <p:txBody>
          <a:bodyPr wrap="square">
            <a:spAutoFit/>
          </a:bodyPr>
          <a:lstStyle/>
          <a:p>
            <a:pPr>
              <a:spcAft>
                <a:spcPts val="1160"/>
              </a:spcAft>
            </a:pPr>
            <a:r>
              <a:rPr lang="en-AU" sz="1600" dirty="0">
                <a:solidFill>
                  <a:srgbClr val="000000"/>
                </a:solidFill>
                <a:latin typeface="Calibri" panose="020F0502020204030204" pitchFamily="34" charset="0"/>
                <a:ea typeface="MS Gothic" panose="020B0609070205080204" pitchFamily="49" charset="-128"/>
                <a:cs typeface="Calibri" panose="020F0502020204030204" pitchFamily="34" charset="0"/>
              </a:rPr>
              <a:t>The Safety Management System at Team Up is used to monitor, achieve and document the following:</a:t>
            </a:r>
          </a:p>
          <a:p>
            <a:pPr marL="285750" indent="-285750">
              <a:spcAft>
                <a:spcPts val="1160"/>
              </a:spcAft>
              <a:buFont typeface="Arial" panose="020B0604020202020204" pitchFamily="34" charset="0"/>
              <a:buChar char="•"/>
            </a:pPr>
            <a:r>
              <a:rPr lang="en-AU" sz="1600" dirty="0">
                <a:solidFill>
                  <a:srgbClr val="000000"/>
                </a:solidFill>
                <a:latin typeface="Calibri" panose="020F0502020204030204" pitchFamily="34" charset="0"/>
                <a:ea typeface="MS Gothic" panose="020B0609070205080204" pitchFamily="49" charset="-128"/>
                <a:cs typeface="Calibri" panose="020F0502020204030204" pitchFamily="34" charset="0"/>
              </a:rPr>
              <a:t>Completing Training</a:t>
            </a:r>
          </a:p>
          <a:p>
            <a:pPr marL="285750" indent="-285750">
              <a:spcAft>
                <a:spcPts val="1160"/>
              </a:spcAft>
              <a:buFont typeface="Arial" panose="020B0604020202020204" pitchFamily="34" charset="0"/>
              <a:buChar char="•"/>
            </a:pPr>
            <a:r>
              <a:rPr lang="en-AU" sz="1600" dirty="0">
                <a:solidFill>
                  <a:srgbClr val="000000"/>
                </a:solidFill>
                <a:latin typeface="Calibri" panose="020F0502020204030204" pitchFamily="34" charset="0"/>
                <a:ea typeface="MS Gothic" panose="020B0609070205080204" pitchFamily="49" charset="-128"/>
                <a:cs typeface="Calibri" panose="020F0502020204030204" pitchFamily="34" charset="0"/>
              </a:rPr>
              <a:t>Abiding by legislation, Standards and Policies</a:t>
            </a:r>
          </a:p>
          <a:p>
            <a:pPr marL="285750" indent="-285750">
              <a:spcAft>
                <a:spcPts val="1160"/>
              </a:spcAft>
              <a:buFont typeface="Arial" panose="020B0604020202020204" pitchFamily="34" charset="0"/>
              <a:buChar char="•"/>
            </a:pPr>
            <a:r>
              <a:rPr lang="en-AU" sz="1600" dirty="0">
                <a:solidFill>
                  <a:srgbClr val="000000"/>
                </a:solidFill>
                <a:latin typeface="Calibri" panose="020F0502020204030204" pitchFamily="34" charset="0"/>
                <a:ea typeface="MS Gothic" panose="020B0609070205080204" pitchFamily="49" charset="-128"/>
                <a:cs typeface="Calibri" panose="020F0502020204030204" pitchFamily="34" charset="0"/>
              </a:rPr>
              <a:t>Identifying and managing hazards</a:t>
            </a:r>
          </a:p>
          <a:p>
            <a:pPr marL="285750" indent="-285750">
              <a:spcAft>
                <a:spcPts val="1160"/>
              </a:spcAft>
              <a:buFont typeface="Arial" panose="020B0604020202020204" pitchFamily="34" charset="0"/>
              <a:buChar char="•"/>
            </a:pPr>
            <a:r>
              <a:rPr lang="en-AU" sz="1600" dirty="0">
                <a:solidFill>
                  <a:srgbClr val="000000"/>
                </a:solidFill>
                <a:latin typeface="Calibri" panose="020F0502020204030204" pitchFamily="34" charset="0"/>
                <a:ea typeface="MS Gothic" panose="020B0609070205080204" pitchFamily="49" charset="-128"/>
                <a:cs typeface="Calibri" panose="020F0502020204030204" pitchFamily="34" charset="0"/>
              </a:rPr>
              <a:t>Ensuring tools and equipment are in good working order </a:t>
            </a:r>
          </a:p>
          <a:p>
            <a:pPr marL="285750" indent="-285750">
              <a:spcAft>
                <a:spcPts val="1160"/>
              </a:spcAft>
              <a:buFont typeface="Arial" panose="020B0604020202020204" pitchFamily="34" charset="0"/>
              <a:buChar char="•"/>
            </a:pPr>
            <a:r>
              <a:rPr lang="en-AU" sz="1600" dirty="0">
                <a:solidFill>
                  <a:srgbClr val="000000"/>
                </a:solidFill>
                <a:latin typeface="Calibri" panose="020F0502020204030204" pitchFamily="34" charset="0"/>
                <a:ea typeface="MS Gothic" panose="020B0609070205080204" pitchFamily="49" charset="-128"/>
                <a:cs typeface="Calibri" panose="020F0502020204030204" pitchFamily="34" charset="0"/>
              </a:rPr>
              <a:t>Reporting all incidents, hazards and near misses</a:t>
            </a:r>
            <a:endParaRPr lang="en-AU" sz="1600" dirty="0">
              <a:latin typeface="Calibri" panose="020F0502020204030204" pitchFamily="34" charset="0"/>
              <a:ea typeface="Times New Roman" panose="02020603050405020304" pitchFamily="18" charset="0"/>
              <a:cs typeface="Times New Roman" panose="02020603050405020304" pitchFamily="18" charset="0"/>
            </a:endParaRPr>
          </a:p>
          <a:p>
            <a:pPr marL="457200"/>
            <a:r>
              <a:rPr lang="en-AU" dirty="0">
                <a:latin typeface="Calibri" panose="020F0502020204030204" pitchFamily="34" charset="0"/>
                <a:ea typeface="Times New Roman" panose="02020603050405020304" pitchFamily="18" charset="0"/>
                <a:cs typeface="Calibri" panose="020F0502020204030204" pitchFamily="34" charset="0"/>
              </a:rPr>
              <a:t> </a:t>
            </a:r>
          </a:p>
        </p:txBody>
      </p:sp>
      <p:pic>
        <p:nvPicPr>
          <p:cNvPr id="8" name="Picture 7" descr="A picture containing logo&#10;&#10;Description automatically generated">
            <a:extLst>
              <a:ext uri="{FF2B5EF4-FFF2-40B4-BE49-F238E27FC236}">
                <a16:creationId xmlns:a16="http://schemas.microsoft.com/office/drawing/2014/main" xmlns="" id="{D644A4CD-44D6-1449-BD28-F751F35D7BBB}"/>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421032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A75C9-95D3-9244-BB06-2C1856DFD202}"/>
              </a:ext>
            </a:extLst>
          </p:cNvPr>
          <p:cNvSpPr>
            <a:spLocks noGrp="1"/>
          </p:cNvSpPr>
          <p:nvPr>
            <p:ph type="title"/>
          </p:nvPr>
        </p:nvSpPr>
        <p:spPr>
          <a:xfrm>
            <a:off x="681038" y="532140"/>
            <a:ext cx="7023175" cy="1325563"/>
          </a:xfrm>
        </p:spPr>
        <p:txBody>
          <a:bodyPr>
            <a:normAutofit/>
          </a:bodyPr>
          <a:lstStyle/>
          <a:p>
            <a:r>
              <a:rPr lang="en-US" sz="3200" b="1" dirty="0"/>
              <a:t>Training</a:t>
            </a:r>
          </a:p>
        </p:txBody>
      </p:sp>
      <p:sp>
        <p:nvSpPr>
          <p:cNvPr id="7" name="Rectangle 6">
            <a:extLst>
              <a:ext uri="{FF2B5EF4-FFF2-40B4-BE49-F238E27FC236}">
                <a16:creationId xmlns:a16="http://schemas.microsoft.com/office/drawing/2014/main" xmlns="" id="{45EF43F7-1EBD-4248-BDCF-C6DC88594C55}"/>
              </a:ext>
            </a:extLst>
          </p:cNvPr>
          <p:cNvSpPr/>
          <p:nvPr/>
        </p:nvSpPr>
        <p:spPr>
          <a:xfrm>
            <a:off x="681038" y="1857703"/>
            <a:ext cx="8543924" cy="4431983"/>
          </a:xfrm>
          <a:prstGeom prst="rect">
            <a:avLst/>
          </a:prstGeom>
        </p:spPr>
        <p:txBody>
          <a:bodyPr wrap="square">
            <a:spAutoFit/>
          </a:bodyPr>
          <a:lstStyle/>
          <a:p>
            <a:pPr>
              <a:spcAft>
                <a:spcPts val="1160"/>
              </a:spcAft>
            </a:pPr>
            <a:r>
              <a:rPr lang="en-AU" sz="1600" dirty="0">
                <a:solidFill>
                  <a:srgbClr val="000000"/>
                </a:solidFill>
                <a:ea typeface="MS Gothic" panose="020B0609070205080204" pitchFamily="49" charset="-128"/>
                <a:cs typeface="Calibri" panose="020F0502020204030204" pitchFamily="34" charset="0"/>
              </a:rPr>
              <a:t>At Team Up, training is provided in a number of ways to help staff and members work in the safest possible ways. </a:t>
            </a:r>
          </a:p>
          <a:p>
            <a:pPr>
              <a:spcAft>
                <a:spcPts val="1160"/>
              </a:spcAft>
            </a:pPr>
            <a:r>
              <a:rPr lang="en-AU" sz="1600" dirty="0">
                <a:solidFill>
                  <a:srgbClr val="000000"/>
                </a:solidFill>
                <a:ea typeface="MS Gothic" panose="020B0609070205080204" pitchFamily="49" charset="-128"/>
                <a:cs typeface="Calibri" panose="020F0502020204030204" pitchFamily="34" charset="0"/>
              </a:rPr>
              <a:t>There are various forms of training including:</a:t>
            </a:r>
          </a:p>
          <a:p>
            <a:pPr marL="285750" indent="-285750">
              <a:spcAft>
                <a:spcPts val="1160"/>
              </a:spcAft>
              <a:buFontTx/>
              <a:buChar char="-"/>
            </a:pPr>
            <a:r>
              <a:rPr lang="en-AU" sz="1600" b="1" dirty="0">
                <a:solidFill>
                  <a:srgbClr val="000000"/>
                </a:solidFill>
                <a:ea typeface="MS Gothic" panose="020B0609070205080204" pitchFamily="49" charset="-128"/>
                <a:cs typeface="Calibri" panose="020F0502020204030204" pitchFamily="34" charset="0"/>
              </a:rPr>
              <a:t>Local Induction</a:t>
            </a:r>
          </a:p>
          <a:p>
            <a:pPr>
              <a:spcAft>
                <a:spcPts val="1160"/>
              </a:spcAft>
            </a:pPr>
            <a:r>
              <a:rPr lang="en-AU" sz="1600" dirty="0"/>
              <a:t>Localised face to face training covers the emergency procedures and specific details of the area in which staff and members will be working. To find out who conducts the local induction in your area, contact your supervisor. </a:t>
            </a:r>
          </a:p>
          <a:p>
            <a:pPr marL="285750" indent="-285750">
              <a:spcAft>
                <a:spcPts val="1160"/>
              </a:spcAft>
              <a:buFontTx/>
              <a:buChar char="-"/>
            </a:pPr>
            <a:r>
              <a:rPr lang="en-AU" sz="1600" b="1" dirty="0">
                <a:solidFill>
                  <a:srgbClr val="000000"/>
                </a:solidFill>
                <a:ea typeface="MS Gothic" panose="020B0609070205080204" pitchFamily="49" charset="-128"/>
                <a:cs typeface="Calibri" panose="020F0502020204030204" pitchFamily="34" charset="0"/>
              </a:rPr>
              <a:t>Role Specific Training </a:t>
            </a:r>
          </a:p>
          <a:p>
            <a:pPr>
              <a:spcAft>
                <a:spcPts val="1160"/>
              </a:spcAft>
            </a:pPr>
            <a:r>
              <a:rPr lang="en-AU" sz="1600" dirty="0"/>
              <a:t>Role specific training covers the tasks staff or members will be required to complete. This will be determined by your area supervisor or manager and the nature of your employment or membership with the business</a:t>
            </a:r>
            <a:endParaRPr lang="en-AU" sz="1600" dirty="0">
              <a:solidFill>
                <a:srgbClr val="000000"/>
              </a:solidFill>
              <a:ea typeface="MS Gothic" panose="020B0609070205080204" pitchFamily="49" charset="-128"/>
              <a:cs typeface="Calibri" panose="020F0502020204030204" pitchFamily="34" charset="0"/>
            </a:endParaRPr>
          </a:p>
          <a:p>
            <a:pPr marL="285750" indent="-285750">
              <a:spcAft>
                <a:spcPts val="1160"/>
              </a:spcAft>
              <a:buFontTx/>
              <a:buChar char="-"/>
            </a:pPr>
            <a:endParaRPr lang="en-AU" dirty="0">
              <a:latin typeface="Calibri" panose="020F0502020204030204" pitchFamily="34" charset="0"/>
              <a:ea typeface="Times New Roman" panose="02020603050405020304" pitchFamily="18" charset="0"/>
              <a:cs typeface="Times New Roman" panose="02020603050405020304" pitchFamily="18" charset="0"/>
            </a:endParaRPr>
          </a:p>
          <a:p>
            <a:pPr marL="457200"/>
            <a:r>
              <a:rPr lang="en-AU" dirty="0">
                <a:latin typeface="Calibri" panose="020F0502020204030204" pitchFamily="34" charset="0"/>
                <a:ea typeface="Times New Roman" panose="02020603050405020304" pitchFamily="18" charset="0"/>
                <a:cs typeface="Calibri" panose="020F0502020204030204" pitchFamily="34" charset="0"/>
              </a:rPr>
              <a:t> </a:t>
            </a:r>
          </a:p>
        </p:txBody>
      </p:sp>
      <p:pic>
        <p:nvPicPr>
          <p:cNvPr id="5" name="Picture 4" descr="A picture containing logo&#10;&#10;Description automatically generated">
            <a:extLst>
              <a:ext uri="{FF2B5EF4-FFF2-40B4-BE49-F238E27FC236}">
                <a16:creationId xmlns:a16="http://schemas.microsoft.com/office/drawing/2014/main" xmlns="" id="{934B91DB-33C4-6444-96D1-A6A3459AC83E}"/>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118277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A75C9-95D3-9244-BB06-2C1856DFD202}"/>
              </a:ext>
            </a:extLst>
          </p:cNvPr>
          <p:cNvSpPr>
            <a:spLocks noGrp="1"/>
          </p:cNvSpPr>
          <p:nvPr>
            <p:ph type="title"/>
          </p:nvPr>
        </p:nvSpPr>
        <p:spPr>
          <a:xfrm>
            <a:off x="681038" y="532140"/>
            <a:ext cx="7023175" cy="1325563"/>
          </a:xfrm>
        </p:spPr>
        <p:txBody>
          <a:bodyPr>
            <a:normAutofit/>
          </a:bodyPr>
          <a:lstStyle/>
          <a:p>
            <a:r>
              <a:rPr lang="en-US" sz="3200" b="1" dirty="0"/>
              <a:t>Legislation and Policies</a:t>
            </a:r>
            <a:endParaRPr lang="en-US" b="1" dirty="0"/>
          </a:p>
        </p:txBody>
      </p:sp>
      <p:sp>
        <p:nvSpPr>
          <p:cNvPr id="7" name="Rectangle 6">
            <a:extLst>
              <a:ext uri="{FF2B5EF4-FFF2-40B4-BE49-F238E27FC236}">
                <a16:creationId xmlns:a16="http://schemas.microsoft.com/office/drawing/2014/main" xmlns="" id="{45EF43F7-1EBD-4248-BDCF-C6DC88594C55}"/>
              </a:ext>
            </a:extLst>
          </p:cNvPr>
          <p:cNvSpPr/>
          <p:nvPr/>
        </p:nvSpPr>
        <p:spPr>
          <a:xfrm>
            <a:off x="681038" y="1857703"/>
            <a:ext cx="8543924" cy="1446550"/>
          </a:xfrm>
          <a:prstGeom prst="rect">
            <a:avLst/>
          </a:prstGeom>
        </p:spPr>
        <p:txBody>
          <a:bodyPr wrap="square">
            <a:spAutoFit/>
          </a:bodyPr>
          <a:lstStyle/>
          <a:p>
            <a:pPr>
              <a:spcAft>
                <a:spcPts val="1160"/>
              </a:spcAft>
            </a:pPr>
            <a:r>
              <a:rPr lang="en-AU" sz="1600" dirty="0">
                <a:solidFill>
                  <a:srgbClr val="000000"/>
                </a:solidFill>
                <a:latin typeface="Calibri" panose="020F0502020204030204" pitchFamily="34" charset="0"/>
                <a:ea typeface="MS Gothic" panose="020B0609070205080204" pitchFamily="49" charset="-128"/>
                <a:cs typeface="Calibri" panose="020F0502020204030204" pitchFamily="34" charset="0"/>
              </a:rPr>
              <a:t>Team Up requires all activities to comply with the relevant Work Health and Safety Legislation, Codes of Practice and Australian Standards.</a:t>
            </a:r>
          </a:p>
          <a:p>
            <a:pPr>
              <a:spcAft>
                <a:spcPts val="1160"/>
              </a:spcAft>
            </a:pPr>
            <a:r>
              <a:rPr lang="en-AU" dirty="0">
                <a:solidFill>
                  <a:srgbClr val="000000"/>
                </a:solidFill>
                <a:latin typeface="Calibri" panose="020F0502020204030204" pitchFamily="34" charset="0"/>
                <a:ea typeface="MS Gothic" panose="020B0609070205080204" pitchFamily="49" charset="-128"/>
                <a:cs typeface="Calibri" panose="020F0502020204030204" pitchFamily="34" charset="0"/>
              </a:rPr>
              <a:t> </a:t>
            </a:r>
            <a:endParaRPr lang="en-AU" dirty="0">
              <a:latin typeface="Calibri" panose="020F0502020204030204" pitchFamily="34" charset="0"/>
              <a:ea typeface="Times New Roman" panose="02020603050405020304" pitchFamily="18" charset="0"/>
              <a:cs typeface="Times New Roman" panose="02020603050405020304" pitchFamily="18" charset="0"/>
            </a:endParaRPr>
          </a:p>
          <a:p>
            <a:pPr marL="457200"/>
            <a:r>
              <a:rPr lang="en-AU" dirty="0">
                <a:latin typeface="Calibri" panose="020F0502020204030204" pitchFamily="34" charset="0"/>
                <a:ea typeface="Times New Roman" panose="02020603050405020304" pitchFamily="18" charset="0"/>
                <a:cs typeface="Calibri" panose="020F0502020204030204" pitchFamily="34" charset="0"/>
              </a:rPr>
              <a:t> </a:t>
            </a:r>
          </a:p>
        </p:txBody>
      </p:sp>
      <p:pic>
        <p:nvPicPr>
          <p:cNvPr id="5" name="Picture 4" descr="A picture containing logo&#10;&#10;Description automatically generated">
            <a:extLst>
              <a:ext uri="{FF2B5EF4-FFF2-40B4-BE49-F238E27FC236}">
                <a16:creationId xmlns:a16="http://schemas.microsoft.com/office/drawing/2014/main" xmlns="" id="{A6D9A46B-FAD8-9C43-A015-D1A4EFA45B87}"/>
              </a:ext>
            </a:extLst>
          </p:cNvPr>
          <p:cNvPicPr>
            <a:picLocks noChangeAspect="1"/>
          </p:cNvPicPr>
          <p:nvPr/>
        </p:nvPicPr>
        <p:blipFill>
          <a:blip r:embed="rId2"/>
          <a:stretch>
            <a:fillRect/>
          </a:stretch>
        </p:blipFill>
        <p:spPr>
          <a:xfrm>
            <a:off x="8418786" y="1"/>
            <a:ext cx="1487214" cy="1487214"/>
          </a:xfrm>
          <a:prstGeom prst="rect">
            <a:avLst/>
          </a:prstGeom>
        </p:spPr>
      </p:pic>
    </p:spTree>
    <p:extLst>
      <p:ext uri="{BB962C8B-B14F-4D97-AF65-F5344CB8AC3E}">
        <p14:creationId xmlns:p14="http://schemas.microsoft.com/office/powerpoint/2010/main" val="1007150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A75C9-95D3-9244-BB06-2C1856DFD202}"/>
              </a:ext>
            </a:extLst>
          </p:cNvPr>
          <p:cNvSpPr>
            <a:spLocks noGrp="1"/>
          </p:cNvSpPr>
          <p:nvPr>
            <p:ph type="title"/>
          </p:nvPr>
        </p:nvSpPr>
        <p:spPr>
          <a:xfrm>
            <a:off x="535897" y="53255"/>
            <a:ext cx="7023175" cy="1325563"/>
          </a:xfrm>
        </p:spPr>
        <p:txBody>
          <a:bodyPr>
            <a:normAutofit/>
          </a:bodyPr>
          <a:lstStyle/>
          <a:p>
            <a:r>
              <a:rPr lang="en-US" sz="3200" b="1" dirty="0"/>
              <a:t>Legislation</a:t>
            </a:r>
            <a:endParaRPr lang="en-US" b="1" dirty="0"/>
          </a:p>
        </p:txBody>
      </p:sp>
      <p:sp>
        <p:nvSpPr>
          <p:cNvPr id="7" name="Rectangle 6">
            <a:extLst>
              <a:ext uri="{FF2B5EF4-FFF2-40B4-BE49-F238E27FC236}">
                <a16:creationId xmlns:a16="http://schemas.microsoft.com/office/drawing/2014/main" xmlns="" id="{45EF43F7-1EBD-4248-BDCF-C6DC88594C55}"/>
              </a:ext>
            </a:extLst>
          </p:cNvPr>
          <p:cNvSpPr/>
          <p:nvPr/>
        </p:nvSpPr>
        <p:spPr>
          <a:xfrm>
            <a:off x="502362" y="1176496"/>
            <a:ext cx="8543924" cy="4801314"/>
          </a:xfrm>
          <a:prstGeom prst="rect">
            <a:avLst/>
          </a:prstGeom>
        </p:spPr>
        <p:txBody>
          <a:bodyPr wrap="square">
            <a:spAutoFit/>
          </a:bodyPr>
          <a:lstStyle/>
          <a:p>
            <a:pPr fontAlgn="base"/>
            <a:r>
              <a:rPr lang="en-AU" sz="1600" b="1" dirty="0">
                <a:hlinkClick r:id="rId2"/>
              </a:rPr>
              <a:t>The  </a:t>
            </a:r>
            <a:r>
              <a:rPr lang="en-AU" sz="1600" b="1" i="1" dirty="0">
                <a:hlinkClick r:id="rId2"/>
              </a:rPr>
              <a:t>Work Health and Safety Act 2011</a:t>
            </a:r>
            <a:r>
              <a:rPr lang="en-AU" sz="1600" b="1" dirty="0">
                <a:hlinkClick r:id="rId2"/>
              </a:rPr>
              <a:t> (WHS)</a:t>
            </a:r>
            <a:r>
              <a:rPr lang="en-AU" sz="1600" dirty="0">
                <a:hlinkClick r:id="rId2"/>
              </a:rPr>
              <a:t> </a:t>
            </a:r>
            <a:endParaRPr lang="en-AU" sz="1600" dirty="0"/>
          </a:p>
          <a:p>
            <a:pPr fontAlgn="base"/>
            <a:endParaRPr lang="en-AU" sz="1600" dirty="0"/>
          </a:p>
          <a:p>
            <a:pPr fontAlgn="base"/>
            <a:r>
              <a:rPr lang="en-AU" sz="1600" dirty="0"/>
              <a:t>This is the primary piece of legislation that governs health and safety in the workplace. </a:t>
            </a:r>
          </a:p>
          <a:p>
            <a:pPr fontAlgn="base"/>
            <a:r>
              <a:rPr lang="en-AU" sz="1600" dirty="0"/>
              <a:t>Under the WHS Act, Team Up has a responsibility to ensure as far as reasonably practicable:</a:t>
            </a:r>
          </a:p>
          <a:p>
            <a:pPr marL="285750" indent="-285750" fontAlgn="base">
              <a:buFont typeface="Arial" panose="020B0604020202020204" pitchFamily="34" charset="0"/>
              <a:buChar char="•"/>
            </a:pPr>
            <a:r>
              <a:rPr lang="en-AU" sz="1600" dirty="0"/>
              <a:t>the health and safety of all staff while at work or undertaking work-related activities for the business, </a:t>
            </a:r>
          </a:p>
          <a:p>
            <a:pPr marL="285750" indent="-285750" fontAlgn="base">
              <a:buFont typeface="Arial" panose="020B0604020202020204" pitchFamily="34" charset="0"/>
              <a:buChar char="•"/>
            </a:pPr>
            <a:r>
              <a:rPr lang="en-AU" sz="1600" dirty="0"/>
              <a:t>that the health and safety of other persons is not put at risk from work carried out as part of the conduct of the business or undertaking,</a:t>
            </a:r>
          </a:p>
          <a:p>
            <a:pPr marL="285750" indent="-285750" fontAlgn="base">
              <a:buFont typeface="Arial" panose="020B0604020202020204" pitchFamily="34" charset="0"/>
              <a:buChar char="•"/>
            </a:pPr>
            <a:r>
              <a:rPr lang="en-AU" sz="1600" dirty="0"/>
              <a:t>that risks to health and safety are eliminated or minimised.</a:t>
            </a:r>
          </a:p>
          <a:p>
            <a:pPr fontAlgn="base"/>
            <a:endParaRPr lang="en-AU" sz="1600" dirty="0"/>
          </a:p>
          <a:p>
            <a:pPr fontAlgn="base"/>
            <a:r>
              <a:rPr lang="en-AU" sz="1600" b="1" dirty="0"/>
              <a:t>Breaches of the WHS Act can result in severe penalties or imprisonment</a:t>
            </a:r>
          </a:p>
          <a:p>
            <a:pPr fontAlgn="base"/>
            <a:endParaRPr lang="en-AU" sz="1600" b="1" i="1" dirty="0"/>
          </a:p>
          <a:p>
            <a:pPr fontAlgn="base"/>
            <a:r>
              <a:rPr lang="en-AU" sz="1600" b="1" i="1" dirty="0"/>
              <a:t>Work Health and Safety Regulation 2011 </a:t>
            </a:r>
            <a:r>
              <a:rPr lang="en-AU" sz="1600" dirty="0"/>
              <a:t>outlines how to prevent or reduce risks in the workplace.</a:t>
            </a:r>
          </a:p>
          <a:p>
            <a:pPr fontAlgn="base"/>
            <a:endParaRPr lang="en-AU" sz="1600" dirty="0"/>
          </a:p>
          <a:p>
            <a:pPr fontAlgn="base"/>
            <a:r>
              <a:rPr lang="en-AU" sz="1600" b="1" i="1" dirty="0">
                <a:hlinkClick r:id="rId3"/>
              </a:rPr>
              <a:t>QLD</a:t>
            </a:r>
            <a:endParaRPr lang="en-AU" sz="1600" b="1" i="1" dirty="0"/>
          </a:p>
          <a:p>
            <a:pPr fontAlgn="base"/>
            <a:endParaRPr lang="en-AU" sz="1600" b="1" i="1" dirty="0"/>
          </a:p>
          <a:p>
            <a:pPr fontAlgn="base"/>
            <a:r>
              <a:rPr lang="en-AU" sz="1600" b="1" i="1" dirty="0">
                <a:hlinkClick r:id="rId4"/>
              </a:rPr>
              <a:t>NSW</a:t>
            </a:r>
            <a:endParaRPr lang="en-AU" sz="1600" b="1" i="1" dirty="0"/>
          </a:p>
          <a:p>
            <a:pPr fontAlgn="base"/>
            <a:endParaRPr lang="en-AU" sz="1600" b="1" i="1" dirty="0"/>
          </a:p>
          <a:p>
            <a:pPr fontAlgn="base"/>
            <a:r>
              <a:rPr lang="en-AU" sz="1600" b="1" i="1" dirty="0">
                <a:hlinkClick r:id="rId5"/>
              </a:rPr>
              <a:t>VIC</a:t>
            </a:r>
            <a:r>
              <a:rPr lang="en-AU" dirty="0">
                <a:latin typeface="Calibri" panose="020F0502020204030204" pitchFamily="34" charset="0"/>
                <a:ea typeface="Times New Roman" panose="02020603050405020304" pitchFamily="18" charset="0"/>
                <a:cs typeface="Calibri" panose="020F0502020204030204" pitchFamily="34" charset="0"/>
              </a:rPr>
              <a:t> </a:t>
            </a:r>
          </a:p>
        </p:txBody>
      </p:sp>
      <p:pic>
        <p:nvPicPr>
          <p:cNvPr id="5" name="Picture 4" descr="A picture containing logo&#10;&#10;Description automatically generated">
            <a:extLst>
              <a:ext uri="{FF2B5EF4-FFF2-40B4-BE49-F238E27FC236}">
                <a16:creationId xmlns:a16="http://schemas.microsoft.com/office/drawing/2014/main" xmlns="" id="{3B92F63B-FF6F-BC42-890E-C077174DF312}"/>
              </a:ext>
            </a:extLst>
          </p:cNvPr>
          <p:cNvPicPr>
            <a:picLocks noChangeAspect="1"/>
          </p:cNvPicPr>
          <p:nvPr/>
        </p:nvPicPr>
        <p:blipFill>
          <a:blip r:embed="rId6"/>
          <a:stretch>
            <a:fillRect/>
          </a:stretch>
        </p:blipFill>
        <p:spPr>
          <a:xfrm>
            <a:off x="8418786" y="1"/>
            <a:ext cx="1487214" cy="1487214"/>
          </a:xfrm>
          <a:prstGeom prst="rect">
            <a:avLst/>
          </a:prstGeom>
        </p:spPr>
      </p:pic>
    </p:spTree>
    <p:extLst>
      <p:ext uri="{BB962C8B-B14F-4D97-AF65-F5344CB8AC3E}">
        <p14:creationId xmlns:p14="http://schemas.microsoft.com/office/powerpoint/2010/main" val="223163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A75C9-95D3-9244-BB06-2C1856DFD202}"/>
              </a:ext>
            </a:extLst>
          </p:cNvPr>
          <p:cNvSpPr>
            <a:spLocks noGrp="1"/>
          </p:cNvSpPr>
          <p:nvPr>
            <p:ph type="title"/>
          </p:nvPr>
        </p:nvSpPr>
        <p:spPr>
          <a:xfrm>
            <a:off x="681038" y="532140"/>
            <a:ext cx="7023175" cy="1325563"/>
          </a:xfrm>
        </p:spPr>
        <p:txBody>
          <a:bodyPr>
            <a:normAutofit/>
          </a:bodyPr>
          <a:lstStyle/>
          <a:p>
            <a:r>
              <a:rPr lang="en-US" sz="3200" b="1" dirty="0"/>
              <a:t>Codes of Practice</a:t>
            </a:r>
            <a:endParaRPr lang="en-US" sz="3200" dirty="0"/>
          </a:p>
        </p:txBody>
      </p:sp>
      <p:sp>
        <p:nvSpPr>
          <p:cNvPr id="7" name="Rectangle 6">
            <a:extLst>
              <a:ext uri="{FF2B5EF4-FFF2-40B4-BE49-F238E27FC236}">
                <a16:creationId xmlns:a16="http://schemas.microsoft.com/office/drawing/2014/main" xmlns="" id="{45EF43F7-1EBD-4248-BDCF-C6DC88594C55}"/>
              </a:ext>
            </a:extLst>
          </p:cNvPr>
          <p:cNvSpPr/>
          <p:nvPr/>
        </p:nvSpPr>
        <p:spPr>
          <a:xfrm>
            <a:off x="681038" y="1714828"/>
            <a:ext cx="8543924" cy="3508653"/>
          </a:xfrm>
          <a:prstGeom prst="rect">
            <a:avLst/>
          </a:prstGeom>
        </p:spPr>
        <p:txBody>
          <a:bodyPr wrap="square">
            <a:spAutoFit/>
          </a:bodyPr>
          <a:lstStyle/>
          <a:p>
            <a:pPr fontAlgn="base"/>
            <a:r>
              <a:rPr lang="en-AU" sz="1600" b="1" dirty="0"/>
              <a:t>Codes of Practice </a:t>
            </a:r>
            <a:r>
              <a:rPr lang="en-AU" sz="1600" dirty="0"/>
              <a:t>provide guidance on how to comply with the WHS Act and identify and manage risks in the workplace.</a:t>
            </a:r>
          </a:p>
          <a:p>
            <a:pPr fontAlgn="base"/>
            <a:r>
              <a:rPr lang="en-AU" sz="1600" dirty="0"/>
              <a:t/>
            </a:r>
            <a:br>
              <a:rPr lang="en-AU" sz="1600" dirty="0"/>
            </a:br>
            <a:r>
              <a:rPr lang="en-AU" sz="1600" dirty="0"/>
              <a:t>More information on the WHS Act, regulation and codes of practice can be found at the relevant Worksafe website for your state or territory.</a:t>
            </a:r>
          </a:p>
          <a:p>
            <a:pPr fontAlgn="base"/>
            <a:endParaRPr lang="en-AU" sz="1600" dirty="0"/>
          </a:p>
          <a:p>
            <a:pPr fontAlgn="base"/>
            <a:r>
              <a:rPr lang="en-AU" sz="1600" i="1" dirty="0">
                <a:hlinkClick r:id="rId2"/>
              </a:rPr>
              <a:t>Worksafe QLD</a:t>
            </a:r>
            <a:endParaRPr lang="en-AU" sz="1600" i="1" dirty="0"/>
          </a:p>
          <a:p>
            <a:pPr fontAlgn="base"/>
            <a:endParaRPr lang="en-AU" sz="1600" i="1" dirty="0"/>
          </a:p>
          <a:p>
            <a:pPr fontAlgn="base"/>
            <a:r>
              <a:rPr lang="en-AU" sz="1600" i="1" dirty="0">
                <a:hlinkClick r:id="rId3"/>
              </a:rPr>
              <a:t>Safework NSW</a:t>
            </a:r>
            <a:endParaRPr lang="en-AU" sz="1600" i="1" dirty="0"/>
          </a:p>
          <a:p>
            <a:pPr fontAlgn="base"/>
            <a:endParaRPr lang="en-AU" sz="1600" i="1" dirty="0"/>
          </a:p>
          <a:p>
            <a:pPr fontAlgn="base"/>
            <a:r>
              <a:rPr lang="en-AU" sz="1600" i="1" dirty="0">
                <a:hlinkClick r:id="rId4"/>
              </a:rPr>
              <a:t>Worksafe VIC</a:t>
            </a:r>
            <a:endParaRPr lang="en-AU" sz="1600" i="1" dirty="0"/>
          </a:p>
          <a:p>
            <a:pPr>
              <a:spcAft>
                <a:spcPts val="1160"/>
              </a:spcAft>
            </a:pPr>
            <a:r>
              <a:rPr lang="en-AU" dirty="0">
                <a:solidFill>
                  <a:srgbClr val="000000"/>
                </a:solidFill>
                <a:latin typeface="Calibri" panose="020F0502020204030204" pitchFamily="34" charset="0"/>
                <a:ea typeface="MS Gothic" panose="020B0609070205080204" pitchFamily="49" charset="-128"/>
                <a:cs typeface="Calibri" panose="020F0502020204030204" pitchFamily="34" charset="0"/>
              </a:rPr>
              <a:t> </a:t>
            </a:r>
            <a:endParaRPr lang="en-AU" dirty="0">
              <a:latin typeface="Calibri" panose="020F0502020204030204" pitchFamily="34" charset="0"/>
              <a:ea typeface="Times New Roman" panose="02020603050405020304" pitchFamily="18" charset="0"/>
              <a:cs typeface="Times New Roman" panose="02020603050405020304" pitchFamily="18" charset="0"/>
            </a:endParaRPr>
          </a:p>
          <a:p>
            <a:pPr marL="457200"/>
            <a:r>
              <a:rPr lang="en-AU" dirty="0">
                <a:latin typeface="Calibri" panose="020F0502020204030204" pitchFamily="34" charset="0"/>
                <a:ea typeface="Times New Roman" panose="02020603050405020304" pitchFamily="18" charset="0"/>
                <a:cs typeface="Calibri" panose="020F0502020204030204" pitchFamily="34" charset="0"/>
              </a:rPr>
              <a:t> </a:t>
            </a:r>
          </a:p>
        </p:txBody>
      </p:sp>
      <p:pic>
        <p:nvPicPr>
          <p:cNvPr id="5" name="Picture 4" descr="A picture containing logo&#10;&#10;Description automatically generated">
            <a:extLst>
              <a:ext uri="{FF2B5EF4-FFF2-40B4-BE49-F238E27FC236}">
                <a16:creationId xmlns:a16="http://schemas.microsoft.com/office/drawing/2014/main" xmlns="" id="{190C6488-8410-1F44-B982-DD2E78C4AABC}"/>
              </a:ext>
            </a:extLst>
          </p:cNvPr>
          <p:cNvPicPr>
            <a:picLocks noChangeAspect="1"/>
          </p:cNvPicPr>
          <p:nvPr/>
        </p:nvPicPr>
        <p:blipFill>
          <a:blip r:embed="rId5"/>
          <a:stretch>
            <a:fillRect/>
          </a:stretch>
        </p:blipFill>
        <p:spPr>
          <a:xfrm>
            <a:off x="8418786" y="1"/>
            <a:ext cx="1487214" cy="1487214"/>
          </a:xfrm>
          <a:prstGeom prst="rect">
            <a:avLst/>
          </a:prstGeom>
        </p:spPr>
      </p:pic>
    </p:spTree>
    <p:extLst>
      <p:ext uri="{BB962C8B-B14F-4D97-AF65-F5344CB8AC3E}">
        <p14:creationId xmlns:p14="http://schemas.microsoft.com/office/powerpoint/2010/main" val="3861781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20147</TotalTime>
  <Words>2439</Words>
  <Application>Microsoft Office PowerPoint</Application>
  <PresentationFormat>A4 Paper (210x297 mm)</PresentationFormat>
  <Paragraphs>293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MS Gothic</vt:lpstr>
      <vt:lpstr>Arial</vt:lpstr>
      <vt:lpstr>Avenir</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Safety Management System</vt:lpstr>
      <vt:lpstr>Training</vt:lpstr>
      <vt:lpstr>Legislation and Policies</vt:lpstr>
      <vt:lpstr>Legislation</vt:lpstr>
      <vt:lpstr>Codes of Practice</vt:lpstr>
      <vt:lpstr>Team Up Policies &amp; Procedures</vt:lpstr>
      <vt:lpstr>Health and Safety Policy  Policy Statement</vt:lpstr>
      <vt:lpstr>PowerPoint Presentation</vt:lpstr>
      <vt:lpstr>PowerPoint Presentation</vt:lpstr>
      <vt:lpstr>Responsibilities</vt:lpstr>
      <vt:lpstr>Emergency Management Procedure</vt:lpstr>
      <vt:lpstr>Emergency Preparedness and Evacuation </vt:lpstr>
      <vt:lpstr>Emergency Preparedness and Evacuation </vt:lpstr>
      <vt:lpstr>PowerPoint Presentation</vt:lpstr>
      <vt:lpstr>PowerPoint Presentation</vt:lpstr>
      <vt:lpstr>Bomb Threats</vt:lpstr>
      <vt:lpstr>Incident Reporting &amp; Investigation</vt:lpstr>
      <vt:lpstr>Incident Reporting &amp; Investigation</vt:lpstr>
      <vt:lpstr>Incident Reporting &amp; Investigation</vt:lpstr>
      <vt:lpstr>Incident Reporting &amp; Investigation</vt:lpstr>
      <vt:lpstr>Incident Reporting &amp; Investigation</vt:lpstr>
      <vt:lpstr>Incident Reporting &amp; Investigation</vt:lpstr>
      <vt:lpstr>Templates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Hawkins</dc:creator>
  <cp:lastModifiedBy>Josh Kelly</cp:lastModifiedBy>
  <cp:revision>59</cp:revision>
  <dcterms:created xsi:type="dcterms:W3CDTF">2019-07-02T11:12:58Z</dcterms:created>
  <dcterms:modified xsi:type="dcterms:W3CDTF">2021-09-10T10:20:55Z</dcterms:modified>
</cp:coreProperties>
</file>