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8" r:id="rId4"/>
    <p:sldId id="267" r:id="rId5"/>
    <p:sldId id="269"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4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14A52-7385-1D49-9ADE-379F30ED7FE9}"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177328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14A52-7385-1D49-9ADE-379F30ED7FE9}"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2556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14A52-7385-1D49-9ADE-379F30ED7FE9}"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20416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14A52-7385-1D49-9ADE-379F30ED7FE9}"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64060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14A52-7385-1D49-9ADE-379F30ED7FE9}" type="datetimeFigureOut">
              <a:rPr lang="en-US" smtClean="0"/>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241261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14A52-7385-1D49-9ADE-379F30ED7FE9}"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45676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14A52-7385-1D49-9ADE-379F30ED7FE9}" type="datetimeFigureOut">
              <a:rPr lang="en-US" smtClean="0"/>
              <a:t>1/22/21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378545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614A52-7385-1D49-9ADE-379F30ED7FE9}" type="datetimeFigureOut">
              <a:rPr lang="en-US" smtClean="0"/>
              <a:t>1/22/21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170716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14A52-7385-1D49-9ADE-379F30ED7FE9}" type="datetimeFigureOut">
              <a:rPr lang="en-US" smtClean="0"/>
              <a:t>1/22/21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238615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14A52-7385-1D49-9ADE-379F30ED7FE9}"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6312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614A52-7385-1D49-9ADE-379F30ED7FE9}" type="datetimeFigureOut">
              <a:rPr lang="en-US" smtClean="0"/>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39696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14A52-7385-1D49-9ADE-379F30ED7FE9}" type="datetimeFigureOut">
              <a:rPr lang="en-US" smtClean="0"/>
              <a:t>1/22/21</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61E95-F1D6-9B49-9B2D-F42414660835}" type="slidenum">
              <a:rPr lang="en-US" smtClean="0"/>
              <a:t>‹#›</a:t>
            </a:fld>
            <a:endParaRPr lang="en-US"/>
          </a:p>
        </p:txBody>
      </p:sp>
    </p:spTree>
    <p:extLst>
      <p:ext uri="{BB962C8B-B14F-4D97-AF65-F5344CB8AC3E}">
        <p14:creationId xmlns:p14="http://schemas.microsoft.com/office/powerpoint/2010/main" val="942009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Bleed_(prin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recisionprint.co.uk/resources/bleed"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ZuNrmgv8rjQ" TargetMode="External"/><Relationship Id="rId2" Type="http://schemas.openxmlformats.org/officeDocument/2006/relationships/slideLayout" Target="../slideLayouts/slideLayout2.xml"/><Relationship Id="rId1" Type="http://schemas.openxmlformats.org/officeDocument/2006/relationships/video" Target="https://www.youtube.com/embed/ZuNrmgv8rjQ?feature=oembed"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LG_O_7n6Hmw" TargetMode="External"/><Relationship Id="rId2" Type="http://schemas.openxmlformats.org/officeDocument/2006/relationships/slideLayout" Target="../slideLayouts/slideLayout2.xml"/><Relationship Id="rId1" Type="http://schemas.openxmlformats.org/officeDocument/2006/relationships/video" Target="https://www.youtube.com/embed/LG_O_7n6Hmw?feature=oembed" TargetMode="Externa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DE4F-C686-6F45-8C7B-8B5C7A54872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C430A0F-CBF6-5C43-B79A-D4B24B0EE8A1}"/>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FB0C60F5-F968-E543-AE1B-857017ACD31C}"/>
              </a:ext>
            </a:extLst>
          </p:cNvPr>
          <p:cNvPicPr>
            <a:picLocks noChangeAspect="1"/>
          </p:cNvPicPr>
          <p:nvPr/>
        </p:nvPicPr>
        <p:blipFill rotWithShape="1">
          <a:blip r:embed="rId2"/>
          <a:srcRect t="1062" b="1062"/>
          <a:stretch/>
        </p:blipFill>
        <p:spPr>
          <a:xfrm>
            <a:off x="0" y="1"/>
            <a:ext cx="9905999" cy="6857999"/>
          </a:xfrm>
          <a:prstGeom prst="rect">
            <a:avLst/>
          </a:prstGeom>
        </p:spPr>
      </p:pic>
      <p:pic>
        <p:nvPicPr>
          <p:cNvPr id="7" name="Picture 6">
            <a:extLst>
              <a:ext uri="{FF2B5EF4-FFF2-40B4-BE49-F238E27FC236}">
                <a16:creationId xmlns:a16="http://schemas.microsoft.com/office/drawing/2014/main" id="{8AFF0DCF-6F9E-CB49-B986-7EA11379D90A}"/>
              </a:ext>
            </a:extLst>
          </p:cNvPr>
          <p:cNvPicPr>
            <a:picLocks noChangeAspect="1"/>
          </p:cNvPicPr>
          <p:nvPr/>
        </p:nvPicPr>
        <p:blipFill>
          <a:blip r:embed="rId3"/>
          <a:stretch>
            <a:fillRect/>
          </a:stretch>
        </p:blipFill>
        <p:spPr>
          <a:xfrm>
            <a:off x="6716110" y="5706535"/>
            <a:ext cx="3027198" cy="1004317"/>
          </a:xfrm>
          <a:prstGeom prst="rect">
            <a:avLst/>
          </a:prstGeom>
        </p:spPr>
      </p:pic>
      <p:sp>
        <p:nvSpPr>
          <p:cNvPr id="8" name="Rectangle 7">
            <a:extLst>
              <a:ext uri="{FF2B5EF4-FFF2-40B4-BE49-F238E27FC236}">
                <a16:creationId xmlns:a16="http://schemas.microsoft.com/office/drawing/2014/main" id="{19D4A695-4DA9-E645-8A82-F85344F4CA3C}"/>
              </a:ext>
            </a:extLst>
          </p:cNvPr>
          <p:cNvSpPr/>
          <p:nvPr/>
        </p:nvSpPr>
        <p:spPr>
          <a:xfrm>
            <a:off x="321880" y="350462"/>
            <a:ext cx="6005348" cy="1323439"/>
          </a:xfrm>
          <a:prstGeom prst="rect">
            <a:avLst/>
          </a:prstGeom>
        </p:spPr>
        <p:txBody>
          <a:bodyPr wrap="square">
            <a:spAutoFit/>
          </a:bodyPr>
          <a:lstStyle/>
          <a:p>
            <a:r>
              <a:rPr lang="en-AU" sz="4800" b="1" dirty="0">
                <a:solidFill>
                  <a:srgbClr val="0577B3"/>
                </a:solidFill>
                <a:latin typeface="Calibri" panose="020F0502020204030204" pitchFamily="34" charset="0"/>
              </a:rPr>
              <a:t>RESOURCE</a:t>
            </a:r>
            <a:r>
              <a:rPr lang="en-AU" sz="3600" b="1" dirty="0">
                <a:solidFill>
                  <a:srgbClr val="0577B3"/>
                </a:solidFill>
                <a:latin typeface="Calibri" panose="020F0502020204030204" pitchFamily="34" charset="0"/>
              </a:rPr>
              <a:t> </a:t>
            </a:r>
            <a:endParaRPr lang="en-AU" sz="3600" dirty="0">
              <a:solidFill>
                <a:srgbClr val="0577B3"/>
              </a:solidFill>
              <a:latin typeface="Calibri" panose="020F0502020204030204" pitchFamily="34" charset="0"/>
            </a:endParaRPr>
          </a:p>
          <a:p>
            <a:r>
              <a:rPr lang="en-AU" sz="3200" dirty="0">
                <a:effectLst/>
                <a:latin typeface="Calibri" panose="020F0502020204030204" pitchFamily="34" charset="0"/>
              </a:rPr>
              <a:t>‘Bleed</a:t>
            </a:r>
            <a:r>
              <a:rPr lang="en-AU" sz="3200" dirty="0">
                <a:latin typeface="Calibri" panose="020F0502020204030204" pitchFamily="34" charset="0"/>
              </a:rPr>
              <a:t>’ in Design</a:t>
            </a:r>
            <a:endParaRPr lang="en-AU" sz="3200" dirty="0">
              <a:effectLst/>
              <a:latin typeface="Calibri" panose="020F0502020204030204" pitchFamily="34" charset="0"/>
            </a:endParaRPr>
          </a:p>
        </p:txBody>
      </p:sp>
      <p:sp>
        <p:nvSpPr>
          <p:cNvPr id="9" name="Rectangle 8">
            <a:extLst>
              <a:ext uri="{FF2B5EF4-FFF2-40B4-BE49-F238E27FC236}">
                <a16:creationId xmlns:a16="http://schemas.microsoft.com/office/drawing/2014/main" id="{5E956D02-1E26-F247-AF1B-8900B91C918F}"/>
              </a:ext>
            </a:extLst>
          </p:cNvPr>
          <p:cNvSpPr/>
          <p:nvPr/>
        </p:nvSpPr>
        <p:spPr>
          <a:xfrm>
            <a:off x="321880" y="5793194"/>
            <a:ext cx="5868713" cy="830997"/>
          </a:xfrm>
          <a:prstGeom prst="rect">
            <a:avLst/>
          </a:prstGeom>
        </p:spPr>
        <p:txBody>
          <a:bodyPr wrap="square">
            <a:spAutoFit/>
          </a:bodyPr>
          <a:lstStyle/>
          <a:p>
            <a:r>
              <a:rPr lang="en-AU" sz="1600" dirty="0">
                <a:solidFill>
                  <a:srgbClr val="626366"/>
                </a:solidFill>
                <a:latin typeface="Calibri" panose="020F0502020204030204" pitchFamily="34" charset="0"/>
              </a:rPr>
              <a:t>This template is to be used in a flexible way to suit the needs of the presentation. You can add images, colour and graphic elements as needed. </a:t>
            </a:r>
            <a:endParaRPr lang="en-AU" sz="1600" dirty="0">
              <a:solidFill>
                <a:srgbClr val="626366"/>
              </a:solidFill>
              <a:effectLst/>
              <a:latin typeface="Calibri" panose="020F0502020204030204" pitchFamily="34" charset="0"/>
            </a:endParaRPr>
          </a:p>
        </p:txBody>
      </p:sp>
    </p:spTree>
    <p:extLst>
      <p:ext uri="{BB962C8B-B14F-4D97-AF65-F5344CB8AC3E}">
        <p14:creationId xmlns:p14="http://schemas.microsoft.com/office/powerpoint/2010/main" val="121774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1D02C-3E52-D540-9F10-98CA21010BC8}"/>
              </a:ext>
            </a:extLst>
          </p:cNvPr>
          <p:cNvSpPr txBox="1"/>
          <p:nvPr/>
        </p:nvSpPr>
        <p:spPr>
          <a:xfrm>
            <a:off x="321880" y="1181459"/>
            <a:ext cx="9262240" cy="4801314"/>
          </a:xfrm>
          <a:prstGeom prst="rect">
            <a:avLst/>
          </a:prstGeom>
          <a:noFill/>
        </p:spPr>
        <p:txBody>
          <a:bodyPr wrap="square" rtlCol="0">
            <a:spAutoFit/>
          </a:bodyPr>
          <a:lstStyle/>
          <a:p>
            <a:r>
              <a:rPr lang="en-US" dirty="0"/>
              <a:t>In printing, bleed is printing that goes beyond the edge of where the sheet will be trimmed. In other words, the bleed is the area to be trimmed off. The bleed is the part on the side of a document that gives the printer a small amount of space to account for movement of the paper, and design inconsistencies. Artwork and background colors often extend into the bleed area. After trimming, the bleed ensures that no unprinted edges occur in the final trimmed document. </a:t>
            </a:r>
          </a:p>
          <a:p>
            <a:endParaRPr lang="en-US" dirty="0"/>
          </a:p>
          <a:p>
            <a:r>
              <a:rPr lang="en-US" dirty="0"/>
              <a:t>It is very difficult to print exactly to the edge of a sheet of paper/card. To achieve this, it is necessary to print a slightly larger area than is needed and then trim the paper/card down to the required finished size. Images, background images and fills which are intended to extend to the edge of the page must be extended beyond the trim line to give a bleed.</a:t>
            </a:r>
          </a:p>
          <a:p>
            <a:endParaRPr lang="en-US" dirty="0"/>
          </a:p>
          <a:p>
            <a:r>
              <a:rPr lang="en-US" dirty="0"/>
              <a:t>Bleed size can vary from one print company to another and depend on the size of the document. For example, a business card will generally have a smaller bleed than an A1 poster. Some printers ask for specific sizes; most of these companies place the specific demands on their website or offer templates that are already set to their required bleed settings.</a:t>
            </a:r>
          </a:p>
          <a:p>
            <a:pPr marL="285750" indent="-285750">
              <a:buFontTx/>
              <a:buChar char="-"/>
            </a:pPr>
            <a:endParaRPr lang="en-US" dirty="0"/>
          </a:p>
          <a:p>
            <a:pPr marL="285750" indent="-285750">
              <a:buFontTx/>
              <a:buChar char="-"/>
            </a:pPr>
            <a:endParaRPr lang="en-US" dirty="0"/>
          </a:p>
        </p:txBody>
      </p:sp>
      <p:sp>
        <p:nvSpPr>
          <p:cNvPr id="7" name="Rectangle 6">
            <a:extLst>
              <a:ext uri="{FF2B5EF4-FFF2-40B4-BE49-F238E27FC236}">
                <a16:creationId xmlns:a16="http://schemas.microsoft.com/office/drawing/2014/main" id="{B74C9C74-5508-AC45-BB6D-ACAE15E0C318}"/>
              </a:ext>
            </a:extLst>
          </p:cNvPr>
          <p:cNvSpPr/>
          <p:nvPr/>
        </p:nvSpPr>
        <p:spPr>
          <a:xfrm>
            <a:off x="321880" y="350462"/>
            <a:ext cx="6005348" cy="830997"/>
          </a:xfrm>
          <a:prstGeom prst="rect">
            <a:avLst/>
          </a:prstGeom>
        </p:spPr>
        <p:txBody>
          <a:bodyPr wrap="square">
            <a:spAutoFit/>
          </a:bodyPr>
          <a:lstStyle/>
          <a:p>
            <a:r>
              <a:rPr lang="en-AU" sz="4800" b="1" dirty="0">
                <a:solidFill>
                  <a:srgbClr val="0577B3"/>
                </a:solidFill>
                <a:latin typeface="Calibri" panose="020F0502020204030204" pitchFamily="34" charset="0"/>
              </a:rPr>
              <a:t>What is Bleed?</a:t>
            </a:r>
            <a:endParaRPr lang="en-AU" sz="3200" dirty="0">
              <a:effectLst/>
              <a:latin typeface="Calibri" panose="020F0502020204030204" pitchFamily="34" charset="0"/>
            </a:endParaRPr>
          </a:p>
        </p:txBody>
      </p:sp>
      <p:sp>
        <p:nvSpPr>
          <p:cNvPr id="4" name="TextBox 3">
            <a:extLst>
              <a:ext uri="{FF2B5EF4-FFF2-40B4-BE49-F238E27FC236}">
                <a16:creationId xmlns:a16="http://schemas.microsoft.com/office/drawing/2014/main" id="{FE23EEE8-FAEC-0242-A3BD-FF83EF04E6AF}"/>
              </a:ext>
            </a:extLst>
          </p:cNvPr>
          <p:cNvSpPr txBox="1"/>
          <p:nvPr/>
        </p:nvSpPr>
        <p:spPr>
          <a:xfrm>
            <a:off x="0" y="6575985"/>
            <a:ext cx="2632452" cy="246221"/>
          </a:xfrm>
          <a:prstGeom prst="rect">
            <a:avLst/>
          </a:prstGeom>
          <a:noFill/>
        </p:spPr>
        <p:txBody>
          <a:bodyPr wrap="none" rtlCol="0">
            <a:spAutoFit/>
          </a:bodyPr>
          <a:lstStyle/>
          <a:p>
            <a:r>
              <a:rPr lang="en-US" sz="1000" dirty="0">
                <a:hlinkClick r:id="rId2"/>
              </a:rPr>
              <a:t>https://en.wikipedia.org/wiki/Bleed_(printing)</a:t>
            </a:r>
            <a:r>
              <a:rPr lang="en-US" sz="1000" dirty="0"/>
              <a:t> </a:t>
            </a:r>
          </a:p>
        </p:txBody>
      </p:sp>
    </p:spTree>
    <p:extLst>
      <p:ext uri="{BB962C8B-B14F-4D97-AF65-F5344CB8AC3E}">
        <p14:creationId xmlns:p14="http://schemas.microsoft.com/office/powerpoint/2010/main" val="45863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9F1E80-C0C4-D84B-958B-9DCD6C71CDBD}"/>
              </a:ext>
            </a:extLst>
          </p:cNvPr>
          <p:cNvSpPr/>
          <p:nvPr/>
        </p:nvSpPr>
        <p:spPr>
          <a:xfrm>
            <a:off x="0" y="6257950"/>
            <a:ext cx="9906000" cy="6000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D22E56-0FE1-6D4D-BDFE-F41BDFFCD219}"/>
              </a:ext>
            </a:extLst>
          </p:cNvPr>
          <p:cNvSpPr/>
          <p:nvPr/>
        </p:nvSpPr>
        <p:spPr>
          <a:xfrm>
            <a:off x="384941" y="6331520"/>
            <a:ext cx="9063857" cy="415498"/>
          </a:xfrm>
          <a:prstGeom prst="rect">
            <a:avLst/>
          </a:prstGeom>
        </p:spPr>
        <p:txBody>
          <a:bodyPr wrap="square">
            <a:spAutoFit/>
          </a:bodyPr>
          <a:lstStyle/>
          <a:p>
            <a:r>
              <a:rPr lang="en-AU" sz="1050" dirty="0">
                <a:solidFill>
                  <a:schemeClr val="tx1">
                    <a:lumMod val="65000"/>
                    <a:lumOff val="35000"/>
                  </a:schemeClr>
                </a:solidFill>
                <a:latin typeface="Calibri" panose="020F0502020204030204" pitchFamily="34" charset="0"/>
              </a:rPr>
              <a:t>Virtu Design Institute Pty Ltd (RTO 40530 - ABN 31 154 273 757) trading as APC Design School </a:t>
            </a:r>
          </a:p>
          <a:p>
            <a:r>
              <a:rPr lang="en-AU" sz="1050" dirty="0">
                <a:solidFill>
                  <a:schemeClr val="tx1">
                    <a:lumMod val="65000"/>
                    <a:lumOff val="35000"/>
                  </a:schemeClr>
                </a:solidFill>
                <a:latin typeface="Calibri" panose="020F0502020204030204" pitchFamily="34" charset="0"/>
              </a:rPr>
              <a:t>Young Rabbit Pty Ltd (ABN 28 003 381 182) trading as Australian Pacific College | RTO Code: 90396 | CRICOS Provider Code: 01331F</a:t>
            </a:r>
            <a:endParaRPr lang="en-AU" sz="1050" dirty="0">
              <a:solidFill>
                <a:schemeClr val="tx1">
                  <a:lumMod val="65000"/>
                  <a:lumOff val="35000"/>
                </a:schemeClr>
              </a:solidFill>
              <a:effectLst/>
              <a:latin typeface="Calibri" panose="020F0502020204030204" pitchFamily="34" charset="0"/>
            </a:endParaRPr>
          </a:p>
        </p:txBody>
      </p:sp>
      <p:pic>
        <p:nvPicPr>
          <p:cNvPr id="1026" name="Picture 2" descr="Colour Printing, Flyers and Leaflets, Direct Mailing and Graphic Design  from Precision Print, UK">
            <a:extLst>
              <a:ext uri="{FF2B5EF4-FFF2-40B4-BE49-F238E27FC236}">
                <a16:creationId xmlns:a16="http://schemas.microsoft.com/office/drawing/2014/main" id="{FF076361-6107-1B47-9FF4-DC6468FDC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0"/>
            <a:ext cx="8039100"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29E8BC4-1E09-E241-91F8-01B7CF7A79C0}"/>
              </a:ext>
            </a:extLst>
          </p:cNvPr>
          <p:cNvSpPr txBox="1"/>
          <p:nvPr/>
        </p:nvSpPr>
        <p:spPr>
          <a:xfrm>
            <a:off x="933450" y="6011729"/>
            <a:ext cx="2807179" cy="246221"/>
          </a:xfrm>
          <a:prstGeom prst="rect">
            <a:avLst/>
          </a:prstGeom>
          <a:noFill/>
        </p:spPr>
        <p:txBody>
          <a:bodyPr wrap="none" rtlCol="0">
            <a:spAutoFit/>
          </a:bodyPr>
          <a:lstStyle/>
          <a:p>
            <a:r>
              <a:rPr lang="en-US" sz="1000" dirty="0">
                <a:hlinkClick r:id="rId3"/>
              </a:rPr>
              <a:t>http://www.precisionprint.co.uk/resources/bleed</a:t>
            </a:r>
            <a:r>
              <a:rPr lang="en-US" sz="1000" dirty="0"/>
              <a:t> </a:t>
            </a:r>
          </a:p>
        </p:txBody>
      </p:sp>
    </p:spTree>
    <p:extLst>
      <p:ext uri="{BB962C8B-B14F-4D97-AF65-F5344CB8AC3E}">
        <p14:creationId xmlns:p14="http://schemas.microsoft.com/office/powerpoint/2010/main" val="362687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9F1E80-C0C4-D84B-958B-9DCD6C71CDBD}"/>
              </a:ext>
            </a:extLst>
          </p:cNvPr>
          <p:cNvSpPr/>
          <p:nvPr/>
        </p:nvSpPr>
        <p:spPr>
          <a:xfrm>
            <a:off x="0" y="6257950"/>
            <a:ext cx="9906000" cy="6000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D22E56-0FE1-6D4D-BDFE-F41BDFFCD219}"/>
              </a:ext>
            </a:extLst>
          </p:cNvPr>
          <p:cNvSpPr/>
          <p:nvPr/>
        </p:nvSpPr>
        <p:spPr>
          <a:xfrm>
            <a:off x="384941" y="6331520"/>
            <a:ext cx="9063857" cy="415498"/>
          </a:xfrm>
          <a:prstGeom prst="rect">
            <a:avLst/>
          </a:prstGeom>
        </p:spPr>
        <p:txBody>
          <a:bodyPr wrap="square">
            <a:spAutoFit/>
          </a:bodyPr>
          <a:lstStyle/>
          <a:p>
            <a:r>
              <a:rPr lang="en-AU" sz="1050" dirty="0">
                <a:solidFill>
                  <a:schemeClr val="tx1">
                    <a:lumMod val="65000"/>
                    <a:lumOff val="35000"/>
                  </a:schemeClr>
                </a:solidFill>
                <a:latin typeface="Calibri" panose="020F0502020204030204" pitchFamily="34" charset="0"/>
              </a:rPr>
              <a:t>Virtu Design Institute Pty Ltd (RTO 40530 - ABN 31 154 273 757) trading as APC Design School </a:t>
            </a:r>
          </a:p>
          <a:p>
            <a:r>
              <a:rPr lang="en-AU" sz="1050" dirty="0">
                <a:solidFill>
                  <a:schemeClr val="tx1">
                    <a:lumMod val="65000"/>
                    <a:lumOff val="35000"/>
                  </a:schemeClr>
                </a:solidFill>
                <a:latin typeface="Calibri" panose="020F0502020204030204" pitchFamily="34" charset="0"/>
              </a:rPr>
              <a:t>Young Rabbit Pty Ltd (ABN 28 003 381 182) trading as Australian Pacific College | RTO Code: 90396 | CRICOS Provider Code: 01331F</a:t>
            </a:r>
            <a:endParaRPr lang="en-AU" sz="1050" dirty="0">
              <a:solidFill>
                <a:schemeClr val="tx1">
                  <a:lumMod val="65000"/>
                  <a:lumOff val="35000"/>
                </a:schemeClr>
              </a:solidFill>
              <a:effectLst/>
              <a:latin typeface="Calibri" panose="020F0502020204030204" pitchFamily="34" charset="0"/>
            </a:endParaRPr>
          </a:p>
        </p:txBody>
      </p:sp>
      <p:sp>
        <p:nvSpPr>
          <p:cNvPr id="11" name="TextBox 10">
            <a:extLst>
              <a:ext uri="{FF2B5EF4-FFF2-40B4-BE49-F238E27FC236}">
                <a16:creationId xmlns:a16="http://schemas.microsoft.com/office/drawing/2014/main" id="{829E8BC4-1E09-E241-91F8-01B7CF7A79C0}"/>
              </a:ext>
            </a:extLst>
          </p:cNvPr>
          <p:cNvSpPr txBox="1"/>
          <p:nvPr/>
        </p:nvSpPr>
        <p:spPr>
          <a:xfrm>
            <a:off x="384941" y="978030"/>
            <a:ext cx="3374963" cy="276999"/>
          </a:xfrm>
          <a:prstGeom prst="rect">
            <a:avLst/>
          </a:prstGeom>
          <a:noFill/>
        </p:spPr>
        <p:txBody>
          <a:bodyPr wrap="none" rtlCol="0">
            <a:spAutoFit/>
          </a:bodyPr>
          <a:lstStyle/>
          <a:p>
            <a:r>
              <a:rPr lang="en-US" sz="1200" dirty="0">
                <a:hlinkClick r:id="rId3"/>
              </a:rPr>
              <a:t>https://www.youtube.com/watch?v=ZuNrmgv8rjQ</a:t>
            </a:r>
            <a:r>
              <a:rPr lang="en-US" sz="1200" dirty="0"/>
              <a:t> </a:t>
            </a:r>
          </a:p>
        </p:txBody>
      </p:sp>
      <p:sp>
        <p:nvSpPr>
          <p:cNvPr id="9" name="Rectangle 8">
            <a:extLst>
              <a:ext uri="{FF2B5EF4-FFF2-40B4-BE49-F238E27FC236}">
                <a16:creationId xmlns:a16="http://schemas.microsoft.com/office/drawing/2014/main" id="{72D81741-AA69-AF49-A71E-B94A701ACC83}"/>
              </a:ext>
            </a:extLst>
          </p:cNvPr>
          <p:cNvSpPr/>
          <p:nvPr/>
        </p:nvSpPr>
        <p:spPr>
          <a:xfrm>
            <a:off x="321880" y="350462"/>
            <a:ext cx="6005348" cy="830997"/>
          </a:xfrm>
          <a:prstGeom prst="rect">
            <a:avLst/>
          </a:prstGeom>
        </p:spPr>
        <p:txBody>
          <a:bodyPr wrap="square">
            <a:spAutoFit/>
          </a:bodyPr>
          <a:lstStyle/>
          <a:p>
            <a:r>
              <a:rPr lang="en-AU" sz="4800" b="1" dirty="0">
                <a:solidFill>
                  <a:srgbClr val="0577B3"/>
                </a:solidFill>
                <a:latin typeface="Calibri" panose="020F0502020204030204" pitchFamily="34" charset="0"/>
              </a:rPr>
              <a:t>What is Bleed?</a:t>
            </a:r>
            <a:endParaRPr lang="en-AU" sz="3200" dirty="0">
              <a:effectLst/>
              <a:latin typeface="Calibri" panose="020F0502020204030204" pitchFamily="34" charset="0"/>
            </a:endParaRPr>
          </a:p>
        </p:txBody>
      </p:sp>
      <p:pic>
        <p:nvPicPr>
          <p:cNvPr id="3" name="Online Media 2" descr="What is bleed? Why bleed is important in printing - Design Basics #05">
            <a:hlinkClick r:id="" action="ppaction://media"/>
            <a:extLst>
              <a:ext uri="{FF2B5EF4-FFF2-40B4-BE49-F238E27FC236}">
                <a16:creationId xmlns:a16="http://schemas.microsoft.com/office/drawing/2014/main" id="{0E068536-2EDC-A84F-AA93-D9859160D330}"/>
              </a:ext>
            </a:extLst>
          </p:cNvPr>
          <p:cNvPicPr>
            <a:picLocks noRot="1" noChangeAspect="1"/>
          </p:cNvPicPr>
          <p:nvPr>
            <a:videoFile r:link="rId1"/>
          </p:nvPr>
        </p:nvPicPr>
        <p:blipFill>
          <a:blip r:embed="rId4"/>
          <a:stretch>
            <a:fillRect/>
          </a:stretch>
        </p:blipFill>
        <p:spPr>
          <a:xfrm>
            <a:off x="1678981" y="1579179"/>
            <a:ext cx="6548038" cy="3699641"/>
          </a:xfrm>
          <a:prstGeom prst="rect">
            <a:avLst/>
          </a:prstGeom>
        </p:spPr>
      </p:pic>
    </p:spTree>
    <p:extLst>
      <p:ext uri="{BB962C8B-B14F-4D97-AF65-F5344CB8AC3E}">
        <p14:creationId xmlns:p14="http://schemas.microsoft.com/office/powerpoint/2010/main" val="218569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9F1E80-C0C4-D84B-958B-9DCD6C71CDBD}"/>
              </a:ext>
            </a:extLst>
          </p:cNvPr>
          <p:cNvSpPr/>
          <p:nvPr/>
        </p:nvSpPr>
        <p:spPr>
          <a:xfrm>
            <a:off x="0" y="6257950"/>
            <a:ext cx="9906000" cy="6000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D22E56-0FE1-6D4D-BDFE-F41BDFFCD219}"/>
              </a:ext>
            </a:extLst>
          </p:cNvPr>
          <p:cNvSpPr/>
          <p:nvPr/>
        </p:nvSpPr>
        <p:spPr>
          <a:xfrm>
            <a:off x="384941" y="6331520"/>
            <a:ext cx="9063857" cy="415498"/>
          </a:xfrm>
          <a:prstGeom prst="rect">
            <a:avLst/>
          </a:prstGeom>
        </p:spPr>
        <p:txBody>
          <a:bodyPr wrap="square">
            <a:spAutoFit/>
          </a:bodyPr>
          <a:lstStyle/>
          <a:p>
            <a:r>
              <a:rPr lang="en-AU" sz="1050" dirty="0">
                <a:solidFill>
                  <a:schemeClr val="tx1">
                    <a:lumMod val="65000"/>
                    <a:lumOff val="35000"/>
                  </a:schemeClr>
                </a:solidFill>
                <a:latin typeface="Calibri" panose="020F0502020204030204" pitchFamily="34" charset="0"/>
              </a:rPr>
              <a:t>Virtu Design Institute Pty Ltd (RTO 40530 - ABN 31 154 273 757) trading as APC Design School </a:t>
            </a:r>
          </a:p>
          <a:p>
            <a:r>
              <a:rPr lang="en-AU" sz="1050" dirty="0">
                <a:solidFill>
                  <a:schemeClr val="tx1">
                    <a:lumMod val="65000"/>
                    <a:lumOff val="35000"/>
                  </a:schemeClr>
                </a:solidFill>
                <a:latin typeface="Calibri" panose="020F0502020204030204" pitchFamily="34" charset="0"/>
              </a:rPr>
              <a:t>Young Rabbit Pty Ltd (ABN 28 003 381 182) trading as Australian Pacific College | RTO Code: 90396 | CRICOS Provider Code: 01331F</a:t>
            </a:r>
            <a:endParaRPr lang="en-AU" sz="1050" dirty="0">
              <a:solidFill>
                <a:schemeClr val="tx1">
                  <a:lumMod val="65000"/>
                  <a:lumOff val="35000"/>
                </a:schemeClr>
              </a:solidFill>
              <a:effectLst/>
              <a:latin typeface="Calibri" panose="020F0502020204030204" pitchFamily="34" charset="0"/>
            </a:endParaRPr>
          </a:p>
        </p:txBody>
      </p:sp>
      <p:sp>
        <p:nvSpPr>
          <p:cNvPr id="11" name="TextBox 10">
            <a:extLst>
              <a:ext uri="{FF2B5EF4-FFF2-40B4-BE49-F238E27FC236}">
                <a16:creationId xmlns:a16="http://schemas.microsoft.com/office/drawing/2014/main" id="{829E8BC4-1E09-E241-91F8-01B7CF7A79C0}"/>
              </a:ext>
            </a:extLst>
          </p:cNvPr>
          <p:cNvSpPr txBox="1"/>
          <p:nvPr/>
        </p:nvSpPr>
        <p:spPr>
          <a:xfrm>
            <a:off x="321880" y="1042959"/>
            <a:ext cx="3514680" cy="276999"/>
          </a:xfrm>
          <a:prstGeom prst="rect">
            <a:avLst/>
          </a:prstGeom>
          <a:noFill/>
        </p:spPr>
        <p:txBody>
          <a:bodyPr wrap="none" rtlCol="0">
            <a:spAutoFit/>
          </a:bodyPr>
          <a:lstStyle/>
          <a:p>
            <a:r>
              <a:rPr lang="en-US" sz="1200" dirty="0">
                <a:hlinkClick r:id="rId3"/>
              </a:rPr>
              <a:t>https://www.youtube.com/watch?v=LG_O_7n6Hmw</a:t>
            </a:r>
            <a:r>
              <a:rPr lang="en-US" sz="1200" dirty="0"/>
              <a:t> </a:t>
            </a:r>
          </a:p>
        </p:txBody>
      </p:sp>
      <p:sp>
        <p:nvSpPr>
          <p:cNvPr id="5" name="Rectangle 4">
            <a:extLst>
              <a:ext uri="{FF2B5EF4-FFF2-40B4-BE49-F238E27FC236}">
                <a16:creationId xmlns:a16="http://schemas.microsoft.com/office/drawing/2014/main" id="{5A8A84AB-F89A-1A4F-BE4C-A085CF4C3F94}"/>
              </a:ext>
            </a:extLst>
          </p:cNvPr>
          <p:cNvSpPr/>
          <p:nvPr/>
        </p:nvSpPr>
        <p:spPr>
          <a:xfrm>
            <a:off x="321880" y="350462"/>
            <a:ext cx="9126918" cy="830997"/>
          </a:xfrm>
          <a:prstGeom prst="rect">
            <a:avLst/>
          </a:prstGeom>
        </p:spPr>
        <p:txBody>
          <a:bodyPr wrap="square">
            <a:spAutoFit/>
          </a:bodyPr>
          <a:lstStyle/>
          <a:p>
            <a:r>
              <a:rPr lang="en-AU" sz="4800" b="1" dirty="0">
                <a:solidFill>
                  <a:srgbClr val="0577B3"/>
                </a:solidFill>
                <a:latin typeface="Calibri" panose="020F0502020204030204" pitchFamily="34" charset="0"/>
              </a:rPr>
              <a:t>Adding Bleed in Adobe Illustrator</a:t>
            </a:r>
            <a:endParaRPr lang="en-AU" sz="4800" dirty="0">
              <a:effectLst/>
              <a:latin typeface="Calibri" panose="020F0502020204030204" pitchFamily="34" charset="0"/>
            </a:endParaRPr>
          </a:p>
        </p:txBody>
      </p:sp>
      <p:pic>
        <p:nvPicPr>
          <p:cNvPr id="2" name="Online Media 1" descr="How to add and apply a bleed in Adobe Illustrator - Design for Print Tutorial">
            <a:hlinkClick r:id="" action="ppaction://media"/>
            <a:extLst>
              <a:ext uri="{FF2B5EF4-FFF2-40B4-BE49-F238E27FC236}">
                <a16:creationId xmlns:a16="http://schemas.microsoft.com/office/drawing/2014/main" id="{87DECCE3-FEB9-4A4A-9E05-A5C83C1CCF55}"/>
              </a:ext>
            </a:extLst>
          </p:cNvPr>
          <p:cNvPicPr>
            <a:picLocks noRot="1" noChangeAspect="1"/>
          </p:cNvPicPr>
          <p:nvPr>
            <a:videoFile r:link="rId1"/>
          </p:nvPr>
        </p:nvPicPr>
        <p:blipFill>
          <a:blip r:embed="rId4"/>
          <a:stretch>
            <a:fillRect/>
          </a:stretch>
        </p:blipFill>
        <p:spPr>
          <a:xfrm>
            <a:off x="1583499" y="1563985"/>
            <a:ext cx="6601821" cy="3730029"/>
          </a:xfrm>
          <a:prstGeom prst="rect">
            <a:avLst/>
          </a:prstGeom>
        </p:spPr>
      </p:pic>
    </p:spTree>
    <p:extLst>
      <p:ext uri="{BB962C8B-B14F-4D97-AF65-F5344CB8AC3E}">
        <p14:creationId xmlns:p14="http://schemas.microsoft.com/office/powerpoint/2010/main" val="117524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1104</TotalTime>
  <Words>484</Words>
  <Application>Microsoft Macintosh PowerPoint</Application>
  <PresentationFormat>A4 Paper (210x297 mm)</PresentationFormat>
  <Paragraphs>21</Paragraphs>
  <Slides>5</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Hawkins</dc:creator>
  <cp:lastModifiedBy>Anna Krispel</cp:lastModifiedBy>
  <cp:revision>13</cp:revision>
  <dcterms:created xsi:type="dcterms:W3CDTF">2019-07-02T11:12:58Z</dcterms:created>
  <dcterms:modified xsi:type="dcterms:W3CDTF">2021-01-22T02:10:18Z</dcterms:modified>
</cp:coreProperties>
</file>