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9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4" r:id="rId31"/>
  </p:sldIdLst>
  <p:sldSz cx="24377650" cy="13716000"/>
  <p:notesSz cx="6858000" cy="9144000"/>
  <p:embeddedFontLst>
    <p:embeddedFont>
      <p:font typeface="Lato" panose="020F0502020204030203" pitchFamily="34" charset="0"/>
      <p:regular r:id="rId33"/>
      <p:bold r:id="rId34"/>
    </p:embeddedFont>
    <p:embeddedFont>
      <p:font typeface="Lato Black" panose="020F0502020204030203" pitchFamily="34" charset="0"/>
      <p:bold r:id="rId35"/>
    </p:embeddedFont>
    <p:embeddedFont>
      <p:font typeface="Lato Bold" panose="020F0502020204030203" pitchFamily="34" charset="0"/>
      <p:bold r:id="rId36"/>
    </p:embeddedFont>
    <p:embeddedFont>
      <p:font typeface="Lato Light" panose="020F0502020204030203" pitchFamily="34" charset="0"/>
      <p:regular r:id="rId37"/>
    </p:embeddedFont>
  </p:embeddedFontLst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76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5" autoAdjust="0"/>
    <p:restoredTop sz="93196" autoAdjust="0"/>
  </p:normalViewPr>
  <p:slideViewPr>
    <p:cSldViewPr snapToGrid="0" snapToObjects="1">
      <p:cViewPr varScale="1">
        <p:scale>
          <a:sx n="75" d="100"/>
          <a:sy n="75" d="100"/>
        </p:scale>
        <p:origin x="750" y="90"/>
      </p:cViewPr>
      <p:guideLst>
        <p:guide orient="horz" pos="4319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Lato Light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Lato Light"/>
              </a:defRPr>
            </a:lvl1pPr>
          </a:lstStyle>
          <a:p>
            <a:pPr lvl="0">
              <a:defRPr/>
            </a:pPr>
            <a:fld id="{EFC10EE1-B198-C942-8235-326C972CBB30}" type="datetime1">
              <a:rPr lang="en-US"/>
              <a:pPr lvl="0">
                <a:defRPr/>
              </a:pPr>
              <a:t>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Lato Light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Lato Light"/>
              </a:defRPr>
            </a:lvl1pPr>
          </a:lstStyle>
          <a:p>
            <a:pPr lvl="0">
              <a:defRPr/>
            </a:pPr>
            <a:fld id="{006BE02D-20C0-F840-AFAC-BEA99C74FDC2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06BE02D-20C0-F840-AFAC-BEA99C74FDC2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06BE02D-20C0-F840-AFAC-BEA99C74FDC2}" type="slidenum">
              <a:rPr lang="en-US"/>
              <a:pPr lvl="0"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3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06BE02D-20C0-F840-AFAC-BEA99C74FDC2}" type="slidenum">
              <a:rPr lang="en-US"/>
              <a:pPr lvl="0"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2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06BE02D-20C0-F840-AFAC-BEA99C74FDC2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06BE02D-20C0-F840-AFAC-BEA99C74FDC2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06BE02D-20C0-F840-AFAC-BEA99C74FDC2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06BE02D-20C0-F840-AFAC-BEA99C74FDC2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06BE02D-20C0-F840-AFAC-BEA99C74FDC2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06BE02D-20C0-F840-AFAC-BEA99C74FDC2}" type="slidenum">
              <a:rPr lang="en-US"/>
              <a:pPr lvl="0"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06BE02D-20C0-F840-AFAC-BEA99C74FDC2}" type="slidenum">
              <a:rPr lang="en-US"/>
              <a:pPr lvl="0"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06BE02D-20C0-F840-AFAC-BEA99C74FDC2}" type="slidenum">
              <a:rPr lang="en-US"/>
              <a:pPr lvl="0"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2034809" y="334537"/>
            <a:ext cx="2342841" cy="12935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1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281303" y="3335262"/>
            <a:ext cx="4496578" cy="5216031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23069390" y="523001"/>
            <a:ext cx="859750" cy="85975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109785" y="607069"/>
            <a:ext cx="807966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i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pPr algn="ctr"/>
              <a:t>‹#›</a:t>
            </a:fld>
            <a:endParaRPr lang="id-ID" sz="2800" b="1" i="0" dirty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889" r:id="rId2"/>
    <p:sldLayoutId id="2147483890" r:id="rId3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konlpy-ko.readthedocs.io/ko/v0.4.3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ovie.naver.com/" TargetMode="External"/><Relationship Id="rId5" Type="http://schemas.openxmlformats.org/officeDocument/2006/relationships/hyperlink" Target="https://www.kofic.or.kr/" TargetMode="External"/><Relationship Id="rId4" Type="http://schemas.openxmlformats.org/officeDocument/2006/relationships/hyperlink" Target="https://cyc1am3n.github.io/2018/11/10/classifying_korean_movie_review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6036366" y="6137215"/>
            <a:ext cx="12349536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ko-KR" altLang="en-US" sz="5400" b="1" spc="300" dirty="0">
                <a:solidFill>
                  <a:srgbClr val="FADF35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영화 리뷰</a:t>
            </a:r>
            <a:r>
              <a:rPr lang="ko-KR" altLang="en-US" sz="5400" b="1" spc="3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를 통한 </a:t>
            </a:r>
            <a:r>
              <a:rPr lang="ko-KR" altLang="en-US" sz="5400" b="1" spc="300" dirty="0">
                <a:solidFill>
                  <a:srgbClr val="FADF35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감성 분석 </a:t>
            </a:r>
            <a:r>
              <a:rPr lang="ko-KR" altLang="en-US" sz="5400" b="1" spc="3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및 </a:t>
            </a:r>
            <a:endParaRPr lang="en-US" altLang="ko-KR" sz="5400" b="1" spc="3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  <a:p>
            <a:pPr algn="ctr" defTabSz="4572000"/>
            <a:r>
              <a:rPr lang="ko-KR" altLang="en-US" sz="5400" b="1" spc="3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이를 기반한 </a:t>
            </a:r>
            <a:r>
              <a:rPr lang="ko-KR" altLang="en-US" sz="5400" b="1" spc="300" dirty="0">
                <a:solidFill>
                  <a:srgbClr val="FADF35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비 흥행 명작 파악 </a:t>
            </a:r>
            <a:r>
              <a:rPr lang="ko-KR" altLang="en-US" sz="5400" b="1" spc="3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서비스</a:t>
            </a:r>
            <a:endParaRPr lang="en-US" sz="5400" b="1" spc="3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7" name="Rectangle 20"/>
          <p:cNvSpPr>
            <a:spLocks/>
          </p:cNvSpPr>
          <p:nvPr/>
        </p:nvSpPr>
        <p:spPr bwMode="auto">
          <a:xfrm>
            <a:off x="5662871" y="3848593"/>
            <a:ext cx="13096534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13800" b="1" spc="12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</a:t>
            </a:r>
            <a:r>
              <a:rPr lang="en-US" sz="13800" b="1" spc="1200" dirty="0">
                <a:solidFill>
                  <a:srgbClr val="FCEC87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E</a:t>
            </a:r>
            <a:r>
              <a:rPr lang="en-US" sz="13800" b="1" spc="1200" dirty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XT</a:t>
            </a:r>
            <a:r>
              <a:rPr lang="en-US" sz="13800" b="1" spc="12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 M</a:t>
            </a:r>
            <a:r>
              <a:rPr lang="en-US" sz="13800" b="1" spc="1200" dirty="0">
                <a:solidFill>
                  <a:srgbClr val="FCEC87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I</a:t>
            </a:r>
            <a:r>
              <a:rPr lang="en-US" sz="13800" b="1" spc="1200" dirty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N</a:t>
            </a:r>
            <a:r>
              <a:rPr lang="en-US" sz="13800" b="1" spc="1200" dirty="0">
                <a:solidFill>
                  <a:srgbClr val="FCEC87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I</a:t>
            </a:r>
            <a:r>
              <a:rPr lang="en-US" sz="13800" b="1" spc="12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NG</a:t>
            </a:r>
          </a:p>
        </p:txBody>
      </p:sp>
    </p:spTree>
    <p:extLst>
      <p:ext uri="{BB962C8B-B14F-4D97-AF65-F5344CB8AC3E}">
        <p14:creationId xmlns:p14="http://schemas.microsoft.com/office/powerpoint/2010/main" val="95628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ubtitle 2"/>
          <p:cNvSpPr txBox="1">
            <a:spLocks/>
          </p:cNvSpPr>
          <p:nvPr/>
        </p:nvSpPr>
        <p:spPr>
          <a:xfrm>
            <a:off x="9980177" y="7979047"/>
            <a:ext cx="4835687" cy="132555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ko-KR" altLang="en-US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평점의 양식이 각각 다름</a:t>
            </a:r>
            <a:endParaRPr lang="en-US" altLang="ko-KR" sz="2800" b="1" dirty="0">
              <a:solidFill>
                <a:srgbClr val="242D38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>
              <a:lnSpc>
                <a:spcPts val="4040"/>
              </a:lnSpc>
            </a:pPr>
            <a:r>
              <a:rPr lang="ko-KR" altLang="en-US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최소 </a:t>
            </a:r>
            <a:r>
              <a:rPr lang="en-US" altLang="ko-KR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- </a:t>
            </a:r>
            <a:r>
              <a:rPr lang="ko-KR" altLang="en-US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최대 정규화 사용 </a:t>
            </a:r>
            <a:endParaRPr lang="en-US" altLang="ko-KR" sz="2800" b="1" dirty="0">
              <a:solidFill>
                <a:srgbClr val="242D38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030646" y="4289349"/>
            <a:ext cx="2804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0" b="1" dirty="0">
                <a:solidFill>
                  <a:schemeClr val="accent2"/>
                </a:solidFill>
                <a:latin typeface="Lato Bold" charset="0"/>
                <a:ea typeface="Lato Bold" charset="0"/>
                <a:cs typeface="Lato Bold" charset="0"/>
              </a:rPr>
              <a:t>02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679709" y="6718837"/>
            <a:ext cx="3544561" cy="438582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ko-KR" altLang="en-US" b="1" dirty="0">
                <a:latin typeface="Lato Black" charset="0"/>
                <a:ea typeface="Lato Black" charset="0"/>
                <a:cs typeface="Lato Black" charset="0"/>
              </a:rPr>
              <a:t>독립변수 정규화</a:t>
            </a:r>
            <a:endParaRPr lang="en-US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2208450" y="7576974"/>
            <a:ext cx="37914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/>
          <p:cNvSpPr txBox="1">
            <a:spLocks/>
          </p:cNvSpPr>
          <p:nvPr/>
        </p:nvSpPr>
        <p:spPr>
          <a:xfrm>
            <a:off x="2023640" y="7979047"/>
            <a:ext cx="6388840" cy="193085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29</a:t>
            </a:r>
            <a:r>
              <a:rPr lang="ko-KR" altLang="en-US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가지의 장르를</a:t>
            </a:r>
            <a:endParaRPr lang="en-US" altLang="ko-KR" sz="2800" b="1" dirty="0">
              <a:solidFill>
                <a:srgbClr val="242D38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>
              <a:lnSpc>
                <a:spcPts val="4040"/>
              </a:lnSpc>
            </a:pPr>
            <a:r>
              <a:rPr lang="ko-KR" altLang="en-US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각각 </a:t>
            </a:r>
            <a:r>
              <a:rPr lang="en-US" altLang="ko-KR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5</a:t>
            </a:r>
            <a:r>
              <a:rPr lang="ko-KR" altLang="en-US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개의 장르로 통일</a:t>
            </a:r>
            <a:endParaRPr lang="en-US" altLang="ko-KR" sz="2800" b="1" dirty="0">
              <a:solidFill>
                <a:srgbClr val="242D38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>
              <a:lnSpc>
                <a:spcPts val="4040"/>
              </a:lnSpc>
            </a:pPr>
            <a:r>
              <a:rPr lang="ko-KR" altLang="en-US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공포 </a:t>
            </a:r>
            <a:r>
              <a:rPr lang="en-US" altLang="ko-KR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- </a:t>
            </a:r>
            <a:r>
              <a:rPr lang="ko-KR" altLang="en-US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드라마 </a:t>
            </a:r>
            <a:r>
              <a:rPr lang="en-US" altLang="ko-KR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- </a:t>
            </a:r>
            <a:r>
              <a:rPr lang="ko-KR" altLang="en-US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액션 </a:t>
            </a:r>
            <a:r>
              <a:rPr lang="en-US" altLang="ko-KR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- </a:t>
            </a:r>
            <a:r>
              <a:rPr lang="ko-KR" altLang="en-US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모험 </a:t>
            </a:r>
            <a:r>
              <a:rPr lang="en-US" altLang="ko-KR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- </a:t>
            </a:r>
            <a:r>
              <a:rPr lang="ko-KR" altLang="en-US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로맨스</a:t>
            </a:r>
            <a:endParaRPr lang="en-US" altLang="ko-KR" sz="2800" b="1" dirty="0">
              <a:solidFill>
                <a:srgbClr val="242D38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52563" y="4289349"/>
            <a:ext cx="2804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0" b="1" dirty="0">
                <a:solidFill>
                  <a:schemeClr val="accent1"/>
                </a:solidFill>
                <a:latin typeface="Lato Bold" charset="0"/>
                <a:ea typeface="Lato Bold" charset="0"/>
                <a:cs typeface="Lato Bold" charset="0"/>
              </a:rPr>
              <a:t>01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63290" y="6718837"/>
            <a:ext cx="2621231" cy="438582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ko-KR" altLang="en-US" b="1" dirty="0">
                <a:latin typeface="Lato Black" charset="0"/>
                <a:ea typeface="Lato Black" charset="0"/>
                <a:cs typeface="Lato Black" charset="0"/>
              </a:rPr>
              <a:t>장르 군집화</a:t>
            </a:r>
            <a:endParaRPr lang="en-US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030367" y="7576974"/>
            <a:ext cx="37914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ubtitle 2"/>
          <p:cNvSpPr txBox="1">
            <a:spLocks/>
          </p:cNvSpPr>
          <p:nvPr/>
        </p:nvSpPr>
        <p:spPr>
          <a:xfrm>
            <a:off x="16646008" y="7979047"/>
            <a:ext cx="5968130" cy="175849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ko-KR" altLang="en-US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독립영화 혹은 재개봉 영화의 경우 평점</a:t>
            </a:r>
            <a:r>
              <a:rPr lang="en-US" altLang="ko-KR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ko-KR" altLang="en-US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리뷰의 영향이 적음 따라서 관객 수 </a:t>
            </a:r>
            <a:r>
              <a:rPr lang="en-US" altLang="ko-KR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5</a:t>
            </a:r>
            <a:r>
              <a:rPr lang="ko-KR" altLang="en-US" sz="2800" b="1" dirty="0">
                <a:solidFill>
                  <a:srgbClr val="242D38"/>
                </a:solidFill>
                <a:latin typeface="Lato Light" charset="0"/>
                <a:ea typeface="Lato Light" charset="0"/>
                <a:cs typeface="Lato Light" charset="0"/>
              </a:rPr>
              <a:t>만 명 이하의 영화를 절삭</a:t>
            </a:r>
            <a:endParaRPr lang="en-US" sz="2800" b="1" dirty="0">
              <a:solidFill>
                <a:srgbClr val="242D38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8208729" y="4289349"/>
            <a:ext cx="2804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0" b="1" dirty="0">
                <a:solidFill>
                  <a:schemeClr val="accent3"/>
                </a:solidFill>
                <a:latin typeface="Lato Bold" charset="0"/>
                <a:ea typeface="Lato Bold" charset="0"/>
                <a:cs typeface="Lato Bold" charset="0"/>
              </a:rPr>
              <a:t>03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857793" y="6718837"/>
            <a:ext cx="3544561" cy="438582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ko-KR" altLang="en-US" b="1" dirty="0">
                <a:latin typeface="Lato Black" charset="0"/>
                <a:ea typeface="Lato Black" charset="0"/>
                <a:cs typeface="Lato Black" charset="0"/>
              </a:rPr>
              <a:t>종속변수의 범위</a:t>
            </a:r>
            <a:endParaRPr lang="en-US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9386533" y="7576974"/>
            <a:ext cx="37914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98291" y="661433"/>
            <a:ext cx="59810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데이터 전처리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23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8338828" y="1046946"/>
            <a:ext cx="7364480" cy="76942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sz="44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크롤링을</a:t>
            </a:r>
            <a:r>
              <a:rPr lang="ko-KR" alt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통한 데이터 수집</a:t>
            </a:r>
            <a:r>
              <a:rPr lang="en-US" altLang="ko-KR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-2</a:t>
            </a: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8813460" y="1695232"/>
            <a:ext cx="6791929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출처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: </a:t>
            </a:r>
            <a:r>
              <a:rPr lang="en-US" altLang="ko-KR" sz="2800" spc="300" dirty="0" err="1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Naver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영화 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한국영화진흥원</a:t>
            </a:r>
            <a:endParaRPr lang="en-US" sz="2800" spc="300" dirty="0">
              <a:solidFill>
                <a:srgbClr val="BFBFB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443078" y="7015708"/>
            <a:ext cx="9573895" cy="304697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네이버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영화 평점 및 작성 글을 </a:t>
            </a:r>
            <a:r>
              <a:rPr lang="ko-KR" altLang="en-US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크롤링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 - 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평점 기준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9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점 이상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: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긍정적인 반응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(1)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- 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평점 기준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점 이하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: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부정적인 반응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(0)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0" name="Rectangle 58"/>
          <p:cNvSpPr/>
          <p:nvPr/>
        </p:nvSpPr>
        <p:spPr>
          <a:xfrm>
            <a:off x="12841394" y="2956126"/>
            <a:ext cx="10008020" cy="964911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074" y="2956126"/>
            <a:ext cx="8178102" cy="958309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412598" y="4331941"/>
            <a:ext cx="9573895" cy="156964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장르별로 분류 후 </a:t>
            </a:r>
            <a:r>
              <a:rPr lang="ko-KR" altLang="en-US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크롤링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작업 진행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  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본 슬라이드에서는 모험 장르 감성 분석을 진행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20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8696230" y="1046946"/>
            <a:ext cx="7364480" cy="76942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sz="44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크롤링을</a:t>
            </a:r>
            <a:r>
              <a:rPr lang="ko-KR" alt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통한 데이터 수집</a:t>
            </a:r>
            <a:r>
              <a:rPr lang="en-US" altLang="ko-KR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-3</a:t>
            </a: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8813460" y="1695232"/>
            <a:ext cx="6791929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출처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: </a:t>
            </a:r>
            <a:r>
              <a:rPr lang="en-US" altLang="ko-KR" sz="2800" spc="300" dirty="0" err="1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Naver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영화 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한국영화진흥원</a:t>
            </a:r>
            <a:endParaRPr lang="en-US" sz="2800" spc="300" dirty="0">
              <a:solidFill>
                <a:srgbClr val="BFBFB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Rectangle 58"/>
          <p:cNvSpPr/>
          <p:nvPr/>
        </p:nvSpPr>
        <p:spPr>
          <a:xfrm>
            <a:off x="13826132" y="2956126"/>
            <a:ext cx="10008020" cy="964911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543640" y="4331941"/>
            <a:ext cx="9573895" cy="526296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리뷰 </a:t>
            </a:r>
            <a:r>
              <a:rPr lang="ko-KR" altLang="en-US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크롤링을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통해 점수 부여한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Data </a:t>
            </a:r>
            <a:r>
              <a:rPr lang="ko-KR" altLang="en-US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토큰화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KoNLPy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를 이용하여 품사를 매칭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자주 등장하는 단어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50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개의 리스트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   (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분석 시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5,000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개의 토큰을 이용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5" y="4188803"/>
            <a:ext cx="12615710" cy="718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8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9523" y="6115713"/>
            <a:ext cx="118721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3. </a:t>
            </a:r>
            <a:r>
              <a:rPr lang="ko-KR" altLang="en-US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단순 회귀 분석 및 감성 분석</a:t>
            </a:r>
            <a:endParaRPr lang="en-US" altLang="ko-KR" sz="6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6" name="Straight Connector 14"/>
          <p:cNvCxnSpPr/>
          <p:nvPr/>
        </p:nvCxnSpPr>
        <p:spPr>
          <a:xfrm>
            <a:off x="5696427" y="5784455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4"/>
          <p:cNvCxnSpPr/>
          <p:nvPr/>
        </p:nvCxnSpPr>
        <p:spPr>
          <a:xfrm>
            <a:off x="5696427" y="7777847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18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0030925" y="1046946"/>
            <a:ext cx="4543195" cy="76942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단순 회귀 분석 </a:t>
            </a:r>
            <a:r>
              <a:rPr lang="en-US" altLang="ko-KR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-1</a:t>
            </a: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8813460" y="1695232"/>
            <a:ext cx="6791929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출처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: </a:t>
            </a:r>
            <a:r>
              <a:rPr lang="en-US" altLang="ko-KR" sz="2800" spc="300" dirty="0" err="1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Naver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영화 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한국영화진흥원</a:t>
            </a:r>
            <a:endParaRPr lang="en-US" sz="2800" spc="300" dirty="0">
              <a:solidFill>
                <a:srgbClr val="BFBFB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543640" y="6956444"/>
            <a:ext cx="9573895" cy="304697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JSON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파일로 읽어 </a:t>
            </a:r>
            <a:r>
              <a:rPr lang="en-US" altLang="ko-KR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train_set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의 토큰을 가져옴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문서 탐색용 </a:t>
            </a:r>
            <a:r>
              <a:rPr lang="en-US" altLang="ko-KR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nltk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라이브러리 사용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0" name="Rectangle 58"/>
          <p:cNvSpPr/>
          <p:nvPr/>
        </p:nvSpPr>
        <p:spPr>
          <a:xfrm>
            <a:off x="13826132" y="2956126"/>
            <a:ext cx="10008020" cy="964911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513160" y="4331941"/>
            <a:ext cx="9573895" cy="1477694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전처리 과정에서 준비했던 테이블을 불러와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en-US" altLang="ko-KR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train_set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, </a:t>
            </a:r>
            <a:r>
              <a:rPr lang="en-US" altLang="ko-KR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test_set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분류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(150,000/50,000)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20" y="2910733"/>
            <a:ext cx="11779288" cy="35259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05" y="6811307"/>
            <a:ext cx="8211963" cy="579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5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/>
          <p:cNvSpPr txBox="1">
            <a:spLocks/>
          </p:cNvSpPr>
          <p:nvPr/>
        </p:nvSpPr>
        <p:spPr>
          <a:xfrm>
            <a:off x="8813460" y="1695232"/>
            <a:ext cx="6791929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출처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: </a:t>
            </a:r>
            <a:r>
              <a:rPr lang="en-US" altLang="ko-KR" sz="2800" spc="300" dirty="0" err="1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Naver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영화 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한국영화진흥원</a:t>
            </a:r>
            <a:endParaRPr lang="en-US" sz="2800" spc="300" dirty="0">
              <a:solidFill>
                <a:srgbClr val="BFBFB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52627" y="5648802"/>
            <a:ext cx="9573895" cy="526296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단순 회귀 분석으로 각각의 평점들과 관객 수 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   사이의 관계를 찾아보아 탐색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첫 시행으로 관람객 평점과 관객 수 사이의 관계를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   찾고 그래프로 표현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0" name="Rectangle 58"/>
          <p:cNvSpPr/>
          <p:nvPr/>
        </p:nvSpPr>
        <p:spPr>
          <a:xfrm>
            <a:off x="13826132" y="2956126"/>
            <a:ext cx="10008020" cy="964911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052627" y="3933359"/>
            <a:ext cx="9573895" cy="83097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전처리 된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2016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~ 2018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년도 영화 정보 테이블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20" y="2910733"/>
            <a:ext cx="11779288" cy="35259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454" y="6797598"/>
            <a:ext cx="9477375" cy="1466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454" y="8482293"/>
            <a:ext cx="9486900" cy="48196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052626" y="10123668"/>
            <a:ext cx="9573895" cy="1477694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결정 계수 </a:t>
            </a:r>
            <a:r>
              <a:rPr lang="en-US" altLang="ko-KR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R_squared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가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0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에 가까우면 연관이 없음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30925" y="1046946"/>
            <a:ext cx="4543195" cy="76942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단순 회귀 분석 </a:t>
            </a:r>
            <a:r>
              <a:rPr lang="en-US" altLang="ko-KR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302026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/>
          <p:cNvSpPr txBox="1">
            <a:spLocks/>
          </p:cNvSpPr>
          <p:nvPr/>
        </p:nvSpPr>
        <p:spPr>
          <a:xfrm>
            <a:off x="8813460" y="1695232"/>
            <a:ext cx="6791929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출처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: </a:t>
            </a:r>
            <a:r>
              <a:rPr lang="en-US" altLang="ko-KR" sz="2800" spc="300" dirty="0" err="1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Naver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영화 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한국영화진흥원</a:t>
            </a:r>
            <a:endParaRPr lang="en-US" sz="2800" spc="300" dirty="0">
              <a:solidFill>
                <a:srgbClr val="BFBFB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67924" y="6259262"/>
            <a:ext cx="9573895" cy="304697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같은 방법으로 나머지 평점에 대해  결정 계수와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   그래프를 표현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0" name="Rectangle 58"/>
          <p:cNvSpPr/>
          <p:nvPr/>
        </p:nvSpPr>
        <p:spPr>
          <a:xfrm>
            <a:off x="14252852" y="2956126"/>
            <a:ext cx="9581300" cy="964911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473302" y="4165405"/>
            <a:ext cx="9573895" cy="156964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관람객 평점과 관객 수 사이의 관계를 그래프 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   표현 실시 선으로 표현하는 부분이 예측 값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503783" y="8533648"/>
            <a:ext cx="8996298" cy="156964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그래프와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계수를 보면 알 수 있듯이 평점과 관객 수와 큰 연관은 없음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88" y="3362063"/>
            <a:ext cx="4329766" cy="43425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100" y="3380498"/>
            <a:ext cx="4122121" cy="41857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105" y="3145259"/>
            <a:ext cx="3384932" cy="43360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648" y="3036596"/>
            <a:ext cx="3962280" cy="4402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40" y="8916456"/>
            <a:ext cx="4367085" cy="42514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204" y="8598926"/>
            <a:ext cx="3604139" cy="3892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2187" y="8855002"/>
            <a:ext cx="4426624" cy="437439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5066" y="8561122"/>
            <a:ext cx="3942029" cy="43091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5504" y="8988173"/>
            <a:ext cx="4079002" cy="424166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06891" y="8479303"/>
            <a:ext cx="4171900" cy="45603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030925" y="1046946"/>
            <a:ext cx="4543195" cy="76942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단순 회귀 분석 </a:t>
            </a:r>
            <a:r>
              <a:rPr lang="en-US" altLang="ko-KR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37043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6709" y="2774698"/>
            <a:ext cx="8968336" cy="8965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8452356" y="7530015"/>
            <a:ext cx="4358711" cy="177414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ko-KR" altLang="en-US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모험 장르의 영화 중 흥행에 성공한 영화와 실패한 영화의</a:t>
            </a:r>
            <a:endParaRPr lang="en-US" altLang="ko-KR" b="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lnSpc>
                <a:spcPts val="4040"/>
              </a:lnSpc>
            </a:pPr>
            <a:r>
              <a:rPr lang="ko-KR" altLang="en-US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감성 분석을 실시</a:t>
            </a:r>
            <a:endParaRPr lang="en-US" b="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569927" y="7045488"/>
            <a:ext cx="44114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2.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2629972" y="7530015"/>
            <a:ext cx="4082806" cy="183236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ko-KR" altLang="en-US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영화 장르 설정 군집화 후</a:t>
            </a:r>
            <a:endParaRPr lang="en-US" altLang="ko-KR" b="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lnSpc>
                <a:spcPts val="4040"/>
              </a:lnSpc>
            </a:pPr>
            <a:r>
              <a:rPr lang="ko-KR" altLang="en-US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모험 장르의 영화를</a:t>
            </a:r>
            <a:r>
              <a:rPr lang="en-US" altLang="ko-KR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머신 러닝을 이용한 모델링 </a:t>
            </a:r>
            <a:endParaRPr lang="en-US" b="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47542" y="7045488"/>
            <a:ext cx="44114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1.</a:t>
            </a:r>
          </a:p>
        </p:txBody>
      </p:sp>
      <p:sp>
        <p:nvSpPr>
          <p:cNvPr id="19" name="Shape 2525"/>
          <p:cNvSpPr/>
          <p:nvPr/>
        </p:nvSpPr>
        <p:spPr>
          <a:xfrm>
            <a:off x="12829282" y="5610408"/>
            <a:ext cx="991310" cy="991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3" name="Shape 2547"/>
          <p:cNvSpPr/>
          <p:nvPr/>
        </p:nvSpPr>
        <p:spPr>
          <a:xfrm>
            <a:off x="18569927" y="5608527"/>
            <a:ext cx="991310" cy="991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grpSp>
        <p:nvGrpSpPr>
          <p:cNvPr id="7" name="Group 6"/>
          <p:cNvGrpSpPr/>
          <p:nvPr/>
        </p:nvGrpSpPr>
        <p:grpSpPr>
          <a:xfrm>
            <a:off x="5978593" y="4140426"/>
            <a:ext cx="1168400" cy="6826574"/>
            <a:chOff x="6003993" y="4230875"/>
            <a:chExt cx="1168400" cy="682657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03993" y="11057449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03993" y="4230875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567648" y="4350967"/>
            <a:ext cx="8101224" cy="1002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120"/>
              </a:lnSpc>
            </a:pPr>
            <a:r>
              <a:rPr lang="ko-KR" altLang="en-US" sz="5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평점과 흥행 연관이 적다</a:t>
            </a:r>
            <a:endParaRPr lang="en-US" sz="5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6207981" y="5528585"/>
            <a:ext cx="717176" cy="1447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12181" y="7257688"/>
            <a:ext cx="8101224" cy="373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120"/>
              </a:lnSpc>
            </a:pPr>
            <a:r>
              <a:rPr lang="ko-KR" altLang="en-US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좋은 영화임에도 불구하고 흥행을 못하는 경우가 있음</a:t>
            </a:r>
            <a:endParaRPr lang="en-US" altLang="ko-KR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  <a:p>
            <a:pPr algn="ctr">
              <a:lnSpc>
                <a:spcPts val="7120"/>
              </a:lnSpc>
            </a:pPr>
            <a:r>
              <a:rPr lang="ko-KR" altLang="en-US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감성 분석을 통해 흥행에 상관없이 평가 가능</a:t>
            </a:r>
            <a:endParaRPr lang="en-US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7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0903891" y="1046946"/>
            <a:ext cx="3257587" cy="76942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감성 분석 </a:t>
            </a:r>
            <a:r>
              <a:rPr lang="en-US" altLang="ko-KR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-1</a:t>
            </a: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8813460" y="1695232"/>
            <a:ext cx="6791929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출처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: </a:t>
            </a:r>
            <a:r>
              <a:rPr lang="en-US" altLang="ko-KR" sz="2800" spc="300" dirty="0" err="1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Naver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영화 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한국영화진흥원</a:t>
            </a:r>
            <a:endParaRPr lang="en-US" sz="2800" spc="300" dirty="0">
              <a:solidFill>
                <a:srgbClr val="BFBFB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574120" y="6956444"/>
            <a:ext cx="9573895" cy="304697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JSON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파일로 읽어 </a:t>
            </a:r>
            <a:r>
              <a:rPr lang="en-US" altLang="ko-KR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train_set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의 토큰을 가져옴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문서 탐색용 </a:t>
            </a:r>
            <a:r>
              <a:rPr lang="en-US" altLang="ko-KR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nltk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라이브러리 사용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0" name="Rectangle 58"/>
          <p:cNvSpPr/>
          <p:nvPr/>
        </p:nvSpPr>
        <p:spPr>
          <a:xfrm>
            <a:off x="14255262" y="2956126"/>
            <a:ext cx="9578890" cy="964911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543640" y="4331941"/>
            <a:ext cx="9573895" cy="1477694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전처리 과정에서 준비했던 테이블을 불러와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en-US" altLang="ko-KR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train_set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, </a:t>
            </a:r>
            <a:r>
              <a:rPr lang="en-US" altLang="ko-KR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test_set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분류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(150,000/50,000)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26" y="5698144"/>
            <a:ext cx="13132907" cy="28689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00" y="3255546"/>
            <a:ext cx="13039821" cy="18161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10" y="9379603"/>
            <a:ext cx="12695459" cy="130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9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/>
          <p:cNvSpPr txBox="1">
            <a:spLocks/>
          </p:cNvSpPr>
          <p:nvPr/>
        </p:nvSpPr>
        <p:spPr>
          <a:xfrm>
            <a:off x="8813460" y="1695232"/>
            <a:ext cx="6791929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출처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: </a:t>
            </a:r>
            <a:r>
              <a:rPr lang="en-US" altLang="ko-KR" sz="2800" spc="300" dirty="0" err="1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Naver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영화 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한국영화진흥원</a:t>
            </a:r>
            <a:endParaRPr lang="en-US" sz="2800" spc="300" dirty="0">
              <a:solidFill>
                <a:srgbClr val="BFBFB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574120" y="6956444"/>
            <a:ext cx="9573895" cy="3785634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매칭시킨 데이터를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float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로 형 변환 과정 진행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Tensorflow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를 이용해 모델을 세우고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ko-KR" altLang="en-US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에포크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   10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번 배치 사이즈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512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학습 진행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543640" y="4331941"/>
            <a:ext cx="9573895" cy="156964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가장 빈도가 높은 토큰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5,000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개를 가져와 각각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en-US" altLang="ko-KR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data_set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에 </a:t>
            </a:r>
            <a:r>
              <a:rPr lang="ko-KR" altLang="en-US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매칭을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시켜줌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14" y="2956126"/>
            <a:ext cx="13040281" cy="43590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313" y="7484128"/>
            <a:ext cx="12508706" cy="3865190"/>
          </a:xfrm>
          <a:prstGeom prst="rect">
            <a:avLst/>
          </a:prstGeom>
        </p:spPr>
      </p:pic>
      <p:sp>
        <p:nvSpPr>
          <p:cNvPr id="9" name="Rectangle 58"/>
          <p:cNvSpPr/>
          <p:nvPr/>
        </p:nvSpPr>
        <p:spPr>
          <a:xfrm>
            <a:off x="14255262" y="2956126"/>
            <a:ext cx="9578890" cy="964911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03891" y="1046946"/>
            <a:ext cx="3257587" cy="76942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감성 분석 </a:t>
            </a:r>
            <a:r>
              <a:rPr lang="en-US" altLang="ko-KR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74341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81"/>
          <p:cNvSpPr>
            <a:spLocks noChangeArrowheads="1"/>
          </p:cNvSpPr>
          <p:nvPr/>
        </p:nvSpPr>
        <p:spPr>
          <a:xfrm>
            <a:off x="3330769" y="8883655"/>
            <a:ext cx="11466942" cy="1948961"/>
          </a:xfrm>
          <a:custGeom>
            <a:avLst/>
            <a:gdLst>
              <a:gd name="T0" fmla="*/ 7817 w 8504"/>
              <a:gd name="T1" fmla="*/ 1895 h 1896"/>
              <a:gd name="T2" fmla="*/ 8503 w 8504"/>
              <a:gd name="T3" fmla="*/ 946 h 1896"/>
              <a:gd name="T4" fmla="*/ 7817 w 8504"/>
              <a:gd name="T5" fmla="*/ 0 h 1896"/>
              <a:gd name="T6" fmla="*/ 0 w 8504"/>
              <a:gd name="T7" fmla="*/ 0 h 1896"/>
              <a:gd name="T8" fmla="*/ 0 w 8504"/>
              <a:gd name="T9" fmla="*/ 1895 h 1896"/>
              <a:gd name="T10" fmla="*/ 7817 w 8504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04" h="1896">
                <a:moveTo>
                  <a:pt x="7817" y="1895"/>
                </a:moveTo>
                <a:lnTo>
                  <a:pt x="8503" y="946"/>
                </a:lnTo>
                <a:lnTo>
                  <a:pt x="7817" y="0"/>
                </a:lnTo>
                <a:lnTo>
                  <a:pt x="0" y="0"/>
                </a:lnTo>
                <a:lnTo>
                  <a:pt x="0" y="1895"/>
                </a:lnTo>
                <a:lnTo>
                  <a:pt x="7817" y="189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lvl="0">
              <a:defRPr/>
            </a:pPr>
            <a:endParaRPr lang="en-US" sz="7197"/>
          </a:p>
        </p:txBody>
      </p:sp>
      <p:cxnSp>
        <p:nvCxnSpPr>
          <p:cNvPr id="64" name="Straight Connector 138"/>
          <p:cNvCxnSpPr/>
          <p:nvPr/>
        </p:nvCxnSpPr>
        <p:spPr>
          <a:xfrm>
            <a:off x="11624985" y="9102477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ubtitle 2"/>
          <p:cNvSpPr txBox="1"/>
          <p:nvPr/>
        </p:nvSpPr>
        <p:spPr>
          <a:xfrm>
            <a:off x="4429176" y="9584004"/>
            <a:ext cx="7100671" cy="666961"/>
          </a:xfrm>
          <a:prstGeom prst="rect">
            <a:avLst/>
          </a:prstGeom>
        </p:spPr>
        <p:txBody>
          <a:bodyPr vert="horz" wrap="square" lIns="217490" tIns="108745" rIns="217490" bIns="108745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  <a:defRPr/>
            </a:pPr>
            <a:r>
              <a:rPr lang="ko-KR" altLang="en-US" sz="3600" b="1">
                <a:solidFill>
                  <a:schemeClr val="bg1"/>
                </a:solidFill>
                <a:latin typeface="Lato Light"/>
                <a:ea typeface="Lato Light"/>
                <a:cs typeface="Lato Light"/>
              </a:rPr>
              <a:t>한계점 및 보완</a:t>
            </a:r>
            <a:endParaRPr lang="en-US" altLang="ko-KR" sz="3600" b="1">
              <a:solidFill>
                <a:schemeClr val="bg1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7148828" y="6097294"/>
            <a:ext cx="5221568" cy="1177891"/>
          </a:xfrm>
          <a:prstGeom prst="rect">
            <a:avLst/>
          </a:prstGeom>
          <a:noFill/>
        </p:spPr>
        <p:txBody>
          <a:bodyPr wrap="none" lIns="91422" tIns="45711" rIns="91422" bIns="45711">
            <a:spAutoFit/>
          </a:bodyPr>
          <a:lstStyle/>
          <a:p>
            <a:pPr algn="ctr">
              <a:defRPr/>
            </a:pPr>
            <a:r>
              <a:rPr lang="en-US" sz="7200" b="1">
                <a:solidFill>
                  <a:schemeClr val="tx2"/>
                </a:solidFill>
                <a:latin typeface="Lato Heavy"/>
                <a:ea typeface="Lato Heavy"/>
                <a:cs typeface="Lato Heavy"/>
              </a:rPr>
              <a:t>CONTENTS</a:t>
            </a:r>
            <a:endParaRPr lang="id-ID" sz="7200" b="1">
              <a:solidFill>
                <a:schemeClr val="tx2"/>
              </a:solidFill>
              <a:latin typeface="Lato Heavy"/>
              <a:ea typeface="Lato Heavy"/>
              <a:cs typeface="Lato Heavy"/>
            </a:endParaRPr>
          </a:p>
        </p:txBody>
      </p:sp>
      <p:cxnSp>
        <p:nvCxnSpPr>
          <p:cNvPr id="57" name="Straight Connector 138"/>
          <p:cNvCxnSpPr/>
          <p:nvPr/>
        </p:nvCxnSpPr>
        <p:spPr>
          <a:xfrm>
            <a:off x="13494790" y="3547916"/>
            <a:ext cx="0" cy="133307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81"/>
          <p:cNvSpPr>
            <a:spLocks noChangeArrowheads="1"/>
          </p:cNvSpPr>
          <p:nvPr/>
        </p:nvSpPr>
        <p:spPr>
          <a:xfrm>
            <a:off x="2232362" y="1235805"/>
            <a:ext cx="11466942" cy="1948961"/>
          </a:xfrm>
          <a:custGeom>
            <a:avLst/>
            <a:gdLst>
              <a:gd name="T0" fmla="*/ 7817 w 8504"/>
              <a:gd name="T1" fmla="*/ 1895 h 1896"/>
              <a:gd name="T2" fmla="*/ 8503 w 8504"/>
              <a:gd name="T3" fmla="*/ 946 h 1896"/>
              <a:gd name="T4" fmla="*/ 7817 w 8504"/>
              <a:gd name="T5" fmla="*/ 0 h 1896"/>
              <a:gd name="T6" fmla="*/ 0 w 8504"/>
              <a:gd name="T7" fmla="*/ 0 h 1896"/>
              <a:gd name="T8" fmla="*/ 0 w 8504"/>
              <a:gd name="T9" fmla="*/ 1895 h 1896"/>
              <a:gd name="T10" fmla="*/ 7817 w 8504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04" h="1896">
                <a:moveTo>
                  <a:pt x="7817" y="1895"/>
                </a:moveTo>
                <a:lnTo>
                  <a:pt x="8503" y="946"/>
                </a:lnTo>
                <a:lnTo>
                  <a:pt x="7817" y="0"/>
                </a:lnTo>
                <a:lnTo>
                  <a:pt x="0" y="0"/>
                </a:lnTo>
                <a:lnTo>
                  <a:pt x="0" y="1895"/>
                </a:lnTo>
                <a:lnTo>
                  <a:pt x="7817" y="1895"/>
                </a:lnTo>
              </a:path>
            </a:pathLst>
          </a:custGeom>
          <a:solidFill>
            <a:srgbClr val="0E80C9"/>
          </a:solidFill>
          <a:ln>
            <a:noFill/>
          </a:ln>
          <a:effectLst/>
        </p:spPr>
        <p:txBody>
          <a:bodyPr wrap="none" anchor="ctr"/>
          <a:lstStyle/>
          <a:p>
            <a:pPr lvl="0">
              <a:defRPr/>
            </a:pPr>
            <a:endParaRPr lang="en-US" sz="7197"/>
          </a:p>
        </p:txBody>
      </p:sp>
      <p:cxnSp>
        <p:nvCxnSpPr>
          <p:cNvPr id="59" name="Straight Connector 138"/>
          <p:cNvCxnSpPr/>
          <p:nvPr/>
        </p:nvCxnSpPr>
        <p:spPr>
          <a:xfrm>
            <a:off x="10526578" y="1454627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25"/>
          <p:cNvSpPr/>
          <p:nvPr/>
        </p:nvSpPr>
        <p:spPr>
          <a:xfrm>
            <a:off x="8362949" y="1552575"/>
            <a:ext cx="1921988" cy="981075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r" defTabSz="4572000">
              <a:lnSpc>
                <a:spcPts val="7740"/>
              </a:lnSpc>
              <a:defRPr/>
            </a:pPr>
            <a:r>
              <a:rPr lang="ko-KR" altLang="en-US" b="1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Bebas Neue"/>
              </a:rPr>
              <a:t>개발 동기</a:t>
            </a:r>
            <a:endParaRPr lang="en-US" altLang="ko-KR" b="1">
              <a:solidFill>
                <a:schemeClr val="bg1"/>
              </a:solidFill>
              <a:latin typeface="Lato Black"/>
              <a:ea typeface="Lato Black"/>
              <a:cs typeface="Lato Black"/>
              <a:sym typeface="Bebas Neue"/>
            </a:endParaRPr>
          </a:p>
        </p:txBody>
      </p:sp>
      <p:cxnSp>
        <p:nvCxnSpPr>
          <p:cNvPr id="77" name="Straight Connector 138"/>
          <p:cNvCxnSpPr/>
          <p:nvPr/>
        </p:nvCxnSpPr>
        <p:spPr>
          <a:xfrm>
            <a:off x="14495421" y="5547804"/>
            <a:ext cx="0" cy="133307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81"/>
          <p:cNvSpPr>
            <a:spLocks noChangeArrowheads="1"/>
          </p:cNvSpPr>
          <p:nvPr/>
        </p:nvSpPr>
        <p:spPr>
          <a:xfrm>
            <a:off x="3330769" y="3774543"/>
            <a:ext cx="11466942" cy="1948961"/>
          </a:xfrm>
          <a:custGeom>
            <a:avLst/>
            <a:gdLst>
              <a:gd name="T0" fmla="*/ 7817 w 8504"/>
              <a:gd name="T1" fmla="*/ 1895 h 1896"/>
              <a:gd name="T2" fmla="*/ 8503 w 8504"/>
              <a:gd name="T3" fmla="*/ 946 h 1896"/>
              <a:gd name="T4" fmla="*/ 7817 w 8504"/>
              <a:gd name="T5" fmla="*/ 0 h 1896"/>
              <a:gd name="T6" fmla="*/ 0 w 8504"/>
              <a:gd name="T7" fmla="*/ 0 h 1896"/>
              <a:gd name="T8" fmla="*/ 0 w 8504"/>
              <a:gd name="T9" fmla="*/ 1895 h 1896"/>
              <a:gd name="T10" fmla="*/ 7817 w 8504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04" h="1896">
                <a:moveTo>
                  <a:pt x="7817" y="1895"/>
                </a:moveTo>
                <a:lnTo>
                  <a:pt x="8503" y="946"/>
                </a:lnTo>
                <a:lnTo>
                  <a:pt x="7817" y="0"/>
                </a:lnTo>
                <a:lnTo>
                  <a:pt x="0" y="0"/>
                </a:lnTo>
                <a:lnTo>
                  <a:pt x="0" y="1895"/>
                </a:lnTo>
                <a:lnTo>
                  <a:pt x="7817" y="189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lvl="0">
              <a:defRPr/>
            </a:pPr>
            <a:endParaRPr lang="en-US" sz="7197"/>
          </a:p>
        </p:txBody>
      </p:sp>
      <p:cxnSp>
        <p:nvCxnSpPr>
          <p:cNvPr id="79" name="Straight Connector 138"/>
          <p:cNvCxnSpPr/>
          <p:nvPr/>
        </p:nvCxnSpPr>
        <p:spPr>
          <a:xfrm>
            <a:off x="11624985" y="3993365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25"/>
          <p:cNvSpPr/>
          <p:nvPr/>
        </p:nvSpPr>
        <p:spPr>
          <a:xfrm>
            <a:off x="5438775" y="4097954"/>
            <a:ext cx="5994922" cy="98745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r" defTabSz="4572000">
              <a:lnSpc>
                <a:spcPts val="7740"/>
              </a:lnSpc>
              <a:defRPr/>
            </a:pPr>
            <a:r>
              <a:rPr lang="ko-KR" altLang="en-US" b="1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Bebas Neue"/>
              </a:rPr>
              <a:t>데이터 수집 및 전처리</a:t>
            </a:r>
            <a:r>
              <a:rPr lang="en-US" altLang="ko-KR" b="1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Bebas Neue"/>
              </a:rPr>
              <a:t>, </a:t>
            </a:r>
            <a:r>
              <a:rPr lang="ko-KR" altLang="en-US" b="1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Bebas Neue"/>
              </a:rPr>
              <a:t>군집화</a:t>
            </a:r>
            <a:endParaRPr lang="en-US" b="1">
              <a:solidFill>
                <a:schemeClr val="bg1"/>
              </a:solidFill>
              <a:latin typeface="Lato Black"/>
              <a:ea typeface="Lato Black"/>
              <a:cs typeface="Lato Black"/>
              <a:sym typeface="Bebas Neue"/>
            </a:endParaRPr>
          </a:p>
        </p:txBody>
      </p:sp>
      <p:sp>
        <p:nvSpPr>
          <p:cNvPr id="83" name="Freeform 81"/>
          <p:cNvSpPr>
            <a:spLocks noChangeArrowheads="1"/>
          </p:cNvSpPr>
          <p:nvPr/>
        </p:nvSpPr>
        <p:spPr>
          <a:xfrm>
            <a:off x="2232362" y="6332237"/>
            <a:ext cx="11466942" cy="1948961"/>
          </a:xfrm>
          <a:custGeom>
            <a:avLst/>
            <a:gdLst>
              <a:gd name="T0" fmla="*/ 7817 w 8504"/>
              <a:gd name="T1" fmla="*/ 1895 h 1896"/>
              <a:gd name="T2" fmla="*/ 8503 w 8504"/>
              <a:gd name="T3" fmla="*/ 946 h 1896"/>
              <a:gd name="T4" fmla="*/ 7817 w 8504"/>
              <a:gd name="T5" fmla="*/ 0 h 1896"/>
              <a:gd name="T6" fmla="*/ 0 w 8504"/>
              <a:gd name="T7" fmla="*/ 0 h 1896"/>
              <a:gd name="T8" fmla="*/ 0 w 8504"/>
              <a:gd name="T9" fmla="*/ 1895 h 1896"/>
              <a:gd name="T10" fmla="*/ 7817 w 8504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04" h="1896">
                <a:moveTo>
                  <a:pt x="7817" y="1895"/>
                </a:moveTo>
                <a:lnTo>
                  <a:pt x="8503" y="946"/>
                </a:lnTo>
                <a:lnTo>
                  <a:pt x="7817" y="0"/>
                </a:lnTo>
                <a:lnTo>
                  <a:pt x="0" y="0"/>
                </a:lnTo>
                <a:lnTo>
                  <a:pt x="0" y="1895"/>
                </a:lnTo>
                <a:lnTo>
                  <a:pt x="7817" y="1895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lvl="0">
              <a:defRPr/>
            </a:pPr>
            <a:endParaRPr lang="en-US" sz="7197"/>
          </a:p>
        </p:txBody>
      </p:sp>
      <p:cxnSp>
        <p:nvCxnSpPr>
          <p:cNvPr id="84" name="Straight Connector 138"/>
          <p:cNvCxnSpPr/>
          <p:nvPr/>
        </p:nvCxnSpPr>
        <p:spPr>
          <a:xfrm>
            <a:off x="10526578" y="6551059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ubtitle 2"/>
          <p:cNvSpPr txBox="1"/>
          <p:nvPr/>
        </p:nvSpPr>
        <p:spPr>
          <a:xfrm>
            <a:off x="3330769" y="7032585"/>
            <a:ext cx="7100671" cy="671394"/>
          </a:xfrm>
          <a:prstGeom prst="rect">
            <a:avLst/>
          </a:prstGeom>
        </p:spPr>
        <p:txBody>
          <a:bodyPr vert="horz" wrap="square" lIns="217490" tIns="108745" rIns="217490" bIns="108745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  <a:defRPr/>
            </a:pPr>
            <a:r>
              <a:rPr lang="ko-KR" altLang="en-US" sz="3600" b="1">
                <a:solidFill>
                  <a:schemeClr val="bg1"/>
                </a:solidFill>
                <a:latin typeface="Lato Light"/>
                <a:ea typeface="Lato Light"/>
                <a:cs typeface="Lato Light"/>
              </a:rPr>
              <a:t>단순 회귀분석 및 감성 분석</a:t>
            </a:r>
            <a:endParaRPr lang="en-US" sz="3600" b="1">
              <a:solidFill>
                <a:schemeClr val="bg1"/>
              </a:solidFill>
              <a:latin typeface="Lato Light"/>
              <a:ea typeface="Lato Light"/>
              <a:cs typeface="Lato Light"/>
            </a:endParaRPr>
          </a:p>
        </p:txBody>
      </p:sp>
      <p:cxnSp>
        <p:nvCxnSpPr>
          <p:cNvPr id="87" name="Straight Connector 138"/>
          <p:cNvCxnSpPr/>
          <p:nvPr/>
        </p:nvCxnSpPr>
        <p:spPr>
          <a:xfrm>
            <a:off x="17997236" y="9853867"/>
            <a:ext cx="0" cy="133307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50"/>
          <p:cNvSpPr/>
          <p:nvPr/>
        </p:nvSpPr>
        <p:spPr>
          <a:xfrm>
            <a:off x="1947176" y="6004945"/>
            <a:ext cx="950696" cy="950695"/>
          </a:xfrm>
          <a:prstGeom prst="ellipse">
            <a:avLst/>
          </a:prstGeom>
          <a:solidFill>
            <a:srgbClr val="A9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9" name="Oval 51"/>
          <p:cNvSpPr/>
          <p:nvPr/>
        </p:nvSpPr>
        <p:spPr>
          <a:xfrm>
            <a:off x="2081826" y="6148298"/>
            <a:ext cx="681398" cy="68139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0" name="Rectangle 58"/>
          <p:cNvSpPr/>
          <p:nvPr/>
        </p:nvSpPr>
        <p:spPr>
          <a:xfrm>
            <a:off x="2220642" y="5795010"/>
            <a:ext cx="400751" cy="98330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  <a:defRPr/>
            </a:pPr>
            <a:r>
              <a:rPr lang="en-US" sz="28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Bebas Neue"/>
              </a:rPr>
              <a:t>03</a:t>
            </a:r>
          </a:p>
        </p:txBody>
      </p:sp>
      <p:sp>
        <p:nvSpPr>
          <p:cNvPr id="120" name="Oval 50"/>
          <p:cNvSpPr/>
          <p:nvPr/>
        </p:nvSpPr>
        <p:spPr>
          <a:xfrm>
            <a:off x="3087088" y="3435179"/>
            <a:ext cx="950696" cy="950695"/>
          </a:xfrm>
          <a:prstGeom prst="ellipse">
            <a:avLst/>
          </a:prstGeom>
          <a:solidFill>
            <a:srgbClr val="A9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1" name="Oval 51"/>
          <p:cNvSpPr/>
          <p:nvPr/>
        </p:nvSpPr>
        <p:spPr>
          <a:xfrm>
            <a:off x="3221738" y="3578532"/>
            <a:ext cx="681398" cy="68139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" name="Rectangle 58"/>
          <p:cNvSpPr/>
          <p:nvPr/>
        </p:nvSpPr>
        <p:spPr>
          <a:xfrm>
            <a:off x="3360554" y="3202811"/>
            <a:ext cx="400751" cy="98745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  <a:defRPr/>
            </a:pPr>
            <a:r>
              <a:rPr lang="en-US" sz="28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Bebas Neue"/>
              </a:rPr>
              <a:t>02</a:t>
            </a:r>
          </a:p>
        </p:txBody>
      </p:sp>
      <p:sp>
        <p:nvSpPr>
          <p:cNvPr id="125" name="Oval 50"/>
          <p:cNvSpPr/>
          <p:nvPr/>
        </p:nvSpPr>
        <p:spPr>
          <a:xfrm>
            <a:off x="1947176" y="926153"/>
            <a:ext cx="950696" cy="950695"/>
          </a:xfrm>
          <a:prstGeom prst="ellipse">
            <a:avLst/>
          </a:prstGeom>
          <a:solidFill>
            <a:srgbClr val="A9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6" name="Oval 51"/>
          <p:cNvSpPr/>
          <p:nvPr/>
        </p:nvSpPr>
        <p:spPr>
          <a:xfrm>
            <a:off x="2081826" y="1069506"/>
            <a:ext cx="681398" cy="68139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Rectangle 58"/>
          <p:cNvSpPr/>
          <p:nvPr/>
        </p:nvSpPr>
        <p:spPr>
          <a:xfrm>
            <a:off x="2220642" y="714375"/>
            <a:ext cx="400751" cy="985148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  <a:defRPr/>
            </a:pPr>
            <a:r>
              <a:rPr lang="en-US" sz="2800" b="1">
                <a:solidFill>
                  <a:srgbClr val="000000"/>
                </a:solidFill>
                <a:latin typeface="Lato"/>
                <a:ea typeface="Lato"/>
                <a:cs typeface="Lato"/>
                <a:sym typeface="Bebas Neue"/>
              </a:rPr>
              <a:t>01</a:t>
            </a:r>
          </a:p>
        </p:txBody>
      </p:sp>
      <p:sp>
        <p:nvSpPr>
          <p:cNvPr id="129" name="Oval 50"/>
          <p:cNvSpPr/>
          <p:nvPr/>
        </p:nvSpPr>
        <p:spPr>
          <a:xfrm>
            <a:off x="3087088" y="8534721"/>
            <a:ext cx="950696" cy="950696"/>
          </a:xfrm>
          <a:prstGeom prst="ellipse">
            <a:avLst/>
          </a:prstGeom>
          <a:solidFill>
            <a:srgbClr val="A9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0" name="Oval 51"/>
          <p:cNvSpPr/>
          <p:nvPr/>
        </p:nvSpPr>
        <p:spPr>
          <a:xfrm>
            <a:off x="3221738" y="8678075"/>
            <a:ext cx="681398" cy="68139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1" name="Rectangle 58"/>
          <p:cNvSpPr/>
          <p:nvPr/>
        </p:nvSpPr>
        <p:spPr>
          <a:xfrm>
            <a:off x="3360554" y="8303895"/>
            <a:ext cx="400751" cy="98590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  <a:defRPr/>
            </a:pPr>
            <a:r>
              <a:rPr lang="en-US" sz="2800" b="1">
                <a:solidFill>
                  <a:srgbClr val="000000"/>
                </a:solidFill>
                <a:latin typeface="Lato"/>
                <a:ea typeface="Lato"/>
                <a:cs typeface="Lato"/>
                <a:sym typeface="Bebas Neue"/>
              </a:rPr>
              <a:t>04</a:t>
            </a:r>
          </a:p>
        </p:txBody>
      </p:sp>
      <p:sp>
        <p:nvSpPr>
          <p:cNvPr id="30" name="Freeform 81">
            <a:extLst>
              <a:ext uri="{FF2B5EF4-FFF2-40B4-BE49-F238E27FC236}">
                <a16:creationId xmlns:a16="http://schemas.microsoft.com/office/drawing/2014/main" id="{300A7587-0E2C-4958-B01F-6A49908219F6}"/>
              </a:ext>
            </a:extLst>
          </p:cNvPr>
          <p:cNvSpPr>
            <a:spLocks noChangeArrowheads="1"/>
          </p:cNvSpPr>
          <p:nvPr/>
        </p:nvSpPr>
        <p:spPr>
          <a:xfrm>
            <a:off x="2239642" y="11362251"/>
            <a:ext cx="11466942" cy="1948961"/>
          </a:xfrm>
          <a:custGeom>
            <a:avLst/>
            <a:gdLst>
              <a:gd name="T0" fmla="*/ 7817 w 8504"/>
              <a:gd name="T1" fmla="*/ 1895 h 1896"/>
              <a:gd name="T2" fmla="*/ 8503 w 8504"/>
              <a:gd name="T3" fmla="*/ 946 h 1896"/>
              <a:gd name="T4" fmla="*/ 7817 w 8504"/>
              <a:gd name="T5" fmla="*/ 0 h 1896"/>
              <a:gd name="T6" fmla="*/ 0 w 8504"/>
              <a:gd name="T7" fmla="*/ 0 h 1896"/>
              <a:gd name="T8" fmla="*/ 0 w 8504"/>
              <a:gd name="T9" fmla="*/ 1895 h 1896"/>
              <a:gd name="T10" fmla="*/ 7817 w 8504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04" h="1896">
                <a:moveTo>
                  <a:pt x="7817" y="1895"/>
                </a:moveTo>
                <a:lnTo>
                  <a:pt x="8503" y="946"/>
                </a:lnTo>
                <a:lnTo>
                  <a:pt x="7817" y="0"/>
                </a:lnTo>
                <a:lnTo>
                  <a:pt x="0" y="0"/>
                </a:lnTo>
                <a:lnTo>
                  <a:pt x="0" y="1895"/>
                </a:lnTo>
                <a:lnTo>
                  <a:pt x="7817" y="1895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lvl="0">
              <a:defRPr/>
            </a:pPr>
            <a:endParaRPr lang="en-US" sz="7197"/>
          </a:p>
        </p:txBody>
      </p:sp>
      <p:cxnSp>
        <p:nvCxnSpPr>
          <p:cNvPr id="31" name="Straight Connector 138">
            <a:extLst>
              <a:ext uri="{FF2B5EF4-FFF2-40B4-BE49-F238E27FC236}">
                <a16:creationId xmlns:a16="http://schemas.microsoft.com/office/drawing/2014/main" id="{5962B2A6-51CD-4484-ADBC-84B471710EF9}"/>
              </a:ext>
            </a:extLst>
          </p:cNvPr>
          <p:cNvCxnSpPr/>
          <p:nvPr/>
        </p:nvCxnSpPr>
        <p:spPr>
          <a:xfrm>
            <a:off x="10533858" y="11581073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btitle 2">
            <a:extLst>
              <a:ext uri="{FF2B5EF4-FFF2-40B4-BE49-F238E27FC236}">
                <a16:creationId xmlns:a16="http://schemas.microsoft.com/office/drawing/2014/main" id="{F6F66155-C25D-4759-A924-FA7A2C4C372F}"/>
              </a:ext>
            </a:extLst>
          </p:cNvPr>
          <p:cNvSpPr txBox="1"/>
          <p:nvPr/>
        </p:nvSpPr>
        <p:spPr>
          <a:xfrm>
            <a:off x="3338049" y="12062600"/>
            <a:ext cx="7100671" cy="681279"/>
          </a:xfrm>
          <a:prstGeom prst="rect">
            <a:avLst/>
          </a:prstGeom>
        </p:spPr>
        <p:txBody>
          <a:bodyPr vert="horz" wrap="square" lIns="217490" tIns="108745" rIns="217490" bIns="108745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  <a:defRPr/>
            </a:pPr>
            <a:r>
              <a:rPr lang="ko-KR" altLang="en-US" sz="3600" b="1" dirty="0">
                <a:solidFill>
                  <a:schemeClr val="bg1"/>
                </a:solidFill>
                <a:latin typeface="Lato Light"/>
                <a:ea typeface="Lato Light"/>
                <a:cs typeface="Lato Light"/>
              </a:rPr>
              <a:t>참고 사이트 및 자료 출처</a:t>
            </a:r>
            <a:endParaRPr lang="en-US" altLang="ko-KR" sz="3600" b="1" dirty="0">
              <a:solidFill>
                <a:schemeClr val="bg1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33" name="Oval 51">
            <a:extLst>
              <a:ext uri="{FF2B5EF4-FFF2-40B4-BE49-F238E27FC236}">
                <a16:creationId xmlns:a16="http://schemas.microsoft.com/office/drawing/2014/main" id="{7EC9B3FB-AD3C-40A1-A44E-4B508A4A49B5}"/>
              </a:ext>
            </a:extLst>
          </p:cNvPr>
          <p:cNvSpPr/>
          <p:nvPr/>
        </p:nvSpPr>
        <p:spPr>
          <a:xfrm>
            <a:off x="2130611" y="11156671"/>
            <a:ext cx="681398" cy="68139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Oval 50">
            <a:extLst>
              <a:ext uri="{FF2B5EF4-FFF2-40B4-BE49-F238E27FC236}">
                <a16:creationId xmlns:a16="http://schemas.microsoft.com/office/drawing/2014/main" id="{79994142-B166-4486-9854-152E759572CB}"/>
              </a:ext>
            </a:extLst>
          </p:cNvPr>
          <p:cNvSpPr/>
          <p:nvPr/>
        </p:nvSpPr>
        <p:spPr>
          <a:xfrm>
            <a:off x="1930201" y="10887374"/>
            <a:ext cx="950696" cy="950695"/>
          </a:xfrm>
          <a:prstGeom prst="ellipse">
            <a:avLst/>
          </a:prstGeom>
          <a:solidFill>
            <a:srgbClr val="A9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Oval 51">
            <a:extLst>
              <a:ext uri="{FF2B5EF4-FFF2-40B4-BE49-F238E27FC236}">
                <a16:creationId xmlns:a16="http://schemas.microsoft.com/office/drawing/2014/main" id="{21548DE9-CAE1-4526-8E1F-F1C8E9BC30AC}"/>
              </a:ext>
            </a:extLst>
          </p:cNvPr>
          <p:cNvSpPr/>
          <p:nvPr/>
        </p:nvSpPr>
        <p:spPr>
          <a:xfrm>
            <a:off x="2064851" y="11030727"/>
            <a:ext cx="681398" cy="68139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ectangle 58">
            <a:extLst>
              <a:ext uri="{FF2B5EF4-FFF2-40B4-BE49-F238E27FC236}">
                <a16:creationId xmlns:a16="http://schemas.microsoft.com/office/drawing/2014/main" id="{88B797FA-24EB-4BFB-8D61-375B3EDA0923}"/>
              </a:ext>
            </a:extLst>
          </p:cNvPr>
          <p:cNvSpPr/>
          <p:nvPr/>
        </p:nvSpPr>
        <p:spPr>
          <a:xfrm>
            <a:off x="2197255" y="10757224"/>
            <a:ext cx="413575" cy="82189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  <a:defRPr/>
            </a:pPr>
            <a:r>
              <a:rPr lang="en-US" sz="28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Bebas Neue"/>
              </a:rPr>
              <a:t>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/>
          <p:cNvSpPr txBox="1">
            <a:spLocks/>
          </p:cNvSpPr>
          <p:nvPr/>
        </p:nvSpPr>
        <p:spPr>
          <a:xfrm>
            <a:off x="8813460" y="1695232"/>
            <a:ext cx="6791929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출처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: </a:t>
            </a:r>
            <a:r>
              <a:rPr lang="en-US" altLang="ko-KR" sz="2800" spc="300" dirty="0" err="1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Naver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영화 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한국영화진흥원</a:t>
            </a:r>
            <a:endParaRPr lang="en-US" sz="2800" spc="300" dirty="0">
              <a:solidFill>
                <a:srgbClr val="BFBFB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543640" y="4331941"/>
            <a:ext cx="9573895" cy="304697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리뷰를 입력하면 해당 리뷰를 </a:t>
            </a:r>
            <a:r>
              <a:rPr lang="ko-KR" altLang="en-US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토큰화하여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   스코어를 예측하여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0.5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기준으로 긍정 부정을 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   나눠줌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80" y="5401366"/>
            <a:ext cx="12468554" cy="3229521"/>
          </a:xfrm>
          <a:prstGeom prst="rect">
            <a:avLst/>
          </a:prstGeom>
        </p:spPr>
      </p:pic>
      <p:sp>
        <p:nvSpPr>
          <p:cNvPr id="7" name="Rectangle 58"/>
          <p:cNvSpPr/>
          <p:nvPr/>
        </p:nvSpPr>
        <p:spPr>
          <a:xfrm>
            <a:off x="14255262" y="2956126"/>
            <a:ext cx="9578890" cy="964911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903891" y="1046946"/>
            <a:ext cx="3257587" cy="76942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감성 분석 </a:t>
            </a:r>
            <a:r>
              <a:rPr lang="en-US" altLang="ko-KR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120995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/>
          <p:cNvSpPr txBox="1">
            <a:spLocks/>
          </p:cNvSpPr>
          <p:nvPr/>
        </p:nvSpPr>
        <p:spPr>
          <a:xfrm>
            <a:off x="8813460" y="1695232"/>
            <a:ext cx="6791929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출처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: </a:t>
            </a:r>
            <a:r>
              <a:rPr lang="en-US" altLang="ko-KR" sz="2800" spc="300" dirty="0" err="1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Naver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영화 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한국영화진흥원</a:t>
            </a:r>
            <a:endParaRPr lang="en-US" sz="2800" spc="300" dirty="0">
              <a:solidFill>
                <a:srgbClr val="BFBFB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Rectangle 58"/>
          <p:cNvSpPr/>
          <p:nvPr/>
        </p:nvSpPr>
        <p:spPr>
          <a:xfrm>
            <a:off x="13826132" y="2956126"/>
            <a:ext cx="10008020" cy="964911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046429" y="3377932"/>
            <a:ext cx="9714571" cy="90486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1. 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해당 스코어가 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0 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아니면 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로 이루어져 있어</a:t>
            </a: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    선형 자료에 비선형 특성을 주기 위해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en-US" altLang="ko-KR" sz="3200" b="1" dirty="0" err="1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Relu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함수로</a:t>
            </a: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    활성화 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/ 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더욱 성능을 높이기 위해 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번 활성화</a:t>
            </a: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2. 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나오는 결과값을 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0~1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로 표현하기 위해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 sigmoid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로</a:t>
            </a: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     활성화</a:t>
            </a: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3. 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자료가 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0 ~ 1 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범주형 자료 이므로         </a:t>
            </a: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    </a:t>
            </a:r>
            <a:r>
              <a:rPr lang="en-US" altLang="ko-KR" sz="3200" b="1" dirty="0" err="1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binary_croseentropy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사용 </a:t>
            </a: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4. 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자료가 불규칙적으로 등장하므로 </a:t>
            </a:r>
            <a:r>
              <a:rPr lang="en-US" altLang="ko-KR" sz="3200" b="1" dirty="0" err="1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RMSprop</a:t>
            </a:r>
            <a:r>
              <a:rPr lang="en-US" altLang="ko-KR" b="1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242D38"/>
                </a:solidFill>
                <a:latin typeface="Lato Heavy" charset="0"/>
              </a:rPr>
              <a:t>    </a:t>
            </a:r>
            <a:r>
              <a:rPr lang="ko-KR" altLang="en-US" sz="3200" b="1" dirty="0" err="1">
                <a:solidFill>
                  <a:srgbClr val="242D38"/>
                </a:solidFill>
                <a:latin typeface="Lato Heavy" charset="0"/>
              </a:rPr>
              <a:t>옵티마이저를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</a:rPr>
              <a:t> 사용</a:t>
            </a:r>
            <a:endParaRPr lang="en-US" altLang="ko-KR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92" y="9368479"/>
            <a:ext cx="12508706" cy="38651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118" y="2726364"/>
            <a:ext cx="8072254" cy="634766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410451" y="2784239"/>
            <a:ext cx="501771" cy="6113201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903891" y="1046946"/>
            <a:ext cx="3257587" cy="76942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감성 분석 </a:t>
            </a:r>
            <a:r>
              <a:rPr lang="en-US" altLang="ko-KR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363195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/>
          <p:cNvSpPr txBox="1">
            <a:spLocks/>
          </p:cNvSpPr>
          <p:nvPr/>
        </p:nvSpPr>
        <p:spPr>
          <a:xfrm>
            <a:off x="8813460" y="1695232"/>
            <a:ext cx="6791929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출처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: </a:t>
            </a:r>
            <a:r>
              <a:rPr lang="en-US" altLang="ko-KR" sz="2800" spc="300" dirty="0" err="1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Naver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영화 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한국영화진흥원</a:t>
            </a:r>
            <a:endParaRPr lang="en-US" sz="2800" spc="300" dirty="0">
              <a:solidFill>
                <a:srgbClr val="BFBFB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Rectangle 58"/>
          <p:cNvSpPr/>
          <p:nvPr/>
        </p:nvSpPr>
        <p:spPr>
          <a:xfrm>
            <a:off x="13826132" y="2956126"/>
            <a:ext cx="10008020" cy="964911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001460" y="4509842"/>
            <a:ext cx="9790958" cy="3785634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모험 장르 중 관객 수가 많은 영화 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개 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/ 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관객 수가 적은 영화 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개 선정</a:t>
            </a: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선정 후 리뷰만 </a:t>
            </a:r>
            <a:r>
              <a:rPr lang="ko-KR" altLang="en-US" sz="3200" b="1" dirty="0" err="1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크롤링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 작업 진행 후 저장</a:t>
            </a: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     흥행 성공 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adv_review1 / 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흥행 실패 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adv_review2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97" y="5687168"/>
            <a:ext cx="12111639" cy="28365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36" y="9050921"/>
            <a:ext cx="12043384" cy="310826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06" y="3469419"/>
            <a:ext cx="11775140" cy="104042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235" y="4658390"/>
            <a:ext cx="11726899" cy="5761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903891" y="1046946"/>
            <a:ext cx="3257587" cy="76942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감성 분석 </a:t>
            </a:r>
            <a:r>
              <a:rPr lang="en-US" altLang="ko-KR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143376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/>
          <p:cNvSpPr txBox="1">
            <a:spLocks/>
          </p:cNvSpPr>
          <p:nvPr/>
        </p:nvSpPr>
        <p:spPr>
          <a:xfrm>
            <a:off x="8813460" y="1695232"/>
            <a:ext cx="6791929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출처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: </a:t>
            </a:r>
            <a:r>
              <a:rPr lang="en-US" altLang="ko-KR" sz="2800" spc="300" dirty="0" err="1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Naver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영화 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한국영화진흥원</a:t>
            </a:r>
            <a:endParaRPr lang="en-US" sz="2800" spc="300" dirty="0">
              <a:solidFill>
                <a:srgbClr val="BFBFB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Rectangle 58"/>
          <p:cNvSpPr/>
          <p:nvPr/>
        </p:nvSpPr>
        <p:spPr>
          <a:xfrm>
            <a:off x="13826132" y="2956126"/>
            <a:ext cx="10008020" cy="964911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119581" y="3361357"/>
            <a:ext cx="9573895" cy="9694944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b="1" dirty="0" err="1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크롤링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 진행 후 구한 모델을 이용하여 총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리뷰 중 긍정적인 부분이 몇 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%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를 차지하는지 확인</a:t>
            </a: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흥행에 실패한 영화의 경우에도 긍정적인 비율이  총 리뷰 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130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개 중 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110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개 나올 정도로 관람객들의 반응이 좋았지만 실제로 흥행에는 성공하지 못했음</a:t>
            </a: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흥행 성공한 영화의 경우에도 긍정적인 비율이 대개 높겠지만 무조건적으로 흥행 실패한 영화보다 높지는 않음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(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19,984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개 중 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13,343</a:t>
            </a:r>
            <a:r>
              <a:rPr lang="ko-KR" altLang="en-US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개가 긍정적인 비율</a:t>
            </a:r>
            <a:r>
              <a:rPr lang="en-US" altLang="ko-KR" sz="32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32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34" y="3103643"/>
            <a:ext cx="12287714" cy="11690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76" y="6621748"/>
            <a:ext cx="12363184" cy="11827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234" y="4272716"/>
            <a:ext cx="12131945" cy="22770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276" y="9872678"/>
            <a:ext cx="12135899" cy="10877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234" y="10960387"/>
            <a:ext cx="12114190" cy="1864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416" y="7876527"/>
            <a:ext cx="13046532" cy="18356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903891" y="1046946"/>
            <a:ext cx="3257587" cy="76942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감성 분석 </a:t>
            </a:r>
            <a:r>
              <a:rPr lang="en-US" altLang="ko-KR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-6</a:t>
            </a:r>
          </a:p>
        </p:txBody>
      </p:sp>
    </p:spTree>
    <p:extLst>
      <p:ext uri="{BB962C8B-B14F-4D97-AF65-F5344CB8AC3E}">
        <p14:creationId xmlns:p14="http://schemas.microsoft.com/office/powerpoint/2010/main" val="374819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/>
          <p:cNvSpPr txBox="1"/>
          <p:nvPr/>
        </p:nvSpPr>
        <p:spPr>
          <a:xfrm>
            <a:off x="8888410" y="1695232"/>
            <a:ext cx="6626229" cy="736679"/>
          </a:xfrm>
          <a:prstGeom prst="rect">
            <a:avLst/>
          </a:prstGeom>
        </p:spPr>
        <p:txBody>
          <a:bodyPr vert="horz" wrap="none" lIns="217490" tIns="108745" rIns="217490" bIns="108745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2800" spc="300">
                <a:solidFill>
                  <a:schemeClr val="bg1">
                    <a:lumMod val="75000"/>
                  </a:schemeClr>
                </a:solidFill>
                <a:latin typeface="Lato"/>
                <a:ea typeface="Lato"/>
                <a:cs typeface="Lato"/>
              </a:rPr>
              <a:t>출처</a:t>
            </a:r>
            <a:r>
              <a:rPr lang="en-US" altLang="ko-KR" sz="2800" spc="300">
                <a:solidFill>
                  <a:schemeClr val="bg1">
                    <a:lumMod val="75000"/>
                  </a:schemeClr>
                </a:solidFill>
                <a:latin typeface="Lato"/>
                <a:ea typeface="Lato"/>
                <a:cs typeface="Lato"/>
              </a:rPr>
              <a:t>: Naver </a:t>
            </a:r>
            <a:r>
              <a:rPr lang="ko-KR" altLang="en-US" sz="2800" spc="300">
                <a:solidFill>
                  <a:schemeClr val="bg1">
                    <a:lumMod val="75000"/>
                  </a:schemeClr>
                </a:solidFill>
                <a:latin typeface="Lato"/>
                <a:ea typeface="Lato"/>
                <a:cs typeface="Lato"/>
              </a:rPr>
              <a:t>영화 </a:t>
            </a:r>
            <a:r>
              <a:rPr lang="en-US" altLang="ko-KR" sz="2800" spc="300">
                <a:solidFill>
                  <a:schemeClr val="bg1">
                    <a:lumMod val="75000"/>
                  </a:schemeClr>
                </a:solidFill>
                <a:latin typeface="Lato"/>
                <a:ea typeface="Lato"/>
                <a:cs typeface="Lato"/>
              </a:rPr>
              <a:t>, </a:t>
            </a:r>
            <a:r>
              <a:rPr lang="ko-KR" altLang="en-US" sz="2800" spc="300">
                <a:solidFill>
                  <a:schemeClr val="bg1">
                    <a:lumMod val="75000"/>
                  </a:schemeClr>
                </a:solidFill>
                <a:latin typeface="Lato"/>
                <a:ea typeface="Lato"/>
                <a:cs typeface="Lato"/>
              </a:rPr>
              <a:t>한국영화진흥원</a:t>
            </a:r>
            <a:endParaRPr lang="en-US" sz="2800" spc="300">
              <a:solidFill>
                <a:srgbClr val="BFBFBF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76904" y="1046946"/>
            <a:ext cx="3170232" cy="751365"/>
          </a:xfrm>
          <a:prstGeom prst="rect">
            <a:avLst/>
          </a:prstGeom>
          <a:noFill/>
        </p:spPr>
        <p:txBody>
          <a:bodyPr wrap="square" lIns="91422" tIns="45711" rIns="91422" bIns="45711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tx2"/>
                </a:solidFill>
                <a:latin typeface="Lato Heavy"/>
                <a:ea typeface="Lato Heavy"/>
                <a:cs typeface="Lato Heavy"/>
              </a:rPr>
              <a:t>UI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81685" y="2799844"/>
            <a:ext cx="16214279" cy="10247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/>
          <p:cNvSpPr txBox="1"/>
          <p:nvPr/>
        </p:nvSpPr>
        <p:spPr>
          <a:xfrm>
            <a:off x="8888410" y="1695232"/>
            <a:ext cx="6626229" cy="736679"/>
          </a:xfrm>
          <a:prstGeom prst="rect">
            <a:avLst/>
          </a:prstGeom>
        </p:spPr>
        <p:txBody>
          <a:bodyPr vert="horz" wrap="none" lIns="217490" tIns="108745" rIns="217490" bIns="108745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2800" spc="300">
                <a:solidFill>
                  <a:schemeClr val="bg1">
                    <a:lumMod val="75000"/>
                  </a:schemeClr>
                </a:solidFill>
                <a:latin typeface="Lato"/>
                <a:ea typeface="Lato"/>
                <a:cs typeface="Lato"/>
              </a:rPr>
              <a:t>출처</a:t>
            </a:r>
            <a:r>
              <a:rPr lang="en-US" altLang="ko-KR" sz="2800" spc="300">
                <a:solidFill>
                  <a:schemeClr val="bg1">
                    <a:lumMod val="75000"/>
                  </a:schemeClr>
                </a:solidFill>
                <a:latin typeface="Lato"/>
                <a:ea typeface="Lato"/>
                <a:cs typeface="Lato"/>
              </a:rPr>
              <a:t>: Naver </a:t>
            </a:r>
            <a:r>
              <a:rPr lang="ko-KR" altLang="en-US" sz="2800" spc="300">
                <a:solidFill>
                  <a:schemeClr val="bg1">
                    <a:lumMod val="75000"/>
                  </a:schemeClr>
                </a:solidFill>
                <a:latin typeface="Lato"/>
                <a:ea typeface="Lato"/>
                <a:cs typeface="Lato"/>
              </a:rPr>
              <a:t>영화 </a:t>
            </a:r>
            <a:r>
              <a:rPr lang="en-US" altLang="ko-KR" sz="2800" spc="300">
                <a:solidFill>
                  <a:schemeClr val="bg1">
                    <a:lumMod val="75000"/>
                  </a:schemeClr>
                </a:solidFill>
                <a:latin typeface="Lato"/>
                <a:ea typeface="Lato"/>
                <a:cs typeface="Lato"/>
              </a:rPr>
              <a:t>, </a:t>
            </a:r>
            <a:r>
              <a:rPr lang="ko-KR" altLang="en-US" sz="2800" spc="300">
                <a:solidFill>
                  <a:schemeClr val="bg1">
                    <a:lumMod val="75000"/>
                  </a:schemeClr>
                </a:solidFill>
                <a:latin typeface="Lato"/>
                <a:ea typeface="Lato"/>
                <a:cs typeface="Lato"/>
              </a:rPr>
              <a:t>한국영화진흥원</a:t>
            </a:r>
            <a:endParaRPr lang="en-US" sz="2800" spc="300">
              <a:solidFill>
                <a:srgbClr val="BFBFBF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76904" y="1046946"/>
            <a:ext cx="3170232" cy="751365"/>
          </a:xfrm>
          <a:prstGeom prst="rect">
            <a:avLst/>
          </a:prstGeom>
          <a:noFill/>
        </p:spPr>
        <p:txBody>
          <a:bodyPr wrap="square" lIns="91422" tIns="45711" rIns="91422" bIns="45711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tx2"/>
                </a:solidFill>
                <a:latin typeface="Lato Heavy"/>
                <a:ea typeface="Lato Heavy"/>
                <a:cs typeface="Lato Heavy"/>
              </a:rPr>
              <a:t>UI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80574" y="2990014"/>
            <a:ext cx="15416504" cy="97098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9523" y="6115713"/>
            <a:ext cx="77796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4. </a:t>
            </a:r>
            <a:r>
              <a:rPr lang="ko-KR" altLang="en-US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한계점 및 보완점</a:t>
            </a:r>
            <a:endParaRPr lang="en-US" altLang="ko-KR" sz="6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6" name="Straight Connector 14"/>
          <p:cNvCxnSpPr/>
          <p:nvPr/>
        </p:nvCxnSpPr>
        <p:spPr>
          <a:xfrm>
            <a:off x="5696427" y="5784455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4"/>
          <p:cNvCxnSpPr/>
          <p:nvPr/>
        </p:nvCxnSpPr>
        <p:spPr>
          <a:xfrm>
            <a:off x="5696427" y="7777847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12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ubtitle 2"/>
          <p:cNvSpPr txBox="1">
            <a:spLocks/>
          </p:cNvSpPr>
          <p:nvPr/>
        </p:nvSpPr>
        <p:spPr>
          <a:xfrm>
            <a:off x="15500642" y="10500553"/>
            <a:ext cx="7013673" cy="227145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ko-KR" altLang="en-US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한국 영화뿐 아니라 외국 </a:t>
            </a:r>
            <a:r>
              <a:rPr lang="ko-KR" altLang="en-US" sz="2600" b="1" dirty="0" err="1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로튼</a:t>
            </a:r>
            <a:r>
              <a:rPr lang="ko-KR" altLang="en-US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토마토</a:t>
            </a:r>
            <a:r>
              <a:rPr lang="en-US" altLang="ko-KR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ko-KR" altLang="en-US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사이트에 언급된 자료 </a:t>
            </a:r>
            <a:r>
              <a:rPr lang="ko-KR" altLang="en-US" sz="2600" b="1" dirty="0" err="1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크롤링</a:t>
            </a:r>
            <a:r>
              <a:rPr lang="ko-KR" altLang="en-US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혹은 </a:t>
            </a:r>
            <a:r>
              <a:rPr lang="ko-KR" altLang="en-US" sz="2600" b="1" dirty="0" err="1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트위터를</a:t>
            </a:r>
            <a:r>
              <a:rPr lang="ko-KR" altLang="en-US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이용한 반응 조사를 통해</a:t>
            </a:r>
            <a:r>
              <a:rPr lang="en-US" altLang="ko-KR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ko-KR" altLang="en-US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다양한 분석 과정 진행으로 보완</a:t>
            </a:r>
            <a:endParaRPr lang="en-US" altLang="ko-KR" sz="2600" b="1" dirty="0">
              <a:solidFill>
                <a:schemeClr val="tx1">
                  <a:lumMod val="50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174902" y="7973212"/>
            <a:ext cx="15536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5"/>
                </a:solidFill>
                <a:latin typeface="Lato Bold" charset="0"/>
                <a:ea typeface="Lato Bold" charset="0"/>
                <a:cs typeface="Lato Bold" charset="0"/>
              </a:rPr>
              <a:t>04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762933" y="9586379"/>
            <a:ext cx="2377574" cy="438582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ko-KR" altLang="en-US" sz="2000" b="1" dirty="0">
                <a:latin typeface="Lato Black" charset="0"/>
                <a:ea typeface="Lato Black" charset="0"/>
                <a:cs typeface="Lato Black" charset="0"/>
              </a:rPr>
              <a:t>다양한 </a:t>
            </a:r>
            <a:r>
              <a:rPr lang="ko-KR" altLang="en-US" sz="2000" b="1" dirty="0" err="1">
                <a:latin typeface="Lato Black" charset="0"/>
                <a:ea typeface="Lato Black" charset="0"/>
                <a:cs typeface="Lato Black" charset="0"/>
              </a:rPr>
              <a:t>크롤링</a:t>
            </a:r>
            <a:r>
              <a:rPr lang="ko-KR" altLang="en-US" sz="2000" b="1" dirty="0">
                <a:latin typeface="Lato Black" charset="0"/>
                <a:ea typeface="Lato Black" charset="0"/>
                <a:cs typeface="Lato Black" charset="0"/>
              </a:rPr>
              <a:t> 진행</a:t>
            </a:r>
            <a:endParaRPr lang="en-US" sz="2000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8817908" y="10298212"/>
            <a:ext cx="379142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2"/>
          <p:cNvSpPr txBox="1">
            <a:spLocks/>
          </p:cNvSpPr>
          <p:nvPr/>
        </p:nvSpPr>
        <p:spPr>
          <a:xfrm>
            <a:off x="8372186" y="10572269"/>
            <a:ext cx="6059656" cy="175849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ko-KR" altLang="en-US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같은 단어라고 해도 장르마다 긍정적인 의미와 부정적인 의미로 상이하게 받아 들여질 수 있음</a:t>
            </a:r>
            <a:endParaRPr lang="en-US" altLang="ko-KR" sz="2600" b="1" dirty="0">
              <a:solidFill>
                <a:schemeClr val="tx1">
                  <a:lumMod val="50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553027" y="7973212"/>
            <a:ext cx="15536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4"/>
                </a:solidFill>
                <a:latin typeface="Lato Bold" charset="0"/>
                <a:ea typeface="Lato Bold" charset="0"/>
                <a:cs typeface="Lato Bold" charset="0"/>
              </a:rPr>
              <a:t>03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931596" y="9586379"/>
            <a:ext cx="4796506" cy="438582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ko-KR" altLang="en-US" sz="2000" b="1" dirty="0">
                <a:latin typeface="Lato Black" charset="0"/>
                <a:ea typeface="Lato Black" charset="0"/>
                <a:cs typeface="Lato Black" charset="0"/>
              </a:rPr>
              <a:t>보완점 </a:t>
            </a:r>
            <a:r>
              <a:rPr lang="en-US" altLang="ko-KR" sz="2000" b="1" dirty="0">
                <a:latin typeface="Lato Black" charset="0"/>
                <a:ea typeface="Lato Black" charset="0"/>
                <a:cs typeface="Lato Black" charset="0"/>
              </a:rPr>
              <a:t>: </a:t>
            </a:r>
            <a:r>
              <a:rPr lang="ko-KR" altLang="en-US" sz="2000" b="1" dirty="0">
                <a:latin typeface="Lato Black" charset="0"/>
                <a:ea typeface="Lato Black" charset="0"/>
                <a:cs typeface="Lato Black" charset="0"/>
              </a:rPr>
              <a:t>여러가지 장르에 대해 분석 실시</a:t>
            </a:r>
            <a:endParaRPr lang="en-US" sz="2000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1196032" y="10298212"/>
            <a:ext cx="37914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/>
          <p:cNvSpPr txBox="1">
            <a:spLocks/>
          </p:cNvSpPr>
          <p:nvPr/>
        </p:nvSpPr>
        <p:spPr>
          <a:xfrm>
            <a:off x="8372186" y="5337757"/>
            <a:ext cx="6221638" cy="175849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ko-KR" altLang="en-US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문제점 </a:t>
            </a:r>
            <a:r>
              <a:rPr lang="en-US" altLang="ko-KR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1</a:t>
            </a:r>
            <a:r>
              <a:rPr lang="ko-KR" altLang="en-US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번과 같이 리뷰 양이 많아짐에 따라 프로그램도 무거워져 실행에 지연</a:t>
            </a:r>
            <a:r>
              <a:rPr lang="en-US" altLang="ko-KR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ko-KR" altLang="en-US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및 여러 가지로 컴퓨터에 영향을 줌</a:t>
            </a:r>
            <a:endParaRPr lang="en-US" altLang="ko-KR" sz="2600" b="1" dirty="0">
              <a:solidFill>
                <a:schemeClr val="tx1">
                  <a:lumMod val="50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498163" y="2738700"/>
            <a:ext cx="15536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2"/>
                </a:solidFill>
                <a:latin typeface="Lato Bold" charset="0"/>
                <a:ea typeface="Lato Bold" charset="0"/>
                <a:cs typeface="Lato Bold" charset="0"/>
              </a:rPr>
              <a:t>02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751966" y="4351867"/>
            <a:ext cx="3046027" cy="438582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ko-KR" altLang="en-US" sz="2000" b="1" dirty="0">
                <a:latin typeface="Lato Black" charset="0"/>
                <a:ea typeface="Lato Black" charset="0"/>
                <a:cs typeface="Lato Black" charset="0"/>
              </a:rPr>
              <a:t>문제점 </a:t>
            </a:r>
            <a:r>
              <a:rPr lang="en-US" altLang="ko-KR" sz="2000" b="1" dirty="0">
                <a:latin typeface="Lato Black" charset="0"/>
                <a:ea typeface="Lato Black" charset="0"/>
                <a:cs typeface="Lato Black" charset="0"/>
              </a:rPr>
              <a:t>: </a:t>
            </a:r>
            <a:r>
              <a:rPr lang="ko-KR" altLang="en-US" sz="2000" b="1" dirty="0">
                <a:latin typeface="Lato Black" charset="0"/>
                <a:ea typeface="Lato Black" charset="0"/>
                <a:cs typeface="Lato Black" charset="0"/>
              </a:rPr>
              <a:t>프로그램의 용량</a:t>
            </a:r>
            <a:endParaRPr lang="en-US" sz="2000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1141168" y="5063700"/>
            <a:ext cx="37914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/>
          <p:cNvSpPr txBox="1">
            <a:spLocks/>
          </p:cNvSpPr>
          <p:nvPr/>
        </p:nvSpPr>
        <p:spPr>
          <a:xfrm>
            <a:off x="1888271" y="5333257"/>
            <a:ext cx="5245689" cy="17400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기본 영화 </a:t>
            </a:r>
            <a:r>
              <a:rPr lang="en-US" altLang="ko-KR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100</a:t>
            </a:r>
            <a:r>
              <a:rPr lang="ko-KR" altLang="en-US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개만 해도</a:t>
            </a:r>
            <a:endParaRPr lang="en-US" altLang="ko-KR" sz="2600" b="1" dirty="0">
              <a:solidFill>
                <a:schemeClr val="tx1">
                  <a:lumMod val="50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  <a:p>
            <a:r>
              <a:rPr lang="ko-KR" altLang="en-US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리뷰 양이 </a:t>
            </a:r>
            <a:r>
              <a:rPr lang="en-US" altLang="ko-KR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50</a:t>
            </a:r>
            <a:r>
              <a:rPr lang="ko-KR" altLang="en-US" sz="2600" b="1" dirty="0">
                <a:solidFill>
                  <a:schemeClr val="tx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만 개를 넘어가 파이선 자체로 감당이 안 되었음</a:t>
            </a:r>
            <a:endParaRPr lang="en-US" altLang="ko-KR" sz="2600" b="1" dirty="0">
              <a:solidFill>
                <a:schemeClr val="tx1">
                  <a:lumMod val="50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06893" y="2734200"/>
            <a:ext cx="15536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1"/>
                </a:solidFill>
                <a:latin typeface="Lato Bold" charset="0"/>
                <a:ea typeface="Lato Bold" charset="0"/>
                <a:cs typeface="Lato Bold" charset="0"/>
              </a:rPr>
              <a:t>01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81539" y="4347367"/>
            <a:ext cx="3004349" cy="438582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ko-KR" altLang="en-US" sz="2000" b="1" dirty="0">
                <a:latin typeface="Lato Black" charset="0"/>
                <a:ea typeface="Lato Black" charset="0"/>
                <a:cs typeface="Lato Black" charset="0"/>
              </a:rPr>
              <a:t>문제점</a:t>
            </a:r>
            <a:r>
              <a:rPr lang="en-US" altLang="ko-KR" sz="2000" b="1" dirty="0">
                <a:latin typeface="Lato Black" charset="0"/>
                <a:ea typeface="Lato Black" charset="0"/>
                <a:cs typeface="Lato Black" charset="0"/>
              </a:rPr>
              <a:t> : </a:t>
            </a:r>
            <a:r>
              <a:rPr lang="en-US" altLang="ko-KR" sz="2000" b="1" dirty="0" err="1">
                <a:latin typeface="Lato Black" charset="0"/>
                <a:ea typeface="Lato Black" charset="0"/>
                <a:cs typeface="Lato Black" charset="0"/>
              </a:rPr>
              <a:t>pyspark</a:t>
            </a:r>
            <a:r>
              <a:rPr lang="en-US" altLang="ko-KR" sz="2000" b="1" dirty="0">
                <a:latin typeface="Lato Black" charset="0"/>
                <a:ea typeface="Lato Black" charset="0"/>
                <a:cs typeface="Lato Black" charset="0"/>
              </a:rPr>
              <a:t> </a:t>
            </a:r>
            <a:r>
              <a:rPr lang="ko-KR" altLang="en-US" sz="2000" b="1" dirty="0">
                <a:latin typeface="Lato Black" charset="0"/>
                <a:ea typeface="Lato Black" charset="0"/>
                <a:cs typeface="Lato Black" charset="0"/>
              </a:rPr>
              <a:t>미사용</a:t>
            </a:r>
            <a:endParaRPr lang="en-US" sz="2000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249898" y="5059200"/>
            <a:ext cx="37914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95430" y="661433"/>
            <a:ext cx="818682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4. </a:t>
            </a:r>
            <a:r>
              <a:rPr lang="ko-KR" alt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한계점 및 보완점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02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9523" y="6115713"/>
            <a:ext cx="58592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5. </a:t>
            </a:r>
            <a:r>
              <a:rPr lang="ko-KR" altLang="en-US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참고 사이트</a:t>
            </a:r>
            <a:endParaRPr lang="en-US" altLang="ko-KR" sz="6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6" name="Straight Connector 14"/>
          <p:cNvCxnSpPr/>
          <p:nvPr/>
        </p:nvCxnSpPr>
        <p:spPr>
          <a:xfrm>
            <a:off x="5696427" y="5784455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4"/>
          <p:cNvCxnSpPr/>
          <p:nvPr/>
        </p:nvCxnSpPr>
        <p:spPr>
          <a:xfrm>
            <a:off x="5696427" y="7777847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70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6579794" y="661433"/>
            <a:ext cx="1121809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5. </a:t>
            </a:r>
            <a:r>
              <a:rPr lang="ko-KR" alt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참고사이트 및 자료 출처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9" name="Rectangle 58">
            <a:extLst>
              <a:ext uri="{FF2B5EF4-FFF2-40B4-BE49-F238E27FC236}">
                <a16:creationId xmlns:a16="http://schemas.microsoft.com/office/drawing/2014/main" id="{87BD01CF-42C9-47FC-8CEF-48A4453509BD}"/>
              </a:ext>
            </a:extLst>
          </p:cNvPr>
          <p:cNvSpPr/>
          <p:nvPr/>
        </p:nvSpPr>
        <p:spPr>
          <a:xfrm>
            <a:off x="1026942" y="2407485"/>
            <a:ext cx="22534098" cy="10647081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6680A1-63B5-4EF2-8F1B-F9ECAED3D922}"/>
              </a:ext>
            </a:extLst>
          </p:cNvPr>
          <p:cNvSpPr txBox="1"/>
          <p:nvPr/>
        </p:nvSpPr>
        <p:spPr>
          <a:xfrm>
            <a:off x="1592301" y="2883553"/>
            <a:ext cx="21758407" cy="736430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한국어 정보 처리 </a:t>
            </a:r>
            <a:r>
              <a:rPr lang="en-US" altLang="ko-KR" sz="40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en-US" altLang="ko-KR" sz="4000" dirty="0">
                <a:hlinkClick r:id="rId3"/>
              </a:rPr>
              <a:t>https://konlpy-ko.readthedocs.io/ko/v0.4.3/</a:t>
            </a:r>
            <a:endParaRPr lang="en-US" altLang="ko-KR" sz="4000" dirty="0"/>
          </a:p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네이버 리뷰 분석 </a:t>
            </a:r>
            <a:r>
              <a:rPr lang="en-US" altLang="ko-KR" sz="40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en-US" altLang="ko-KR" sz="4000" dirty="0">
                <a:hlinkClick r:id="rId4"/>
              </a:rPr>
              <a:t>https://cyc1am3n.github.io/2018/11/10/classifying_korean_movie_review.html</a:t>
            </a:r>
            <a:endParaRPr lang="en-US" altLang="ko-KR" sz="4000" dirty="0"/>
          </a:p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영화 박스 오피스 </a:t>
            </a:r>
            <a:r>
              <a:rPr lang="en-US" altLang="ko-KR" sz="40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: </a:t>
            </a:r>
            <a:r>
              <a:rPr lang="ko-KR" altLang="en-US" sz="40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endParaRPr lang="en-US" altLang="ko-KR" sz="40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4000" dirty="0">
                <a:hlinkClick r:id="rId5"/>
              </a:rPr>
              <a:t>https://www.kofic.or.kr/</a:t>
            </a:r>
            <a:endParaRPr lang="en-US" altLang="ko-KR" sz="4000" dirty="0"/>
          </a:p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리뷰 및 영화 자료 출처 </a:t>
            </a:r>
            <a:endParaRPr lang="en-US" altLang="ko-KR" sz="40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rgbClr val="242D38"/>
                </a:solidFill>
                <a:latin typeface="Lato Heavy" charset="0"/>
                <a:ea typeface="Lato Heavy" charset="0"/>
                <a:cs typeface="Lato Heavy" charset="0"/>
              </a:rPr>
              <a:t>: </a:t>
            </a:r>
            <a:r>
              <a:rPr lang="en-US" altLang="ko-KR" sz="4000" dirty="0">
                <a:hlinkClick r:id="rId6"/>
              </a:rPr>
              <a:t>https://movie.naver.com/</a:t>
            </a:r>
            <a:endParaRPr lang="en-US" altLang="ko-KR" sz="4000" b="1" dirty="0">
              <a:solidFill>
                <a:srgbClr val="242D38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41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9523" y="6115713"/>
            <a:ext cx="50048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1. </a:t>
            </a:r>
            <a:r>
              <a:rPr lang="ko-KR" altLang="en-US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개발 동기</a:t>
            </a:r>
            <a:endParaRPr lang="en-US" altLang="ko-KR" sz="6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6" name="Straight Connector 14"/>
          <p:cNvCxnSpPr/>
          <p:nvPr/>
        </p:nvCxnSpPr>
        <p:spPr>
          <a:xfrm>
            <a:off x="5696427" y="5784455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4"/>
          <p:cNvCxnSpPr/>
          <p:nvPr/>
        </p:nvCxnSpPr>
        <p:spPr>
          <a:xfrm>
            <a:off x="5696427" y="7777847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13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5"/>
          <p:cNvSpPr/>
          <p:nvPr/>
        </p:nvSpPr>
        <p:spPr>
          <a:xfrm>
            <a:off x="-3" y="-186266"/>
            <a:ext cx="24377650" cy="12543692"/>
          </a:xfrm>
          <a:prstGeom prst="rect">
            <a:avLst/>
          </a:prstGeom>
          <a:gradFill flip="none" rotWithShape="1">
            <a:gsLst>
              <a:gs pos="22000">
                <a:srgbClr val="001334">
                  <a:alpha val="86000"/>
                </a:srgbClr>
              </a:gs>
              <a:gs pos="88000">
                <a:srgbClr val="002060">
                  <a:alpha val="78000"/>
                </a:srgb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97396" y="5110357"/>
            <a:ext cx="9756352" cy="221597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13800" b="1" spc="600" dirty="0">
                <a:solidFill>
                  <a:schemeClr val="tx2">
                    <a:lumMod val="50000"/>
                  </a:schemeClr>
                </a:solidFill>
                <a:latin typeface="Lato Black" charset="0"/>
                <a:ea typeface="Lato Black" charset="0"/>
                <a:cs typeface="Lato Black" charset="0"/>
              </a:rPr>
              <a:t>Thank You</a:t>
            </a:r>
            <a:endParaRPr lang="id-ID" sz="13800" b="1" spc="600" dirty="0">
              <a:solidFill>
                <a:schemeClr val="tx2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0646" y="4977593"/>
            <a:ext cx="9756352" cy="221597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13800" b="1" spc="600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Thank You</a:t>
            </a:r>
            <a:endParaRPr lang="id-ID" sz="13800" b="1" spc="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14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ubtitle 2"/>
          <p:cNvSpPr txBox="1">
            <a:spLocks/>
          </p:cNvSpPr>
          <p:nvPr/>
        </p:nvSpPr>
        <p:spPr>
          <a:xfrm>
            <a:off x="12950764" y="10403129"/>
            <a:ext cx="6525956" cy="175849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ko-KR" altLang="en-US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감성 분석</a:t>
            </a:r>
            <a:r>
              <a:rPr lang="en-US" altLang="ko-KR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(Sentiment Analysis) </a:t>
            </a:r>
            <a:r>
              <a:rPr lang="ko-KR" altLang="en-US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기술을 이용해 더욱 자세한 영화 흥행에 대한 데이터 파악</a:t>
            </a:r>
            <a:endParaRPr lang="en-US" sz="2600" b="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291750" y="7804072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5"/>
                </a:solidFill>
                <a:latin typeface="Lato Bold" charset="0"/>
                <a:ea typeface="Lato Bold" charset="0"/>
                <a:cs typeface="Lato Bold" charset="0"/>
              </a:rPr>
              <a:t>05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432013" y="9417239"/>
            <a:ext cx="1391728" cy="438582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ko-KR" altLang="en-US" sz="2200" b="1" dirty="0">
                <a:latin typeface="Lato Black" charset="0"/>
                <a:ea typeface="Lato Black" charset="0"/>
                <a:cs typeface="Lato Black" charset="0"/>
              </a:rPr>
              <a:t>감성 분석</a:t>
            </a:r>
            <a:endParaRPr lang="en-US" sz="2200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5994066" y="10129072"/>
            <a:ext cx="379142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2"/>
          <p:cNvSpPr txBox="1">
            <a:spLocks/>
          </p:cNvSpPr>
          <p:nvPr/>
        </p:nvSpPr>
        <p:spPr>
          <a:xfrm>
            <a:off x="5306337" y="10403129"/>
            <a:ext cx="6059656" cy="13317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ko-KR" altLang="en-US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영화에 대해 작성된 리뷰를 이용해</a:t>
            </a:r>
            <a:r>
              <a:rPr lang="en-US" altLang="ko-KR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>
              <a:lnSpc>
                <a:spcPts val="4040"/>
              </a:lnSpc>
            </a:pPr>
            <a:r>
              <a:rPr lang="ko-KR" altLang="en-US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영화의 긍정적 및 부정적 요소 분석</a:t>
            </a:r>
            <a:endParaRPr lang="en-US" altLang="ko-KR" sz="2800" b="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27867" y="7804072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4"/>
                </a:solidFill>
                <a:latin typeface="Lato Bold" charset="0"/>
                <a:ea typeface="Lato Bold" charset="0"/>
                <a:cs typeface="Lato Bold" charset="0"/>
              </a:rPr>
              <a:t>04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68132" y="9417239"/>
            <a:ext cx="1391728" cy="415691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ko-KR" altLang="en-US" sz="2200" b="1" dirty="0">
                <a:latin typeface="Lato Black" charset="0"/>
                <a:ea typeface="Lato Black" charset="0"/>
                <a:cs typeface="Lato Black" charset="0"/>
              </a:rPr>
              <a:t>감성 분석</a:t>
            </a:r>
            <a:endParaRPr lang="en-US" sz="2200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8130183" y="10129072"/>
            <a:ext cx="37914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/>
          <p:cNvSpPr txBox="1">
            <a:spLocks/>
          </p:cNvSpPr>
          <p:nvPr/>
        </p:nvSpPr>
        <p:spPr>
          <a:xfrm>
            <a:off x="9274876" y="5843249"/>
            <a:ext cx="5959028" cy="13317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ko-KR" altLang="en-US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영화에 대한 네티즌 평점</a:t>
            </a:r>
            <a:r>
              <a:rPr lang="en-US" altLang="ko-KR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(</a:t>
            </a:r>
            <a:r>
              <a:rPr lang="ko-KR" altLang="en-US" sz="2800" b="1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별점</a:t>
            </a:r>
            <a:r>
              <a:rPr lang="en-US" altLang="ko-KR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)</a:t>
            </a:r>
            <a:r>
              <a:rPr lang="ko-KR" altLang="en-US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과 </a:t>
            </a:r>
            <a:endParaRPr lang="en-US" altLang="ko-KR" sz="2800" b="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>
              <a:lnSpc>
                <a:spcPts val="4040"/>
              </a:lnSpc>
            </a:pPr>
            <a:r>
              <a:rPr lang="ko-KR" altLang="en-US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일치하지 않는 영화 내용의 재미도</a:t>
            </a:r>
            <a:endParaRPr lang="en-US" altLang="ko-KR" sz="2800" b="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341542" y="3244192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2"/>
                </a:solidFill>
                <a:latin typeface="Lato Bold" charset="0"/>
                <a:ea typeface="Lato Bold" charset="0"/>
                <a:cs typeface="Lato Bold" charset="0"/>
              </a:rPr>
              <a:t>02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662144" y="4857359"/>
            <a:ext cx="1031051" cy="438582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ko-KR" altLang="en-US" sz="2200" b="1" dirty="0">
                <a:latin typeface="Lato Black" charset="0"/>
                <a:ea typeface="Lato Black" charset="0"/>
                <a:cs typeface="Lato Black" charset="0"/>
              </a:rPr>
              <a:t>문제점</a:t>
            </a:r>
            <a:endParaRPr lang="en-US" sz="2200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2043858" y="5569192"/>
            <a:ext cx="37914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/>
          <p:cNvSpPr txBox="1">
            <a:spLocks/>
          </p:cNvSpPr>
          <p:nvPr/>
        </p:nvSpPr>
        <p:spPr>
          <a:xfrm>
            <a:off x="2755161" y="5843249"/>
            <a:ext cx="4600370" cy="120558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latin typeface="Lato Light" charset="0"/>
                <a:ea typeface="Lato Light" charset="0"/>
                <a:cs typeface="Lato Light" charset="0"/>
              </a:rPr>
              <a:t>‘</a:t>
            </a:r>
            <a:r>
              <a:rPr lang="ko-KR" altLang="en-US" sz="2800" b="1" dirty="0">
                <a:latin typeface="Lato Light" charset="0"/>
                <a:ea typeface="Lato Light" charset="0"/>
                <a:cs typeface="Lato Light" charset="0"/>
              </a:rPr>
              <a:t>평점 높아서 봤더니 영화 재미없어</a:t>
            </a:r>
            <a:r>
              <a:rPr lang="en-US" altLang="ko-KR" sz="2800" b="1" dirty="0">
                <a:latin typeface="Lato Light" charset="0"/>
                <a:ea typeface="Lato Light" charset="0"/>
                <a:cs typeface="Lato Light" charset="0"/>
              </a:rPr>
              <a:t>’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163459" y="3244192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1"/>
                </a:solidFill>
                <a:latin typeface="Lato Bold" charset="0"/>
                <a:ea typeface="Lato Bold" charset="0"/>
                <a:cs typeface="Lato Bold" charset="0"/>
              </a:rPr>
              <a:t>01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484061" y="4857359"/>
            <a:ext cx="1031051" cy="438582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ko-KR" altLang="en-US" sz="2200" b="1" dirty="0">
                <a:latin typeface="Lato Black" charset="0"/>
                <a:ea typeface="Lato Black" charset="0"/>
                <a:cs typeface="Lato Black" charset="0"/>
              </a:rPr>
              <a:t>시발점</a:t>
            </a:r>
            <a:endParaRPr lang="en-US" sz="2200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865775" y="5569192"/>
            <a:ext cx="37914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ubtitle 2"/>
          <p:cNvSpPr txBox="1">
            <a:spLocks/>
          </p:cNvSpPr>
          <p:nvPr/>
        </p:nvSpPr>
        <p:spPr>
          <a:xfrm>
            <a:off x="17019887" y="5843249"/>
            <a:ext cx="4907426" cy="13317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ko-KR" altLang="en-US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영화에 대한 네티즌 </a:t>
            </a:r>
            <a:endParaRPr lang="en-US" altLang="ko-KR" sz="2800" b="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>
              <a:lnSpc>
                <a:spcPts val="4040"/>
              </a:lnSpc>
            </a:pPr>
            <a:r>
              <a:rPr lang="ko-KR" altLang="en-US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평점</a:t>
            </a:r>
            <a:r>
              <a:rPr lang="en-US" altLang="ko-KR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(</a:t>
            </a:r>
            <a:r>
              <a:rPr lang="ko-KR" altLang="en-US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리뷰 작성</a:t>
            </a:r>
            <a:r>
              <a:rPr lang="en-US" altLang="ko-KR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)</a:t>
            </a:r>
            <a:r>
              <a:rPr lang="ko-KR" altLang="en-US" sz="28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의 방대한 양</a:t>
            </a:r>
            <a:endParaRPr lang="en-US" altLang="ko-KR" sz="2800" b="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8519625" y="3244192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3"/>
                </a:solidFill>
                <a:latin typeface="Lato Bold" charset="0"/>
                <a:ea typeface="Lato Bold" charset="0"/>
                <a:cs typeface="Lato Bold" charset="0"/>
              </a:rPr>
              <a:t>03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8840226" y="4857359"/>
            <a:ext cx="1031051" cy="438582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ko-KR" altLang="en-US" sz="2200" b="1" dirty="0">
                <a:latin typeface="Lato Black" charset="0"/>
                <a:ea typeface="Lato Black" charset="0"/>
                <a:cs typeface="Lato Black" charset="0"/>
              </a:rPr>
              <a:t>문제점</a:t>
            </a:r>
            <a:endParaRPr lang="en-US" sz="2200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9221941" y="5569192"/>
            <a:ext cx="37914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608661" y="661433"/>
            <a:ext cx="5160352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1. </a:t>
            </a:r>
            <a:r>
              <a:rPr lang="ko-KR" alt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개발 동기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10421267" y="1695232"/>
            <a:ext cx="3576305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‘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어떤 영화 볼까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?’</a:t>
            </a:r>
            <a:endParaRPr lang="en-US" sz="2800" spc="300" dirty="0">
              <a:solidFill>
                <a:srgbClr val="BFBFBF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6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0711526" y="661433"/>
            <a:ext cx="295461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문제점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10193126" y="1695232"/>
            <a:ext cx="4032584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출처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: </a:t>
            </a:r>
            <a:r>
              <a:rPr lang="en-US" altLang="ko-KR" sz="2800" spc="300" dirty="0" err="1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Naver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altLang="ko-KR" sz="2800" spc="300" dirty="0" err="1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Daum</a:t>
            </a:r>
            <a:endParaRPr lang="en-US" sz="2800" spc="300" dirty="0">
              <a:solidFill>
                <a:srgbClr val="BFBFBF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441" y="6518035"/>
            <a:ext cx="5175997" cy="34987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418535" y="3739726"/>
            <a:ext cx="8823213" cy="590929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영화의 주된 평점</a:t>
            </a:r>
            <a:r>
              <a:rPr lang="en-US" altLang="ko-KR" sz="4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(</a:t>
            </a:r>
            <a:r>
              <a:rPr lang="ko-KR" altLang="en-US" sz="40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별점</a:t>
            </a:r>
            <a:r>
              <a:rPr lang="en-US" altLang="ko-KR" sz="4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)</a:t>
            </a:r>
            <a:r>
              <a:rPr lang="ko-KR" altLang="en-US" sz="4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과 상반되는 </a:t>
            </a:r>
            <a:endParaRPr lang="en-US" altLang="ko-KR" sz="4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흥행 순위와</a:t>
            </a:r>
            <a:r>
              <a:rPr lang="en-US" altLang="ko-KR" sz="4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ko-KR" altLang="en-US" sz="4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네티즌 리뷰</a:t>
            </a:r>
            <a:endParaRPr lang="en-US" altLang="ko-KR" sz="4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endParaRPr lang="en-US" altLang="ko-KR" sz="44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A.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네티즌이 주로 </a:t>
            </a:r>
            <a:r>
              <a:rPr lang="ko-KR" altLang="en-US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별점을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통해 영화를 선택하게 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   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되는데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이런 현상은 영화 선택에 어려움을 줌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B.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사용자는 영화 내용 파악에 어려움을 겪음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048" y="7545104"/>
            <a:ext cx="8208784" cy="494334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3564" y="11972850"/>
            <a:ext cx="9480268" cy="103118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930" y="2696548"/>
            <a:ext cx="9940596" cy="3730822"/>
          </a:xfrm>
          <a:prstGeom prst="rect">
            <a:avLst/>
          </a:prstGeom>
        </p:spPr>
      </p:pic>
      <p:sp>
        <p:nvSpPr>
          <p:cNvPr id="17" name="Rectangle 58"/>
          <p:cNvSpPr/>
          <p:nvPr/>
        </p:nvSpPr>
        <p:spPr>
          <a:xfrm>
            <a:off x="13826132" y="2956126"/>
            <a:ext cx="10008020" cy="964911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7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8097709" y="1053825"/>
            <a:ext cx="9026794" cy="76942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단순 평점과 방대한 양의 리뷰 결과 </a:t>
            </a:r>
            <a:endParaRPr lang="en-US" altLang="ko-KR" sz="44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9250275" y="1695232"/>
            <a:ext cx="5918293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출처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: </a:t>
            </a:r>
            <a:r>
              <a:rPr lang="en-US" altLang="ko-KR" sz="2800" spc="300" dirty="0" err="1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Naver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영화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altLang="ko-KR" sz="2800" spc="300" dirty="0" err="1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Daum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영화</a:t>
            </a:r>
            <a:endParaRPr lang="en-US" sz="2800" spc="300" dirty="0">
              <a:solidFill>
                <a:srgbClr val="BFBFBF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68" y="3773127"/>
            <a:ext cx="12222212" cy="58733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614" y="9676015"/>
            <a:ext cx="6575623" cy="22645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6790" y="8657385"/>
            <a:ext cx="4507872" cy="12957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86693" y="4189059"/>
            <a:ext cx="9210675" cy="4095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545922" y="11335602"/>
            <a:ext cx="3821880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Naver</a:t>
            </a:r>
            <a:r>
              <a:rPr lang="en-US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  <a:r>
              <a:rPr lang="ko-KR" altLang="en-US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영화 </a:t>
            </a:r>
            <a:r>
              <a:rPr lang="en-US" altLang="ko-KR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‘</a:t>
            </a:r>
            <a:r>
              <a:rPr lang="ko-KR" altLang="en-US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조커</a:t>
            </a:r>
            <a:r>
              <a:rPr lang="en-US" altLang="ko-KR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’</a:t>
            </a:r>
            <a:r>
              <a:rPr lang="ko-KR" altLang="en-US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평점</a:t>
            </a:r>
            <a:endParaRPr lang="en-US" sz="28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75489" y="11335602"/>
            <a:ext cx="3820278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Daum</a:t>
            </a:r>
            <a:r>
              <a:rPr lang="en-US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  <a:r>
              <a:rPr lang="ko-KR" altLang="en-US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영화 </a:t>
            </a:r>
            <a:r>
              <a:rPr lang="en-US" altLang="ko-KR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‘</a:t>
            </a:r>
            <a:r>
              <a:rPr lang="ko-KR" altLang="en-US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조커</a:t>
            </a:r>
            <a:r>
              <a:rPr lang="en-US" altLang="ko-KR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’</a:t>
            </a:r>
            <a:r>
              <a:rPr lang="ko-KR" altLang="en-US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평점</a:t>
            </a:r>
            <a:endParaRPr lang="en-US" sz="28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6" name="Rectangle 58"/>
          <p:cNvSpPr/>
          <p:nvPr/>
        </p:nvSpPr>
        <p:spPr>
          <a:xfrm>
            <a:off x="9545922" y="11185248"/>
            <a:ext cx="3821879" cy="82296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58"/>
          <p:cNvSpPr/>
          <p:nvPr/>
        </p:nvSpPr>
        <p:spPr>
          <a:xfrm>
            <a:off x="19875489" y="11189299"/>
            <a:ext cx="3821879" cy="82296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8338828" y="1046946"/>
            <a:ext cx="8462537" cy="76942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리뷰를 통해 감성 분석 기술 사용 </a:t>
            </a:r>
            <a:endParaRPr lang="en-US" altLang="ko-KR" sz="44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10411651" y="1695232"/>
            <a:ext cx="3595541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출처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: </a:t>
            </a:r>
            <a:r>
              <a:rPr lang="en-US" altLang="ko-KR" sz="2800" spc="300" dirty="0" err="1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Naver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영화</a:t>
            </a:r>
            <a:endParaRPr lang="en-US" sz="2800" spc="300" dirty="0">
              <a:solidFill>
                <a:srgbClr val="BFBFBF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65" y="3613213"/>
            <a:ext cx="6762758" cy="59432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822" y="4394367"/>
            <a:ext cx="7392453" cy="80048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007192" y="3951787"/>
            <a:ext cx="9573895" cy="6001625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평점만으로는 알 수 없는 영화에 대한 평가를 감성 분석을 이용해 평가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이러한 점을 이용하여 텍스트 </a:t>
            </a:r>
            <a:r>
              <a:rPr lang="ko-KR" altLang="en-US" sz="32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마이닝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(Text Mining)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   감성 분석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(Sentiment Analysis)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기술 사용해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   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텍스트 추출 및 분석</a:t>
            </a: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해당 정보로 영화 흥행 파악 서비스 제공으로 응용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</a:p>
        </p:txBody>
      </p:sp>
      <p:sp>
        <p:nvSpPr>
          <p:cNvPr id="20" name="Rectangle 58"/>
          <p:cNvSpPr/>
          <p:nvPr/>
        </p:nvSpPr>
        <p:spPr>
          <a:xfrm>
            <a:off x="13826132" y="2956126"/>
            <a:ext cx="10008020" cy="964911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9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629523" y="6115713"/>
            <a:ext cx="127185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2. </a:t>
            </a:r>
            <a:r>
              <a:rPr lang="ko-KR" altLang="en-US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데이터 수집 및 전처리</a:t>
            </a:r>
            <a:r>
              <a:rPr lang="en-US" altLang="ko-KR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, </a:t>
            </a:r>
            <a:r>
              <a:rPr lang="ko-KR" altLang="en-US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군집화</a:t>
            </a:r>
            <a:endParaRPr lang="en-US" altLang="ko-KR" sz="6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696427" y="5784455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/>
          <p:cNvCxnSpPr/>
          <p:nvPr/>
        </p:nvCxnSpPr>
        <p:spPr>
          <a:xfrm>
            <a:off x="5696427" y="7777847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36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8338828" y="1046946"/>
            <a:ext cx="7364480" cy="76942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sz="44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크롤링을</a:t>
            </a:r>
            <a:r>
              <a:rPr lang="ko-KR" altLang="en-US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통한 데이터 수집</a:t>
            </a:r>
            <a:r>
              <a:rPr lang="en-US" altLang="ko-KR" sz="44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-1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54127" y="4139356"/>
            <a:ext cx="9573895" cy="526296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군집화를 하기 위한 분류 기준 </a:t>
            </a:r>
            <a:r>
              <a:rPr lang="ko-KR" altLang="en-US" sz="3200" b="1" dirty="0">
                <a:solidFill>
                  <a:srgbClr val="CDC800"/>
                </a:solidFill>
                <a:latin typeface="Lato Heavy" charset="0"/>
                <a:ea typeface="Lato Heavy" charset="0"/>
                <a:cs typeface="Lato Heavy" charset="0"/>
              </a:rPr>
              <a:t>영화 코드</a:t>
            </a:r>
            <a:r>
              <a:rPr lang="en-US" altLang="ko-KR" sz="3200" b="1" dirty="0">
                <a:solidFill>
                  <a:srgbClr val="CDC800"/>
                </a:solidFill>
                <a:latin typeface="Lato Heavy" charset="0"/>
                <a:ea typeface="Lato Heavy" charset="0"/>
                <a:cs typeface="Lato Heavy" charset="0"/>
              </a:rPr>
              <a:t>, </a:t>
            </a:r>
            <a:r>
              <a:rPr lang="ko-KR" altLang="en-US" sz="3200" b="1" dirty="0" err="1">
                <a:solidFill>
                  <a:srgbClr val="CDC800"/>
                </a:solidFill>
                <a:latin typeface="Lato Heavy" charset="0"/>
                <a:ea typeface="Lato Heavy" charset="0"/>
                <a:cs typeface="Lato Heavy" charset="0"/>
              </a:rPr>
              <a:t>영화명</a:t>
            </a:r>
            <a:r>
              <a:rPr lang="en-US" altLang="ko-KR" sz="3200" b="1" dirty="0">
                <a:solidFill>
                  <a:srgbClr val="CDC800"/>
                </a:solidFill>
                <a:latin typeface="Lato Heavy" charset="0"/>
                <a:ea typeface="Lato Heavy" charset="0"/>
                <a:cs typeface="Lato Heavy" charset="0"/>
              </a:rPr>
              <a:t>, </a:t>
            </a:r>
            <a:r>
              <a:rPr lang="ko-KR" altLang="en-US" sz="3200" b="1" dirty="0">
                <a:solidFill>
                  <a:srgbClr val="CDC800"/>
                </a:solidFill>
                <a:latin typeface="Lato Heavy" charset="0"/>
                <a:ea typeface="Lato Heavy" charset="0"/>
                <a:cs typeface="Lato Heavy" charset="0"/>
              </a:rPr>
              <a:t>개봉일 대표 국적</a:t>
            </a:r>
            <a:endParaRPr lang="en-US" altLang="ko-KR" sz="3200" b="1" dirty="0">
              <a:solidFill>
                <a:srgbClr val="CDC800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Lato Heavy" charset="0"/>
                <a:ea typeface="Lato Heavy" charset="0"/>
                <a:cs typeface="Lato Heavy" charset="0"/>
              </a:rPr>
              <a:t>종속변수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에 영향을 미치는 </a:t>
            </a:r>
            <a:r>
              <a:rPr lang="ko-KR" altLang="en-US" sz="3200" b="1" dirty="0">
                <a:solidFill>
                  <a:srgbClr val="FF0000"/>
                </a:solidFill>
                <a:latin typeface="Lato Heavy" charset="0"/>
                <a:ea typeface="Lato Heavy" charset="0"/>
                <a:cs typeface="Lato Heavy" charset="0"/>
              </a:rPr>
              <a:t>독립변수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 </a:t>
            </a:r>
            <a:r>
              <a:rPr lang="en-US" altLang="ko-KR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: </a:t>
            </a:r>
            <a:r>
              <a:rPr lang="en-US" altLang="ko-KR" sz="3200" b="1" dirty="0">
                <a:solidFill>
                  <a:srgbClr val="FF0000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  <a:r>
              <a:rPr lang="ko-KR" altLang="en-US" sz="3200" b="1" dirty="0">
                <a:solidFill>
                  <a:srgbClr val="FF0000"/>
                </a:solidFill>
                <a:latin typeface="Lato Heavy" charset="0"/>
                <a:ea typeface="Lato Heavy" charset="0"/>
                <a:cs typeface="Lato Heavy" charset="0"/>
              </a:rPr>
              <a:t>가지의 평점</a:t>
            </a:r>
            <a:endParaRPr lang="en-US" altLang="ko-KR" sz="3200" b="1" dirty="0">
              <a:solidFill>
                <a:srgbClr val="FF0000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solidFill>
                  <a:srgbClr val="FF0000"/>
                </a:solidFill>
                <a:latin typeface="Lato Heavy" charset="0"/>
                <a:ea typeface="Lato Heavy" charset="0"/>
                <a:cs typeface="Lato Heavy" charset="0"/>
              </a:rPr>
              <a:t>독립변수</a:t>
            </a:r>
            <a:r>
              <a:rPr lang="ko-KR" altLang="en-US" sz="3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에 의해 영향을 받는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Lato Heavy" charset="0"/>
                <a:ea typeface="Lato Heavy" charset="0"/>
                <a:cs typeface="Lato Heavy" charset="0"/>
              </a:rPr>
              <a:t>종속변수 </a:t>
            </a:r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Lato Heavy" charset="0"/>
                <a:ea typeface="Lato Heavy" charset="0"/>
                <a:cs typeface="Lato Heavy" charset="0"/>
              </a:rPr>
              <a:t>: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Lato Heavy" charset="0"/>
                <a:ea typeface="Lato Heavy" charset="0"/>
                <a:cs typeface="Lato Heavy" charset="0"/>
              </a:rPr>
              <a:t> 관객 수</a:t>
            </a:r>
            <a:endParaRPr lang="en-US" altLang="ko-KR" sz="3200" b="1" dirty="0">
              <a:solidFill>
                <a:schemeClr val="accent1">
                  <a:lumMod val="75000"/>
                </a:schemeClr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0" name="Rectangle 58"/>
          <p:cNvSpPr/>
          <p:nvPr/>
        </p:nvSpPr>
        <p:spPr>
          <a:xfrm>
            <a:off x="13573067" y="3143695"/>
            <a:ext cx="10008020" cy="964911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740243" y="2619480"/>
            <a:ext cx="6070880" cy="524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42D38"/>
                </a:solidFill>
              </a:rPr>
              <a:t>분류 기준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811123" y="2617253"/>
            <a:ext cx="4356847" cy="524215"/>
          </a:xfrm>
          <a:prstGeom prst="rect">
            <a:avLst/>
          </a:prstGeom>
          <a:solidFill>
            <a:srgbClr val="A9A8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독립변수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42" y="3141468"/>
            <a:ext cx="12202739" cy="965849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1167970" y="2617253"/>
            <a:ext cx="1775011" cy="524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종속변수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26428" y="3144403"/>
            <a:ext cx="6070881" cy="9649112"/>
          </a:xfrm>
          <a:prstGeom prst="rect">
            <a:avLst/>
          </a:prstGeom>
          <a:noFill/>
          <a:ln w="50800">
            <a:solidFill>
              <a:srgbClr val="CDC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08425" y="3154071"/>
            <a:ext cx="4359545" cy="964911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179086" y="3161633"/>
            <a:ext cx="1763895" cy="9649112"/>
          </a:xfrm>
          <a:prstGeom prst="rect">
            <a:avLst/>
          </a:prstGeom>
          <a:noFill/>
          <a:ln w="50800">
            <a:solidFill>
              <a:srgbClr val="4454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72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Jetfabrik - Coloured 17 - Light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0E80C9"/>
      </a:accent1>
      <a:accent2>
        <a:srgbClr val="119CF4"/>
      </a:accent2>
      <a:accent3>
        <a:srgbClr val="445469"/>
      </a:accent3>
      <a:accent4>
        <a:srgbClr val="8AC153"/>
      </a:accent4>
      <a:accent5>
        <a:srgbClr val="BAEF69"/>
      </a:accent5>
      <a:accent6>
        <a:srgbClr val="A9A8AB"/>
      </a:accent6>
      <a:hlink>
        <a:srgbClr val="0E80C9"/>
      </a:hlink>
      <a:folHlink>
        <a:srgbClr val="0EA3FF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1154</Words>
  <Application>Microsoft Office PowerPoint</Application>
  <PresentationFormat>사용자 지정</PresentationFormat>
  <Paragraphs>217</Paragraphs>
  <Slides>30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Lato Bold</vt:lpstr>
      <vt:lpstr>Lato Black</vt:lpstr>
      <vt:lpstr>Gill Sans</vt:lpstr>
      <vt:lpstr>Lato Heavy</vt:lpstr>
      <vt:lpstr>Lato</vt:lpstr>
      <vt:lpstr>Lato Light</vt:lpstr>
      <vt:lpstr>Wingdings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</dc:creator>
  <cp:lastModifiedBy>d d</cp:lastModifiedBy>
  <cp:revision>3203</cp:revision>
  <dcterms:created xsi:type="dcterms:W3CDTF">2014-11-12T21:47:38Z</dcterms:created>
  <dcterms:modified xsi:type="dcterms:W3CDTF">2022-01-01T23:34:03Z</dcterms:modified>
  <cp:version>1000.0000.01</cp:version>
</cp:coreProperties>
</file>