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sldIdLst>
    <p:sldId id="256" r:id="rId2"/>
  </p:sldIdLst>
  <p:sldSz cx="30267275" cy="42794238"/>
  <p:notesSz cx="6934200" cy="9220200"/>
  <p:defaultTextStyle>
    <a:defPPr>
      <a:defRPr lang="en-US"/>
    </a:defPPr>
    <a:lvl1pPr algn="l" rtl="0" eaLnBrk="0" fontAlgn="base" hangingPunct="0">
      <a:spcBef>
        <a:spcPct val="0"/>
      </a:spcBef>
      <a:spcAft>
        <a:spcPct val="0"/>
      </a:spcAft>
      <a:defRPr sz="21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1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1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1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100" kern="1200">
        <a:solidFill>
          <a:schemeClr val="tx1"/>
        </a:solidFill>
        <a:latin typeface="Times" pitchFamily="18" charset="0"/>
        <a:ea typeface="+mn-ea"/>
        <a:cs typeface="+mn-cs"/>
      </a:defRPr>
    </a:lvl5pPr>
    <a:lvl6pPr marL="2286000" algn="l" defTabSz="914400" rtl="0" eaLnBrk="1" latinLnBrk="0" hangingPunct="1">
      <a:defRPr sz="2100" kern="1200">
        <a:solidFill>
          <a:schemeClr val="tx1"/>
        </a:solidFill>
        <a:latin typeface="Times" pitchFamily="18" charset="0"/>
        <a:ea typeface="+mn-ea"/>
        <a:cs typeface="+mn-cs"/>
      </a:defRPr>
    </a:lvl6pPr>
    <a:lvl7pPr marL="2743200" algn="l" defTabSz="914400" rtl="0" eaLnBrk="1" latinLnBrk="0" hangingPunct="1">
      <a:defRPr sz="2100" kern="1200">
        <a:solidFill>
          <a:schemeClr val="tx1"/>
        </a:solidFill>
        <a:latin typeface="Times" pitchFamily="18" charset="0"/>
        <a:ea typeface="+mn-ea"/>
        <a:cs typeface="+mn-cs"/>
      </a:defRPr>
    </a:lvl7pPr>
    <a:lvl8pPr marL="3200400" algn="l" defTabSz="914400" rtl="0" eaLnBrk="1" latinLnBrk="0" hangingPunct="1">
      <a:defRPr sz="2100" kern="1200">
        <a:solidFill>
          <a:schemeClr val="tx1"/>
        </a:solidFill>
        <a:latin typeface="Times" pitchFamily="18" charset="0"/>
        <a:ea typeface="+mn-ea"/>
        <a:cs typeface="+mn-cs"/>
      </a:defRPr>
    </a:lvl8pPr>
    <a:lvl9pPr marL="3657600" algn="l" defTabSz="914400" rtl="0" eaLnBrk="1" latinLnBrk="0" hangingPunct="1">
      <a:defRPr sz="21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xmlns="">
        <p15:guide id="1" orient="horz" pos="13824">
          <p15:clr>
            <a:srgbClr val="A4A3A4"/>
          </p15:clr>
        </p15:guide>
        <p15:guide id="2" pos="10368">
          <p15:clr>
            <a:srgbClr val="A4A3A4"/>
          </p15:clr>
        </p15:guide>
        <p15:guide id="3" orient="horz" pos="13479">
          <p15:clr>
            <a:srgbClr val="A4A3A4"/>
          </p15:clr>
        </p15:guide>
        <p15:guide id="4"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3F2FF"/>
    <a:srgbClr val="E5FFFF"/>
    <a:srgbClr val="FFDA89"/>
    <a:srgbClr val="D7C758"/>
    <a:srgbClr val="CC3300"/>
    <a:srgbClr val="FFFFCC"/>
    <a:srgbClr val="008C47"/>
    <a:srgbClr val="008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23" autoAdjust="0"/>
    <p:restoredTop sz="94660"/>
  </p:normalViewPr>
  <p:slideViewPr>
    <p:cSldViewPr>
      <p:cViewPr>
        <p:scale>
          <a:sx n="59" d="100"/>
          <a:sy n="59" d="100"/>
        </p:scale>
        <p:origin x="-80" y="11032"/>
      </p:cViewPr>
      <p:guideLst>
        <p:guide orient="horz" pos="13824"/>
        <p:guide orient="horz" pos="13479"/>
        <p:guide pos="10368"/>
        <p:guide pos="9533"/>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30267275" cy="4785519"/>
          </a:xfrm>
          <a:prstGeom prst="rect">
            <a:avLst/>
          </a:prstGeom>
          <a:gradFill flip="none" rotWithShape="1">
            <a:gsLst>
              <a:gs pos="0">
                <a:schemeClr val="tx2">
                  <a:alpha val="50000"/>
                </a:schemeClr>
              </a:gs>
              <a:gs pos="100000">
                <a:srgbClr val="FFFFFF">
                  <a:alpha val="43000"/>
                </a:srgbClr>
              </a:gs>
            </a:gsLst>
            <a:lin ang="5400000" scaled="0"/>
            <a:tileRect/>
          </a:gradFill>
          <a:ln w="9525" cap="flat" cmpd="sng" algn="ctr">
            <a:noFill/>
            <a:prstDash val="solid"/>
            <a:round/>
            <a:headEnd type="none" w="med" len="med"/>
            <a:tailEnd type="none" w="med" len="med"/>
          </a:ln>
          <a:effectLst/>
        </p:spPr>
        <p:txBody>
          <a:bodyPr/>
          <a:lstStyle/>
          <a:p>
            <a:pPr>
              <a:defRPr/>
            </a:pPr>
            <a:endParaRPr lang="en-US">
              <a:latin typeface="Arial" pitchFamily="-110" charset="-52"/>
              <a:ea typeface="ＭＳ Ｐゴシック" pitchFamily="-110" charset="-128"/>
              <a:cs typeface="ＭＳ Ｐゴシック" pitchFamily="-110" charset="-128"/>
            </a:endParaRPr>
          </a:p>
        </p:txBody>
      </p:sp>
      <p:pic>
        <p:nvPicPr>
          <p:cNvPr id="1027" name="Picture 4" descr="ANL_RGB_P_H.jpg"/>
          <p:cNvPicPr>
            <a:picLocks noChangeAspect="1"/>
          </p:cNvPicPr>
          <p:nvPr userDrawn="1"/>
        </p:nvPicPr>
        <p:blipFill>
          <a:blip r:embed="rId3" cstate="print">
            <a:clrChange>
              <a:clrFrom>
                <a:srgbClr val="FEFEFE"/>
              </a:clrFrom>
              <a:clrTo>
                <a:srgbClr val="FEFEFE">
                  <a:alpha val="0"/>
                </a:srgbClr>
              </a:clrTo>
            </a:clrChange>
          </a:blip>
          <a:srcRect/>
          <a:stretch>
            <a:fillRect/>
          </a:stretch>
        </p:blipFill>
        <p:spPr bwMode="auto">
          <a:xfrm>
            <a:off x="274637" y="221599"/>
            <a:ext cx="5137963" cy="2049320"/>
          </a:xfrm>
          <a:prstGeom prst="rect">
            <a:avLst/>
          </a:prstGeom>
          <a:noFill/>
          <a:ln w="9525">
            <a:noFill/>
            <a:miter lim="800000"/>
            <a:headEnd/>
            <a:tailEnd/>
          </a:ln>
        </p:spPr>
      </p:pic>
      <p:pic>
        <p:nvPicPr>
          <p:cNvPr id="1028" name="Picture 5" descr="New_DOE_Logo_Color_042808(2).eps"/>
          <p:cNvPicPr>
            <a:picLocks noChangeAspect="1"/>
          </p:cNvPicPr>
          <p:nvPr/>
        </p:nvPicPr>
        <p:blipFill>
          <a:blip r:embed="rId4" cstate="print"/>
          <a:srcRect/>
          <a:stretch>
            <a:fillRect/>
          </a:stretch>
        </p:blipFill>
        <p:spPr bwMode="auto">
          <a:xfrm>
            <a:off x="18842605" y="41097824"/>
            <a:ext cx="4378946" cy="1300172"/>
          </a:xfrm>
          <a:prstGeom prst="rect">
            <a:avLst/>
          </a:prstGeom>
          <a:noFill/>
          <a:ln w="9525">
            <a:noFill/>
            <a:miter lim="800000"/>
            <a:headEnd/>
            <a:tailEnd/>
          </a:ln>
        </p:spPr>
      </p:pic>
      <p:sp>
        <p:nvSpPr>
          <p:cNvPr id="9" name="TextBox 8"/>
          <p:cNvSpPr txBox="1"/>
          <p:nvPr/>
        </p:nvSpPr>
        <p:spPr>
          <a:xfrm>
            <a:off x="23669663" y="41489424"/>
            <a:ext cx="5896981" cy="923330"/>
          </a:xfrm>
          <a:prstGeom prst="rect">
            <a:avLst/>
          </a:prstGeom>
          <a:noFill/>
        </p:spPr>
        <p:txBody>
          <a:bodyPr>
            <a:spAutoFit/>
          </a:bodyPr>
          <a:lstStyle/>
          <a:p>
            <a:pPr>
              <a:defRPr/>
            </a:pPr>
            <a:r>
              <a:rPr lang="en-US" sz="1800" dirty="0">
                <a:latin typeface="Arial" pitchFamily="35" charset="0"/>
                <a:cs typeface="ＭＳ Ｐゴシック" pitchFamily="35" charset="-128"/>
              </a:rPr>
              <a:t>Argonne National Laboratory is a U.S. Department of Energy laboratory managed by U Chicago Argonne, LLC.</a:t>
            </a:r>
          </a:p>
        </p:txBody>
      </p:sp>
      <p:pic>
        <p:nvPicPr>
          <p:cNvPr id="2" name="Picture 1"/>
          <p:cNvPicPr>
            <a:picLocks noChangeAspect="1"/>
          </p:cNvPicPr>
          <p:nvPr userDrawn="1"/>
        </p:nvPicPr>
        <p:blipFill>
          <a:blip r:embed="rId5"/>
          <a:stretch>
            <a:fillRect/>
          </a:stretch>
        </p:blipFill>
        <p:spPr>
          <a:xfrm>
            <a:off x="27868340" y="213519"/>
            <a:ext cx="2124297" cy="212879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4389438" rtl="0" eaLnBrk="1" fontAlgn="base" hangingPunct="1">
        <a:lnSpc>
          <a:spcPct val="90000"/>
        </a:lnSpc>
        <a:spcBef>
          <a:spcPct val="0"/>
        </a:spcBef>
        <a:spcAft>
          <a:spcPct val="0"/>
        </a:spcAft>
        <a:defRPr sz="10500" b="1" i="1">
          <a:solidFill>
            <a:srgbClr val="006F45"/>
          </a:solidFill>
          <a:latin typeface="+mj-lt"/>
          <a:ea typeface="ＭＳ Ｐゴシック" pitchFamily="-65" charset="-128"/>
          <a:cs typeface="ＭＳ Ｐゴシック" pitchFamily="-65" charset="-128"/>
        </a:defRPr>
      </a:lvl1pPr>
      <a:lvl2pPr algn="l" defTabSz="4389438" rtl="0" eaLnBrk="1" fontAlgn="base" hangingPunct="1">
        <a:lnSpc>
          <a:spcPct val="90000"/>
        </a:lnSpc>
        <a:spcBef>
          <a:spcPct val="0"/>
        </a:spcBef>
        <a:spcAft>
          <a:spcPct val="0"/>
        </a:spcAft>
        <a:defRPr sz="10500" b="1" i="1">
          <a:solidFill>
            <a:srgbClr val="006F45"/>
          </a:solidFill>
          <a:latin typeface="Arial" pitchFamily="-110" charset="-52"/>
          <a:ea typeface="ＭＳ Ｐゴシック" pitchFamily="-65" charset="-128"/>
          <a:cs typeface="ＭＳ Ｐゴシック" pitchFamily="-65" charset="-128"/>
        </a:defRPr>
      </a:lvl2pPr>
      <a:lvl3pPr algn="l" defTabSz="4389438" rtl="0" eaLnBrk="1" fontAlgn="base" hangingPunct="1">
        <a:lnSpc>
          <a:spcPct val="90000"/>
        </a:lnSpc>
        <a:spcBef>
          <a:spcPct val="0"/>
        </a:spcBef>
        <a:spcAft>
          <a:spcPct val="0"/>
        </a:spcAft>
        <a:defRPr sz="10500" b="1" i="1">
          <a:solidFill>
            <a:srgbClr val="006F45"/>
          </a:solidFill>
          <a:latin typeface="Arial" pitchFamily="-110" charset="-52"/>
          <a:ea typeface="ＭＳ Ｐゴシック" pitchFamily="-65" charset="-128"/>
          <a:cs typeface="ＭＳ Ｐゴシック" pitchFamily="-65" charset="-128"/>
        </a:defRPr>
      </a:lvl3pPr>
      <a:lvl4pPr algn="l" defTabSz="4389438" rtl="0" eaLnBrk="1" fontAlgn="base" hangingPunct="1">
        <a:lnSpc>
          <a:spcPct val="90000"/>
        </a:lnSpc>
        <a:spcBef>
          <a:spcPct val="0"/>
        </a:spcBef>
        <a:spcAft>
          <a:spcPct val="0"/>
        </a:spcAft>
        <a:defRPr sz="10500" b="1" i="1">
          <a:solidFill>
            <a:srgbClr val="006F45"/>
          </a:solidFill>
          <a:latin typeface="Arial" pitchFamily="-110" charset="-52"/>
          <a:ea typeface="ＭＳ Ｐゴシック" pitchFamily="-65" charset="-128"/>
          <a:cs typeface="ＭＳ Ｐゴシック" pitchFamily="-65" charset="-128"/>
        </a:defRPr>
      </a:lvl4pPr>
      <a:lvl5pPr algn="l" defTabSz="4389438" rtl="0" eaLnBrk="1" fontAlgn="base" hangingPunct="1">
        <a:lnSpc>
          <a:spcPct val="90000"/>
        </a:lnSpc>
        <a:spcBef>
          <a:spcPct val="0"/>
        </a:spcBef>
        <a:spcAft>
          <a:spcPct val="0"/>
        </a:spcAft>
        <a:defRPr sz="10500" b="1" i="1">
          <a:solidFill>
            <a:srgbClr val="006F45"/>
          </a:solidFill>
          <a:latin typeface="Arial" pitchFamily="-110" charset="-52"/>
          <a:ea typeface="ＭＳ Ｐゴシック" pitchFamily="-65" charset="-128"/>
          <a:cs typeface="ＭＳ Ｐゴシック" pitchFamily="-65" charset="-128"/>
        </a:defRPr>
      </a:lvl5pPr>
      <a:lvl6pPr marL="457200" algn="l" defTabSz="4389438" rtl="0" eaLnBrk="1" fontAlgn="base" hangingPunct="1">
        <a:lnSpc>
          <a:spcPct val="90000"/>
        </a:lnSpc>
        <a:spcBef>
          <a:spcPct val="0"/>
        </a:spcBef>
        <a:spcAft>
          <a:spcPct val="0"/>
        </a:spcAft>
        <a:defRPr sz="10500" b="1" i="1">
          <a:solidFill>
            <a:srgbClr val="006F45"/>
          </a:solidFill>
          <a:latin typeface="Arial" pitchFamily="-110" charset="-52"/>
        </a:defRPr>
      </a:lvl6pPr>
      <a:lvl7pPr marL="914400" algn="l" defTabSz="4389438" rtl="0" eaLnBrk="1" fontAlgn="base" hangingPunct="1">
        <a:lnSpc>
          <a:spcPct val="90000"/>
        </a:lnSpc>
        <a:spcBef>
          <a:spcPct val="0"/>
        </a:spcBef>
        <a:spcAft>
          <a:spcPct val="0"/>
        </a:spcAft>
        <a:defRPr sz="10500" b="1" i="1">
          <a:solidFill>
            <a:srgbClr val="006F45"/>
          </a:solidFill>
          <a:latin typeface="Arial" pitchFamily="-110" charset="-52"/>
        </a:defRPr>
      </a:lvl7pPr>
      <a:lvl8pPr marL="1371600" algn="l" defTabSz="4389438" rtl="0" eaLnBrk="1" fontAlgn="base" hangingPunct="1">
        <a:lnSpc>
          <a:spcPct val="90000"/>
        </a:lnSpc>
        <a:spcBef>
          <a:spcPct val="0"/>
        </a:spcBef>
        <a:spcAft>
          <a:spcPct val="0"/>
        </a:spcAft>
        <a:defRPr sz="10500" b="1" i="1">
          <a:solidFill>
            <a:srgbClr val="006F45"/>
          </a:solidFill>
          <a:latin typeface="Arial" pitchFamily="-110" charset="-52"/>
        </a:defRPr>
      </a:lvl8pPr>
      <a:lvl9pPr marL="1828800" algn="l" defTabSz="4389438" rtl="0" eaLnBrk="1" fontAlgn="base" hangingPunct="1">
        <a:lnSpc>
          <a:spcPct val="90000"/>
        </a:lnSpc>
        <a:spcBef>
          <a:spcPct val="0"/>
        </a:spcBef>
        <a:spcAft>
          <a:spcPct val="0"/>
        </a:spcAft>
        <a:defRPr sz="10500" b="1" i="1">
          <a:solidFill>
            <a:srgbClr val="006F45"/>
          </a:solidFill>
          <a:latin typeface="Arial" pitchFamily="-110" charset="-52"/>
        </a:defRPr>
      </a:lvl9pPr>
    </p:titleStyle>
    <p:bodyStyle>
      <a:lvl1pPr marL="1355725" indent="-1355725" algn="l" defTabSz="4389438" rtl="0" eaLnBrk="1" fontAlgn="base" hangingPunct="1">
        <a:spcBef>
          <a:spcPct val="10000"/>
        </a:spcBef>
        <a:spcAft>
          <a:spcPct val="10000"/>
        </a:spcAft>
        <a:buClr>
          <a:srgbClr val="006F45"/>
        </a:buClr>
        <a:buFont typeface="Wingdings" pitchFamily="35" charset="2"/>
        <a:buChar char="n"/>
        <a:defRPr sz="8700">
          <a:solidFill>
            <a:schemeClr val="tx1"/>
          </a:solidFill>
          <a:latin typeface="+mn-lt"/>
          <a:ea typeface="ＭＳ Ｐゴシック" pitchFamily="-65" charset="-128"/>
          <a:cs typeface="ＭＳ Ｐゴシック" pitchFamily="-65" charset="-128"/>
        </a:defRPr>
      </a:lvl1pPr>
      <a:lvl2pPr marL="3290888" indent="-1385888" algn="l" defTabSz="4389438" rtl="0" eaLnBrk="1" fontAlgn="base" hangingPunct="1">
        <a:spcBef>
          <a:spcPct val="10000"/>
        </a:spcBef>
        <a:spcAft>
          <a:spcPct val="10000"/>
        </a:spcAft>
        <a:buClr>
          <a:srgbClr val="006F45"/>
        </a:buClr>
        <a:buChar char="–"/>
        <a:defRPr sz="8700">
          <a:solidFill>
            <a:schemeClr val="tx1"/>
          </a:solidFill>
          <a:latin typeface="+mn-lt"/>
          <a:ea typeface="ＭＳ Ｐゴシック" pitchFamily="-110" charset="-128"/>
        </a:defRPr>
      </a:lvl2pPr>
      <a:lvl3pPr marL="4646613" indent="-806450" algn="l" defTabSz="4389438" rtl="0" eaLnBrk="1" fontAlgn="base" hangingPunct="1">
        <a:spcBef>
          <a:spcPct val="10000"/>
        </a:spcBef>
        <a:spcAft>
          <a:spcPct val="10000"/>
        </a:spcAft>
        <a:buClr>
          <a:srgbClr val="006F45"/>
        </a:buClr>
        <a:buFont typeface="Times" pitchFamily="18" charset="0"/>
        <a:buChar char="•"/>
        <a:defRPr sz="8700" i="1">
          <a:solidFill>
            <a:schemeClr val="tx1"/>
          </a:solidFill>
          <a:latin typeface="+mn-lt"/>
          <a:ea typeface="ＭＳ Ｐゴシック" pitchFamily="-110" charset="-128"/>
        </a:defRPr>
      </a:lvl3pPr>
      <a:lvl4pPr marL="6545263" indent="-1349375" algn="l" defTabSz="4389438" rtl="0" eaLnBrk="1" fontAlgn="base" hangingPunct="1">
        <a:spcBef>
          <a:spcPct val="10000"/>
        </a:spcBef>
        <a:spcAft>
          <a:spcPct val="10000"/>
        </a:spcAft>
        <a:buClr>
          <a:srgbClr val="006F45"/>
        </a:buClr>
        <a:buFont typeface="Times" pitchFamily="18" charset="0"/>
        <a:buChar char="–"/>
        <a:defRPr sz="8700">
          <a:solidFill>
            <a:schemeClr val="tx1"/>
          </a:solidFill>
          <a:latin typeface="+mn-lt"/>
          <a:ea typeface="ＭＳ Ｐゴシック" pitchFamily="-110" charset="-128"/>
        </a:defRPr>
      </a:lvl4pPr>
      <a:lvl5pPr marL="7932738" indent="-838200" algn="l" defTabSz="4389438" rtl="0" eaLnBrk="1" fontAlgn="base" hangingPunct="1">
        <a:spcBef>
          <a:spcPct val="10000"/>
        </a:spcBef>
        <a:spcAft>
          <a:spcPct val="10000"/>
        </a:spcAft>
        <a:buClr>
          <a:srgbClr val="006F45"/>
        </a:buClr>
        <a:buFont typeface="Times" pitchFamily="18" charset="0"/>
        <a:buChar char="•"/>
        <a:defRPr sz="8700" i="1">
          <a:solidFill>
            <a:schemeClr val="tx1"/>
          </a:solidFill>
          <a:latin typeface="+mn-lt"/>
          <a:ea typeface="ＭＳ Ｐゴシック" pitchFamily="-110" charset="-128"/>
        </a:defRPr>
      </a:lvl5pPr>
      <a:lvl6pPr marL="8389938" indent="-838200" algn="l" defTabSz="4389438" rtl="0" eaLnBrk="1" fontAlgn="base" hangingPunct="1">
        <a:spcBef>
          <a:spcPct val="10000"/>
        </a:spcBef>
        <a:spcAft>
          <a:spcPct val="10000"/>
        </a:spcAft>
        <a:buClr>
          <a:srgbClr val="006F45"/>
        </a:buClr>
        <a:buFont typeface="Times" pitchFamily="-110" charset="0"/>
        <a:buChar char="•"/>
        <a:defRPr sz="8700" i="1">
          <a:solidFill>
            <a:schemeClr val="tx1"/>
          </a:solidFill>
          <a:latin typeface="+mn-lt"/>
          <a:ea typeface="ＭＳ Ｐゴシック" pitchFamily="-110" charset="-128"/>
        </a:defRPr>
      </a:lvl6pPr>
      <a:lvl7pPr marL="8847138" indent="-838200" algn="l" defTabSz="4389438" rtl="0" eaLnBrk="1" fontAlgn="base" hangingPunct="1">
        <a:spcBef>
          <a:spcPct val="10000"/>
        </a:spcBef>
        <a:spcAft>
          <a:spcPct val="10000"/>
        </a:spcAft>
        <a:buClr>
          <a:srgbClr val="006F45"/>
        </a:buClr>
        <a:buFont typeface="Times" pitchFamily="-110" charset="0"/>
        <a:buChar char="•"/>
        <a:defRPr sz="8700" i="1">
          <a:solidFill>
            <a:schemeClr val="tx1"/>
          </a:solidFill>
          <a:latin typeface="+mn-lt"/>
          <a:ea typeface="ＭＳ Ｐゴシック" pitchFamily="-110" charset="-128"/>
        </a:defRPr>
      </a:lvl7pPr>
      <a:lvl8pPr marL="9304338" indent="-838200" algn="l" defTabSz="4389438" rtl="0" eaLnBrk="1" fontAlgn="base" hangingPunct="1">
        <a:spcBef>
          <a:spcPct val="10000"/>
        </a:spcBef>
        <a:spcAft>
          <a:spcPct val="10000"/>
        </a:spcAft>
        <a:buClr>
          <a:srgbClr val="006F45"/>
        </a:buClr>
        <a:buFont typeface="Times" pitchFamily="-110" charset="0"/>
        <a:buChar char="•"/>
        <a:defRPr sz="8700" i="1">
          <a:solidFill>
            <a:schemeClr val="tx1"/>
          </a:solidFill>
          <a:latin typeface="+mn-lt"/>
          <a:ea typeface="ＭＳ Ｐゴシック" pitchFamily="-110" charset="-128"/>
        </a:defRPr>
      </a:lvl8pPr>
      <a:lvl9pPr marL="9761538" indent="-838200" algn="l" defTabSz="4389438" rtl="0" eaLnBrk="1" fontAlgn="base" hangingPunct="1">
        <a:spcBef>
          <a:spcPct val="10000"/>
        </a:spcBef>
        <a:spcAft>
          <a:spcPct val="10000"/>
        </a:spcAft>
        <a:buClr>
          <a:srgbClr val="006F45"/>
        </a:buClr>
        <a:buFont typeface="Times" pitchFamily="-110" charset="0"/>
        <a:buChar char="•"/>
        <a:defRPr sz="8700" i="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9"/>
          <p:cNvSpPr>
            <a:spLocks noChangeArrowheads="1"/>
          </p:cNvSpPr>
          <p:nvPr/>
        </p:nvSpPr>
        <p:spPr bwMode="auto">
          <a:xfrm>
            <a:off x="12542837" y="36408519"/>
            <a:ext cx="16764000" cy="2895600"/>
          </a:xfrm>
          <a:prstGeom prst="rect">
            <a:avLst/>
          </a:prstGeom>
          <a:ln w="38100">
            <a:solidFill>
              <a:srgbClr val="0000FF"/>
            </a:solidFill>
            <a:headEnd/>
            <a:tailEnd/>
          </a:ln>
        </p:spPr>
        <p:style>
          <a:lnRef idx="2">
            <a:schemeClr val="accent1"/>
          </a:lnRef>
          <a:fillRef idx="1">
            <a:schemeClr val="lt1"/>
          </a:fillRef>
          <a:effectRef idx="0">
            <a:schemeClr val="accent1"/>
          </a:effectRef>
          <a:fontRef idx="minor">
            <a:schemeClr val="dk1"/>
          </a:fontRef>
        </p:style>
        <p:txBody>
          <a:bodyPr wrap="none" lIns="83485" tIns="41743" rIns="83485" bIns="41743" anchor="ctr"/>
          <a:lstStyle/>
          <a:p>
            <a:pPr algn="just" defTabSz="835025" eaLnBrk="1" hangingPunct="1"/>
            <a:endParaRPr lang="en-US" sz="3200" dirty="0">
              <a:latin typeface="Arial"/>
              <a:cs typeface="Arial"/>
            </a:endParaRPr>
          </a:p>
        </p:txBody>
      </p:sp>
      <p:sp>
        <p:nvSpPr>
          <p:cNvPr id="2134" name="Text Box 86"/>
          <p:cNvSpPr txBox="1">
            <a:spLocks noChangeArrowheads="1"/>
          </p:cNvSpPr>
          <p:nvPr/>
        </p:nvSpPr>
        <p:spPr bwMode="auto">
          <a:xfrm>
            <a:off x="579437" y="2572825"/>
            <a:ext cx="29337000" cy="1755494"/>
          </a:xfrm>
          <a:prstGeom prst="rect">
            <a:avLst/>
          </a:prstGeom>
          <a:noFill/>
          <a:ln w="9525">
            <a:noFill/>
            <a:miter lim="800000"/>
            <a:headEnd/>
            <a:tailEnd/>
          </a:ln>
          <a:effectLst/>
        </p:spPr>
        <p:txBody>
          <a:bodyPr wrap="square" lIns="83452" tIns="41726" rIns="83452" bIns="41726">
            <a:spAutoFit/>
          </a:bodyPr>
          <a:lstStyle/>
          <a:p>
            <a:pPr algn="ctr" defTabSz="833438">
              <a:lnSpc>
                <a:spcPct val="60000"/>
              </a:lnSpc>
              <a:spcBef>
                <a:spcPct val="50000"/>
              </a:spcBef>
            </a:pPr>
            <a:r>
              <a:rPr lang="en-US" sz="4500" b="1" dirty="0">
                <a:latin typeface="Arial"/>
                <a:cs typeface="Arial"/>
              </a:rPr>
              <a:t>Modeling Analysis Computations and End-to-end Simulation-analysis Workflows </a:t>
            </a:r>
          </a:p>
          <a:p>
            <a:pPr algn="ctr" defTabSz="833438">
              <a:lnSpc>
                <a:spcPct val="60000"/>
              </a:lnSpc>
              <a:spcBef>
                <a:spcPct val="50000"/>
              </a:spcBef>
            </a:pPr>
            <a:r>
              <a:rPr lang="en-US" sz="3600" dirty="0" smtClean="0">
                <a:latin typeface="Arial"/>
                <a:cs typeface="Arial"/>
              </a:rPr>
              <a:t>Preeti Malakar</a:t>
            </a:r>
            <a:r>
              <a:rPr lang="en-US" sz="3600" baseline="30000" dirty="0">
                <a:latin typeface="Arial"/>
                <a:cs typeface="Arial"/>
              </a:rPr>
              <a:t>1</a:t>
            </a:r>
            <a:r>
              <a:rPr lang="en-US" sz="3600" dirty="0" smtClean="0">
                <a:latin typeface="Arial"/>
                <a:cs typeface="Arial"/>
              </a:rPr>
              <a:t>, </a:t>
            </a:r>
            <a:r>
              <a:rPr lang="en-US" sz="3600" dirty="0" err="1" smtClean="0">
                <a:latin typeface="Arial"/>
                <a:cs typeface="Arial"/>
              </a:rPr>
              <a:t>Gagan</a:t>
            </a:r>
            <a:r>
              <a:rPr lang="en-US" sz="3600" dirty="0" smtClean="0">
                <a:latin typeface="Arial"/>
                <a:cs typeface="Arial"/>
              </a:rPr>
              <a:t> Agrawal</a:t>
            </a:r>
            <a:r>
              <a:rPr lang="en-US" sz="3600" baseline="30000" dirty="0" smtClean="0">
                <a:latin typeface="Arial"/>
                <a:cs typeface="Arial"/>
              </a:rPr>
              <a:t>2</a:t>
            </a:r>
            <a:r>
              <a:rPr lang="en-US" sz="3600" dirty="0" smtClean="0">
                <a:latin typeface="Arial"/>
                <a:cs typeface="Arial"/>
              </a:rPr>
              <a:t>, </a:t>
            </a:r>
            <a:r>
              <a:rPr lang="en-US" sz="3600" dirty="0" err="1" smtClean="0">
                <a:latin typeface="Arial"/>
                <a:cs typeface="Arial"/>
              </a:rPr>
              <a:t>Tekin</a:t>
            </a:r>
            <a:r>
              <a:rPr lang="en-US" sz="3600" dirty="0" smtClean="0">
                <a:latin typeface="Arial"/>
                <a:cs typeface="Arial"/>
              </a:rPr>
              <a:t> Bicer</a:t>
            </a:r>
            <a:r>
              <a:rPr lang="en-US" sz="3600" baseline="30000" dirty="0">
                <a:latin typeface="Arial"/>
                <a:cs typeface="Arial"/>
              </a:rPr>
              <a:t>1</a:t>
            </a:r>
            <a:r>
              <a:rPr lang="en-US" sz="3600" dirty="0" smtClean="0">
                <a:latin typeface="Arial"/>
                <a:cs typeface="Arial"/>
              </a:rPr>
              <a:t>, </a:t>
            </a:r>
            <a:r>
              <a:rPr lang="en-US" sz="3600" dirty="0" err="1" smtClean="0">
                <a:latin typeface="Arial"/>
                <a:cs typeface="Arial"/>
              </a:rPr>
              <a:t>Venkatram</a:t>
            </a:r>
            <a:r>
              <a:rPr lang="en-US" sz="3600" dirty="0" smtClean="0">
                <a:latin typeface="Arial"/>
                <a:cs typeface="Arial"/>
              </a:rPr>
              <a:t> Vishwanath</a:t>
            </a:r>
            <a:r>
              <a:rPr lang="en-US" sz="3600" baseline="30000" dirty="0">
                <a:latin typeface="Arial"/>
                <a:cs typeface="Arial"/>
              </a:rPr>
              <a:t>1</a:t>
            </a:r>
            <a:r>
              <a:rPr lang="en-US" sz="3600" dirty="0" smtClean="0">
                <a:latin typeface="Arial"/>
                <a:cs typeface="Arial"/>
              </a:rPr>
              <a:t>, Todd Munson</a:t>
            </a:r>
            <a:r>
              <a:rPr lang="en-US" sz="3600" baseline="30000" dirty="0">
                <a:latin typeface="Arial"/>
                <a:cs typeface="Arial"/>
              </a:rPr>
              <a:t>1</a:t>
            </a:r>
            <a:r>
              <a:rPr lang="en-US" sz="3600" dirty="0" smtClean="0">
                <a:latin typeface="Arial"/>
                <a:cs typeface="Arial"/>
              </a:rPr>
              <a:t>, </a:t>
            </a:r>
            <a:r>
              <a:rPr lang="en-US" sz="3600" dirty="0" err="1" smtClean="0">
                <a:latin typeface="Arial"/>
                <a:cs typeface="Arial"/>
              </a:rPr>
              <a:t>Rajkumar</a:t>
            </a:r>
            <a:r>
              <a:rPr lang="en-US" sz="3600" dirty="0" smtClean="0">
                <a:latin typeface="Arial"/>
                <a:cs typeface="Arial"/>
              </a:rPr>
              <a:t> Kettimuthu</a:t>
            </a:r>
            <a:r>
              <a:rPr lang="en-US" sz="3600" baseline="30000" dirty="0">
                <a:latin typeface="Arial"/>
                <a:cs typeface="Arial"/>
              </a:rPr>
              <a:t>1</a:t>
            </a:r>
            <a:r>
              <a:rPr lang="en-US" sz="3600" dirty="0" smtClean="0">
                <a:latin typeface="Arial"/>
                <a:cs typeface="Arial"/>
              </a:rPr>
              <a:t>, Ian Foster</a:t>
            </a:r>
            <a:r>
              <a:rPr lang="en-US" sz="3600" baseline="30000" dirty="0">
                <a:latin typeface="Arial"/>
                <a:cs typeface="Arial"/>
              </a:rPr>
              <a:t>1</a:t>
            </a:r>
            <a:endParaRPr lang="en-US" sz="3600" dirty="0" smtClean="0">
              <a:latin typeface="Arial"/>
              <a:cs typeface="Arial"/>
            </a:endParaRPr>
          </a:p>
          <a:p>
            <a:pPr algn="ctr" defTabSz="833438">
              <a:lnSpc>
                <a:spcPct val="60000"/>
              </a:lnSpc>
              <a:spcBef>
                <a:spcPct val="50000"/>
              </a:spcBef>
            </a:pPr>
            <a:r>
              <a:rPr lang="en-US" sz="3600" baseline="30000" dirty="0" smtClean="0">
                <a:latin typeface="Arial"/>
                <a:cs typeface="Arial"/>
              </a:rPr>
              <a:t>1</a:t>
            </a:r>
            <a:r>
              <a:rPr lang="en-US" sz="3600" dirty="0" smtClean="0">
                <a:latin typeface="Arial"/>
                <a:cs typeface="Arial"/>
              </a:rPr>
              <a:t>Argonne National Laboratory, </a:t>
            </a:r>
            <a:r>
              <a:rPr lang="en-US" sz="3600" baseline="30000" dirty="0" smtClean="0">
                <a:latin typeface="Arial"/>
                <a:cs typeface="Arial"/>
              </a:rPr>
              <a:t>2</a:t>
            </a:r>
            <a:r>
              <a:rPr lang="en-US" sz="3600" dirty="0" smtClean="0">
                <a:latin typeface="Arial"/>
                <a:cs typeface="Arial"/>
              </a:rPr>
              <a:t>Ohio State University</a:t>
            </a:r>
            <a:endParaRPr lang="en-US" sz="3600" dirty="0">
              <a:latin typeface="Arial"/>
              <a:cs typeface="Arial"/>
            </a:endParaRPr>
          </a:p>
        </p:txBody>
      </p:sp>
      <p:sp>
        <p:nvSpPr>
          <p:cNvPr id="2177" name="Rectangle 129"/>
          <p:cNvSpPr>
            <a:spLocks noChangeArrowheads="1"/>
          </p:cNvSpPr>
          <p:nvPr/>
        </p:nvSpPr>
        <p:spPr bwMode="auto">
          <a:xfrm>
            <a:off x="1106700" y="5166519"/>
            <a:ext cx="18217937" cy="3733800"/>
          </a:xfrm>
          <a:prstGeom prst="rect">
            <a:avLst/>
          </a:prstGeom>
          <a:ln w="38100">
            <a:solidFill>
              <a:srgbClr val="0000FF"/>
            </a:solidFill>
            <a:headEnd/>
            <a:tailEnd/>
          </a:ln>
        </p:spPr>
        <p:style>
          <a:lnRef idx="2">
            <a:schemeClr val="accent1"/>
          </a:lnRef>
          <a:fillRef idx="1">
            <a:schemeClr val="lt1"/>
          </a:fillRef>
          <a:effectRef idx="0">
            <a:schemeClr val="accent1"/>
          </a:effectRef>
          <a:fontRef idx="minor">
            <a:schemeClr val="dk1"/>
          </a:fontRef>
        </p:style>
        <p:txBody>
          <a:bodyPr wrap="none" lIns="83485" tIns="41743" rIns="83485" bIns="41743" anchor="ctr"/>
          <a:lstStyle/>
          <a:p>
            <a:pPr algn="just" defTabSz="835025" eaLnBrk="1" hangingPunct="1"/>
            <a:endParaRPr lang="en-US" sz="3200" dirty="0">
              <a:latin typeface="Arial"/>
              <a:cs typeface="Arial"/>
            </a:endParaRPr>
          </a:p>
        </p:txBody>
      </p:sp>
      <p:sp>
        <p:nvSpPr>
          <p:cNvPr id="5" name="TextBox 4"/>
          <p:cNvSpPr txBox="1"/>
          <p:nvPr/>
        </p:nvSpPr>
        <p:spPr>
          <a:xfrm>
            <a:off x="1036637" y="4396168"/>
            <a:ext cx="3557735" cy="707886"/>
          </a:xfrm>
          <a:prstGeom prst="rect">
            <a:avLst/>
          </a:prstGeom>
          <a:noFill/>
        </p:spPr>
        <p:txBody>
          <a:bodyPr wrap="none" rtlCol="0">
            <a:spAutoFit/>
          </a:bodyPr>
          <a:lstStyle/>
          <a:p>
            <a:r>
              <a:rPr lang="en-US" sz="4000" b="1" dirty="0" smtClean="0">
                <a:solidFill>
                  <a:srgbClr val="0000FF"/>
                </a:solidFill>
              </a:rPr>
              <a:t>MOTIVATION</a:t>
            </a:r>
            <a:endParaRPr lang="en-US" sz="4000" b="1" dirty="0">
              <a:solidFill>
                <a:srgbClr val="0000FF"/>
              </a:solidFill>
            </a:endParaRPr>
          </a:p>
        </p:txBody>
      </p:sp>
      <p:sp>
        <p:nvSpPr>
          <p:cNvPr id="24" name="Rectangle 129"/>
          <p:cNvSpPr>
            <a:spLocks noChangeArrowheads="1"/>
          </p:cNvSpPr>
          <p:nvPr/>
        </p:nvSpPr>
        <p:spPr bwMode="auto">
          <a:xfrm>
            <a:off x="19705637" y="5166519"/>
            <a:ext cx="9601201" cy="3733800"/>
          </a:xfrm>
          <a:prstGeom prst="rect">
            <a:avLst/>
          </a:prstGeom>
          <a:ln w="38100">
            <a:solidFill>
              <a:srgbClr val="0000FF"/>
            </a:solidFill>
            <a:headEnd/>
            <a:tailEnd/>
          </a:ln>
        </p:spPr>
        <p:style>
          <a:lnRef idx="2">
            <a:schemeClr val="accent1"/>
          </a:lnRef>
          <a:fillRef idx="1">
            <a:schemeClr val="lt1"/>
          </a:fillRef>
          <a:effectRef idx="0">
            <a:schemeClr val="accent1"/>
          </a:effectRef>
          <a:fontRef idx="minor">
            <a:schemeClr val="dk1"/>
          </a:fontRef>
        </p:style>
        <p:txBody>
          <a:bodyPr wrap="square" lIns="83485" tIns="41743" rIns="83485" bIns="41743" anchor="ctr">
            <a:normAutofit/>
          </a:bodyPr>
          <a:lstStyle/>
          <a:p>
            <a:pPr marL="274320" indent="-274320" algn="just" defTabSz="835025" eaLnBrk="1" hangingPunct="1">
              <a:buFont typeface="Arial" charset="0"/>
              <a:buChar char="•"/>
            </a:pPr>
            <a:endParaRPr lang="en-US" sz="2800" dirty="0" smtClean="0">
              <a:latin typeface="Calibri" charset="0"/>
              <a:ea typeface="Calibri" charset="0"/>
              <a:cs typeface="Calibri" charset="0"/>
            </a:endParaRPr>
          </a:p>
          <a:p>
            <a:pPr marL="274320" indent="-274320" algn="just" defTabSz="835025" eaLnBrk="1" hangingPunct="1">
              <a:buFont typeface="Arial" charset="0"/>
              <a:buChar char="•"/>
            </a:pPr>
            <a:endParaRPr lang="en-US" sz="2800" dirty="0" smtClean="0">
              <a:latin typeface="Calibri" charset="0"/>
              <a:ea typeface="Calibri" charset="0"/>
              <a:cs typeface="Calibri" charset="0"/>
            </a:endParaRPr>
          </a:p>
        </p:txBody>
      </p:sp>
      <p:sp>
        <p:nvSpPr>
          <p:cNvPr id="27" name="TextBox 26"/>
          <p:cNvSpPr txBox="1"/>
          <p:nvPr/>
        </p:nvSpPr>
        <p:spPr>
          <a:xfrm>
            <a:off x="19655601" y="4404519"/>
            <a:ext cx="4545836" cy="707886"/>
          </a:xfrm>
          <a:prstGeom prst="rect">
            <a:avLst/>
          </a:prstGeom>
          <a:noFill/>
        </p:spPr>
        <p:txBody>
          <a:bodyPr wrap="none" rtlCol="0">
            <a:spAutoFit/>
          </a:bodyPr>
          <a:lstStyle/>
          <a:p>
            <a:r>
              <a:rPr lang="en-US" sz="4000" b="1" dirty="0" smtClean="0">
                <a:solidFill>
                  <a:srgbClr val="0000FF"/>
                </a:solidFill>
              </a:rPr>
              <a:t>CONTRIBUTIONS</a:t>
            </a:r>
            <a:endParaRPr lang="en-US" sz="4000" b="1" dirty="0">
              <a:solidFill>
                <a:srgbClr val="0000FF"/>
              </a:solidFill>
            </a:endParaRPr>
          </a:p>
        </p:txBody>
      </p:sp>
      <p:sp>
        <p:nvSpPr>
          <p:cNvPr id="14" name="TextBox 13"/>
          <p:cNvSpPr txBox="1"/>
          <p:nvPr/>
        </p:nvSpPr>
        <p:spPr>
          <a:xfrm>
            <a:off x="12619037" y="36484719"/>
            <a:ext cx="16764000" cy="2677656"/>
          </a:xfrm>
          <a:prstGeom prst="rect">
            <a:avLst/>
          </a:prstGeom>
          <a:noFill/>
        </p:spPr>
        <p:txBody>
          <a:bodyPr wrap="square" rtlCol="0">
            <a:spAutoFit/>
          </a:bodyPr>
          <a:lstStyle/>
          <a:p>
            <a:pPr marL="274320" indent="-274320" defTabSz="835025" eaLnBrk="1" hangingPunct="1">
              <a:buFont typeface="Arial"/>
              <a:buChar char="•"/>
            </a:pPr>
            <a:r>
              <a:rPr lang="en-US" sz="2800" dirty="0" smtClean="0">
                <a:latin typeface="Calibri"/>
                <a:cs typeface="Calibri"/>
              </a:rPr>
              <a:t>“Smart</a:t>
            </a:r>
            <a:r>
              <a:rPr lang="en-US" sz="2800" dirty="0">
                <a:latin typeface="Calibri"/>
                <a:cs typeface="Calibri"/>
              </a:rPr>
              <a:t>: a </a:t>
            </a:r>
            <a:r>
              <a:rPr lang="en-US" sz="2800" dirty="0" err="1">
                <a:latin typeface="Calibri"/>
                <a:cs typeface="Calibri"/>
              </a:rPr>
              <a:t>MapReduce</a:t>
            </a:r>
            <a:r>
              <a:rPr lang="en-US" sz="2800" dirty="0">
                <a:latin typeface="Calibri"/>
                <a:cs typeface="Calibri"/>
              </a:rPr>
              <a:t>-like framework for in-situ scientific </a:t>
            </a:r>
            <a:r>
              <a:rPr lang="en-US" sz="2800" dirty="0" smtClean="0">
                <a:latin typeface="Calibri"/>
                <a:cs typeface="Calibri"/>
              </a:rPr>
              <a:t>analytics”, Y. Wang et al., </a:t>
            </a:r>
            <a:r>
              <a:rPr lang="en-US" sz="2800" dirty="0">
                <a:latin typeface="Calibri"/>
                <a:cs typeface="Calibri"/>
              </a:rPr>
              <a:t>SC </a:t>
            </a:r>
            <a:r>
              <a:rPr lang="en-US" sz="2800" dirty="0" smtClean="0">
                <a:latin typeface="Calibri"/>
                <a:cs typeface="Calibri"/>
              </a:rPr>
              <a:t>2015</a:t>
            </a:r>
            <a:r>
              <a:rPr lang="en-US" sz="2800" dirty="0">
                <a:latin typeface="Calibri"/>
                <a:cs typeface="Calibri"/>
              </a:rPr>
              <a:t>.</a:t>
            </a:r>
            <a:endParaRPr lang="en-US" sz="2800" dirty="0" smtClean="0">
              <a:latin typeface="Calibri"/>
              <a:cs typeface="Calibri"/>
            </a:endParaRPr>
          </a:p>
          <a:p>
            <a:pPr marL="274320" indent="-274320" defTabSz="835025" eaLnBrk="1" hangingPunct="1">
              <a:buFont typeface="Arial"/>
              <a:buChar char="•"/>
            </a:pPr>
            <a:r>
              <a:rPr lang="en-US" sz="2800" dirty="0" smtClean="0">
                <a:latin typeface="Calibri"/>
                <a:cs typeface="Calibri"/>
              </a:rPr>
              <a:t>“Optimal </a:t>
            </a:r>
            <a:r>
              <a:rPr lang="en-US" sz="2800" dirty="0">
                <a:latin typeface="Calibri"/>
                <a:cs typeface="Calibri"/>
              </a:rPr>
              <a:t>Scheduling of In-Situ Analysis for Large-Scale Scientific </a:t>
            </a:r>
            <a:r>
              <a:rPr lang="en-US" sz="2800" dirty="0" smtClean="0">
                <a:latin typeface="Calibri"/>
                <a:cs typeface="Calibri"/>
              </a:rPr>
              <a:t>Simulations”, </a:t>
            </a:r>
            <a:r>
              <a:rPr lang="en-US" sz="2800" dirty="0" smtClean="0">
                <a:latin typeface="Calibri"/>
                <a:cs typeface="Calibri"/>
              </a:rPr>
              <a:t>P. Malakar et al., SC </a:t>
            </a:r>
            <a:r>
              <a:rPr lang="en-US" sz="2800" dirty="0" smtClean="0">
                <a:latin typeface="Calibri"/>
                <a:cs typeface="Calibri"/>
              </a:rPr>
              <a:t>2015.</a:t>
            </a:r>
            <a:endParaRPr lang="en-US" sz="2800" dirty="0" smtClean="0">
              <a:latin typeface="Calibri"/>
              <a:cs typeface="Calibri"/>
            </a:endParaRPr>
          </a:p>
          <a:p>
            <a:pPr marL="274320" indent="-274320" defTabSz="835025" eaLnBrk="1" hangingPunct="1">
              <a:buFont typeface="Arial"/>
              <a:buChar char="•"/>
            </a:pPr>
            <a:r>
              <a:rPr lang="en-US" sz="2800" dirty="0" smtClean="0">
                <a:latin typeface="Calibri"/>
                <a:cs typeface="Calibri"/>
              </a:rPr>
              <a:t>“</a:t>
            </a:r>
            <a:r>
              <a:rPr lang="en-US" sz="2800" dirty="0">
                <a:latin typeface="Calibri"/>
                <a:cs typeface="Calibri"/>
              </a:rPr>
              <a:t>Optimal Execution of Co-analysis for Large-scale Molecular Dynamics </a:t>
            </a:r>
            <a:r>
              <a:rPr lang="en-US" sz="2800" dirty="0" smtClean="0">
                <a:latin typeface="Calibri"/>
                <a:cs typeface="Calibri"/>
              </a:rPr>
              <a:t>Simulations”, P</a:t>
            </a:r>
            <a:r>
              <a:rPr lang="en-US" sz="2800" dirty="0">
                <a:latin typeface="Calibri"/>
                <a:cs typeface="Calibri"/>
              </a:rPr>
              <a:t>. Malakar et al</a:t>
            </a:r>
            <a:r>
              <a:rPr lang="en-US" sz="2800" dirty="0" smtClean="0">
                <a:latin typeface="Calibri"/>
                <a:cs typeface="Calibri"/>
              </a:rPr>
              <a:t>., </a:t>
            </a:r>
            <a:r>
              <a:rPr lang="en-US" sz="2800" dirty="0">
                <a:latin typeface="Calibri"/>
                <a:cs typeface="Calibri"/>
              </a:rPr>
              <a:t>SC </a:t>
            </a:r>
            <a:r>
              <a:rPr lang="en-US" sz="2800" dirty="0" smtClean="0">
                <a:latin typeface="Calibri"/>
                <a:cs typeface="Calibri"/>
              </a:rPr>
              <a:t>2016.</a:t>
            </a:r>
            <a:endParaRPr lang="en-US" sz="2800" dirty="0" smtClean="0">
              <a:latin typeface="Calibri"/>
              <a:cs typeface="Calibri"/>
            </a:endParaRPr>
          </a:p>
          <a:p>
            <a:pPr marL="274320" indent="-274320" defTabSz="835025" eaLnBrk="1" hangingPunct="1">
              <a:buFont typeface="Arial"/>
              <a:buChar char="•"/>
            </a:pPr>
            <a:r>
              <a:rPr lang="en-US" sz="2800" dirty="0">
                <a:latin typeface="Calibri"/>
                <a:cs typeface="Calibri"/>
              </a:rPr>
              <a:t>“Rapid Tomographic Image Reconstruction via Large-Scale Parallelization</a:t>
            </a:r>
            <a:r>
              <a:rPr lang="en-US" sz="2800" dirty="0" smtClean="0">
                <a:latin typeface="Calibri"/>
                <a:cs typeface="Calibri"/>
              </a:rPr>
              <a:t>”, T. Bicer et al., </a:t>
            </a:r>
            <a:r>
              <a:rPr lang="en-US" sz="2800" dirty="0" err="1" smtClean="0">
                <a:latin typeface="Calibri"/>
                <a:cs typeface="Calibri"/>
              </a:rPr>
              <a:t>EuroPar</a:t>
            </a:r>
            <a:r>
              <a:rPr lang="en-US" sz="2800" dirty="0" smtClean="0">
                <a:latin typeface="Calibri"/>
                <a:cs typeface="Calibri"/>
              </a:rPr>
              <a:t> </a:t>
            </a:r>
            <a:r>
              <a:rPr lang="en-US" sz="2800" dirty="0" smtClean="0">
                <a:latin typeface="Calibri"/>
                <a:cs typeface="Calibri"/>
              </a:rPr>
              <a:t>2015.</a:t>
            </a:r>
            <a:endParaRPr lang="en-US" sz="2800" dirty="0" smtClean="0">
              <a:latin typeface="Calibri"/>
              <a:cs typeface="Calibri"/>
            </a:endParaRPr>
          </a:p>
          <a:p>
            <a:pPr marL="274320" indent="-274320" defTabSz="835025" eaLnBrk="1" hangingPunct="1">
              <a:buFont typeface="Arial"/>
              <a:buChar char="•"/>
            </a:pPr>
            <a:r>
              <a:rPr lang="en-US" sz="2800" dirty="0">
                <a:latin typeface="Calibri"/>
                <a:cs typeface="Calibri"/>
              </a:rPr>
              <a:t>“Optimization of </a:t>
            </a:r>
            <a:r>
              <a:rPr lang="en-US" sz="2800" dirty="0" smtClean="0">
                <a:latin typeface="Calibri"/>
                <a:cs typeface="Calibri"/>
              </a:rPr>
              <a:t>Tomographic Reconstruction Workflows </a:t>
            </a:r>
            <a:r>
              <a:rPr lang="en-US" sz="2800" dirty="0">
                <a:latin typeface="Calibri"/>
                <a:cs typeface="Calibri"/>
              </a:rPr>
              <a:t>on </a:t>
            </a:r>
            <a:r>
              <a:rPr lang="en-US" sz="2800" dirty="0" smtClean="0">
                <a:latin typeface="Calibri"/>
                <a:cs typeface="Calibri"/>
              </a:rPr>
              <a:t>Geographically Distributed Resources”, T. Bicer et al., Journal of Synchrotron Radiation </a:t>
            </a:r>
            <a:r>
              <a:rPr lang="en-US" sz="2800" dirty="0" smtClean="0">
                <a:latin typeface="Calibri"/>
                <a:cs typeface="Calibri"/>
              </a:rPr>
              <a:t>2016.</a:t>
            </a:r>
            <a:endParaRPr lang="en-US" sz="2800" dirty="0">
              <a:latin typeface="Calibri"/>
              <a:cs typeface="Calibri"/>
            </a:endParaRPr>
          </a:p>
        </p:txBody>
      </p:sp>
      <p:sp>
        <p:nvSpPr>
          <p:cNvPr id="65" name="Rectangle 129"/>
          <p:cNvSpPr>
            <a:spLocks noChangeArrowheads="1"/>
          </p:cNvSpPr>
          <p:nvPr/>
        </p:nvSpPr>
        <p:spPr bwMode="auto">
          <a:xfrm>
            <a:off x="1112837" y="36408519"/>
            <a:ext cx="11125200" cy="4572000"/>
          </a:xfrm>
          <a:prstGeom prst="rect">
            <a:avLst/>
          </a:prstGeom>
          <a:ln w="38100">
            <a:solidFill>
              <a:srgbClr val="0000FF"/>
            </a:solidFill>
            <a:headEnd/>
            <a:tailEnd/>
          </a:ln>
        </p:spPr>
        <p:style>
          <a:lnRef idx="2">
            <a:schemeClr val="accent1"/>
          </a:lnRef>
          <a:fillRef idx="1">
            <a:schemeClr val="lt1"/>
          </a:fillRef>
          <a:effectRef idx="0">
            <a:schemeClr val="accent1"/>
          </a:effectRef>
          <a:fontRef idx="minor">
            <a:schemeClr val="dk1"/>
          </a:fontRef>
        </p:style>
        <p:txBody>
          <a:bodyPr wrap="none" lIns="83485" tIns="41743" rIns="83485" bIns="41743" anchor="ctr"/>
          <a:lstStyle/>
          <a:p>
            <a:pPr algn="just" defTabSz="835025" eaLnBrk="1" hangingPunct="1"/>
            <a:endParaRPr lang="en-US" sz="3200" dirty="0">
              <a:latin typeface="Arial"/>
              <a:cs typeface="Arial"/>
            </a:endParaRPr>
          </a:p>
        </p:txBody>
      </p:sp>
      <p:sp>
        <p:nvSpPr>
          <p:cNvPr id="66" name="TextBox 65"/>
          <p:cNvSpPr txBox="1"/>
          <p:nvPr/>
        </p:nvSpPr>
        <p:spPr>
          <a:xfrm>
            <a:off x="1036637" y="35722719"/>
            <a:ext cx="3947214" cy="707886"/>
          </a:xfrm>
          <a:prstGeom prst="rect">
            <a:avLst/>
          </a:prstGeom>
          <a:noFill/>
        </p:spPr>
        <p:txBody>
          <a:bodyPr wrap="none" rtlCol="0">
            <a:spAutoFit/>
          </a:bodyPr>
          <a:lstStyle/>
          <a:p>
            <a:r>
              <a:rPr lang="en-US" sz="4000" b="1" dirty="0" smtClean="0">
                <a:solidFill>
                  <a:srgbClr val="0000FF"/>
                </a:solidFill>
              </a:rPr>
              <a:t>CONCLUSIONS</a:t>
            </a:r>
            <a:endParaRPr lang="en-US" sz="4000" b="1" dirty="0">
              <a:solidFill>
                <a:srgbClr val="0000FF"/>
              </a:solidFill>
            </a:endParaRPr>
          </a:p>
        </p:txBody>
      </p:sp>
      <p:sp>
        <p:nvSpPr>
          <p:cNvPr id="53" name="TextBox 52"/>
          <p:cNvSpPr txBox="1"/>
          <p:nvPr/>
        </p:nvSpPr>
        <p:spPr>
          <a:xfrm>
            <a:off x="12542837" y="35722719"/>
            <a:ext cx="3633627" cy="707886"/>
          </a:xfrm>
          <a:prstGeom prst="rect">
            <a:avLst/>
          </a:prstGeom>
          <a:noFill/>
        </p:spPr>
        <p:txBody>
          <a:bodyPr wrap="none" rtlCol="0">
            <a:spAutoFit/>
          </a:bodyPr>
          <a:lstStyle/>
          <a:p>
            <a:r>
              <a:rPr lang="en-US" sz="4000" b="1" dirty="0" smtClean="0">
                <a:solidFill>
                  <a:srgbClr val="0000FF"/>
                </a:solidFill>
              </a:rPr>
              <a:t>REFERENCES</a:t>
            </a:r>
            <a:endParaRPr lang="en-US" sz="4000" b="1" dirty="0">
              <a:solidFill>
                <a:srgbClr val="0000FF"/>
              </a:solidFill>
            </a:endParaRPr>
          </a:p>
        </p:txBody>
      </p:sp>
      <p:sp>
        <p:nvSpPr>
          <p:cNvPr id="59" name="Rectangle 129"/>
          <p:cNvSpPr>
            <a:spLocks noChangeArrowheads="1"/>
          </p:cNvSpPr>
          <p:nvPr/>
        </p:nvSpPr>
        <p:spPr bwMode="auto">
          <a:xfrm>
            <a:off x="1112837" y="9814719"/>
            <a:ext cx="28194000" cy="8458200"/>
          </a:xfrm>
          <a:prstGeom prst="rect">
            <a:avLst/>
          </a:prstGeom>
          <a:ln w="38100">
            <a:solidFill>
              <a:srgbClr val="0000FF"/>
            </a:solidFill>
            <a:headEnd/>
            <a:tailEnd/>
          </a:ln>
        </p:spPr>
        <p:style>
          <a:lnRef idx="2">
            <a:schemeClr val="accent1"/>
          </a:lnRef>
          <a:fillRef idx="1">
            <a:schemeClr val="lt1"/>
          </a:fillRef>
          <a:effectRef idx="0">
            <a:schemeClr val="accent1"/>
          </a:effectRef>
          <a:fontRef idx="minor">
            <a:schemeClr val="dk1"/>
          </a:fontRef>
        </p:style>
        <p:txBody>
          <a:bodyPr wrap="none" lIns="83485" tIns="41743" rIns="83485" bIns="41743" anchor="ctr"/>
          <a:lstStyle/>
          <a:p>
            <a:pPr algn="just" defTabSz="835025" eaLnBrk="1" hangingPunct="1"/>
            <a:endParaRPr lang="en-US" sz="3200" dirty="0">
              <a:latin typeface="Arial"/>
              <a:cs typeface="Arial"/>
            </a:endParaRPr>
          </a:p>
        </p:txBody>
      </p:sp>
      <p:sp>
        <p:nvSpPr>
          <p:cNvPr id="63" name="Rectangle 129"/>
          <p:cNvSpPr>
            <a:spLocks noChangeArrowheads="1"/>
          </p:cNvSpPr>
          <p:nvPr/>
        </p:nvSpPr>
        <p:spPr bwMode="auto">
          <a:xfrm>
            <a:off x="1112837" y="27493119"/>
            <a:ext cx="28194000" cy="7978914"/>
          </a:xfrm>
          <a:prstGeom prst="rect">
            <a:avLst/>
          </a:prstGeom>
          <a:ln w="38100">
            <a:solidFill>
              <a:srgbClr val="0000FF"/>
            </a:solidFill>
            <a:headEnd/>
            <a:tailEnd/>
          </a:ln>
        </p:spPr>
        <p:style>
          <a:lnRef idx="2">
            <a:schemeClr val="accent1"/>
          </a:lnRef>
          <a:fillRef idx="1">
            <a:schemeClr val="lt1"/>
          </a:fillRef>
          <a:effectRef idx="0">
            <a:schemeClr val="accent1"/>
          </a:effectRef>
          <a:fontRef idx="minor">
            <a:schemeClr val="dk1"/>
          </a:fontRef>
        </p:style>
        <p:txBody>
          <a:bodyPr wrap="none" lIns="83485" tIns="41743" rIns="83485" bIns="41743" anchor="ctr"/>
          <a:lstStyle/>
          <a:p>
            <a:pPr algn="just" defTabSz="835025" eaLnBrk="1" hangingPunct="1"/>
            <a:endParaRPr lang="en-US" sz="3200" dirty="0">
              <a:latin typeface="Arial"/>
              <a:cs typeface="Arial"/>
            </a:endParaRPr>
          </a:p>
        </p:txBody>
      </p:sp>
      <p:sp>
        <p:nvSpPr>
          <p:cNvPr id="71" name="TextBox 70"/>
          <p:cNvSpPr txBox="1"/>
          <p:nvPr/>
        </p:nvSpPr>
        <p:spPr>
          <a:xfrm>
            <a:off x="1036637" y="9052719"/>
            <a:ext cx="14089965" cy="707886"/>
          </a:xfrm>
          <a:prstGeom prst="rect">
            <a:avLst/>
          </a:prstGeom>
          <a:noFill/>
        </p:spPr>
        <p:txBody>
          <a:bodyPr wrap="none" rtlCol="0">
            <a:spAutoFit/>
          </a:bodyPr>
          <a:lstStyle/>
          <a:p>
            <a:r>
              <a:rPr lang="en-US" sz="4000" b="1" dirty="0" smtClean="0">
                <a:solidFill>
                  <a:srgbClr val="0000FF"/>
                </a:solidFill>
              </a:rPr>
              <a:t>MODELING IN SITU </a:t>
            </a:r>
            <a:r>
              <a:rPr lang="en-US" sz="4000" b="1" dirty="0" smtClean="0">
                <a:solidFill>
                  <a:srgbClr val="0000FF"/>
                </a:solidFill>
              </a:rPr>
              <a:t>MAPREDUCE-LIKE ANALYSIS JOBS</a:t>
            </a:r>
            <a:endParaRPr lang="en-US" sz="4000" b="1" dirty="0">
              <a:solidFill>
                <a:srgbClr val="0000FF"/>
              </a:solidFill>
            </a:endParaRPr>
          </a:p>
        </p:txBody>
      </p:sp>
      <p:sp>
        <p:nvSpPr>
          <p:cNvPr id="75" name="TextBox 74"/>
          <p:cNvSpPr txBox="1"/>
          <p:nvPr/>
        </p:nvSpPr>
        <p:spPr>
          <a:xfrm>
            <a:off x="1036637" y="26731119"/>
            <a:ext cx="14652018" cy="707886"/>
          </a:xfrm>
          <a:prstGeom prst="rect">
            <a:avLst/>
          </a:prstGeom>
          <a:noFill/>
        </p:spPr>
        <p:txBody>
          <a:bodyPr wrap="none" rtlCol="0">
            <a:spAutoFit/>
          </a:bodyPr>
          <a:lstStyle/>
          <a:p>
            <a:r>
              <a:rPr lang="en-US" sz="4000" b="1" dirty="0" smtClean="0">
                <a:solidFill>
                  <a:srgbClr val="0000FF"/>
                </a:solidFill>
              </a:rPr>
              <a:t>MODELING LIGHT SOURCE DATA </a:t>
            </a:r>
            <a:r>
              <a:rPr lang="en-US" sz="4000" b="1" dirty="0" smtClean="0">
                <a:solidFill>
                  <a:srgbClr val="0000FF"/>
                </a:solidFill>
              </a:rPr>
              <a:t>ANALYSIS WORKFLOW</a:t>
            </a:r>
            <a:endParaRPr lang="en-US" sz="4000" b="1" dirty="0">
              <a:solidFill>
                <a:srgbClr val="0000FF"/>
              </a:solidFill>
            </a:endParaRPr>
          </a:p>
        </p:txBody>
      </p:sp>
      <p:sp>
        <p:nvSpPr>
          <p:cNvPr id="129" name="Rounded Rectangle 128"/>
          <p:cNvSpPr/>
          <p:nvPr/>
        </p:nvSpPr>
        <p:spPr>
          <a:xfrm>
            <a:off x="1353357" y="27852033"/>
            <a:ext cx="9360680" cy="7287100"/>
          </a:xfrm>
          <a:prstGeom prst="roundRect">
            <a:avLst>
              <a:gd name="adj" fmla="val 6767"/>
            </a:avLst>
          </a:prstGeom>
          <a:solidFill>
            <a:srgbClr val="E3F2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imes New Roman"/>
              <a:ea typeface="+mn-ea"/>
              <a:cs typeface="+mn-cs"/>
            </a:endParaRPr>
          </a:p>
        </p:txBody>
      </p:sp>
      <p:sp>
        <p:nvSpPr>
          <p:cNvPr id="118" name="Rectangle 117"/>
          <p:cNvSpPr/>
          <p:nvPr/>
        </p:nvSpPr>
        <p:spPr>
          <a:xfrm>
            <a:off x="1189037" y="5234368"/>
            <a:ext cx="17907000" cy="3589700"/>
          </a:xfrm>
          <a:prstGeom prst="rect">
            <a:avLst/>
          </a:prstGeom>
        </p:spPr>
        <p:txBody>
          <a:bodyPr wrap="square">
            <a:spAutoFit/>
          </a:bodyPr>
          <a:lstStyle/>
          <a:p>
            <a:pPr marL="274320" indent="-274320">
              <a:lnSpc>
                <a:spcPct val="90000"/>
              </a:lnSpc>
              <a:buFont typeface="Arial"/>
              <a:buChar char="•"/>
            </a:pPr>
            <a:r>
              <a:rPr lang="en-US" sz="2800" dirty="0" smtClean="0">
                <a:latin typeface="Calibri" charset="0"/>
                <a:ea typeface="Calibri" charset="0"/>
                <a:cs typeface="Calibri" charset="0"/>
              </a:rPr>
              <a:t>Simulations and experiments are costly to perform, in terms of procuring the required resources, and job wait </a:t>
            </a:r>
            <a:r>
              <a:rPr lang="en-US" sz="2800" dirty="0" smtClean="0">
                <a:latin typeface="Calibri" charset="0"/>
                <a:ea typeface="Calibri" charset="0"/>
                <a:cs typeface="Calibri" charset="0"/>
              </a:rPr>
              <a:t>times. </a:t>
            </a:r>
            <a:endParaRPr lang="en-US" sz="2800" dirty="0" smtClean="0">
              <a:latin typeface="Calibri" charset="0"/>
              <a:ea typeface="Calibri" charset="0"/>
              <a:cs typeface="Calibri" charset="0"/>
            </a:endParaRPr>
          </a:p>
          <a:p>
            <a:pPr marL="274320" indent="-274320">
              <a:lnSpc>
                <a:spcPct val="90000"/>
              </a:lnSpc>
              <a:buFont typeface="Arial"/>
              <a:buChar char="•"/>
            </a:pPr>
            <a:r>
              <a:rPr lang="en-US" sz="2800" dirty="0" smtClean="0">
                <a:latin typeface="Calibri" charset="0"/>
                <a:ea typeface="Calibri" charset="0"/>
                <a:cs typeface="Calibri" charset="0"/>
              </a:rPr>
              <a:t>Analysis of petabytes of data from simulations and experiments require strategically utilizing the analysis </a:t>
            </a:r>
            <a:r>
              <a:rPr lang="en-US" sz="2800" dirty="0" smtClean="0">
                <a:latin typeface="Calibri" charset="0"/>
                <a:ea typeface="Calibri" charset="0"/>
                <a:cs typeface="Calibri" charset="0"/>
              </a:rPr>
              <a:t>resources.</a:t>
            </a:r>
            <a:endParaRPr lang="en-US" sz="2800" dirty="0" smtClean="0">
              <a:latin typeface="Calibri" charset="0"/>
              <a:ea typeface="Calibri" charset="0"/>
              <a:cs typeface="Calibri" charset="0"/>
            </a:endParaRPr>
          </a:p>
          <a:p>
            <a:pPr marL="274320" indent="-274320">
              <a:lnSpc>
                <a:spcPct val="90000"/>
              </a:lnSpc>
              <a:buFont typeface="Arial"/>
              <a:buChar char="•"/>
            </a:pPr>
            <a:r>
              <a:rPr lang="en-US" sz="2800" dirty="0">
                <a:latin typeface="Calibri" charset="0"/>
                <a:ea typeface="Calibri" charset="0"/>
                <a:cs typeface="Calibri" charset="0"/>
              </a:rPr>
              <a:t>M</a:t>
            </a:r>
            <a:r>
              <a:rPr lang="en-US" sz="2800" dirty="0" smtClean="0">
                <a:latin typeface="Calibri" charset="0"/>
                <a:ea typeface="Calibri" charset="0"/>
                <a:cs typeface="Calibri" charset="0"/>
              </a:rPr>
              <a:t>odeling the performance of </a:t>
            </a:r>
            <a:r>
              <a:rPr lang="en-US" sz="2800" dirty="0">
                <a:latin typeface="Calibri" charset="0"/>
                <a:ea typeface="Calibri" charset="0"/>
                <a:cs typeface="Calibri" charset="0"/>
              </a:rPr>
              <a:t>analysis, simulation-analysis workflows and experiment-analysis workflows helps scientists plan their simulation and experiment </a:t>
            </a:r>
            <a:r>
              <a:rPr lang="en-US" sz="2800" dirty="0" smtClean="0">
                <a:latin typeface="Calibri" charset="0"/>
                <a:ea typeface="Calibri" charset="0"/>
                <a:cs typeface="Calibri" charset="0"/>
              </a:rPr>
              <a:t>campaigns.</a:t>
            </a:r>
          </a:p>
          <a:p>
            <a:pPr marL="274320" indent="-274320">
              <a:lnSpc>
                <a:spcPct val="90000"/>
              </a:lnSpc>
              <a:buFont typeface="Arial"/>
              <a:buChar char="•"/>
            </a:pPr>
            <a:r>
              <a:rPr lang="en-US" sz="2800" dirty="0">
                <a:latin typeface="Calibri" charset="0"/>
                <a:ea typeface="Calibri" charset="0"/>
                <a:cs typeface="Calibri" charset="0"/>
              </a:rPr>
              <a:t>Scientific experiments at synchrotron light sources are configuration-sensitive and depend on many parameters such as the number of projections and dose exposure time. Timely analysis of collected data can help deciding on configuration parameters and lead to more accurate data acquisition. </a:t>
            </a:r>
          </a:p>
          <a:p>
            <a:pPr marL="274320" indent="-274320">
              <a:lnSpc>
                <a:spcPct val="90000"/>
              </a:lnSpc>
              <a:buFont typeface="Arial"/>
              <a:buChar char="•"/>
            </a:pPr>
            <a:r>
              <a:rPr lang="en-US" sz="2800" dirty="0">
                <a:latin typeface="Calibri" charset="0"/>
                <a:ea typeface="Calibri" charset="0"/>
                <a:cs typeface="Calibri" charset="0"/>
              </a:rPr>
              <a:t>Available compute resources at light sources are typically insufficient for </a:t>
            </a:r>
            <a:r>
              <a:rPr lang="en-US" sz="2800" dirty="0" smtClean="0">
                <a:latin typeface="Calibri" charset="0"/>
                <a:ea typeface="Calibri" charset="0"/>
                <a:cs typeface="Calibri" charset="0"/>
              </a:rPr>
              <a:t>analyzing the </a:t>
            </a:r>
            <a:r>
              <a:rPr lang="en-US" sz="2800" dirty="0">
                <a:latin typeface="Calibri" charset="0"/>
                <a:ea typeface="Calibri" charset="0"/>
                <a:cs typeface="Calibri" charset="0"/>
              </a:rPr>
              <a:t>generated data, thus we require performance models and software tools to perform efficient analysis on distributed HPC resources</a:t>
            </a:r>
            <a:r>
              <a:rPr lang="en-US" sz="2800" dirty="0" smtClean="0">
                <a:latin typeface="Calibri" charset="0"/>
                <a:ea typeface="Calibri" charset="0"/>
                <a:cs typeface="Calibri" charset="0"/>
              </a:rPr>
              <a:t>.</a:t>
            </a:r>
            <a:endParaRPr lang="en-US" sz="2800" dirty="0">
              <a:latin typeface="Calibri" charset="0"/>
              <a:ea typeface="Calibri" charset="0"/>
              <a:cs typeface="Calibri" charset="0"/>
            </a:endParaRPr>
          </a:p>
        </p:txBody>
      </p:sp>
      <p:pic>
        <p:nvPicPr>
          <p:cNvPr id="2" name="Picture 1"/>
          <p:cNvPicPr>
            <a:picLocks noChangeAspect="1"/>
          </p:cNvPicPr>
          <p:nvPr/>
        </p:nvPicPr>
        <p:blipFill>
          <a:blip r:embed="rId2"/>
          <a:stretch>
            <a:fillRect/>
          </a:stretch>
        </p:blipFill>
        <p:spPr>
          <a:xfrm>
            <a:off x="10858089" y="27569319"/>
            <a:ext cx="6479466" cy="5406900"/>
          </a:xfrm>
          <a:prstGeom prst="rect">
            <a:avLst/>
          </a:prstGeom>
          <a:ln>
            <a:noFill/>
          </a:ln>
        </p:spPr>
      </p:pic>
      <p:sp>
        <p:nvSpPr>
          <p:cNvPr id="154" name="TextBox 153"/>
          <p:cNvSpPr txBox="1"/>
          <p:nvPr/>
        </p:nvSpPr>
        <p:spPr>
          <a:xfrm>
            <a:off x="1517677" y="27874119"/>
            <a:ext cx="9102638" cy="71588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smtClean="0">
                <a:solidFill>
                  <a:srgbClr val="000000"/>
                </a:solidFill>
                <a:latin typeface="Calibri"/>
                <a:cs typeface="Calibri"/>
              </a:rPr>
              <a:t>Motivation</a:t>
            </a:r>
            <a:endParaRPr lang="en-US" sz="2800" b="1" kern="0" dirty="0" smtClean="0">
              <a:solidFill>
                <a:srgbClr val="000000"/>
              </a:solidFill>
              <a:latin typeface="Calibri"/>
              <a:cs typeface="Calibri"/>
            </a:endParaRPr>
          </a:p>
          <a:p>
            <a:pPr marL="274320" marR="0" lvl="0" indent="-274320" defTabSz="914400" eaLnBrk="1" fontAlgn="auto" latinLnBrk="0" hangingPunct="1">
              <a:lnSpc>
                <a:spcPct val="100000"/>
              </a:lnSpc>
              <a:spcBef>
                <a:spcPts val="0"/>
              </a:spcBef>
              <a:spcAft>
                <a:spcPts val="0"/>
              </a:spcAft>
              <a:buClrTx/>
              <a:buSzTx/>
              <a:buFont typeface="Arial" charset="0"/>
              <a:buChar char="•"/>
              <a:tabLst/>
              <a:defRPr/>
            </a:pPr>
            <a:r>
              <a:rPr lang="en-US" sz="2800" kern="0" dirty="0" smtClean="0">
                <a:solidFill>
                  <a:srgbClr val="000000"/>
                </a:solidFill>
                <a:latin typeface="Calibri"/>
                <a:cs typeface="Calibri"/>
              </a:rPr>
              <a:t>Technological advances in x-ray sources and detectors enable increasingly complex experiments and rapid data acquisitions (e.g. 16GiB/s data generation rates)</a:t>
            </a:r>
          </a:p>
          <a:p>
            <a:pPr marL="274320" marR="0" lvl="0" indent="-274320" defTabSz="914400" eaLnBrk="1" fontAlgn="auto" latinLnBrk="0" hangingPunct="1">
              <a:lnSpc>
                <a:spcPct val="100000"/>
              </a:lnSpc>
              <a:spcBef>
                <a:spcPts val="0"/>
              </a:spcBef>
              <a:spcAft>
                <a:spcPts val="0"/>
              </a:spcAft>
              <a:buClrTx/>
              <a:buSzTx/>
              <a:buFont typeface="Arial" charset="0"/>
              <a:buChar char="•"/>
              <a:tabLst/>
              <a:defRPr/>
            </a:pPr>
            <a:r>
              <a:rPr lang="en-US" sz="2800" kern="0" dirty="0" smtClean="0">
                <a:solidFill>
                  <a:srgbClr val="000000"/>
                </a:solidFill>
                <a:latin typeface="Calibri"/>
                <a:cs typeface="Calibri"/>
              </a:rPr>
              <a:t>Timely analysis of this data is important</a:t>
            </a:r>
          </a:p>
          <a:p>
            <a:pPr marL="274320" lvl="1" indent="-274320" eaLnBrk="1" fontAlgn="auto" hangingPunct="1">
              <a:spcBef>
                <a:spcPts val="0"/>
              </a:spcBef>
              <a:spcAft>
                <a:spcPts val="0"/>
              </a:spcAft>
              <a:buFont typeface="Arial" charset="0"/>
              <a:buChar char="•"/>
              <a:defRPr/>
            </a:pPr>
            <a:r>
              <a:rPr lang="en-US" sz="2800" kern="0" dirty="0">
                <a:solidFill>
                  <a:srgbClr val="000000"/>
                </a:solidFill>
                <a:latin typeface="Calibri"/>
                <a:cs typeface="Calibri"/>
              </a:rPr>
              <a:t>Experimental facility users have limited time to perform experiments and collect data</a:t>
            </a:r>
          </a:p>
          <a:p>
            <a:pPr marL="274320" lvl="1" indent="-274320" eaLnBrk="1" fontAlgn="auto" hangingPunct="1">
              <a:spcBef>
                <a:spcPts val="0"/>
              </a:spcBef>
              <a:spcAft>
                <a:spcPts val="0"/>
              </a:spcAft>
              <a:buFont typeface="Arial" charset="0"/>
              <a:buChar char="•"/>
              <a:defRPr/>
            </a:pPr>
            <a:r>
              <a:rPr lang="en-US" sz="2800" kern="0" dirty="0" smtClean="0">
                <a:solidFill>
                  <a:srgbClr val="000000"/>
                </a:solidFill>
                <a:latin typeface="Calibri"/>
                <a:cs typeface="Calibri"/>
              </a:rPr>
              <a:t>Near-real-time data processing is highly desirable to verify accuracy of data</a:t>
            </a:r>
            <a:r>
              <a:rPr lang="en-US" sz="2800" kern="0" dirty="0">
                <a:solidFill>
                  <a:srgbClr val="000000"/>
                </a:solidFill>
                <a:latin typeface="Calibri"/>
                <a:cs typeface="Calibri"/>
              </a:rPr>
              <a:t> </a:t>
            </a:r>
            <a:r>
              <a:rPr lang="en-US" sz="2800" kern="0" dirty="0" smtClean="0">
                <a:solidFill>
                  <a:srgbClr val="000000"/>
                </a:solidFill>
                <a:latin typeface="Calibri"/>
                <a:cs typeface="Calibri"/>
              </a:rPr>
              <a:t>and determine proper configuration for experiments</a:t>
            </a:r>
            <a:endParaRPr lang="en-US" sz="2800" kern="0" dirty="0">
              <a:solidFill>
                <a:srgbClr val="000000"/>
              </a:solidFill>
              <a:latin typeface="Calibri"/>
              <a:cs typeface="Calibri"/>
            </a:endParaRPr>
          </a:p>
          <a:p>
            <a:pPr marL="0" marR="0" lvl="0" indent="0" defTabSz="914400" eaLnBrk="1" fontAlgn="auto" latinLnBrk="0" hangingPunct="1">
              <a:lnSpc>
                <a:spcPct val="140000"/>
              </a:lnSpc>
              <a:spcBef>
                <a:spcPts val="0"/>
              </a:spcBef>
              <a:spcAft>
                <a:spcPts val="0"/>
              </a:spcAft>
              <a:buClrTx/>
              <a:buSzTx/>
              <a:buFontTx/>
              <a:buNone/>
              <a:tabLst/>
              <a:defRPr/>
            </a:pPr>
            <a:r>
              <a:rPr lang="en-US" sz="2800" b="1" kern="0" dirty="0" smtClean="0">
                <a:solidFill>
                  <a:srgbClr val="000000"/>
                </a:solidFill>
                <a:latin typeface="Calibri"/>
                <a:cs typeface="Calibri"/>
              </a:rPr>
              <a:t>Objectives</a:t>
            </a:r>
            <a:endParaRPr lang="en-US" sz="2800" b="1" kern="0" dirty="0">
              <a:solidFill>
                <a:srgbClr val="000000"/>
              </a:solidFill>
              <a:latin typeface="Calibri"/>
              <a:cs typeface="Calibri"/>
            </a:endParaRPr>
          </a:p>
          <a:p>
            <a:pPr marL="274320" marR="0" lvl="0" indent="-274320" defTabSz="914400" eaLnBrk="1" fontAlgn="auto" latinLnBrk="0" hangingPunct="1">
              <a:lnSpc>
                <a:spcPct val="100000"/>
              </a:lnSpc>
              <a:spcBef>
                <a:spcPts val="0"/>
              </a:spcBef>
              <a:spcAft>
                <a:spcPts val="0"/>
              </a:spcAft>
              <a:buClrTx/>
              <a:buSzTx/>
              <a:buFont typeface="Arial" charset="0"/>
              <a:buChar char="•"/>
              <a:tabLst/>
              <a:defRPr/>
            </a:pPr>
            <a:r>
              <a:rPr lang="en-US" sz="2800" kern="0" dirty="0" smtClean="0">
                <a:solidFill>
                  <a:srgbClr val="000000"/>
                </a:solidFill>
                <a:latin typeface="Calibri"/>
                <a:cs typeface="Calibri"/>
              </a:rPr>
              <a:t>Improving the </a:t>
            </a:r>
            <a:r>
              <a:rPr lang="en-US" sz="2800" kern="0" dirty="0">
                <a:solidFill>
                  <a:srgbClr val="000000"/>
                </a:solidFill>
                <a:latin typeface="Calibri"/>
                <a:cs typeface="Calibri"/>
              </a:rPr>
              <a:t>parallelization of tomographic reconstruction </a:t>
            </a:r>
            <a:r>
              <a:rPr lang="en-US" sz="2800" kern="0" dirty="0" smtClean="0">
                <a:solidFill>
                  <a:srgbClr val="000000"/>
                </a:solidFill>
                <a:latin typeface="Calibri"/>
                <a:cs typeface="Calibri"/>
              </a:rPr>
              <a:t>jobs to minimize turnaround time</a:t>
            </a:r>
            <a:endParaRPr lang="en-US" sz="2800" kern="0" dirty="0">
              <a:solidFill>
                <a:srgbClr val="000000"/>
              </a:solidFill>
              <a:latin typeface="Calibri"/>
              <a:cs typeface="Calibri"/>
            </a:endParaRPr>
          </a:p>
          <a:p>
            <a:pPr marL="274320" marR="0" lvl="0" indent="-274320" defTabSz="914400" eaLnBrk="1" fontAlgn="auto" latinLnBrk="0" hangingPunct="1">
              <a:lnSpc>
                <a:spcPct val="100000"/>
              </a:lnSpc>
              <a:spcBef>
                <a:spcPts val="0"/>
              </a:spcBef>
              <a:spcAft>
                <a:spcPts val="0"/>
              </a:spcAft>
              <a:buClrTx/>
              <a:buSzTx/>
              <a:buFont typeface="Arial" charset="0"/>
              <a:buChar char="•"/>
              <a:tabLst/>
              <a:defRPr/>
            </a:pPr>
            <a:r>
              <a:rPr lang="en-US" sz="2800" kern="0" dirty="0" smtClean="0">
                <a:solidFill>
                  <a:srgbClr val="000000"/>
                </a:solidFill>
                <a:latin typeface="Calibri"/>
                <a:cs typeface="Calibri"/>
              </a:rPr>
              <a:t>Enabling utilization of geographically distributed resources</a:t>
            </a:r>
          </a:p>
          <a:p>
            <a:pPr marL="274320" marR="0" lvl="0" indent="-274320" defTabSz="914400" eaLnBrk="1" fontAlgn="auto" latinLnBrk="0" hangingPunct="1">
              <a:lnSpc>
                <a:spcPct val="100000"/>
              </a:lnSpc>
              <a:spcBef>
                <a:spcPts val="0"/>
              </a:spcBef>
              <a:spcAft>
                <a:spcPts val="0"/>
              </a:spcAft>
              <a:buClrTx/>
              <a:buSzTx/>
              <a:buFont typeface="Arial" charset="0"/>
              <a:buChar char="•"/>
              <a:tabLst/>
              <a:defRPr/>
            </a:pPr>
            <a:r>
              <a:rPr lang="en-US" sz="2800" kern="0" dirty="0" smtClean="0">
                <a:solidFill>
                  <a:srgbClr val="000000"/>
                </a:solidFill>
                <a:latin typeface="Calibri"/>
                <a:cs typeface="Calibri"/>
              </a:rPr>
              <a:t>Estimating </a:t>
            </a:r>
            <a:r>
              <a:rPr lang="en-US" sz="2800" kern="0" dirty="0">
                <a:solidFill>
                  <a:srgbClr val="000000"/>
                </a:solidFill>
                <a:latin typeface="Calibri"/>
                <a:cs typeface="Calibri"/>
              </a:rPr>
              <a:t>execution times of different stages in </a:t>
            </a:r>
            <a:r>
              <a:rPr lang="en-US" sz="2800" kern="0" dirty="0" smtClean="0">
                <a:solidFill>
                  <a:srgbClr val="000000"/>
                </a:solidFill>
                <a:latin typeface="Calibri"/>
                <a:cs typeface="Calibri"/>
              </a:rPr>
              <a:t>workflows</a:t>
            </a:r>
          </a:p>
          <a:p>
            <a:pPr marL="274320" lvl="1" indent="-274320" eaLnBrk="1" fontAlgn="auto" hangingPunct="1">
              <a:spcBef>
                <a:spcPts val="0"/>
              </a:spcBef>
              <a:spcAft>
                <a:spcPts val="0"/>
              </a:spcAft>
              <a:buFont typeface="Arial" charset="0"/>
              <a:buChar char="•"/>
              <a:defRPr/>
            </a:pPr>
            <a:r>
              <a:rPr lang="en-US" sz="2800" kern="0" dirty="0" smtClean="0">
                <a:solidFill>
                  <a:srgbClr val="000000"/>
                </a:solidFill>
                <a:latin typeface="Calibri"/>
                <a:cs typeface="Calibri"/>
              </a:rPr>
              <a:t>Data transfer, queue/idle time, computation time</a:t>
            </a:r>
            <a:endParaRPr lang="en-US" sz="2800" kern="0" dirty="0">
              <a:solidFill>
                <a:srgbClr val="000000"/>
              </a:solidFill>
              <a:latin typeface="Calibri"/>
              <a:cs typeface="Calibri"/>
            </a:endParaRPr>
          </a:p>
        </p:txBody>
      </p:sp>
      <p:sp>
        <p:nvSpPr>
          <p:cNvPr id="156" name="Rounded Rectangle 155"/>
          <p:cNvSpPr/>
          <p:nvPr/>
        </p:nvSpPr>
        <p:spPr>
          <a:xfrm>
            <a:off x="17800637" y="27852032"/>
            <a:ext cx="11267873" cy="7287101"/>
          </a:xfrm>
          <a:prstGeom prst="roundRect">
            <a:avLst>
              <a:gd name="adj" fmla="val 6767"/>
            </a:avLst>
          </a:prstGeom>
          <a:solidFill>
            <a:srgbClr val="E3F2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imes New Roman"/>
              <a:ea typeface="+mn-ea"/>
              <a:cs typeface="+mn-cs"/>
            </a:endParaRPr>
          </a:p>
        </p:txBody>
      </p:sp>
      <p:sp>
        <p:nvSpPr>
          <p:cNvPr id="158" name="TextBox 157"/>
          <p:cNvSpPr txBox="1"/>
          <p:nvPr/>
        </p:nvSpPr>
        <p:spPr>
          <a:xfrm>
            <a:off x="17943311" y="27899321"/>
            <a:ext cx="11125200" cy="7191713"/>
          </a:xfrm>
          <a:prstGeom prst="rect">
            <a:avLst/>
          </a:prstGeom>
          <a:noFill/>
        </p:spPr>
        <p:txBody>
          <a:bodyPr wrap="square" rtlCol="0">
            <a:spAutoFit/>
          </a:bodyPr>
          <a:lstStyle/>
          <a:p>
            <a:pPr marL="0" marR="0" lvl="0" indent="0" defTabSz="914400" eaLnBrk="1" fontAlgn="auto" latinLnBrk="0" hangingPunct="1">
              <a:lnSpc>
                <a:spcPct val="100000"/>
              </a:lnSpc>
              <a:spcBef>
                <a:spcPts val="800"/>
              </a:spcBef>
              <a:spcAft>
                <a:spcPts val="0"/>
              </a:spcAft>
              <a:buClrTx/>
              <a:buSzTx/>
              <a:buFontTx/>
              <a:buNone/>
              <a:tabLst/>
              <a:defRPr/>
            </a:pPr>
            <a:r>
              <a:rPr lang="en-US" sz="2800" b="1" kern="0" dirty="0" smtClean="0">
                <a:solidFill>
                  <a:srgbClr val="000000"/>
                </a:solidFill>
                <a:latin typeface="Calibri"/>
                <a:cs typeface="Calibri"/>
              </a:rPr>
              <a:t>Implementation</a:t>
            </a:r>
          </a:p>
          <a:p>
            <a:pPr marL="274320" marR="0" lvl="0" indent="-274320" defTabSz="914400" eaLnBrk="1" fontAlgn="auto" latinLnBrk="0" hangingPunct="1">
              <a:lnSpc>
                <a:spcPct val="100000"/>
              </a:lnSpc>
              <a:spcBef>
                <a:spcPts val="0"/>
              </a:spcBef>
              <a:spcAft>
                <a:spcPts val="0"/>
              </a:spcAft>
              <a:buClrTx/>
              <a:buSzTx/>
              <a:buFont typeface="Arial" charset="0"/>
              <a:buChar char="•"/>
              <a:tabLst/>
              <a:defRPr/>
            </a:pPr>
            <a:r>
              <a:rPr lang="en-US" sz="2800" kern="0" dirty="0" smtClean="0">
                <a:solidFill>
                  <a:srgbClr val="000000"/>
                </a:solidFill>
                <a:latin typeface="Calibri"/>
                <a:cs typeface="Calibri"/>
              </a:rPr>
              <a:t>A MapReduce-like middleware for tomographic reconstruction </a:t>
            </a:r>
            <a:r>
              <a:rPr lang="en-US" sz="2800" kern="0" dirty="0" smtClean="0">
                <a:solidFill>
                  <a:srgbClr val="000000"/>
                </a:solidFill>
                <a:latin typeface="Calibri"/>
                <a:cs typeface="Calibri"/>
              </a:rPr>
              <a:t>algorithm</a:t>
            </a:r>
            <a:endParaRPr lang="en-US" sz="2800" kern="0" dirty="0" smtClean="0">
              <a:solidFill>
                <a:srgbClr val="000000"/>
              </a:solidFill>
              <a:latin typeface="Calibri"/>
              <a:cs typeface="Calibri"/>
            </a:endParaRPr>
          </a:p>
          <a:p>
            <a:pPr marL="274320" marR="0" lvl="0" indent="-274320" defTabSz="914400" eaLnBrk="1" fontAlgn="auto" latinLnBrk="0" hangingPunct="1">
              <a:lnSpc>
                <a:spcPct val="100000"/>
              </a:lnSpc>
              <a:spcBef>
                <a:spcPts val="0"/>
              </a:spcBef>
              <a:spcAft>
                <a:spcPts val="0"/>
              </a:spcAft>
              <a:buClrTx/>
              <a:buSzTx/>
              <a:buFont typeface="Arial" charset="0"/>
              <a:buChar char="•"/>
              <a:tabLst/>
              <a:defRPr/>
            </a:pPr>
            <a:r>
              <a:rPr lang="en-US" sz="2800" kern="0" dirty="0" smtClean="0">
                <a:solidFill>
                  <a:srgbClr val="000000"/>
                </a:solidFill>
                <a:latin typeface="Calibri"/>
                <a:cs typeface="Calibri"/>
              </a:rPr>
              <a:t>A workflow management system for light source data analysis jobs</a:t>
            </a:r>
          </a:p>
          <a:p>
            <a:pPr marL="274320" marR="0" lvl="0" indent="-274320" defTabSz="914400" eaLnBrk="1" fontAlgn="auto" latinLnBrk="0" hangingPunct="1">
              <a:lnSpc>
                <a:spcPct val="100000"/>
              </a:lnSpc>
              <a:spcBef>
                <a:spcPts val="0"/>
              </a:spcBef>
              <a:spcAft>
                <a:spcPts val="0"/>
              </a:spcAft>
              <a:buClrTx/>
              <a:buSzTx/>
              <a:buFont typeface="Arial" charset="0"/>
              <a:buChar char="•"/>
              <a:tabLst/>
              <a:defRPr/>
            </a:pPr>
            <a:r>
              <a:rPr lang="en-US" sz="2800" kern="0" dirty="0" smtClean="0">
                <a:solidFill>
                  <a:srgbClr val="000000"/>
                </a:solidFill>
                <a:latin typeface="Calibri"/>
                <a:cs typeface="Calibri"/>
              </a:rPr>
              <a:t>Models and methods for estimating execution time of workflow stages</a:t>
            </a:r>
          </a:p>
          <a:p>
            <a:pPr marL="274320" lvl="1" indent="-274320" eaLnBrk="1" fontAlgn="auto" hangingPunct="1">
              <a:spcBef>
                <a:spcPts val="0"/>
              </a:spcBef>
              <a:spcAft>
                <a:spcPts val="0"/>
              </a:spcAft>
              <a:buFont typeface="Arial" charset="0"/>
              <a:buChar char="•"/>
              <a:defRPr/>
            </a:pPr>
            <a:r>
              <a:rPr lang="en-US" sz="2800" kern="0" dirty="0" smtClean="0">
                <a:solidFill>
                  <a:srgbClr val="000000"/>
                </a:solidFill>
                <a:latin typeface="Calibri"/>
                <a:cs typeface="Calibri"/>
              </a:rPr>
              <a:t>Estimation of data transfer rates between resources</a:t>
            </a:r>
          </a:p>
          <a:p>
            <a:pPr marL="274320" lvl="2" indent="-274320" eaLnBrk="1" fontAlgn="auto" hangingPunct="1">
              <a:spcBef>
                <a:spcPts val="0"/>
              </a:spcBef>
              <a:spcAft>
                <a:spcPts val="0"/>
              </a:spcAft>
              <a:buFont typeface="Arial" charset="0"/>
              <a:buChar char="•"/>
              <a:defRPr/>
            </a:pPr>
            <a:r>
              <a:rPr lang="en-US" sz="2800" kern="0" dirty="0">
                <a:solidFill>
                  <a:srgbClr val="000000"/>
                </a:solidFill>
                <a:latin typeface="Calibri"/>
                <a:cs typeface="Calibri"/>
              </a:rPr>
              <a:t>Bandwidth Delay Product + Initialization Cost</a:t>
            </a:r>
          </a:p>
          <a:p>
            <a:pPr marL="274320" lvl="1" indent="-274320" eaLnBrk="1" fontAlgn="auto" hangingPunct="1">
              <a:spcBef>
                <a:spcPts val="0"/>
              </a:spcBef>
              <a:spcAft>
                <a:spcPts val="0"/>
              </a:spcAft>
              <a:buFont typeface="Arial" charset="0"/>
              <a:buChar char="•"/>
              <a:defRPr/>
            </a:pPr>
            <a:r>
              <a:rPr lang="en-US" sz="2800" kern="0" dirty="0" smtClean="0">
                <a:solidFill>
                  <a:srgbClr val="000000"/>
                </a:solidFill>
                <a:latin typeface="Calibri"/>
                <a:cs typeface="Calibri"/>
              </a:rPr>
              <a:t>Cluster </a:t>
            </a:r>
            <a:r>
              <a:rPr lang="en-US" sz="2800" kern="0" dirty="0" smtClean="0">
                <a:solidFill>
                  <a:srgbClr val="000000"/>
                </a:solidFill>
                <a:latin typeface="Calibri"/>
                <a:cs typeface="Calibri"/>
              </a:rPr>
              <a:t>queue time prediction</a:t>
            </a:r>
          </a:p>
          <a:p>
            <a:pPr marL="274320" lvl="2" indent="-274320" eaLnBrk="1" fontAlgn="auto" hangingPunct="1">
              <a:spcBef>
                <a:spcPts val="0"/>
              </a:spcBef>
              <a:spcAft>
                <a:spcPts val="0"/>
              </a:spcAft>
              <a:buFont typeface="Arial" charset="0"/>
              <a:buChar char="•"/>
              <a:defRPr/>
            </a:pPr>
            <a:r>
              <a:rPr lang="en-US" sz="2800" kern="0" dirty="0" smtClean="0">
                <a:solidFill>
                  <a:srgbClr val="000000"/>
                </a:solidFill>
                <a:latin typeface="Calibri"/>
                <a:cs typeface="Calibri"/>
              </a:rPr>
              <a:t>Simulation of target cluster’s job queue</a:t>
            </a:r>
          </a:p>
          <a:p>
            <a:pPr marL="274320" lvl="1" indent="-274320" eaLnBrk="1" fontAlgn="auto" hangingPunct="1">
              <a:spcBef>
                <a:spcPts val="0"/>
              </a:spcBef>
              <a:spcAft>
                <a:spcPts val="0"/>
              </a:spcAft>
              <a:buFont typeface="Arial" charset="0"/>
              <a:buChar char="•"/>
              <a:defRPr/>
            </a:pPr>
            <a:r>
              <a:rPr lang="en-US" sz="2800" kern="0" dirty="0" smtClean="0">
                <a:solidFill>
                  <a:srgbClr val="000000"/>
                </a:solidFill>
                <a:latin typeface="Calibri"/>
                <a:cs typeface="Calibri"/>
              </a:rPr>
              <a:t>Modeling the performance of tomographic reconstruction jobs</a:t>
            </a:r>
          </a:p>
          <a:p>
            <a:pPr marR="0" lvl="0" defTabSz="914400" eaLnBrk="1" fontAlgn="auto" latinLnBrk="0" hangingPunct="1">
              <a:lnSpc>
                <a:spcPct val="100000"/>
              </a:lnSpc>
              <a:spcBef>
                <a:spcPts val="800"/>
              </a:spcBef>
              <a:spcAft>
                <a:spcPts val="0"/>
              </a:spcAft>
              <a:buClrTx/>
              <a:buSzTx/>
              <a:tabLst/>
              <a:defRPr/>
            </a:pPr>
            <a:r>
              <a:rPr lang="en-US" sz="2800" b="1" kern="0" dirty="0" smtClean="0">
                <a:solidFill>
                  <a:srgbClr val="000000"/>
                </a:solidFill>
                <a:latin typeface="Calibri"/>
                <a:cs typeface="Calibri"/>
              </a:rPr>
              <a:t>Experiments</a:t>
            </a:r>
          </a:p>
          <a:p>
            <a:pPr marR="0" lvl="0" defTabSz="914400" eaLnBrk="1" fontAlgn="auto" latinLnBrk="0" hangingPunct="1">
              <a:lnSpc>
                <a:spcPct val="100000"/>
              </a:lnSpc>
              <a:spcBef>
                <a:spcPts val="0"/>
              </a:spcBef>
              <a:spcAft>
                <a:spcPts val="0"/>
              </a:spcAft>
              <a:buClrTx/>
              <a:buSzTx/>
              <a:tabLst/>
              <a:defRPr/>
            </a:pPr>
            <a:r>
              <a:rPr lang="en-US" sz="2800" kern="0" dirty="0" smtClean="0">
                <a:solidFill>
                  <a:srgbClr val="000000"/>
                </a:solidFill>
                <a:latin typeface="Calibri"/>
                <a:cs typeface="Calibri"/>
              </a:rPr>
              <a:t>Applications: Iterative tomographic reconstruction algorithms</a:t>
            </a:r>
          </a:p>
          <a:p>
            <a:pPr marR="0" lvl="0" defTabSz="914400" eaLnBrk="1" fontAlgn="auto" latinLnBrk="0" hangingPunct="1">
              <a:lnSpc>
                <a:spcPct val="100000"/>
              </a:lnSpc>
              <a:spcBef>
                <a:spcPts val="0"/>
              </a:spcBef>
              <a:spcAft>
                <a:spcPts val="0"/>
              </a:spcAft>
              <a:buClrTx/>
              <a:buSzTx/>
              <a:tabLst/>
              <a:defRPr/>
            </a:pPr>
            <a:r>
              <a:rPr lang="en-US" sz="2800" kern="0" dirty="0" smtClean="0">
                <a:solidFill>
                  <a:srgbClr val="000000"/>
                </a:solidFill>
                <a:latin typeface="Calibri"/>
                <a:cs typeface="Calibri"/>
              </a:rPr>
              <a:t>HPC Resources: Mira Blue Gene/Q (32K cores), Stampede , Gordon</a:t>
            </a:r>
          </a:p>
          <a:p>
            <a:pPr marR="0" lvl="0" defTabSz="914400" eaLnBrk="1" fontAlgn="auto" latinLnBrk="0" hangingPunct="1">
              <a:lnSpc>
                <a:spcPct val="100000"/>
              </a:lnSpc>
              <a:spcBef>
                <a:spcPts val="800"/>
              </a:spcBef>
              <a:spcAft>
                <a:spcPts val="0"/>
              </a:spcAft>
              <a:buClrTx/>
              <a:buSzTx/>
              <a:tabLst/>
              <a:defRPr/>
            </a:pPr>
            <a:r>
              <a:rPr lang="en-US" sz="2800" b="1" kern="0" dirty="0" smtClean="0">
                <a:solidFill>
                  <a:srgbClr val="000000"/>
                </a:solidFill>
                <a:latin typeface="Calibri"/>
                <a:cs typeface="Calibri"/>
              </a:rPr>
              <a:t>Results</a:t>
            </a:r>
            <a:endParaRPr lang="en-US" sz="2800" b="1" kern="0" dirty="0">
              <a:solidFill>
                <a:srgbClr val="000000"/>
              </a:solidFill>
              <a:latin typeface="Calibri"/>
              <a:cs typeface="Calibri"/>
            </a:endParaRPr>
          </a:p>
          <a:p>
            <a:pPr marL="274320" marR="0" lvl="0" indent="-274320" defTabSz="914400" eaLnBrk="1" fontAlgn="auto" latinLnBrk="0" hangingPunct="1">
              <a:lnSpc>
                <a:spcPct val="100000"/>
              </a:lnSpc>
              <a:spcBef>
                <a:spcPts val="0"/>
              </a:spcBef>
              <a:spcAft>
                <a:spcPts val="0"/>
              </a:spcAft>
              <a:buClrTx/>
              <a:buSzTx/>
              <a:buFont typeface="Arial" charset="0"/>
              <a:buChar char="•"/>
              <a:tabLst/>
              <a:defRPr/>
            </a:pPr>
            <a:r>
              <a:rPr lang="en-US" sz="2800" kern="0" dirty="0" smtClean="0">
                <a:solidFill>
                  <a:srgbClr val="000000"/>
                </a:solidFill>
                <a:latin typeface="Calibri"/>
                <a:cs typeface="Calibri"/>
              </a:rPr>
              <a:t>Reconstruction times </a:t>
            </a:r>
            <a:r>
              <a:rPr lang="en-US" sz="2800" kern="0" dirty="0" smtClean="0">
                <a:solidFill>
                  <a:srgbClr val="000000"/>
                </a:solidFill>
                <a:latin typeface="Calibri"/>
                <a:cs typeface="Calibri"/>
              </a:rPr>
              <a:t>decreased </a:t>
            </a:r>
            <a:r>
              <a:rPr lang="en-US" sz="2800" kern="0" dirty="0" smtClean="0">
                <a:solidFill>
                  <a:srgbClr val="000000"/>
                </a:solidFill>
                <a:latin typeface="Calibri"/>
                <a:cs typeface="Calibri"/>
              </a:rPr>
              <a:t>from days to minutes (24-core workstation vs. 32K cores on Mira BG/Q)</a:t>
            </a:r>
          </a:p>
          <a:p>
            <a:pPr marL="274320" marR="0" lvl="0" indent="-274320" defTabSz="914400" eaLnBrk="1" fontAlgn="auto" latinLnBrk="0" hangingPunct="1">
              <a:lnSpc>
                <a:spcPct val="100000"/>
              </a:lnSpc>
              <a:spcBef>
                <a:spcPts val="0"/>
              </a:spcBef>
              <a:spcAft>
                <a:spcPts val="0"/>
              </a:spcAft>
              <a:buClrTx/>
              <a:buSzTx/>
              <a:buFont typeface="Arial" charset="0"/>
              <a:buChar char="•"/>
              <a:tabLst/>
              <a:defRPr/>
            </a:pPr>
            <a:r>
              <a:rPr lang="en-US" sz="2800" kern="0" dirty="0" smtClean="0">
                <a:solidFill>
                  <a:srgbClr val="000000"/>
                </a:solidFill>
                <a:latin typeface="Calibri"/>
                <a:cs typeface="Calibri"/>
              </a:rPr>
              <a:t>Estimation of end-to-end workflow execution with 2.1-23.3% error rate</a:t>
            </a:r>
          </a:p>
        </p:txBody>
      </p:sp>
      <p:sp>
        <p:nvSpPr>
          <p:cNvPr id="406" name="TextBox 405"/>
          <p:cNvSpPr txBox="1"/>
          <p:nvPr/>
        </p:nvSpPr>
        <p:spPr>
          <a:xfrm>
            <a:off x="1112837" y="36484719"/>
            <a:ext cx="11049000" cy="4401205"/>
          </a:xfrm>
          <a:prstGeom prst="rect">
            <a:avLst/>
          </a:prstGeom>
          <a:noFill/>
        </p:spPr>
        <p:txBody>
          <a:bodyPr wrap="square" rtlCol="0">
            <a:spAutoFit/>
          </a:bodyPr>
          <a:lstStyle/>
          <a:p>
            <a:pPr marL="274320" indent="-274320" defTabSz="835025" eaLnBrk="1" hangingPunct="1">
              <a:buFont typeface="Arial"/>
              <a:buChar char="•"/>
            </a:pPr>
            <a:r>
              <a:rPr lang="en-US" sz="2800" dirty="0" smtClean="0">
                <a:latin typeface="Calibri"/>
                <a:cs typeface="Calibri"/>
              </a:rPr>
              <a:t>Modeled performance of map-reduce like in situ data analysis kernels</a:t>
            </a:r>
          </a:p>
          <a:p>
            <a:pPr marL="274320" indent="-274320" defTabSz="835025" eaLnBrk="1" hangingPunct="1">
              <a:buFont typeface="Arial"/>
              <a:buChar char="•"/>
            </a:pPr>
            <a:r>
              <a:rPr lang="en-US" sz="2800" dirty="0" smtClean="0">
                <a:latin typeface="Calibri"/>
                <a:cs typeface="Calibri"/>
              </a:rPr>
              <a:t>Extended SKOPE performance modeling framework to model cache</a:t>
            </a:r>
            <a:endParaRPr lang="en-US" sz="2800" dirty="0" smtClean="0">
              <a:latin typeface="Calibri"/>
              <a:cs typeface="Calibri"/>
            </a:endParaRPr>
          </a:p>
          <a:p>
            <a:pPr marL="274320" indent="-274320" defTabSz="835025" eaLnBrk="1" hangingPunct="1">
              <a:buFont typeface="Arial"/>
              <a:buChar char="•"/>
            </a:pPr>
            <a:r>
              <a:rPr lang="en-US" sz="2800" dirty="0" smtClean="0">
                <a:latin typeface="Calibri"/>
                <a:cs typeface="Calibri"/>
              </a:rPr>
              <a:t>Developed models to propose the optimal set of analysis computations that can be performed within time and space constraints</a:t>
            </a:r>
          </a:p>
          <a:p>
            <a:pPr marL="274320" indent="-274320" defTabSz="835025" eaLnBrk="1" hangingPunct="1">
              <a:buFont typeface="Arial"/>
              <a:buChar char="•"/>
            </a:pPr>
            <a:r>
              <a:rPr lang="en-US" sz="2800" dirty="0" smtClean="0">
                <a:latin typeface="Calibri"/>
                <a:cs typeface="Calibri"/>
              </a:rPr>
              <a:t>Proposed mixed-integer linear programs for formulating optimal in situ and co-analysis execution workflows</a:t>
            </a:r>
            <a:endParaRPr lang="en-US" sz="2800" dirty="0" smtClean="0">
              <a:latin typeface="Calibri"/>
              <a:cs typeface="Calibri"/>
            </a:endParaRPr>
          </a:p>
          <a:p>
            <a:pPr marL="274320" indent="-274320" defTabSz="835025" eaLnBrk="1" hangingPunct="1">
              <a:buFont typeface="Arial"/>
              <a:buChar char="•"/>
            </a:pPr>
            <a:r>
              <a:rPr lang="en-US" sz="2800" dirty="0" smtClean="0">
                <a:latin typeface="Calibri"/>
                <a:cs typeface="Calibri"/>
              </a:rPr>
              <a:t>Shorter turnaround time </a:t>
            </a:r>
            <a:r>
              <a:rPr lang="en-US" sz="2800" dirty="0">
                <a:latin typeface="Calibri"/>
                <a:cs typeface="Calibri"/>
              </a:rPr>
              <a:t>of experimental data analysis </a:t>
            </a:r>
            <a:r>
              <a:rPr lang="en-US" sz="2800" dirty="0" smtClean="0">
                <a:latin typeface="Calibri"/>
                <a:cs typeface="Calibri"/>
              </a:rPr>
              <a:t>workflow help </a:t>
            </a:r>
            <a:r>
              <a:rPr lang="en-US" sz="2800" dirty="0" smtClean="0">
                <a:latin typeface="Calibri"/>
                <a:cs typeface="Calibri"/>
              </a:rPr>
              <a:t>verification of collected data and steering experiments at light sources</a:t>
            </a:r>
          </a:p>
          <a:p>
            <a:pPr marL="274320" indent="-274320" defTabSz="835025" eaLnBrk="1" hangingPunct="1">
              <a:buFont typeface="Arial"/>
              <a:buChar char="•"/>
            </a:pPr>
            <a:r>
              <a:rPr lang="en-US" sz="2800" dirty="0" smtClean="0">
                <a:latin typeface="Calibri"/>
                <a:cs typeface="Calibri"/>
              </a:rPr>
              <a:t>Developed performance models and software tools for execution of light source data analysis tasks on distributed HPC resources</a:t>
            </a:r>
          </a:p>
        </p:txBody>
      </p:sp>
      <p:sp>
        <p:nvSpPr>
          <p:cNvPr id="6" name="Rectangle 5"/>
          <p:cNvSpPr/>
          <p:nvPr/>
        </p:nvSpPr>
        <p:spPr bwMode="auto">
          <a:xfrm>
            <a:off x="10965117" y="33052419"/>
            <a:ext cx="6595553" cy="505652"/>
          </a:xfrm>
          <a:prstGeom prst="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110" charset="-52"/>
                <a:ea typeface="ＭＳ Ｐゴシック" pitchFamily="-110" charset="-128"/>
                <a:cs typeface="ＭＳ Ｐゴシック" pitchFamily="-110" charset="-128"/>
              </a:rPr>
              <a:t>Workflow Execution</a:t>
            </a:r>
            <a:r>
              <a:rPr kumimoji="0" lang="en-US" sz="2000" b="0" i="0" u="none" strike="noStrike" cap="none" normalizeH="0" dirty="0" smtClean="0">
                <a:ln>
                  <a:noFill/>
                </a:ln>
                <a:solidFill>
                  <a:schemeClr val="tx1"/>
                </a:solidFill>
                <a:effectLst/>
                <a:latin typeface="Arial" pitchFamily="-110" charset="-52"/>
                <a:ea typeface="ＭＳ Ｐゴシック" pitchFamily="-110" charset="-128"/>
                <a:cs typeface="ＭＳ Ｐゴシック" pitchFamily="-110" charset="-128"/>
              </a:rPr>
              <a:t> Engine</a:t>
            </a:r>
            <a:endParaRPr kumimoji="0" lang="en-US" sz="2000" b="0" i="0" u="none" strike="noStrike" cap="none" normalizeH="0" baseline="0" dirty="0">
              <a:ln>
                <a:noFill/>
              </a:ln>
              <a:solidFill>
                <a:schemeClr val="tx1"/>
              </a:solidFill>
              <a:effectLst/>
              <a:latin typeface="Arial" pitchFamily="-110" charset="-52"/>
              <a:ea typeface="ＭＳ Ｐゴシック" pitchFamily="-110" charset="-128"/>
              <a:cs typeface="ＭＳ Ｐゴシック" pitchFamily="-110" charset="-128"/>
            </a:endParaRPr>
          </a:p>
        </p:txBody>
      </p:sp>
      <p:sp>
        <p:nvSpPr>
          <p:cNvPr id="145" name="Rectangle 144"/>
          <p:cNvSpPr/>
          <p:nvPr/>
        </p:nvSpPr>
        <p:spPr bwMode="auto">
          <a:xfrm>
            <a:off x="10959947" y="33778664"/>
            <a:ext cx="2135930" cy="571500"/>
          </a:xfrm>
          <a:prstGeom prst="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110" charset="-52"/>
                <a:ea typeface="ＭＳ Ｐゴシック" pitchFamily="-110" charset="-128"/>
                <a:cs typeface="ＭＳ Ｐゴシック" pitchFamily="-110" charset="-128"/>
              </a:rPr>
              <a:t>Data Transfer</a:t>
            </a:r>
            <a:endParaRPr kumimoji="0" lang="en-US" sz="2000" b="0" i="0" u="none" strike="noStrike" cap="none" normalizeH="0" baseline="0" dirty="0">
              <a:ln>
                <a:noFill/>
              </a:ln>
              <a:solidFill>
                <a:schemeClr val="tx1"/>
              </a:solidFill>
              <a:effectLst/>
              <a:latin typeface="Arial" pitchFamily="-110" charset="-52"/>
              <a:ea typeface="ＭＳ Ｐゴシック" pitchFamily="-110" charset="-128"/>
              <a:cs typeface="ＭＳ Ｐゴシック" pitchFamily="-110" charset="-128"/>
            </a:endParaRPr>
          </a:p>
        </p:txBody>
      </p:sp>
      <p:sp>
        <p:nvSpPr>
          <p:cNvPr id="155" name="Rectangle 154"/>
          <p:cNvSpPr/>
          <p:nvPr/>
        </p:nvSpPr>
        <p:spPr bwMode="auto">
          <a:xfrm>
            <a:off x="13217475" y="33779223"/>
            <a:ext cx="2135930" cy="571501"/>
          </a:xfrm>
          <a:prstGeom prst="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110" charset="-52"/>
                <a:ea typeface="ＭＳ Ｐゴシック" pitchFamily="-110" charset="-128"/>
                <a:cs typeface="ＭＳ Ｐゴシック" pitchFamily="-110" charset="-128"/>
              </a:rPr>
              <a:t>Metaschedule</a:t>
            </a:r>
            <a:endParaRPr kumimoji="0" lang="en-US" sz="2000" b="0" i="0" u="none" strike="noStrike" cap="none" normalizeH="0" baseline="0" dirty="0">
              <a:ln>
                <a:noFill/>
              </a:ln>
              <a:solidFill>
                <a:schemeClr val="tx1"/>
              </a:solidFill>
              <a:effectLst/>
              <a:latin typeface="Arial" pitchFamily="-110" charset="-52"/>
              <a:ea typeface="ＭＳ Ｐゴシック" pitchFamily="-110" charset="-128"/>
              <a:cs typeface="ＭＳ Ｐゴシック" pitchFamily="-110" charset="-128"/>
            </a:endParaRPr>
          </a:p>
        </p:txBody>
      </p:sp>
      <p:sp>
        <p:nvSpPr>
          <p:cNvPr id="157" name="Rectangle 156"/>
          <p:cNvSpPr/>
          <p:nvPr/>
        </p:nvSpPr>
        <p:spPr bwMode="auto">
          <a:xfrm>
            <a:off x="15424740" y="33778663"/>
            <a:ext cx="2135930" cy="571501"/>
          </a:xfrm>
          <a:prstGeom prst="rect">
            <a:avLst/>
          </a:prstGeom>
          <a:solidFill>
            <a:schemeClr val="accent3">
              <a:lumMod val="85000"/>
            </a:schemeClr>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10" charset="-52"/>
                <a:ea typeface="ＭＳ Ｐゴシック" pitchFamily="-110" charset="-128"/>
                <a:cs typeface="ＭＳ Ｐゴシック" pitchFamily="-110" charset="-128"/>
              </a:rPr>
              <a:t>Performance Models</a:t>
            </a:r>
            <a:endParaRPr kumimoji="0" lang="en-US" sz="1800" b="0" i="0" u="none" strike="noStrike" cap="none" normalizeH="0" baseline="0" dirty="0">
              <a:ln>
                <a:noFill/>
              </a:ln>
              <a:solidFill>
                <a:schemeClr val="tx1"/>
              </a:solidFill>
              <a:effectLst/>
              <a:latin typeface="Arial" pitchFamily="-110" charset="-52"/>
              <a:ea typeface="ＭＳ Ｐゴシック" pitchFamily="-110" charset="-128"/>
              <a:cs typeface="ＭＳ Ｐゴシック" pitchFamily="-110" charset="-128"/>
            </a:endParaRPr>
          </a:p>
        </p:txBody>
      </p:sp>
      <p:sp>
        <p:nvSpPr>
          <p:cNvPr id="7" name="Snip and Round Single Corner Rectangle 6"/>
          <p:cNvSpPr/>
          <p:nvPr/>
        </p:nvSpPr>
        <p:spPr bwMode="auto">
          <a:xfrm>
            <a:off x="10965117" y="34535603"/>
            <a:ext cx="4399648" cy="524085"/>
          </a:xfrm>
          <a:prstGeom prst="snipRound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110" charset="-52"/>
                <a:ea typeface="ＭＳ Ｐゴシック" pitchFamily="-110" charset="-128"/>
                <a:cs typeface="ＭＳ Ｐゴシック" pitchFamily="-110" charset="-128"/>
              </a:rPr>
              <a:t>Resource Conf. &amp; Metadata</a:t>
            </a:r>
            <a:endParaRPr kumimoji="0" lang="en-US" sz="2000" b="0" i="0" u="none" strike="noStrike" cap="none" normalizeH="0" baseline="0" dirty="0">
              <a:ln>
                <a:noFill/>
              </a:ln>
              <a:solidFill>
                <a:schemeClr val="tx1"/>
              </a:solidFill>
              <a:effectLst/>
              <a:latin typeface="Arial" pitchFamily="-110" charset="-52"/>
              <a:ea typeface="ＭＳ Ｐゴシック" pitchFamily="-110" charset="-128"/>
              <a:cs typeface="ＭＳ Ｐゴシック" pitchFamily="-110" charset="-128"/>
            </a:endParaRPr>
          </a:p>
        </p:txBody>
      </p:sp>
      <p:sp>
        <p:nvSpPr>
          <p:cNvPr id="159" name="Rectangle 158"/>
          <p:cNvSpPr/>
          <p:nvPr/>
        </p:nvSpPr>
        <p:spPr bwMode="auto">
          <a:xfrm>
            <a:off x="15424740" y="34554721"/>
            <a:ext cx="2135930" cy="504968"/>
          </a:xfrm>
          <a:prstGeom prst="rect">
            <a:avLst/>
          </a:prstGeom>
          <a:solidFill>
            <a:schemeClr val="accent3">
              <a:lumMod val="85000"/>
            </a:schemeClr>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110" charset="-52"/>
                <a:ea typeface="ＭＳ Ｐゴシック" pitchFamily="-110" charset="-128"/>
                <a:cs typeface="ＭＳ Ｐゴシック" pitchFamily="-110" charset="-128"/>
              </a:rPr>
              <a:t>Reconstruction</a:t>
            </a:r>
            <a:endParaRPr kumimoji="0" lang="en-US" sz="2000" b="0" i="0" u="none" strike="noStrike" cap="none" normalizeH="0" baseline="0" dirty="0">
              <a:ln>
                <a:noFill/>
              </a:ln>
              <a:solidFill>
                <a:schemeClr val="tx1"/>
              </a:solidFill>
              <a:effectLst/>
              <a:latin typeface="Arial" pitchFamily="-110" charset="-52"/>
              <a:ea typeface="ＭＳ Ｐゴシック" pitchFamily="-110" charset="-128"/>
              <a:cs typeface="ＭＳ Ｐゴシック" pitchFamily="-110" charset="-128"/>
            </a:endParaRPr>
          </a:p>
        </p:txBody>
      </p:sp>
      <p:cxnSp>
        <p:nvCxnSpPr>
          <p:cNvPr id="10" name="Straight Connector 9"/>
          <p:cNvCxnSpPr>
            <a:endCxn id="145" idx="0"/>
          </p:cNvCxnSpPr>
          <p:nvPr/>
        </p:nvCxnSpPr>
        <p:spPr bwMode="auto">
          <a:xfrm>
            <a:off x="12027912" y="33558071"/>
            <a:ext cx="0" cy="2205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a:off x="14262893" y="33558070"/>
            <a:ext cx="0" cy="2205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1" name="Straight Connector 160"/>
          <p:cNvCxnSpPr/>
          <p:nvPr/>
        </p:nvCxnSpPr>
        <p:spPr bwMode="auto">
          <a:xfrm>
            <a:off x="16581437" y="33564209"/>
            <a:ext cx="0" cy="220593"/>
          </a:xfrm>
          <a:prstGeom prst="line">
            <a:avLst/>
          </a:prstGeom>
          <a:solidFill>
            <a:schemeClr val="accent1"/>
          </a:solidFill>
          <a:ln w="38100" cap="flat" cmpd="sng" algn="ctr">
            <a:solidFill>
              <a:schemeClr val="tx1"/>
            </a:solidFill>
            <a:prstDash val="sysDot"/>
            <a:round/>
            <a:headEnd type="none" w="med" len="med"/>
            <a:tailEnd type="none" w="med" len="med"/>
          </a:ln>
          <a:effectLst/>
        </p:spPr>
      </p:cxnSp>
      <p:cxnSp>
        <p:nvCxnSpPr>
          <p:cNvPr id="162" name="Straight Connector 161"/>
          <p:cNvCxnSpPr/>
          <p:nvPr/>
        </p:nvCxnSpPr>
        <p:spPr bwMode="auto">
          <a:xfrm>
            <a:off x="16588258" y="34351119"/>
            <a:ext cx="0" cy="220593"/>
          </a:xfrm>
          <a:prstGeom prst="line">
            <a:avLst/>
          </a:prstGeom>
          <a:solidFill>
            <a:schemeClr val="accent1"/>
          </a:solidFill>
          <a:ln w="38100" cap="flat" cmpd="sng" algn="ctr">
            <a:solidFill>
              <a:schemeClr val="tx1"/>
            </a:solidFill>
            <a:prstDash val="sysDot"/>
            <a:round/>
            <a:headEnd type="none" w="med" len="med"/>
            <a:tailEnd type="none" w="med" len="med"/>
          </a:ln>
          <a:effectLst/>
        </p:spPr>
      </p:cxnSp>
      <p:cxnSp>
        <p:nvCxnSpPr>
          <p:cNvPr id="164" name="Straight Connector 163"/>
          <p:cNvCxnSpPr/>
          <p:nvPr/>
        </p:nvCxnSpPr>
        <p:spPr bwMode="auto">
          <a:xfrm flipH="1">
            <a:off x="14262893" y="34366684"/>
            <a:ext cx="2995" cy="152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H="1">
            <a:off x="12027912" y="34362652"/>
            <a:ext cx="2995" cy="152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5" name="Group 174"/>
          <p:cNvGrpSpPr/>
          <p:nvPr/>
        </p:nvGrpSpPr>
        <p:grpSpPr>
          <a:xfrm>
            <a:off x="1341437" y="10043319"/>
            <a:ext cx="9753600" cy="4191000"/>
            <a:chOff x="538206" y="1537612"/>
            <a:chExt cx="11303497" cy="5030808"/>
          </a:xfrm>
        </p:grpSpPr>
        <p:pic>
          <p:nvPicPr>
            <p:cNvPr id="176" name="图片 3"/>
            <p:cNvPicPr>
              <a:picLocks noChangeAspect="1"/>
            </p:cNvPicPr>
            <p:nvPr/>
          </p:nvPicPr>
          <p:blipFill>
            <a:blip r:embed="rId3"/>
            <a:stretch>
              <a:fillRect/>
            </a:stretch>
          </p:blipFill>
          <p:spPr>
            <a:xfrm>
              <a:off x="2534477" y="1537612"/>
              <a:ext cx="6639760" cy="5030808"/>
            </a:xfrm>
            <a:prstGeom prst="rect">
              <a:avLst/>
            </a:prstGeom>
          </p:spPr>
        </p:pic>
        <p:sp>
          <p:nvSpPr>
            <p:cNvPr id="177" name="线形标注 1 7"/>
            <p:cNvSpPr/>
            <p:nvPr/>
          </p:nvSpPr>
          <p:spPr>
            <a:xfrm>
              <a:off x="538206" y="2290119"/>
              <a:ext cx="1823308" cy="807308"/>
            </a:xfrm>
            <a:prstGeom prst="borderCallout1">
              <a:avLst>
                <a:gd name="adj1" fmla="val 51403"/>
                <a:gd name="adj2" fmla="val 100101"/>
                <a:gd name="adj3" fmla="val 155358"/>
                <a:gd name="adj4" fmla="val 171306"/>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w="3810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effectLst/>
                  <a:uLnTx/>
                  <a:uFillTx/>
                  <a:latin typeface="Calibri"/>
                  <a:ea typeface="DengXian"/>
                  <a:cs typeface="+mn-cs"/>
                </a:rPr>
                <a:t>Add new syntax</a:t>
              </a:r>
              <a:endParaRPr kumimoji="0" lang="zh-CN" altLang="en-US" sz="1800" b="0" i="0" u="none" strike="noStrike" kern="0" cap="none" spc="0" normalizeH="0" baseline="0" noProof="0" dirty="0">
                <a:ln>
                  <a:noFill/>
                </a:ln>
                <a:effectLst/>
                <a:uLnTx/>
                <a:uFillTx/>
                <a:latin typeface="Calibri"/>
                <a:ea typeface="DengXian"/>
                <a:cs typeface="+mn-cs"/>
              </a:endParaRPr>
            </a:p>
          </p:txBody>
        </p:sp>
        <p:sp>
          <p:nvSpPr>
            <p:cNvPr id="178" name="线形标注 1 8"/>
            <p:cNvSpPr/>
            <p:nvPr/>
          </p:nvSpPr>
          <p:spPr>
            <a:xfrm>
              <a:off x="9728200" y="2899719"/>
              <a:ext cx="1625600" cy="988540"/>
            </a:xfrm>
            <a:prstGeom prst="borderCallout1">
              <a:avLst>
                <a:gd name="adj1" fmla="val 48750"/>
                <a:gd name="adj2" fmla="val -225"/>
                <a:gd name="adj3" fmla="val 187500"/>
                <a:gd name="adj4" fmla="val -200495"/>
              </a:avLst>
            </a:prstGeom>
            <a:solidFill>
              <a:srgbClr val="ED7D31"/>
            </a:solidFill>
            <a:ln w="381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131313"/>
                  </a:solidFill>
                  <a:effectLst/>
                  <a:uLnTx/>
                  <a:uFillTx/>
                  <a:latin typeface="Calibri"/>
                  <a:ea typeface="DengXian"/>
                  <a:cs typeface="+mn-cs"/>
                </a:rPr>
                <a:t>Add disk model</a:t>
              </a:r>
              <a:endParaRPr kumimoji="0" lang="zh-CN" altLang="en-US" sz="1800" b="0" i="0" u="none" strike="noStrike" kern="0" cap="none" spc="0" normalizeH="0" baseline="0" noProof="0" dirty="0">
                <a:ln>
                  <a:noFill/>
                </a:ln>
                <a:solidFill>
                  <a:srgbClr val="131313"/>
                </a:solidFill>
                <a:effectLst/>
                <a:uLnTx/>
                <a:uFillTx/>
                <a:latin typeface="Calibri"/>
                <a:ea typeface="DengXian"/>
                <a:cs typeface="+mn-cs"/>
              </a:endParaRPr>
            </a:p>
          </p:txBody>
        </p:sp>
        <p:sp>
          <p:nvSpPr>
            <p:cNvPr id="179" name="线形标注 1 9"/>
            <p:cNvSpPr/>
            <p:nvPr/>
          </p:nvSpPr>
          <p:spPr>
            <a:xfrm>
              <a:off x="9722709" y="4230783"/>
              <a:ext cx="2118994" cy="1514412"/>
            </a:xfrm>
            <a:prstGeom prst="borderCallout1">
              <a:avLst>
                <a:gd name="adj1" fmla="val 49440"/>
                <a:gd name="adj2" fmla="val -423"/>
                <a:gd name="adj3" fmla="val 95768"/>
                <a:gd name="adj4" fmla="val -31237"/>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381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131313"/>
                  </a:solidFill>
                  <a:effectLst/>
                  <a:uLnTx/>
                  <a:uFillTx/>
                  <a:latin typeface="Calibri"/>
                  <a:ea typeface="DengXian"/>
                  <a:cs typeface="+mn-cs"/>
                </a:rPr>
                <a:t>Add characterization component for disk reading</a:t>
              </a:r>
              <a:endParaRPr kumimoji="0" lang="zh-CN" altLang="en-US" sz="1800" b="0" i="0" u="none" strike="noStrike" kern="0" cap="none" spc="0" normalizeH="0" baseline="0" noProof="0" dirty="0">
                <a:ln>
                  <a:noFill/>
                </a:ln>
                <a:solidFill>
                  <a:srgbClr val="131313"/>
                </a:solidFill>
                <a:effectLst/>
                <a:uLnTx/>
                <a:uFillTx/>
                <a:latin typeface="Calibri"/>
                <a:ea typeface="DengXian"/>
                <a:cs typeface="+mn-cs"/>
              </a:endParaRPr>
            </a:p>
          </p:txBody>
        </p:sp>
      </p:grpSp>
      <p:grpSp>
        <p:nvGrpSpPr>
          <p:cNvPr id="184" name="Group 183"/>
          <p:cNvGrpSpPr/>
          <p:nvPr/>
        </p:nvGrpSpPr>
        <p:grpSpPr>
          <a:xfrm>
            <a:off x="2713037" y="14996319"/>
            <a:ext cx="6705600" cy="2493818"/>
            <a:chOff x="1909682" y="2685011"/>
            <a:chExt cx="8076674" cy="3408218"/>
          </a:xfrm>
        </p:grpSpPr>
        <p:pic>
          <p:nvPicPr>
            <p:cNvPr id="185" name="Picture 184"/>
            <p:cNvPicPr>
              <a:picLocks noChangeAspect="1"/>
            </p:cNvPicPr>
            <p:nvPr/>
          </p:nvPicPr>
          <p:blipFill>
            <a:blip r:embed="rId4"/>
            <a:stretch>
              <a:fillRect/>
            </a:stretch>
          </p:blipFill>
          <p:spPr>
            <a:xfrm>
              <a:off x="1909682" y="2900169"/>
              <a:ext cx="7699831" cy="2892476"/>
            </a:xfrm>
            <a:prstGeom prst="rect">
              <a:avLst/>
            </a:prstGeom>
          </p:spPr>
        </p:pic>
        <p:sp>
          <p:nvSpPr>
            <p:cNvPr id="186" name="Rounded Rectangle 185"/>
            <p:cNvSpPr/>
            <p:nvPr/>
          </p:nvSpPr>
          <p:spPr>
            <a:xfrm>
              <a:off x="3646516" y="2685011"/>
              <a:ext cx="6339840" cy="3408218"/>
            </a:xfrm>
            <a:prstGeom prst="roundRect">
              <a:avLst/>
            </a:prstGeom>
            <a:noFill/>
            <a:ln w="381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DengXian"/>
                <a:cs typeface="+mn-cs"/>
              </a:endParaRPr>
            </a:p>
          </p:txBody>
        </p:sp>
        <p:sp>
          <p:nvSpPr>
            <p:cNvPr id="187" name="TextBox 186"/>
            <p:cNvSpPr txBox="1"/>
            <p:nvPr/>
          </p:nvSpPr>
          <p:spPr>
            <a:xfrm>
              <a:off x="8057879" y="2748607"/>
              <a:ext cx="1441548" cy="9233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This is the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part we are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rPr>
                <a:t>i</a:t>
              </a:r>
              <a:r>
                <a:rPr kumimoji="0" lang="en-US" altLang="zh-CN" sz="1800" b="0" i="0" u="none" strike="noStrike" kern="0" cap="none" spc="0" normalizeH="0" baseline="0" noProof="0" dirty="0" smtClean="0">
                  <a:ln>
                    <a:noFill/>
                  </a:ln>
                  <a:solidFill>
                    <a:sysClr val="windowText" lastClr="000000"/>
                  </a:solidFill>
                  <a:effectLst/>
                  <a:uLnTx/>
                  <a:uFillTx/>
                </a:rPr>
                <a:t>nterested in!</a:t>
              </a:r>
              <a:endParaRPr kumimoji="0" lang="zh-CN" altLang="en-US" sz="1800" b="0" i="0" u="none" strike="noStrike" kern="0" cap="none" spc="0" normalizeH="0" baseline="0" noProof="0" dirty="0">
                <a:ln>
                  <a:noFill/>
                </a:ln>
                <a:solidFill>
                  <a:sysClr val="windowText" lastClr="000000"/>
                </a:solidFill>
                <a:effectLst/>
                <a:uLnTx/>
                <a:uFillTx/>
              </a:endParaRPr>
            </a:p>
          </p:txBody>
        </p:sp>
      </p:grpSp>
      <p:pic>
        <p:nvPicPr>
          <p:cNvPr id="194" name="Picture 193"/>
          <p:cNvPicPr>
            <a:picLocks noChangeAspect="1"/>
          </p:cNvPicPr>
          <p:nvPr/>
        </p:nvPicPr>
        <p:blipFill>
          <a:blip r:embed="rId5"/>
          <a:stretch>
            <a:fillRect/>
          </a:stretch>
        </p:blipFill>
        <p:spPr>
          <a:xfrm>
            <a:off x="17953037" y="14757366"/>
            <a:ext cx="10972800" cy="3058353"/>
          </a:xfrm>
          <a:prstGeom prst="rect">
            <a:avLst/>
          </a:prstGeom>
        </p:spPr>
      </p:pic>
      <p:sp>
        <p:nvSpPr>
          <p:cNvPr id="195" name="TextBox 194"/>
          <p:cNvSpPr txBox="1"/>
          <p:nvPr/>
        </p:nvSpPr>
        <p:spPr>
          <a:xfrm>
            <a:off x="17953037" y="17739520"/>
            <a:ext cx="11125200" cy="457200"/>
          </a:xfrm>
          <a:prstGeom prst="rect">
            <a:avLst/>
          </a:prstGeom>
          <a:noFill/>
        </p:spPr>
        <p:txBody>
          <a:bodyPr wrap="square" rtlCol="0">
            <a:spAutoFit/>
          </a:bodyPr>
          <a:lstStyle/>
          <a:p>
            <a:r>
              <a:rPr lang="en-US" sz="2400" dirty="0" smtClean="0">
                <a:solidFill>
                  <a:srgbClr val="800000"/>
                </a:solidFill>
                <a:latin typeface="Calibri"/>
                <a:cs typeface="Calibri"/>
              </a:rPr>
              <a:t>Predicting Scalability of </a:t>
            </a:r>
            <a:r>
              <a:rPr lang="en-US" sz="2400" dirty="0">
                <a:solidFill>
                  <a:srgbClr val="800000"/>
                </a:solidFill>
                <a:latin typeface="Calibri"/>
                <a:cs typeface="Calibri"/>
              </a:rPr>
              <a:t>Smart </a:t>
            </a:r>
            <a:r>
              <a:rPr lang="en-US" sz="2400" dirty="0" smtClean="0">
                <a:solidFill>
                  <a:srgbClr val="800000"/>
                </a:solidFill>
                <a:latin typeface="Calibri"/>
                <a:cs typeface="Calibri"/>
              </a:rPr>
              <a:t>(conducted </a:t>
            </a:r>
            <a:r>
              <a:rPr lang="en-US" sz="2400" dirty="0">
                <a:solidFill>
                  <a:srgbClr val="800000"/>
                </a:solidFill>
                <a:latin typeface="Calibri"/>
                <a:cs typeface="Calibri"/>
              </a:rPr>
              <a:t>on the TACC Stampede cluster using 4 </a:t>
            </a:r>
            <a:r>
              <a:rPr lang="en-US" sz="2400" dirty="0" smtClean="0">
                <a:solidFill>
                  <a:srgbClr val="800000"/>
                </a:solidFill>
                <a:latin typeface="Calibri"/>
                <a:cs typeface="Calibri"/>
              </a:rPr>
              <a:t>nodes)</a:t>
            </a:r>
            <a:endParaRPr lang="en-US" sz="2400" dirty="0">
              <a:solidFill>
                <a:srgbClr val="800000"/>
              </a:solidFill>
              <a:latin typeface="Calibri"/>
              <a:cs typeface="Calibri"/>
            </a:endParaRPr>
          </a:p>
        </p:txBody>
      </p:sp>
      <p:sp>
        <p:nvSpPr>
          <p:cNvPr id="15" name="Rectangle 14"/>
          <p:cNvSpPr/>
          <p:nvPr/>
        </p:nvSpPr>
        <p:spPr>
          <a:xfrm>
            <a:off x="1798637" y="17705021"/>
            <a:ext cx="8602986" cy="461665"/>
          </a:xfrm>
          <a:prstGeom prst="rect">
            <a:avLst/>
          </a:prstGeom>
        </p:spPr>
        <p:txBody>
          <a:bodyPr wrap="none">
            <a:spAutoFit/>
          </a:bodyPr>
          <a:lstStyle/>
          <a:p>
            <a:r>
              <a:rPr lang="en-US" altLang="zh-CN" sz="2400" dirty="0">
                <a:solidFill>
                  <a:srgbClr val="800000"/>
                </a:solidFill>
                <a:latin typeface="Calibri"/>
                <a:cs typeface="Calibri"/>
              </a:rPr>
              <a:t>Smart: A </a:t>
            </a:r>
            <a:r>
              <a:rPr lang="en-US" altLang="zh-CN" sz="2400" dirty="0" err="1">
                <a:solidFill>
                  <a:srgbClr val="800000"/>
                </a:solidFill>
                <a:latin typeface="Calibri"/>
                <a:cs typeface="Calibri"/>
              </a:rPr>
              <a:t>MapReduce</a:t>
            </a:r>
            <a:r>
              <a:rPr lang="en-US" altLang="zh-CN" sz="2400" dirty="0">
                <a:solidFill>
                  <a:srgbClr val="800000"/>
                </a:solidFill>
                <a:latin typeface="Calibri"/>
                <a:cs typeface="Calibri"/>
              </a:rPr>
              <a:t>-Like Framework for In-Situ Scientific Analytics</a:t>
            </a:r>
            <a:endParaRPr lang="en-US" sz="2400" dirty="0">
              <a:solidFill>
                <a:srgbClr val="800000"/>
              </a:solidFill>
              <a:latin typeface="Calibri"/>
              <a:cs typeface="Calibri"/>
            </a:endParaRPr>
          </a:p>
        </p:txBody>
      </p:sp>
      <p:sp>
        <p:nvSpPr>
          <p:cNvPr id="16" name="Rectangle 15"/>
          <p:cNvSpPr/>
          <p:nvPr/>
        </p:nvSpPr>
        <p:spPr>
          <a:xfrm>
            <a:off x="2179637" y="14158119"/>
            <a:ext cx="7769224" cy="461665"/>
          </a:xfrm>
          <a:prstGeom prst="rect">
            <a:avLst/>
          </a:prstGeom>
        </p:spPr>
        <p:txBody>
          <a:bodyPr wrap="none">
            <a:spAutoFit/>
          </a:bodyPr>
          <a:lstStyle/>
          <a:p>
            <a:r>
              <a:rPr lang="en-US" altLang="zh-CN" sz="2400" dirty="0">
                <a:solidFill>
                  <a:srgbClr val="800000"/>
                </a:solidFill>
                <a:latin typeface="Calibri"/>
                <a:cs typeface="Calibri"/>
              </a:rPr>
              <a:t>SKOPE </a:t>
            </a:r>
            <a:r>
              <a:rPr lang="en-US" altLang="zh-CN" sz="2400" dirty="0" err="1">
                <a:solidFill>
                  <a:srgbClr val="800000"/>
                </a:solidFill>
                <a:latin typeface="Calibri"/>
                <a:cs typeface="Calibri"/>
              </a:rPr>
              <a:t>Extentions</a:t>
            </a:r>
            <a:r>
              <a:rPr lang="en-US" altLang="zh-CN" sz="2400" dirty="0">
                <a:solidFill>
                  <a:srgbClr val="800000"/>
                </a:solidFill>
                <a:latin typeface="Calibri"/>
                <a:cs typeface="Calibri"/>
              </a:rPr>
              <a:t>: Modeling Disk-Based and In-Situ Analytics</a:t>
            </a:r>
            <a:endParaRPr lang="en-US" dirty="0">
              <a:solidFill>
                <a:srgbClr val="800000"/>
              </a:solidFill>
              <a:latin typeface="Calibri"/>
              <a:cs typeface="Calibri"/>
            </a:endParaRPr>
          </a:p>
        </p:txBody>
      </p:sp>
      <p:grpSp>
        <p:nvGrpSpPr>
          <p:cNvPr id="198" name="Group 197"/>
          <p:cNvGrpSpPr/>
          <p:nvPr/>
        </p:nvGrpSpPr>
        <p:grpSpPr>
          <a:xfrm>
            <a:off x="1036637" y="18479433"/>
            <a:ext cx="28270200" cy="8045172"/>
            <a:chOff x="1036637" y="18609747"/>
            <a:chExt cx="28270200" cy="8045172"/>
          </a:xfrm>
        </p:grpSpPr>
        <p:sp>
          <p:nvSpPr>
            <p:cNvPr id="199" name="Rectangle 129"/>
            <p:cNvSpPr>
              <a:spLocks noChangeArrowheads="1"/>
            </p:cNvSpPr>
            <p:nvPr/>
          </p:nvSpPr>
          <p:spPr bwMode="auto">
            <a:xfrm>
              <a:off x="1112837" y="19339719"/>
              <a:ext cx="28194000" cy="7315200"/>
            </a:xfrm>
            <a:prstGeom prst="rect">
              <a:avLst/>
            </a:prstGeom>
            <a:ln w="38100">
              <a:solidFill>
                <a:srgbClr val="0000FF"/>
              </a:solidFill>
              <a:headEnd/>
              <a:tailEnd/>
            </a:ln>
          </p:spPr>
          <p:style>
            <a:lnRef idx="2">
              <a:schemeClr val="accent1"/>
            </a:lnRef>
            <a:fillRef idx="1">
              <a:schemeClr val="lt1"/>
            </a:fillRef>
            <a:effectRef idx="0">
              <a:schemeClr val="accent1"/>
            </a:effectRef>
            <a:fontRef idx="minor">
              <a:schemeClr val="dk1"/>
            </a:fontRef>
          </p:style>
          <p:txBody>
            <a:bodyPr wrap="none" lIns="83485" tIns="41743" rIns="83485" bIns="41743" anchor="ctr"/>
            <a:lstStyle/>
            <a:p>
              <a:pPr algn="just" defTabSz="835025" eaLnBrk="1" hangingPunct="1"/>
              <a:endParaRPr lang="en-US" sz="3200" dirty="0">
                <a:latin typeface="Arial"/>
                <a:cs typeface="Arial"/>
              </a:endParaRPr>
            </a:p>
          </p:txBody>
        </p:sp>
        <p:sp>
          <p:nvSpPr>
            <p:cNvPr id="200" name="TextBox 199"/>
            <p:cNvSpPr txBox="1"/>
            <p:nvPr/>
          </p:nvSpPr>
          <p:spPr>
            <a:xfrm>
              <a:off x="1036637" y="18609747"/>
              <a:ext cx="15871052" cy="707886"/>
            </a:xfrm>
            <a:prstGeom prst="rect">
              <a:avLst/>
            </a:prstGeom>
            <a:noFill/>
          </p:spPr>
          <p:txBody>
            <a:bodyPr wrap="none" rtlCol="0">
              <a:spAutoFit/>
            </a:bodyPr>
            <a:lstStyle/>
            <a:p>
              <a:r>
                <a:rPr lang="en-US" sz="4000" b="1" dirty="0" smtClean="0">
                  <a:solidFill>
                    <a:srgbClr val="0000FF"/>
                  </a:solidFill>
                </a:rPr>
                <a:t>MODELING END-TO-END SIMULATION-ANALYSIS WORKFLOW</a:t>
              </a:r>
              <a:endParaRPr lang="en-US" sz="4000" b="1" dirty="0">
                <a:solidFill>
                  <a:srgbClr val="0000FF"/>
                </a:solidFill>
              </a:endParaRPr>
            </a:p>
          </p:txBody>
        </p:sp>
        <p:grpSp>
          <p:nvGrpSpPr>
            <p:cNvPr id="201" name="Group 200"/>
            <p:cNvGrpSpPr/>
            <p:nvPr/>
          </p:nvGrpSpPr>
          <p:grpSpPr>
            <a:xfrm>
              <a:off x="8267289" y="19873119"/>
              <a:ext cx="8618948" cy="5105400"/>
              <a:chOff x="1265237" y="21320919"/>
              <a:chExt cx="8618948" cy="5105400"/>
            </a:xfrm>
          </p:grpSpPr>
          <p:sp>
            <p:nvSpPr>
              <p:cNvPr id="253" name="Oval 252"/>
              <p:cNvSpPr/>
              <p:nvPr/>
            </p:nvSpPr>
            <p:spPr>
              <a:xfrm>
                <a:off x="1265237" y="24005139"/>
                <a:ext cx="2057400" cy="1125780"/>
              </a:xfrm>
              <a:prstGeom prst="ellipse">
                <a:avLst/>
              </a:prstGeom>
              <a:solidFill>
                <a:schemeClr val="tx2">
                  <a:lumMod val="40000"/>
                  <a:lumOff val="60000"/>
                  <a:alpha val="90000"/>
                </a:scheme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800" b="1" dirty="0" smtClean="0">
                    <a:solidFill>
                      <a:schemeClr val="bg2">
                        <a:lumMod val="10000"/>
                      </a:schemeClr>
                    </a:solidFill>
                    <a:latin typeface="Calibri"/>
                    <a:cs typeface="Calibri"/>
                  </a:rPr>
                  <a:t>Minimum interval</a:t>
                </a:r>
                <a:endParaRPr lang="en-US" sz="2800" b="1" dirty="0">
                  <a:solidFill>
                    <a:schemeClr val="bg2">
                      <a:lumMod val="10000"/>
                    </a:schemeClr>
                  </a:solidFill>
                  <a:latin typeface="Calibri"/>
                  <a:cs typeface="Calibri"/>
                </a:endParaRPr>
              </a:p>
            </p:txBody>
          </p:sp>
          <p:sp>
            <p:nvSpPr>
              <p:cNvPr id="254" name="Oval 253"/>
              <p:cNvSpPr/>
              <p:nvPr/>
            </p:nvSpPr>
            <p:spPr>
              <a:xfrm>
                <a:off x="1942689" y="21948545"/>
                <a:ext cx="1837148" cy="743974"/>
              </a:xfrm>
              <a:prstGeom prst="ellipse">
                <a:avLst/>
              </a:prstGeom>
              <a:solidFill>
                <a:schemeClr val="tx2">
                  <a:lumMod val="40000"/>
                  <a:lumOff val="60000"/>
                  <a:alpha val="90000"/>
                </a:scheme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800" b="1" dirty="0" smtClean="0">
                    <a:solidFill>
                      <a:schemeClr val="bg2">
                        <a:lumMod val="10000"/>
                      </a:schemeClr>
                    </a:solidFill>
                    <a:latin typeface="Calibri"/>
                    <a:cs typeface="Calibri"/>
                  </a:rPr>
                  <a:t>Memory</a:t>
                </a:r>
                <a:endParaRPr lang="en-US" sz="2800" b="1" dirty="0">
                  <a:solidFill>
                    <a:schemeClr val="bg2">
                      <a:lumMod val="10000"/>
                    </a:schemeClr>
                  </a:solidFill>
                  <a:latin typeface="Calibri"/>
                  <a:cs typeface="Calibri"/>
                </a:endParaRPr>
              </a:p>
            </p:txBody>
          </p:sp>
          <p:grpSp>
            <p:nvGrpSpPr>
              <p:cNvPr id="255" name="Group 254"/>
              <p:cNvGrpSpPr/>
              <p:nvPr/>
            </p:nvGrpSpPr>
            <p:grpSpPr>
              <a:xfrm>
                <a:off x="2018889" y="25130919"/>
                <a:ext cx="1913348" cy="891229"/>
                <a:chOff x="6761235" y="4506684"/>
                <a:chExt cx="1913348" cy="891229"/>
              </a:xfrm>
            </p:grpSpPr>
            <p:sp>
              <p:nvSpPr>
                <p:cNvPr id="277" name="Oval 276"/>
                <p:cNvSpPr/>
                <p:nvPr/>
              </p:nvSpPr>
              <p:spPr>
                <a:xfrm>
                  <a:off x="6761235" y="4506684"/>
                  <a:ext cx="1837148" cy="891229"/>
                </a:xfrm>
                <a:prstGeom prst="ellipse">
                  <a:avLst/>
                </a:prstGeom>
                <a:solidFill>
                  <a:schemeClr val="tx2">
                    <a:lumMod val="40000"/>
                    <a:lumOff val="60000"/>
                    <a:alpha val="90000"/>
                  </a:scheme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dirty="0">
                    <a:solidFill>
                      <a:schemeClr val="bg2">
                        <a:lumMod val="10000"/>
                      </a:schemeClr>
                    </a:solidFill>
                    <a:latin typeface="Calibri"/>
                    <a:cs typeface="Calibri"/>
                  </a:endParaRPr>
                </a:p>
              </p:txBody>
            </p:sp>
            <p:sp>
              <p:nvSpPr>
                <p:cNvPr id="278" name="TextBox 277"/>
                <p:cNvSpPr txBox="1"/>
                <p:nvPr/>
              </p:nvSpPr>
              <p:spPr>
                <a:xfrm>
                  <a:off x="6763282" y="4648200"/>
                  <a:ext cx="1911301" cy="523220"/>
                </a:xfrm>
                <a:prstGeom prst="rect">
                  <a:avLst/>
                </a:prstGeom>
                <a:noFill/>
              </p:spPr>
              <p:txBody>
                <a:bodyPr wrap="none" rtlCol="0">
                  <a:spAutoFit/>
                </a:bodyPr>
                <a:lstStyle/>
                <a:p>
                  <a:r>
                    <a:rPr lang="en-US" sz="2800" b="1" dirty="0" smtClean="0">
                      <a:solidFill>
                        <a:srgbClr val="1E1C11"/>
                      </a:solidFill>
                      <a:latin typeface="Calibri"/>
                      <a:cs typeface="Calibri"/>
                    </a:rPr>
                    <a:t>Importance</a:t>
                  </a:r>
                  <a:endParaRPr lang="en-US" sz="2800" b="1" dirty="0">
                    <a:solidFill>
                      <a:srgbClr val="1E1C11"/>
                    </a:solidFill>
                    <a:latin typeface="Calibri"/>
                    <a:cs typeface="Calibri"/>
                  </a:endParaRPr>
                </a:p>
              </p:txBody>
            </p:sp>
          </p:grpSp>
          <p:grpSp>
            <p:nvGrpSpPr>
              <p:cNvPr id="256" name="Group 255"/>
              <p:cNvGrpSpPr/>
              <p:nvPr/>
            </p:nvGrpSpPr>
            <p:grpSpPr>
              <a:xfrm>
                <a:off x="7437437" y="24608788"/>
                <a:ext cx="1837148" cy="1125780"/>
                <a:chOff x="6761235" y="4348333"/>
                <a:chExt cx="1837148" cy="1125780"/>
              </a:xfrm>
            </p:grpSpPr>
            <p:sp>
              <p:nvSpPr>
                <p:cNvPr id="275" name="Oval 274"/>
                <p:cNvSpPr/>
                <p:nvPr/>
              </p:nvSpPr>
              <p:spPr>
                <a:xfrm>
                  <a:off x="6761235" y="4348333"/>
                  <a:ext cx="1837148" cy="1125780"/>
                </a:xfrm>
                <a:prstGeom prst="ellipse">
                  <a:avLst/>
                </a:prstGeom>
                <a:solidFill>
                  <a:srgbClr val="CCFFCC">
                    <a:alpha val="90000"/>
                  </a:srgb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dirty="0">
                    <a:solidFill>
                      <a:schemeClr val="bg2">
                        <a:lumMod val="10000"/>
                      </a:schemeClr>
                    </a:solidFill>
                    <a:latin typeface="Calibri"/>
                    <a:cs typeface="Calibri"/>
                  </a:endParaRPr>
                </a:p>
              </p:txBody>
            </p:sp>
            <p:sp>
              <p:nvSpPr>
                <p:cNvPr id="276" name="TextBox 275"/>
                <p:cNvSpPr txBox="1"/>
                <p:nvPr/>
              </p:nvSpPr>
              <p:spPr>
                <a:xfrm>
                  <a:off x="6858001" y="4413264"/>
                  <a:ext cx="1672986" cy="954107"/>
                </a:xfrm>
                <a:prstGeom prst="rect">
                  <a:avLst/>
                </a:prstGeom>
                <a:noFill/>
              </p:spPr>
              <p:txBody>
                <a:bodyPr wrap="square" rtlCol="0">
                  <a:spAutoFit/>
                </a:bodyPr>
                <a:lstStyle/>
                <a:p>
                  <a:pPr algn="ctr"/>
                  <a:r>
                    <a:rPr lang="en-US" sz="2800" b="1" dirty="0" smtClean="0">
                      <a:solidFill>
                        <a:srgbClr val="1E1C11"/>
                      </a:solidFill>
                      <a:latin typeface="Calibri"/>
                      <a:cs typeface="Calibri"/>
                    </a:rPr>
                    <a:t>Available memory</a:t>
                  </a:r>
                  <a:endParaRPr lang="en-US" sz="2800" b="1" dirty="0">
                    <a:solidFill>
                      <a:srgbClr val="1E1C11"/>
                    </a:solidFill>
                    <a:latin typeface="Calibri"/>
                    <a:cs typeface="Calibri"/>
                  </a:endParaRPr>
                </a:p>
              </p:txBody>
            </p:sp>
          </p:grpSp>
          <p:grpSp>
            <p:nvGrpSpPr>
              <p:cNvPr id="257" name="Group 256"/>
              <p:cNvGrpSpPr/>
              <p:nvPr/>
            </p:nvGrpSpPr>
            <p:grpSpPr>
              <a:xfrm>
                <a:off x="8047037" y="23395539"/>
                <a:ext cx="1837148" cy="1125780"/>
                <a:chOff x="2125252" y="5579820"/>
                <a:chExt cx="1837148" cy="1125780"/>
              </a:xfrm>
            </p:grpSpPr>
            <p:sp>
              <p:nvSpPr>
                <p:cNvPr id="273" name="Oval 272"/>
                <p:cNvSpPr/>
                <p:nvPr/>
              </p:nvSpPr>
              <p:spPr>
                <a:xfrm>
                  <a:off x="2125252" y="5579820"/>
                  <a:ext cx="1837148" cy="1125780"/>
                </a:xfrm>
                <a:prstGeom prst="ellipse">
                  <a:avLst/>
                </a:prstGeom>
                <a:solidFill>
                  <a:srgbClr val="CCFFCC">
                    <a:alpha val="90000"/>
                  </a:srgb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dirty="0">
                    <a:solidFill>
                      <a:schemeClr val="bg2">
                        <a:lumMod val="10000"/>
                      </a:schemeClr>
                    </a:solidFill>
                    <a:latin typeface="Calibri"/>
                    <a:cs typeface="Calibri"/>
                  </a:endParaRPr>
                </a:p>
              </p:txBody>
            </p:sp>
            <p:sp>
              <p:nvSpPr>
                <p:cNvPr id="274" name="TextBox 273"/>
                <p:cNvSpPr txBox="1"/>
                <p:nvPr/>
              </p:nvSpPr>
              <p:spPr>
                <a:xfrm>
                  <a:off x="2181823" y="5661971"/>
                  <a:ext cx="1743797" cy="954107"/>
                </a:xfrm>
                <a:prstGeom prst="rect">
                  <a:avLst/>
                </a:prstGeom>
                <a:noFill/>
              </p:spPr>
              <p:txBody>
                <a:bodyPr wrap="square" rtlCol="0">
                  <a:spAutoFit/>
                </a:bodyPr>
                <a:lstStyle/>
                <a:p>
                  <a:pPr algn="ctr"/>
                  <a:r>
                    <a:rPr lang="en-US" sz="2800" b="1" dirty="0" smtClean="0">
                      <a:solidFill>
                        <a:schemeClr val="bg2">
                          <a:lumMod val="10000"/>
                        </a:schemeClr>
                      </a:solidFill>
                      <a:latin typeface="Calibri"/>
                      <a:cs typeface="Calibri"/>
                    </a:rPr>
                    <a:t>Compute capacity</a:t>
                  </a:r>
                  <a:endParaRPr lang="en-US" sz="2800" b="1" dirty="0">
                    <a:solidFill>
                      <a:schemeClr val="bg2">
                        <a:lumMod val="10000"/>
                      </a:schemeClr>
                    </a:solidFill>
                    <a:latin typeface="Calibri"/>
                    <a:cs typeface="Calibri"/>
                  </a:endParaRPr>
                </a:p>
              </p:txBody>
            </p:sp>
          </p:grpSp>
          <p:grpSp>
            <p:nvGrpSpPr>
              <p:cNvPr id="258" name="Group 257"/>
              <p:cNvGrpSpPr/>
              <p:nvPr/>
            </p:nvGrpSpPr>
            <p:grpSpPr>
              <a:xfrm>
                <a:off x="7909737" y="22029890"/>
                <a:ext cx="1889900" cy="1196029"/>
                <a:chOff x="243700" y="3833171"/>
                <a:chExt cx="1889900" cy="1196029"/>
              </a:xfrm>
            </p:grpSpPr>
            <p:sp>
              <p:nvSpPr>
                <p:cNvPr id="271" name="Oval 270"/>
                <p:cNvSpPr/>
                <p:nvPr/>
              </p:nvSpPr>
              <p:spPr>
                <a:xfrm>
                  <a:off x="243700" y="3903420"/>
                  <a:ext cx="1837148" cy="1125780"/>
                </a:xfrm>
                <a:prstGeom prst="ellipse">
                  <a:avLst/>
                </a:prstGeom>
                <a:solidFill>
                  <a:srgbClr val="CCFFCC">
                    <a:alpha val="90000"/>
                  </a:srgb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dirty="0">
                    <a:solidFill>
                      <a:schemeClr val="bg2">
                        <a:lumMod val="10000"/>
                      </a:schemeClr>
                    </a:solidFill>
                    <a:latin typeface="Calibri"/>
                    <a:cs typeface="Calibri"/>
                  </a:endParaRPr>
                </a:p>
              </p:txBody>
            </p:sp>
            <p:sp>
              <p:nvSpPr>
                <p:cNvPr id="272" name="Rectangle 271"/>
                <p:cNvSpPr/>
                <p:nvPr/>
              </p:nvSpPr>
              <p:spPr>
                <a:xfrm>
                  <a:off x="304800" y="3833171"/>
                  <a:ext cx="1828800" cy="954107"/>
                </a:xfrm>
                <a:prstGeom prst="rect">
                  <a:avLst/>
                </a:prstGeom>
              </p:spPr>
              <p:txBody>
                <a:bodyPr wrap="square">
                  <a:spAutoFit/>
                </a:bodyPr>
                <a:lstStyle/>
                <a:p>
                  <a:pPr algn="ctr"/>
                  <a:r>
                    <a:rPr lang="en-US" sz="2800" b="1" dirty="0">
                      <a:solidFill>
                        <a:schemeClr val="bg2">
                          <a:lumMod val="10000"/>
                        </a:schemeClr>
                      </a:solidFill>
                      <a:latin typeface="Calibri"/>
                      <a:cs typeface="Calibri"/>
                    </a:rPr>
                    <a:t>I/O bandwidth</a:t>
                  </a:r>
                </a:p>
              </p:txBody>
            </p:sp>
          </p:grpSp>
          <p:sp>
            <p:nvSpPr>
              <p:cNvPr id="259" name="Oval 258"/>
              <p:cNvSpPr/>
              <p:nvPr/>
            </p:nvSpPr>
            <p:spPr>
              <a:xfrm>
                <a:off x="4789020" y="25300539"/>
                <a:ext cx="1581617" cy="1125780"/>
              </a:xfrm>
              <a:prstGeom prst="ellipse">
                <a:avLst/>
              </a:prstGeom>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2800" b="1" dirty="0" smtClean="0">
                    <a:solidFill>
                      <a:schemeClr val="tx1"/>
                    </a:solidFill>
                    <a:latin typeface="Calibri"/>
                    <a:cs typeface="Calibri"/>
                  </a:rPr>
                  <a:t>MILP</a:t>
                </a:r>
                <a:endParaRPr lang="en-US" sz="2800" b="1" dirty="0">
                  <a:solidFill>
                    <a:schemeClr val="tx1"/>
                  </a:solidFill>
                  <a:latin typeface="Calibri"/>
                  <a:cs typeface="Calibri"/>
                </a:endParaRPr>
              </a:p>
            </p:txBody>
          </p:sp>
          <p:cxnSp>
            <p:nvCxnSpPr>
              <p:cNvPr id="260" name="Elbow Connector 259"/>
              <p:cNvCxnSpPr>
                <a:stCxn id="262" idx="4"/>
                <a:endCxn id="259" idx="2"/>
              </p:cNvCxnSpPr>
              <p:nvPr/>
            </p:nvCxnSpPr>
            <p:spPr>
              <a:xfrm rot="16200000" flipH="1">
                <a:off x="3877098" y="24951506"/>
                <a:ext cx="1271861" cy="551983"/>
              </a:xfrm>
              <a:prstGeom prst="bentConnector2">
                <a:avLst/>
              </a:prstGeom>
              <a:ln w="76200" cmpd="sng">
                <a:solidFill>
                  <a:schemeClr val="tx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1" name="Elbow Connector 260"/>
              <p:cNvCxnSpPr>
                <a:stCxn id="269" idx="4"/>
                <a:endCxn id="259" idx="6"/>
              </p:cNvCxnSpPr>
              <p:nvPr/>
            </p:nvCxnSpPr>
            <p:spPr>
              <a:xfrm rot="5400000">
                <a:off x="5972945" y="24995212"/>
                <a:ext cx="1265910" cy="470525"/>
              </a:xfrm>
              <a:prstGeom prst="bentConnector2">
                <a:avLst/>
              </a:prstGeom>
              <a:ln w="76200" cmpd="sng">
                <a:solidFill>
                  <a:schemeClr val="tx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62" name="Oval 261"/>
              <p:cNvSpPr/>
              <p:nvPr/>
            </p:nvSpPr>
            <p:spPr>
              <a:xfrm>
                <a:off x="3246437" y="22838968"/>
                <a:ext cx="1981200" cy="1752600"/>
              </a:xfrm>
              <a:prstGeom prst="ellipse">
                <a:avLst/>
              </a:prstGeom>
              <a:solidFill>
                <a:srgbClr val="0000FF">
                  <a:alpha val="90000"/>
                </a:srgb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800" b="1" dirty="0" smtClean="0">
                    <a:solidFill>
                      <a:schemeClr val="bg1"/>
                    </a:solidFill>
                    <a:latin typeface="Calibri"/>
                    <a:cs typeface="Calibri"/>
                  </a:rPr>
                  <a:t>Analyses features</a:t>
                </a:r>
                <a:endParaRPr lang="en-US" sz="2800" b="1" dirty="0">
                  <a:solidFill>
                    <a:schemeClr val="bg1"/>
                  </a:solidFill>
                  <a:latin typeface="Calibri"/>
                  <a:cs typeface="Calibri"/>
                </a:endParaRPr>
              </a:p>
            </p:txBody>
          </p:sp>
          <p:grpSp>
            <p:nvGrpSpPr>
              <p:cNvPr id="263" name="Group 262"/>
              <p:cNvGrpSpPr/>
              <p:nvPr/>
            </p:nvGrpSpPr>
            <p:grpSpPr>
              <a:xfrm>
                <a:off x="5837237" y="22844919"/>
                <a:ext cx="2133600" cy="1752600"/>
                <a:chOff x="8382000" y="3862977"/>
                <a:chExt cx="2133600" cy="1752600"/>
              </a:xfrm>
            </p:grpSpPr>
            <p:sp>
              <p:nvSpPr>
                <p:cNvPr id="269" name="Oval 268"/>
                <p:cNvSpPr/>
                <p:nvPr/>
              </p:nvSpPr>
              <p:spPr>
                <a:xfrm>
                  <a:off x="8382000" y="3862977"/>
                  <a:ext cx="2007850" cy="1752600"/>
                </a:xfrm>
                <a:prstGeom prst="ellipse">
                  <a:avLst/>
                </a:prstGeom>
                <a:solidFill>
                  <a:srgbClr val="008000">
                    <a:alpha val="90000"/>
                  </a:srgb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dirty="0">
                    <a:solidFill>
                      <a:schemeClr val="bg1"/>
                    </a:solidFill>
                    <a:latin typeface="Calibri"/>
                    <a:cs typeface="Calibri"/>
                  </a:endParaRPr>
                </a:p>
              </p:txBody>
            </p:sp>
            <p:sp>
              <p:nvSpPr>
                <p:cNvPr id="270" name="TextBox 269"/>
                <p:cNvSpPr txBox="1"/>
                <p:nvPr/>
              </p:nvSpPr>
              <p:spPr>
                <a:xfrm>
                  <a:off x="8382000" y="4243977"/>
                  <a:ext cx="2133600" cy="954107"/>
                </a:xfrm>
                <a:prstGeom prst="rect">
                  <a:avLst/>
                </a:prstGeom>
                <a:noFill/>
              </p:spPr>
              <p:txBody>
                <a:bodyPr wrap="square" rtlCol="0">
                  <a:spAutoFit/>
                </a:bodyPr>
                <a:lstStyle/>
                <a:p>
                  <a:pPr algn="ctr"/>
                  <a:r>
                    <a:rPr lang="en-US" sz="2800" b="1" dirty="0" smtClean="0">
                      <a:solidFill>
                        <a:srgbClr val="FFFFFF"/>
                      </a:solidFill>
                      <a:latin typeface="Calibri"/>
                      <a:cs typeface="Calibri"/>
                    </a:rPr>
                    <a:t>System parameters</a:t>
                  </a:r>
                  <a:endParaRPr lang="en-US" sz="2800" b="1" dirty="0">
                    <a:solidFill>
                      <a:srgbClr val="FFFFFF"/>
                    </a:solidFill>
                    <a:latin typeface="Calibri"/>
                    <a:cs typeface="Calibri"/>
                  </a:endParaRPr>
                </a:p>
              </p:txBody>
            </p:sp>
          </p:grpSp>
          <p:sp>
            <p:nvSpPr>
              <p:cNvPr id="264" name="Oval 263"/>
              <p:cNvSpPr/>
              <p:nvPr/>
            </p:nvSpPr>
            <p:spPr>
              <a:xfrm>
                <a:off x="3085689" y="21320919"/>
                <a:ext cx="1837148" cy="743974"/>
              </a:xfrm>
              <a:prstGeom prst="ellipse">
                <a:avLst/>
              </a:prstGeom>
              <a:solidFill>
                <a:schemeClr val="tx2">
                  <a:lumMod val="40000"/>
                  <a:lumOff val="60000"/>
                  <a:alpha val="90000"/>
                </a:scheme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800" b="1" dirty="0" smtClean="0">
                    <a:solidFill>
                      <a:schemeClr val="bg2">
                        <a:lumMod val="10000"/>
                      </a:schemeClr>
                    </a:solidFill>
                    <a:latin typeface="Calibri"/>
                    <a:cs typeface="Calibri"/>
                  </a:rPr>
                  <a:t>Time</a:t>
                </a:r>
                <a:endParaRPr lang="en-US" sz="2800" b="1" dirty="0">
                  <a:solidFill>
                    <a:schemeClr val="bg2">
                      <a:lumMod val="10000"/>
                    </a:schemeClr>
                  </a:solidFill>
                  <a:latin typeface="Calibri"/>
                  <a:cs typeface="Calibri"/>
                </a:endParaRPr>
              </a:p>
            </p:txBody>
          </p:sp>
          <p:sp>
            <p:nvSpPr>
              <p:cNvPr id="265" name="Oval 264"/>
              <p:cNvSpPr/>
              <p:nvPr/>
            </p:nvSpPr>
            <p:spPr>
              <a:xfrm>
                <a:off x="1265237" y="22768719"/>
                <a:ext cx="1981200" cy="1125780"/>
              </a:xfrm>
              <a:prstGeom prst="ellipse">
                <a:avLst/>
              </a:prstGeom>
              <a:solidFill>
                <a:schemeClr val="tx2">
                  <a:lumMod val="40000"/>
                  <a:lumOff val="60000"/>
                  <a:alpha val="90000"/>
                </a:scheme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800" b="1" dirty="0" smtClean="0">
                    <a:solidFill>
                      <a:schemeClr val="bg2">
                        <a:lumMod val="10000"/>
                      </a:schemeClr>
                    </a:solidFill>
                    <a:latin typeface="Calibri"/>
                    <a:cs typeface="Calibri"/>
                  </a:rPr>
                  <a:t>Amount of output</a:t>
                </a:r>
                <a:endParaRPr lang="en-US" sz="2800" b="1" dirty="0">
                  <a:solidFill>
                    <a:schemeClr val="bg2">
                      <a:lumMod val="10000"/>
                    </a:schemeClr>
                  </a:solidFill>
                  <a:latin typeface="Calibri"/>
                  <a:cs typeface="Calibri"/>
                </a:endParaRPr>
              </a:p>
            </p:txBody>
          </p:sp>
          <p:grpSp>
            <p:nvGrpSpPr>
              <p:cNvPr id="266" name="Group 265"/>
              <p:cNvGrpSpPr/>
              <p:nvPr/>
            </p:nvGrpSpPr>
            <p:grpSpPr>
              <a:xfrm>
                <a:off x="6370637" y="21338139"/>
                <a:ext cx="1889900" cy="1125780"/>
                <a:chOff x="243700" y="3903420"/>
                <a:chExt cx="1889900" cy="1125780"/>
              </a:xfrm>
            </p:grpSpPr>
            <p:sp>
              <p:nvSpPr>
                <p:cNvPr id="267" name="Oval 266"/>
                <p:cNvSpPr/>
                <p:nvPr/>
              </p:nvSpPr>
              <p:spPr>
                <a:xfrm>
                  <a:off x="243700" y="3903420"/>
                  <a:ext cx="1837148" cy="1125780"/>
                </a:xfrm>
                <a:prstGeom prst="ellipse">
                  <a:avLst/>
                </a:prstGeom>
                <a:solidFill>
                  <a:srgbClr val="CCFFCC">
                    <a:alpha val="90000"/>
                  </a:srgbClr>
                </a:solidFill>
                <a:ln>
                  <a:noFill/>
                </a:ln>
                <a:effectLst>
                  <a:outerShdw blurRad="225425"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dirty="0">
                    <a:solidFill>
                      <a:schemeClr val="bg2">
                        <a:lumMod val="10000"/>
                      </a:schemeClr>
                    </a:solidFill>
                    <a:latin typeface="Calibri"/>
                    <a:cs typeface="Calibri"/>
                  </a:endParaRPr>
                </a:p>
              </p:txBody>
            </p:sp>
            <p:sp>
              <p:nvSpPr>
                <p:cNvPr id="268" name="Rectangle 267"/>
                <p:cNvSpPr/>
                <p:nvPr/>
              </p:nvSpPr>
              <p:spPr>
                <a:xfrm>
                  <a:off x="304800" y="3922693"/>
                  <a:ext cx="1828800" cy="954107"/>
                </a:xfrm>
                <a:prstGeom prst="rect">
                  <a:avLst/>
                </a:prstGeom>
              </p:spPr>
              <p:txBody>
                <a:bodyPr wrap="square">
                  <a:spAutoFit/>
                </a:bodyPr>
                <a:lstStyle/>
                <a:p>
                  <a:pPr algn="ctr"/>
                  <a:r>
                    <a:rPr lang="en-US" sz="2800" b="1" dirty="0" smtClean="0">
                      <a:solidFill>
                        <a:schemeClr val="bg2">
                          <a:lumMod val="10000"/>
                        </a:schemeClr>
                      </a:solidFill>
                      <a:latin typeface="Calibri"/>
                      <a:cs typeface="Calibri"/>
                    </a:rPr>
                    <a:t>Network bandwidth</a:t>
                  </a:r>
                  <a:endParaRPr lang="en-US" sz="2800" b="1" dirty="0">
                    <a:solidFill>
                      <a:schemeClr val="bg2">
                        <a:lumMod val="10000"/>
                      </a:schemeClr>
                    </a:solidFill>
                    <a:latin typeface="Calibri"/>
                    <a:cs typeface="Calibri"/>
                  </a:endParaRPr>
                </a:p>
              </p:txBody>
            </p:sp>
          </p:grpSp>
        </p:grpSp>
        <p:sp>
          <p:nvSpPr>
            <p:cNvPr id="202" name="Rectangle 201"/>
            <p:cNvSpPr/>
            <p:nvPr/>
          </p:nvSpPr>
          <p:spPr>
            <a:xfrm>
              <a:off x="8580437" y="25359519"/>
              <a:ext cx="8229600" cy="83099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smtClean="0">
                  <a:solidFill>
                    <a:srgbClr val="8F451E"/>
                  </a:solidFill>
                  <a:latin typeface="Calibri"/>
                  <a:cs typeface="Calibri"/>
                </a:rPr>
                <a:t>Mixed integer linear programming (MILP) based model incorporates various system and application parameters</a:t>
              </a:r>
              <a:endParaRPr kumimoji="0" lang="en-US" sz="2400" i="0" u="none" strike="noStrike" kern="0" cap="none" spc="0" normalizeH="0" baseline="0" noProof="0" dirty="0">
                <a:ln>
                  <a:noFill/>
                </a:ln>
                <a:solidFill>
                  <a:srgbClr val="8F451E"/>
                </a:solidFill>
                <a:effectLst/>
                <a:uLnTx/>
                <a:uFillTx/>
                <a:latin typeface="Calibri"/>
                <a:cs typeface="Calibri"/>
              </a:endParaRPr>
            </a:p>
          </p:txBody>
        </p:sp>
        <p:grpSp>
          <p:nvGrpSpPr>
            <p:cNvPr id="203" name="Group 202"/>
            <p:cNvGrpSpPr/>
            <p:nvPr/>
          </p:nvGrpSpPr>
          <p:grpSpPr>
            <a:xfrm>
              <a:off x="1341437" y="19492120"/>
              <a:ext cx="6477000" cy="7010400"/>
              <a:chOff x="1265237" y="19492120"/>
              <a:chExt cx="6477000" cy="7010400"/>
            </a:xfrm>
          </p:grpSpPr>
          <p:sp>
            <p:nvSpPr>
              <p:cNvPr id="218" name="Rounded Rectangle 217"/>
              <p:cNvSpPr/>
              <p:nvPr/>
            </p:nvSpPr>
            <p:spPr>
              <a:xfrm>
                <a:off x="1265237" y="19492120"/>
                <a:ext cx="6477000" cy="7010400"/>
              </a:xfrm>
              <a:prstGeom prst="roundRect">
                <a:avLst>
                  <a:gd name="adj" fmla="val 6767"/>
                </a:avLst>
              </a:prstGeom>
              <a:solidFill>
                <a:srgbClr val="E3F2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imes New Roman"/>
                  <a:ea typeface="+mn-ea"/>
                  <a:cs typeface="+mn-cs"/>
                </a:endParaRPr>
              </a:p>
            </p:txBody>
          </p:sp>
          <p:sp>
            <p:nvSpPr>
              <p:cNvPr id="219" name="Cube 218"/>
              <p:cNvSpPr/>
              <p:nvPr/>
            </p:nvSpPr>
            <p:spPr>
              <a:xfrm>
                <a:off x="4008437" y="25588119"/>
                <a:ext cx="1447800" cy="685800"/>
              </a:xfrm>
              <a:prstGeom prst="cube">
                <a:avLst/>
              </a:prstGeom>
              <a:gradFill rotWithShape="1">
                <a:gsLst>
                  <a:gs pos="0">
                    <a:srgbClr val="D6AC29">
                      <a:tint val="100000"/>
                      <a:shade val="100000"/>
                      <a:satMod val="130000"/>
                    </a:srgbClr>
                  </a:gs>
                  <a:gs pos="100000">
                    <a:srgbClr val="D6AC29">
                      <a:tint val="50000"/>
                      <a:shade val="100000"/>
                      <a:satMod val="350000"/>
                    </a:srgbClr>
                  </a:gs>
                </a:gsLst>
                <a:lin ang="16200000" scaled="0"/>
              </a:gradFill>
              <a:ln w="9525" cap="flat" cmpd="sng" algn="ctr">
                <a:solidFill>
                  <a:srgbClr val="D6AC2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3D203B"/>
                    </a:solidFill>
                    <a:effectLst/>
                    <a:uLnTx/>
                    <a:uFillTx/>
                    <a:latin typeface="Calibri"/>
                    <a:ea typeface="+mn-ea"/>
                    <a:cs typeface="Calibri"/>
                  </a:rPr>
                  <a:t>STORAGE</a:t>
                </a:r>
                <a:endParaRPr kumimoji="0" lang="en-US" b="1" i="0" u="none" strike="noStrike" kern="0" cap="none" spc="0" normalizeH="0" baseline="0" noProof="0" dirty="0">
                  <a:ln>
                    <a:noFill/>
                  </a:ln>
                  <a:solidFill>
                    <a:srgbClr val="3D203B"/>
                  </a:solidFill>
                  <a:effectLst/>
                  <a:uLnTx/>
                  <a:uFillTx/>
                  <a:latin typeface="Calibri"/>
                  <a:ea typeface="+mn-ea"/>
                  <a:cs typeface="Calibri"/>
                </a:endParaRPr>
              </a:p>
            </p:txBody>
          </p:sp>
          <p:grpSp>
            <p:nvGrpSpPr>
              <p:cNvPr id="220" name="Group 219"/>
              <p:cNvGrpSpPr/>
              <p:nvPr/>
            </p:nvGrpSpPr>
            <p:grpSpPr>
              <a:xfrm>
                <a:off x="1417637" y="21016119"/>
                <a:ext cx="6324600" cy="609600"/>
                <a:chOff x="1417637" y="20101719"/>
                <a:chExt cx="6324600" cy="609600"/>
              </a:xfrm>
            </p:grpSpPr>
            <p:grpSp>
              <p:nvGrpSpPr>
                <p:cNvPr id="241" name="Group 240"/>
                <p:cNvGrpSpPr/>
                <p:nvPr/>
              </p:nvGrpSpPr>
              <p:grpSpPr>
                <a:xfrm>
                  <a:off x="3170237" y="20101719"/>
                  <a:ext cx="1447800" cy="609600"/>
                  <a:chOff x="4465637" y="20254119"/>
                  <a:chExt cx="1447800" cy="675311"/>
                </a:xfrm>
              </p:grpSpPr>
              <p:sp>
                <p:nvSpPr>
                  <p:cNvPr id="251" name="Rounded Rectangle 250"/>
                  <p:cNvSpPr/>
                  <p:nvPr/>
                </p:nvSpPr>
                <p:spPr>
                  <a:xfrm>
                    <a:off x="4465637" y="20254119"/>
                    <a:ext cx="1371600" cy="675311"/>
                  </a:xfrm>
                  <a:prstGeom prst="roundRect">
                    <a:avLst/>
                  </a:prstGeom>
                  <a:gradFill flip="none" rotWithShape="1">
                    <a:gsLst>
                      <a:gs pos="0">
                        <a:srgbClr val="339900"/>
                      </a:gs>
                      <a:gs pos="100000">
                        <a:srgbClr val="FFFFFF"/>
                      </a:gs>
                    </a:gsLst>
                    <a:lin ang="7320000" scaled="0"/>
                    <a:tileRect/>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Times New Roman"/>
                      <a:ea typeface="+mn-ea"/>
                      <a:cs typeface="+mn-cs"/>
                    </a:endParaRPr>
                  </a:p>
                </p:txBody>
              </p:sp>
              <p:sp>
                <p:nvSpPr>
                  <p:cNvPr id="252" name="TextBox 251"/>
                  <p:cNvSpPr txBox="1"/>
                  <p:nvPr/>
                </p:nvSpPr>
                <p:spPr>
                  <a:xfrm>
                    <a:off x="4465637" y="20254119"/>
                    <a:ext cx="1447800" cy="5796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Calibri"/>
                        <a:cs typeface="Calibri"/>
                      </a:rPr>
                      <a:t>Analysis</a:t>
                    </a:r>
                    <a:endParaRPr kumimoji="0" lang="en-US" sz="2800" b="1" i="0" u="none" strike="noStrike" kern="0" cap="none" spc="0" normalizeH="0" baseline="0" noProof="0" dirty="0">
                      <a:ln>
                        <a:noFill/>
                      </a:ln>
                      <a:solidFill>
                        <a:srgbClr val="000000"/>
                      </a:solidFill>
                      <a:effectLst/>
                      <a:uLnTx/>
                      <a:uFillTx/>
                      <a:latin typeface="Calibri"/>
                      <a:cs typeface="Calibri"/>
                    </a:endParaRPr>
                  </a:p>
                </p:txBody>
              </p:sp>
            </p:grpSp>
            <p:grpSp>
              <p:nvGrpSpPr>
                <p:cNvPr id="242" name="Group 241"/>
                <p:cNvGrpSpPr/>
                <p:nvPr/>
              </p:nvGrpSpPr>
              <p:grpSpPr>
                <a:xfrm>
                  <a:off x="1417637" y="20101719"/>
                  <a:ext cx="1788747" cy="609600"/>
                  <a:chOff x="1417637" y="20101719"/>
                  <a:chExt cx="1788747" cy="609600"/>
                </a:xfrm>
              </p:grpSpPr>
              <p:sp>
                <p:nvSpPr>
                  <p:cNvPr id="249" name="Rounded Rectangle 248"/>
                  <p:cNvSpPr/>
                  <p:nvPr/>
                </p:nvSpPr>
                <p:spPr>
                  <a:xfrm>
                    <a:off x="1417637" y="20101719"/>
                    <a:ext cx="1752600" cy="609600"/>
                  </a:xfrm>
                  <a:prstGeom prst="roundRect">
                    <a:avLst/>
                  </a:prstGeom>
                  <a:gradFill rotWithShape="1">
                    <a:gsLst>
                      <a:gs pos="0">
                        <a:srgbClr val="BF5C28">
                          <a:tint val="100000"/>
                          <a:shade val="100000"/>
                          <a:satMod val="130000"/>
                        </a:srgbClr>
                      </a:gs>
                      <a:gs pos="100000">
                        <a:srgbClr val="BF5C28">
                          <a:tint val="50000"/>
                          <a:shade val="100000"/>
                          <a:satMod val="350000"/>
                        </a:srgbClr>
                      </a:gs>
                    </a:gsLst>
                    <a:lin ang="16200000" scaled="0"/>
                  </a:gradFill>
                  <a:ln w="9525" cap="flat" cmpd="sng" algn="ctr">
                    <a:solidFill>
                      <a:srgbClr val="BF5C28">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Times New Roman"/>
                      <a:ea typeface="+mn-ea"/>
                      <a:cs typeface="+mn-cs"/>
                    </a:endParaRPr>
                  </a:p>
                </p:txBody>
              </p:sp>
              <p:sp>
                <p:nvSpPr>
                  <p:cNvPr id="250" name="TextBox 249"/>
                  <p:cNvSpPr txBox="1"/>
                  <p:nvPr/>
                </p:nvSpPr>
                <p:spPr>
                  <a:xfrm>
                    <a:off x="1417637" y="20101719"/>
                    <a:ext cx="1788747" cy="523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Calibri"/>
                        <a:cs typeface="Calibri"/>
                      </a:rPr>
                      <a:t>S</a:t>
                    </a:r>
                    <a:r>
                      <a:rPr kumimoji="0" lang="en-US" sz="2800" b="1" i="0" u="none" strike="noStrike" kern="0" cap="none" spc="0" normalizeH="0" baseline="0" noProof="0" dirty="0" smtClean="0">
                        <a:ln>
                          <a:noFill/>
                        </a:ln>
                        <a:solidFill>
                          <a:srgbClr val="000000"/>
                        </a:solidFill>
                        <a:effectLst/>
                        <a:uLnTx/>
                        <a:uFillTx/>
                        <a:latin typeface="Calibri"/>
                        <a:cs typeface="Calibri"/>
                      </a:rPr>
                      <a:t>imulation</a:t>
                    </a:r>
                    <a:endParaRPr kumimoji="0" lang="en-US" sz="2800" b="1" i="0" u="none" strike="noStrike" kern="0" cap="none" spc="0" normalizeH="0" baseline="0" noProof="0" dirty="0">
                      <a:ln>
                        <a:noFill/>
                      </a:ln>
                      <a:solidFill>
                        <a:srgbClr val="000000"/>
                      </a:solidFill>
                      <a:effectLst/>
                      <a:uLnTx/>
                      <a:uFillTx/>
                      <a:latin typeface="Calibri"/>
                      <a:cs typeface="Calibri"/>
                    </a:endParaRPr>
                  </a:p>
                </p:txBody>
              </p:sp>
            </p:grpSp>
            <p:grpSp>
              <p:nvGrpSpPr>
                <p:cNvPr id="243" name="Group 242"/>
                <p:cNvGrpSpPr/>
                <p:nvPr/>
              </p:nvGrpSpPr>
              <p:grpSpPr>
                <a:xfrm>
                  <a:off x="6294437" y="20101719"/>
                  <a:ext cx="1447800" cy="609600"/>
                  <a:chOff x="4465637" y="20254119"/>
                  <a:chExt cx="1447800" cy="675311"/>
                </a:xfrm>
              </p:grpSpPr>
              <p:sp>
                <p:nvSpPr>
                  <p:cNvPr id="247" name="Rounded Rectangle 246"/>
                  <p:cNvSpPr/>
                  <p:nvPr/>
                </p:nvSpPr>
                <p:spPr>
                  <a:xfrm>
                    <a:off x="4465637" y="20254119"/>
                    <a:ext cx="1371600" cy="675311"/>
                  </a:xfrm>
                  <a:prstGeom prst="roundRect">
                    <a:avLst/>
                  </a:prstGeom>
                  <a:gradFill flip="none" rotWithShape="1">
                    <a:gsLst>
                      <a:gs pos="0">
                        <a:srgbClr val="339900"/>
                      </a:gs>
                      <a:gs pos="100000">
                        <a:srgbClr val="FFFFFF"/>
                      </a:gs>
                    </a:gsLst>
                    <a:lin ang="7320000" scaled="0"/>
                    <a:tileRect/>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Times New Roman"/>
                      <a:ea typeface="+mn-ea"/>
                      <a:cs typeface="+mn-cs"/>
                    </a:endParaRPr>
                  </a:p>
                </p:txBody>
              </p:sp>
              <p:sp>
                <p:nvSpPr>
                  <p:cNvPr id="248" name="TextBox 247"/>
                  <p:cNvSpPr txBox="1"/>
                  <p:nvPr/>
                </p:nvSpPr>
                <p:spPr>
                  <a:xfrm>
                    <a:off x="4465637" y="20254119"/>
                    <a:ext cx="1447800" cy="5796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Calibri"/>
                        <a:cs typeface="Calibri"/>
                      </a:rPr>
                      <a:t>Analysis</a:t>
                    </a:r>
                    <a:endParaRPr kumimoji="0" lang="en-US" sz="2800" b="1" i="0" u="none" strike="noStrike" kern="0" cap="none" spc="0" normalizeH="0" baseline="0" noProof="0" dirty="0">
                      <a:ln>
                        <a:noFill/>
                      </a:ln>
                      <a:solidFill>
                        <a:srgbClr val="000000"/>
                      </a:solidFill>
                      <a:effectLst/>
                      <a:uLnTx/>
                      <a:uFillTx/>
                      <a:latin typeface="Calibri"/>
                      <a:cs typeface="Calibri"/>
                    </a:endParaRPr>
                  </a:p>
                </p:txBody>
              </p:sp>
            </p:grpSp>
            <p:grpSp>
              <p:nvGrpSpPr>
                <p:cNvPr id="244" name="Group 243"/>
                <p:cNvGrpSpPr/>
                <p:nvPr/>
              </p:nvGrpSpPr>
              <p:grpSpPr>
                <a:xfrm>
                  <a:off x="4541837" y="20101719"/>
                  <a:ext cx="1788747" cy="609600"/>
                  <a:chOff x="1417637" y="20101719"/>
                  <a:chExt cx="1788747" cy="609600"/>
                </a:xfrm>
              </p:grpSpPr>
              <p:sp>
                <p:nvSpPr>
                  <p:cNvPr id="245" name="Rounded Rectangle 244"/>
                  <p:cNvSpPr/>
                  <p:nvPr/>
                </p:nvSpPr>
                <p:spPr>
                  <a:xfrm>
                    <a:off x="1417637" y="20101719"/>
                    <a:ext cx="1752600" cy="609600"/>
                  </a:xfrm>
                  <a:prstGeom prst="roundRect">
                    <a:avLst/>
                  </a:prstGeom>
                  <a:gradFill rotWithShape="1">
                    <a:gsLst>
                      <a:gs pos="0">
                        <a:srgbClr val="BF5C28">
                          <a:tint val="100000"/>
                          <a:shade val="100000"/>
                          <a:satMod val="130000"/>
                        </a:srgbClr>
                      </a:gs>
                      <a:gs pos="100000">
                        <a:srgbClr val="BF5C28">
                          <a:tint val="50000"/>
                          <a:shade val="100000"/>
                          <a:satMod val="350000"/>
                        </a:srgbClr>
                      </a:gs>
                    </a:gsLst>
                    <a:lin ang="16200000" scaled="0"/>
                  </a:gradFill>
                  <a:ln w="9525" cap="flat" cmpd="sng" algn="ctr">
                    <a:solidFill>
                      <a:srgbClr val="BF5C28">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Times New Roman"/>
                      <a:ea typeface="+mn-ea"/>
                      <a:cs typeface="+mn-cs"/>
                    </a:endParaRPr>
                  </a:p>
                </p:txBody>
              </p:sp>
              <p:sp>
                <p:nvSpPr>
                  <p:cNvPr id="246" name="TextBox 245"/>
                  <p:cNvSpPr txBox="1"/>
                  <p:nvPr/>
                </p:nvSpPr>
                <p:spPr>
                  <a:xfrm>
                    <a:off x="1417637" y="20101719"/>
                    <a:ext cx="1788747" cy="523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Calibri"/>
                        <a:cs typeface="Calibri"/>
                      </a:rPr>
                      <a:t>S</a:t>
                    </a:r>
                    <a:r>
                      <a:rPr kumimoji="0" lang="en-US" sz="2800" b="1" i="0" u="none" strike="noStrike" kern="0" cap="none" spc="0" normalizeH="0" baseline="0" noProof="0" dirty="0" smtClean="0">
                        <a:ln>
                          <a:noFill/>
                        </a:ln>
                        <a:solidFill>
                          <a:srgbClr val="000000"/>
                        </a:solidFill>
                        <a:effectLst/>
                        <a:uLnTx/>
                        <a:uFillTx/>
                        <a:latin typeface="Calibri"/>
                        <a:cs typeface="Calibri"/>
                      </a:rPr>
                      <a:t>imulation</a:t>
                    </a:r>
                    <a:endParaRPr kumimoji="0" lang="en-US" sz="2800" b="1" i="0" u="none" strike="noStrike" kern="0" cap="none" spc="0" normalizeH="0" baseline="0" noProof="0" dirty="0">
                      <a:ln>
                        <a:noFill/>
                      </a:ln>
                      <a:solidFill>
                        <a:srgbClr val="000000"/>
                      </a:solidFill>
                      <a:effectLst/>
                      <a:uLnTx/>
                      <a:uFillTx/>
                      <a:latin typeface="Calibri"/>
                      <a:cs typeface="Calibri"/>
                    </a:endParaRPr>
                  </a:p>
                </p:txBody>
              </p:sp>
            </p:grpSp>
          </p:grpSp>
          <p:grpSp>
            <p:nvGrpSpPr>
              <p:cNvPr id="222" name="Group 221"/>
              <p:cNvGrpSpPr/>
              <p:nvPr/>
            </p:nvGrpSpPr>
            <p:grpSpPr>
              <a:xfrm>
                <a:off x="6142037" y="23302119"/>
                <a:ext cx="1447800" cy="609600"/>
                <a:chOff x="4465637" y="20254119"/>
                <a:chExt cx="1447800" cy="675311"/>
              </a:xfrm>
            </p:grpSpPr>
            <p:sp>
              <p:nvSpPr>
                <p:cNvPr id="239" name="Rounded Rectangle 238"/>
                <p:cNvSpPr/>
                <p:nvPr/>
              </p:nvSpPr>
              <p:spPr>
                <a:xfrm>
                  <a:off x="4465637" y="20254119"/>
                  <a:ext cx="1447800" cy="675311"/>
                </a:xfrm>
                <a:prstGeom prst="roundRect">
                  <a:avLst/>
                </a:prstGeom>
                <a:gradFill flip="none" rotWithShape="1">
                  <a:gsLst>
                    <a:gs pos="0">
                      <a:srgbClr val="339900"/>
                    </a:gs>
                    <a:gs pos="100000">
                      <a:srgbClr val="FFFFFF"/>
                    </a:gs>
                  </a:gsLst>
                  <a:lin ang="7320000" scaled="0"/>
                  <a:tileRect/>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Times New Roman"/>
                    <a:ea typeface="+mn-ea"/>
                    <a:cs typeface="+mn-cs"/>
                  </a:endParaRPr>
                </a:p>
              </p:txBody>
            </p:sp>
            <p:sp>
              <p:nvSpPr>
                <p:cNvPr id="240" name="TextBox 239"/>
                <p:cNvSpPr txBox="1"/>
                <p:nvPr/>
              </p:nvSpPr>
              <p:spPr>
                <a:xfrm>
                  <a:off x="4465637" y="20254119"/>
                  <a:ext cx="1447800" cy="5796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Calibri"/>
                      <a:cs typeface="Calibri"/>
                    </a:rPr>
                    <a:t>Analysis</a:t>
                  </a:r>
                  <a:endParaRPr kumimoji="0" lang="en-US" sz="2800" b="1" i="0" u="none" strike="noStrike" kern="0" cap="none" spc="0" normalizeH="0" baseline="0" noProof="0" dirty="0">
                    <a:ln>
                      <a:noFill/>
                    </a:ln>
                    <a:solidFill>
                      <a:srgbClr val="000000"/>
                    </a:solidFill>
                    <a:effectLst/>
                    <a:uLnTx/>
                    <a:uFillTx/>
                    <a:latin typeface="Calibri"/>
                    <a:cs typeface="Calibri"/>
                  </a:endParaRPr>
                </a:p>
              </p:txBody>
            </p:sp>
          </p:grpSp>
          <p:grpSp>
            <p:nvGrpSpPr>
              <p:cNvPr id="223" name="Group 222"/>
              <p:cNvGrpSpPr/>
              <p:nvPr/>
            </p:nvGrpSpPr>
            <p:grpSpPr>
              <a:xfrm>
                <a:off x="1417637" y="23302119"/>
                <a:ext cx="1788747" cy="609600"/>
                <a:chOff x="1417637" y="20101719"/>
                <a:chExt cx="1788747" cy="609600"/>
              </a:xfrm>
            </p:grpSpPr>
            <p:sp>
              <p:nvSpPr>
                <p:cNvPr id="237" name="Rounded Rectangle 236"/>
                <p:cNvSpPr/>
                <p:nvPr/>
              </p:nvSpPr>
              <p:spPr>
                <a:xfrm>
                  <a:off x="1417637" y="20101719"/>
                  <a:ext cx="1752600" cy="609600"/>
                </a:xfrm>
                <a:prstGeom prst="roundRect">
                  <a:avLst/>
                </a:prstGeom>
                <a:gradFill rotWithShape="1">
                  <a:gsLst>
                    <a:gs pos="0">
                      <a:srgbClr val="BF5C28">
                        <a:tint val="100000"/>
                        <a:shade val="100000"/>
                        <a:satMod val="130000"/>
                      </a:srgbClr>
                    </a:gs>
                    <a:gs pos="100000">
                      <a:srgbClr val="BF5C28">
                        <a:tint val="50000"/>
                        <a:shade val="100000"/>
                        <a:satMod val="350000"/>
                      </a:srgbClr>
                    </a:gs>
                  </a:gsLst>
                  <a:lin ang="16200000" scaled="0"/>
                </a:gradFill>
                <a:ln w="9525" cap="flat" cmpd="sng" algn="ctr">
                  <a:solidFill>
                    <a:srgbClr val="BF5C28">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Times New Roman"/>
                    <a:ea typeface="+mn-ea"/>
                    <a:cs typeface="+mn-cs"/>
                  </a:endParaRPr>
                </a:p>
              </p:txBody>
            </p:sp>
            <p:sp>
              <p:nvSpPr>
                <p:cNvPr id="238" name="TextBox 237"/>
                <p:cNvSpPr txBox="1"/>
                <p:nvPr/>
              </p:nvSpPr>
              <p:spPr>
                <a:xfrm>
                  <a:off x="1417637" y="20101719"/>
                  <a:ext cx="1788747" cy="523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Calibri"/>
                      <a:cs typeface="Calibri"/>
                    </a:rPr>
                    <a:t>S</a:t>
                  </a:r>
                  <a:r>
                    <a:rPr kumimoji="0" lang="en-US" sz="2800" b="1" i="0" u="none" strike="noStrike" kern="0" cap="none" spc="0" normalizeH="0" baseline="0" noProof="0" dirty="0" smtClean="0">
                      <a:ln>
                        <a:noFill/>
                      </a:ln>
                      <a:solidFill>
                        <a:srgbClr val="000000"/>
                      </a:solidFill>
                      <a:effectLst/>
                      <a:uLnTx/>
                      <a:uFillTx/>
                      <a:latin typeface="Calibri"/>
                      <a:cs typeface="Calibri"/>
                    </a:rPr>
                    <a:t>imulation</a:t>
                  </a:r>
                  <a:endParaRPr kumimoji="0" lang="en-US" sz="2800" b="1" i="0" u="none" strike="noStrike" kern="0" cap="none" spc="0" normalizeH="0" baseline="0" noProof="0" dirty="0">
                    <a:ln>
                      <a:noFill/>
                    </a:ln>
                    <a:solidFill>
                      <a:srgbClr val="000000"/>
                    </a:solidFill>
                    <a:effectLst/>
                    <a:uLnTx/>
                    <a:uFillTx/>
                    <a:latin typeface="Calibri"/>
                    <a:cs typeface="Calibri"/>
                  </a:endParaRPr>
                </a:p>
              </p:txBody>
            </p:sp>
          </p:grpSp>
          <p:grpSp>
            <p:nvGrpSpPr>
              <p:cNvPr id="224" name="Group 223"/>
              <p:cNvGrpSpPr/>
              <p:nvPr/>
            </p:nvGrpSpPr>
            <p:grpSpPr>
              <a:xfrm>
                <a:off x="6142037" y="25588119"/>
                <a:ext cx="1447800" cy="609600"/>
                <a:chOff x="4465637" y="20254119"/>
                <a:chExt cx="1447800" cy="675311"/>
              </a:xfrm>
            </p:grpSpPr>
            <p:sp>
              <p:nvSpPr>
                <p:cNvPr id="235" name="Rounded Rectangle 234"/>
                <p:cNvSpPr/>
                <p:nvPr/>
              </p:nvSpPr>
              <p:spPr>
                <a:xfrm>
                  <a:off x="4465637" y="20254119"/>
                  <a:ext cx="1447800" cy="675311"/>
                </a:xfrm>
                <a:prstGeom prst="roundRect">
                  <a:avLst/>
                </a:prstGeom>
                <a:gradFill flip="none" rotWithShape="1">
                  <a:gsLst>
                    <a:gs pos="0">
                      <a:srgbClr val="339900"/>
                    </a:gs>
                    <a:gs pos="100000">
                      <a:srgbClr val="FFFFFF"/>
                    </a:gs>
                  </a:gsLst>
                  <a:lin ang="7320000" scaled="0"/>
                  <a:tileRect/>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Times New Roman"/>
                    <a:ea typeface="+mn-ea"/>
                    <a:cs typeface="+mn-cs"/>
                  </a:endParaRPr>
                </a:p>
              </p:txBody>
            </p:sp>
            <p:sp>
              <p:nvSpPr>
                <p:cNvPr id="236" name="TextBox 235"/>
                <p:cNvSpPr txBox="1"/>
                <p:nvPr/>
              </p:nvSpPr>
              <p:spPr>
                <a:xfrm>
                  <a:off x="4465637" y="20254122"/>
                  <a:ext cx="1447800" cy="5796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Calibri"/>
                      <a:cs typeface="Calibri"/>
                    </a:rPr>
                    <a:t>Analysis</a:t>
                  </a:r>
                  <a:endParaRPr kumimoji="0" lang="en-US" sz="2800" b="1" i="0" u="none" strike="noStrike" kern="0" cap="none" spc="0" normalizeH="0" baseline="0" noProof="0" dirty="0">
                    <a:ln>
                      <a:noFill/>
                    </a:ln>
                    <a:solidFill>
                      <a:srgbClr val="000000"/>
                    </a:solidFill>
                    <a:effectLst/>
                    <a:uLnTx/>
                    <a:uFillTx/>
                    <a:latin typeface="Calibri"/>
                    <a:cs typeface="Calibri"/>
                  </a:endParaRPr>
                </a:p>
              </p:txBody>
            </p:sp>
          </p:grpSp>
          <p:grpSp>
            <p:nvGrpSpPr>
              <p:cNvPr id="225" name="Group 224"/>
              <p:cNvGrpSpPr/>
              <p:nvPr/>
            </p:nvGrpSpPr>
            <p:grpSpPr>
              <a:xfrm>
                <a:off x="1417637" y="25588119"/>
                <a:ext cx="1788747" cy="609600"/>
                <a:chOff x="1417637" y="20101719"/>
                <a:chExt cx="1788747" cy="609600"/>
              </a:xfrm>
            </p:grpSpPr>
            <p:sp>
              <p:nvSpPr>
                <p:cNvPr id="233" name="Rounded Rectangle 232"/>
                <p:cNvSpPr/>
                <p:nvPr/>
              </p:nvSpPr>
              <p:spPr>
                <a:xfrm>
                  <a:off x="1417637" y="20101719"/>
                  <a:ext cx="1752600" cy="609600"/>
                </a:xfrm>
                <a:prstGeom prst="roundRect">
                  <a:avLst/>
                </a:prstGeom>
                <a:gradFill rotWithShape="1">
                  <a:gsLst>
                    <a:gs pos="0">
                      <a:srgbClr val="BF5C28">
                        <a:tint val="100000"/>
                        <a:shade val="100000"/>
                        <a:satMod val="130000"/>
                      </a:srgbClr>
                    </a:gs>
                    <a:gs pos="100000">
                      <a:srgbClr val="BF5C28">
                        <a:tint val="50000"/>
                        <a:shade val="100000"/>
                        <a:satMod val="350000"/>
                      </a:srgbClr>
                    </a:gs>
                  </a:gsLst>
                  <a:lin ang="16200000" scaled="0"/>
                </a:gradFill>
                <a:ln w="9525" cap="flat" cmpd="sng" algn="ctr">
                  <a:solidFill>
                    <a:srgbClr val="BF5C28">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Times New Roman"/>
                    <a:ea typeface="+mn-ea"/>
                    <a:cs typeface="+mn-cs"/>
                  </a:endParaRPr>
                </a:p>
              </p:txBody>
            </p:sp>
            <p:sp>
              <p:nvSpPr>
                <p:cNvPr id="234" name="TextBox 233"/>
                <p:cNvSpPr txBox="1"/>
                <p:nvPr/>
              </p:nvSpPr>
              <p:spPr>
                <a:xfrm>
                  <a:off x="1417637" y="20101719"/>
                  <a:ext cx="1788747" cy="523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Calibri"/>
                      <a:cs typeface="Calibri"/>
                    </a:rPr>
                    <a:t>S</a:t>
                  </a:r>
                  <a:r>
                    <a:rPr kumimoji="0" lang="en-US" sz="2800" b="1" i="0" u="none" strike="noStrike" kern="0" cap="none" spc="0" normalizeH="0" baseline="0" noProof="0" dirty="0" smtClean="0">
                      <a:ln>
                        <a:noFill/>
                      </a:ln>
                      <a:solidFill>
                        <a:srgbClr val="000000"/>
                      </a:solidFill>
                      <a:effectLst/>
                      <a:uLnTx/>
                      <a:uFillTx/>
                      <a:latin typeface="Calibri"/>
                      <a:cs typeface="Calibri"/>
                    </a:rPr>
                    <a:t>imulation</a:t>
                  </a:r>
                  <a:endParaRPr kumimoji="0" lang="en-US" sz="2800" b="1" i="0" u="none" strike="noStrike" kern="0" cap="none" spc="0" normalizeH="0" baseline="0" noProof="0" dirty="0">
                    <a:ln>
                      <a:noFill/>
                    </a:ln>
                    <a:solidFill>
                      <a:srgbClr val="000000"/>
                    </a:solidFill>
                    <a:effectLst/>
                    <a:uLnTx/>
                    <a:uFillTx/>
                    <a:latin typeface="Calibri"/>
                    <a:cs typeface="Calibri"/>
                  </a:endParaRPr>
                </a:p>
              </p:txBody>
            </p:sp>
          </p:grpSp>
          <p:cxnSp>
            <p:nvCxnSpPr>
              <p:cNvPr id="226" name="Straight Arrow Connector 225"/>
              <p:cNvCxnSpPr>
                <a:stCxn id="234" idx="3"/>
                <a:endCxn id="219" idx="2"/>
              </p:cNvCxnSpPr>
              <p:nvPr/>
            </p:nvCxnSpPr>
            <p:spPr bwMode="auto">
              <a:xfrm>
                <a:off x="3206384" y="25849730"/>
                <a:ext cx="802053" cy="16701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27" name="Straight Arrow Connector 226"/>
              <p:cNvCxnSpPr>
                <a:stCxn id="219" idx="4"/>
                <a:endCxn id="236" idx="1"/>
              </p:cNvCxnSpPr>
              <p:nvPr/>
            </p:nvCxnSpPr>
            <p:spPr bwMode="auto">
              <a:xfrm flipV="1">
                <a:off x="5284787" y="25849732"/>
                <a:ext cx="857250" cy="16701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28" name="Straight Arrow Connector 227"/>
              <p:cNvCxnSpPr>
                <a:stCxn id="238" idx="3"/>
                <a:endCxn id="240" idx="1"/>
              </p:cNvCxnSpPr>
              <p:nvPr/>
            </p:nvCxnSpPr>
            <p:spPr bwMode="auto">
              <a:xfrm flipV="1">
                <a:off x="3206384" y="23563729"/>
                <a:ext cx="2935653" cy="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29" name="TextBox 228"/>
              <p:cNvSpPr txBox="1"/>
              <p:nvPr/>
            </p:nvSpPr>
            <p:spPr>
              <a:xfrm>
                <a:off x="3170237" y="23454519"/>
                <a:ext cx="2971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smtClean="0">
                    <a:ln>
                      <a:noFill/>
                    </a:ln>
                    <a:solidFill>
                      <a:srgbClr val="000000"/>
                    </a:solidFill>
                    <a:effectLst/>
                    <a:uLnTx/>
                    <a:uFillTx/>
                    <a:latin typeface="Calibri"/>
                    <a:cs typeface="Calibri"/>
                  </a:rPr>
                  <a:t>Data transfer</a:t>
                </a:r>
                <a:endParaRPr kumimoji="0" lang="en-US" sz="2800" i="0" u="none" strike="noStrike" kern="0" cap="none" spc="0" normalizeH="0" baseline="0" noProof="0" dirty="0">
                  <a:ln>
                    <a:noFill/>
                  </a:ln>
                  <a:solidFill>
                    <a:srgbClr val="000000"/>
                  </a:solidFill>
                  <a:effectLst/>
                  <a:uLnTx/>
                  <a:uFillTx/>
                  <a:latin typeface="Calibri"/>
                  <a:cs typeface="Calibri"/>
                </a:endParaRPr>
              </a:p>
            </p:txBody>
          </p:sp>
          <p:sp>
            <p:nvSpPr>
              <p:cNvPr id="230" name="TextBox 229"/>
              <p:cNvSpPr txBox="1"/>
              <p:nvPr/>
            </p:nvSpPr>
            <p:spPr>
              <a:xfrm>
                <a:off x="1417637" y="19568319"/>
                <a:ext cx="6096000"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Calibri"/>
                    <a:cs typeface="Calibri"/>
                  </a:rPr>
                  <a:t>Mode 1: In situ analysis</a:t>
                </a:r>
              </a:p>
              <a:p>
                <a:pPr marL="0" marR="0" lvl="0" indent="0" defTabSz="914400" eaLnBrk="1" fontAlgn="auto" latinLnBrk="0" hangingPunct="1">
                  <a:lnSpc>
                    <a:spcPct val="100000"/>
                  </a:lnSpc>
                  <a:spcBef>
                    <a:spcPts val="0"/>
                  </a:spcBef>
                  <a:spcAft>
                    <a:spcPts val="0"/>
                  </a:spcAft>
                  <a:buClrTx/>
                  <a:buSzTx/>
                  <a:buFontTx/>
                  <a:buNone/>
                  <a:tabLst/>
                  <a:defRPr/>
                </a:pPr>
                <a:r>
                  <a:rPr lang="en-US" sz="2800" kern="0" dirty="0" smtClean="0">
                    <a:solidFill>
                      <a:srgbClr val="000000"/>
                    </a:solidFill>
                    <a:latin typeface="Calibri"/>
                    <a:cs typeface="Calibri"/>
                  </a:rPr>
                  <a:t>Simulation and analysis alternates at a desired interval</a:t>
                </a:r>
                <a:endParaRPr kumimoji="0" lang="en-US" sz="2800" i="0" u="none" strike="noStrike" kern="0" cap="none" spc="0" normalizeH="0" baseline="0" noProof="0" dirty="0">
                  <a:ln>
                    <a:noFill/>
                  </a:ln>
                  <a:solidFill>
                    <a:srgbClr val="000000"/>
                  </a:solidFill>
                  <a:effectLst/>
                  <a:uLnTx/>
                  <a:uFillTx/>
                  <a:latin typeface="Calibri"/>
                  <a:cs typeface="Calibri"/>
                </a:endParaRPr>
              </a:p>
            </p:txBody>
          </p:sp>
          <p:sp>
            <p:nvSpPr>
              <p:cNvPr id="231" name="TextBox 230"/>
              <p:cNvSpPr txBox="1"/>
              <p:nvPr/>
            </p:nvSpPr>
            <p:spPr>
              <a:xfrm>
                <a:off x="1417637" y="21917124"/>
                <a:ext cx="6096000"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Calibri"/>
                    <a:cs typeface="Calibri"/>
                  </a:rPr>
                  <a:t>Mode 2: Local co-analysis</a:t>
                </a:r>
              </a:p>
              <a:p>
                <a:pPr marL="0" marR="0" lvl="0" indent="0" defTabSz="914400" eaLnBrk="1" fontAlgn="auto" latinLnBrk="0" hangingPunct="1">
                  <a:lnSpc>
                    <a:spcPct val="100000"/>
                  </a:lnSpc>
                  <a:spcBef>
                    <a:spcPts val="0"/>
                  </a:spcBef>
                  <a:spcAft>
                    <a:spcPts val="0"/>
                  </a:spcAft>
                  <a:buClrTx/>
                  <a:buSzTx/>
                  <a:buFontTx/>
                  <a:buNone/>
                  <a:tabLst/>
                  <a:defRPr/>
                </a:pPr>
                <a:r>
                  <a:rPr lang="en-US" sz="2800" kern="0" dirty="0" smtClean="0">
                    <a:solidFill>
                      <a:srgbClr val="000000"/>
                    </a:solidFill>
                    <a:latin typeface="Calibri"/>
                    <a:cs typeface="Calibri"/>
                  </a:rPr>
                  <a:t>Simulation processes communicate data directly to analysis processes</a:t>
                </a:r>
                <a:endParaRPr kumimoji="0" lang="en-US" sz="2800" i="0" u="none" strike="noStrike" kern="0" cap="none" spc="0" normalizeH="0" baseline="0" noProof="0" dirty="0">
                  <a:ln>
                    <a:noFill/>
                  </a:ln>
                  <a:solidFill>
                    <a:srgbClr val="000000"/>
                  </a:solidFill>
                  <a:effectLst/>
                  <a:uLnTx/>
                  <a:uFillTx/>
                  <a:latin typeface="Calibri"/>
                  <a:cs typeface="Calibri"/>
                </a:endParaRPr>
              </a:p>
            </p:txBody>
          </p:sp>
          <p:sp>
            <p:nvSpPr>
              <p:cNvPr id="232" name="TextBox 231"/>
              <p:cNvSpPr txBox="1"/>
              <p:nvPr/>
            </p:nvSpPr>
            <p:spPr>
              <a:xfrm>
                <a:off x="1417637" y="24203124"/>
                <a:ext cx="6324600"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Calibri"/>
                    <a:cs typeface="Calibri"/>
                  </a:rPr>
                  <a:t>Mode 3: Remote</a:t>
                </a:r>
                <a:r>
                  <a:rPr kumimoji="0" lang="en-US" sz="2800" b="1" i="0" u="none" strike="noStrike" kern="0" cap="none" spc="0" normalizeH="0" noProof="0" dirty="0" smtClean="0">
                    <a:ln>
                      <a:noFill/>
                    </a:ln>
                    <a:solidFill>
                      <a:srgbClr val="000000"/>
                    </a:solidFill>
                    <a:effectLst/>
                    <a:uLnTx/>
                    <a:uFillTx/>
                    <a:latin typeface="Calibri"/>
                    <a:cs typeface="Calibri"/>
                  </a:rPr>
                  <a:t> c</a:t>
                </a:r>
                <a:r>
                  <a:rPr kumimoji="0" lang="en-US" sz="2800" b="1" i="0" u="none" strike="noStrike" kern="0" cap="none" spc="0" normalizeH="0" baseline="0" noProof="0" dirty="0" smtClean="0">
                    <a:ln>
                      <a:noFill/>
                    </a:ln>
                    <a:solidFill>
                      <a:srgbClr val="000000"/>
                    </a:solidFill>
                    <a:effectLst/>
                    <a:uLnTx/>
                    <a:uFillTx/>
                    <a:latin typeface="Calibri"/>
                    <a:cs typeface="Calibri"/>
                  </a:rPr>
                  <a:t>o-analysis</a:t>
                </a:r>
              </a:p>
              <a:p>
                <a:pPr marL="0" marR="0" lvl="0" indent="0" defTabSz="914400" eaLnBrk="1" fontAlgn="auto" latinLnBrk="0" hangingPunct="1">
                  <a:lnSpc>
                    <a:spcPct val="100000"/>
                  </a:lnSpc>
                  <a:spcBef>
                    <a:spcPts val="0"/>
                  </a:spcBef>
                  <a:spcAft>
                    <a:spcPts val="0"/>
                  </a:spcAft>
                  <a:buClrTx/>
                  <a:buSzTx/>
                  <a:buFontTx/>
                  <a:buNone/>
                  <a:tabLst/>
                  <a:defRPr/>
                </a:pPr>
                <a:r>
                  <a:rPr lang="en-US" sz="2800" kern="0" dirty="0" smtClean="0">
                    <a:solidFill>
                      <a:srgbClr val="000000"/>
                    </a:solidFill>
                    <a:latin typeface="Calibri"/>
                    <a:cs typeface="Calibri"/>
                  </a:rPr>
                  <a:t>Simulation communicates data to analysis via some form of storage</a:t>
                </a:r>
                <a:endParaRPr kumimoji="0" lang="en-US" sz="2800" i="0" u="none" strike="noStrike" kern="0" cap="none" spc="0" normalizeH="0" baseline="0" noProof="0" dirty="0">
                  <a:ln>
                    <a:noFill/>
                  </a:ln>
                  <a:solidFill>
                    <a:srgbClr val="000000"/>
                  </a:solidFill>
                  <a:effectLst/>
                  <a:uLnTx/>
                  <a:uFillTx/>
                  <a:latin typeface="Calibri"/>
                  <a:cs typeface="Calibri"/>
                </a:endParaRPr>
              </a:p>
            </p:txBody>
          </p:sp>
        </p:grpSp>
        <p:sp>
          <p:nvSpPr>
            <p:cNvPr id="204" name="Rounded Rectangle 203"/>
            <p:cNvSpPr/>
            <p:nvPr/>
          </p:nvSpPr>
          <p:spPr>
            <a:xfrm>
              <a:off x="17267237" y="19492119"/>
              <a:ext cx="11811000" cy="7010400"/>
            </a:xfrm>
            <a:prstGeom prst="roundRect">
              <a:avLst>
                <a:gd name="adj" fmla="val 6767"/>
              </a:avLst>
            </a:prstGeom>
            <a:solidFill>
              <a:srgbClr val="E3F2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imes New Roman"/>
                <a:ea typeface="+mn-ea"/>
                <a:cs typeface="+mn-cs"/>
              </a:endParaRPr>
            </a:p>
          </p:txBody>
        </p:sp>
        <p:grpSp>
          <p:nvGrpSpPr>
            <p:cNvPr id="205" name="Group 204"/>
            <p:cNvGrpSpPr/>
            <p:nvPr/>
          </p:nvGrpSpPr>
          <p:grpSpPr>
            <a:xfrm>
              <a:off x="17495837" y="19614992"/>
              <a:ext cx="11658600" cy="6658927"/>
              <a:chOff x="17419637" y="19614992"/>
              <a:chExt cx="11658600" cy="6658927"/>
            </a:xfrm>
          </p:grpSpPr>
          <p:sp>
            <p:nvSpPr>
              <p:cNvPr id="206" name="Rectangle 205"/>
              <p:cNvSpPr/>
              <p:nvPr/>
            </p:nvSpPr>
            <p:spPr>
              <a:xfrm>
                <a:off x="17419637" y="20595412"/>
                <a:ext cx="5181600" cy="523220"/>
              </a:xfrm>
              <a:prstGeom prst="rect">
                <a:avLst/>
              </a:prstGeom>
            </p:spPr>
            <p:txBody>
              <a:bodyPr wrap="square">
                <a:spAutoFit/>
              </a:bodyPr>
              <a:lstStyle/>
              <a:p>
                <a:r>
                  <a:rPr lang="en-US" sz="2800" b="1" dirty="0" smtClean="0">
                    <a:solidFill>
                      <a:schemeClr val="bg2">
                        <a:lumMod val="10000"/>
                      </a:schemeClr>
                    </a:solidFill>
                    <a:latin typeface="Calibri"/>
                    <a:cs typeface="Calibri"/>
                  </a:rPr>
                  <a:t>Objective of Linear Program</a:t>
                </a:r>
                <a:endParaRPr lang="en-US" sz="2800" b="1" dirty="0">
                  <a:solidFill>
                    <a:schemeClr val="bg2">
                      <a:lumMod val="10000"/>
                    </a:schemeClr>
                  </a:solidFill>
                  <a:latin typeface="Calibri"/>
                  <a:cs typeface="Calibri"/>
                </a:endParaRPr>
              </a:p>
            </p:txBody>
          </p:sp>
          <p:sp>
            <p:nvSpPr>
              <p:cNvPr id="207" name="Rectangle 206"/>
              <p:cNvSpPr/>
              <p:nvPr/>
            </p:nvSpPr>
            <p:spPr>
              <a:xfrm>
                <a:off x="17419637" y="21016119"/>
                <a:ext cx="11658600" cy="523220"/>
              </a:xfrm>
              <a:prstGeom prst="rect">
                <a:avLst/>
              </a:prstGeom>
            </p:spPr>
            <p:txBody>
              <a:bodyPr wrap="square">
                <a:spAutoFit/>
              </a:bodyPr>
              <a:lstStyle/>
              <a:p>
                <a:r>
                  <a:rPr lang="en-US" sz="2800" dirty="0" smtClean="0">
                    <a:solidFill>
                      <a:schemeClr val="bg2">
                        <a:lumMod val="10000"/>
                      </a:schemeClr>
                    </a:solidFill>
                    <a:latin typeface="Calibri"/>
                    <a:cs typeface="Calibri"/>
                  </a:rPr>
                  <a:t>Maximize number of different important analyses and their frequencies</a:t>
                </a:r>
                <a:endParaRPr lang="en-US" sz="2800" dirty="0">
                  <a:solidFill>
                    <a:schemeClr val="bg2">
                      <a:lumMod val="10000"/>
                    </a:schemeClr>
                  </a:solidFill>
                  <a:latin typeface="Calibri"/>
                  <a:cs typeface="Calibri"/>
                </a:endParaRPr>
              </a:p>
            </p:txBody>
          </p:sp>
          <p:sp>
            <p:nvSpPr>
              <p:cNvPr id="208" name="Rectangle 207"/>
              <p:cNvSpPr/>
              <p:nvPr/>
            </p:nvSpPr>
            <p:spPr>
              <a:xfrm>
                <a:off x="17419637" y="21625719"/>
                <a:ext cx="5181600" cy="523220"/>
              </a:xfrm>
              <a:prstGeom prst="rect">
                <a:avLst/>
              </a:prstGeom>
            </p:spPr>
            <p:txBody>
              <a:bodyPr wrap="square">
                <a:spAutoFit/>
              </a:bodyPr>
              <a:lstStyle/>
              <a:p>
                <a:r>
                  <a:rPr lang="en-US" sz="2800" b="1" dirty="0" smtClean="0">
                    <a:solidFill>
                      <a:schemeClr val="bg2">
                        <a:lumMod val="10000"/>
                      </a:schemeClr>
                    </a:solidFill>
                    <a:latin typeface="Calibri"/>
                    <a:cs typeface="Calibri"/>
                  </a:rPr>
                  <a:t>Constraints</a:t>
                </a:r>
                <a:endParaRPr lang="en-US" sz="2800" b="1" dirty="0">
                  <a:solidFill>
                    <a:schemeClr val="bg2">
                      <a:lumMod val="10000"/>
                    </a:schemeClr>
                  </a:solidFill>
                  <a:latin typeface="Calibri"/>
                  <a:cs typeface="Calibri"/>
                </a:endParaRPr>
              </a:p>
            </p:txBody>
          </p:sp>
          <p:sp>
            <p:nvSpPr>
              <p:cNvPr id="209" name="Rectangle 208"/>
              <p:cNvSpPr/>
              <p:nvPr/>
            </p:nvSpPr>
            <p:spPr>
              <a:xfrm>
                <a:off x="17419637" y="22033032"/>
                <a:ext cx="11658600" cy="523220"/>
              </a:xfrm>
              <a:prstGeom prst="rect">
                <a:avLst/>
              </a:prstGeom>
            </p:spPr>
            <p:txBody>
              <a:bodyPr wrap="square">
                <a:spAutoFit/>
              </a:bodyPr>
              <a:lstStyle/>
              <a:p>
                <a:r>
                  <a:rPr lang="en-US" sz="2800" dirty="0" smtClean="0">
                    <a:solidFill>
                      <a:schemeClr val="bg2">
                        <a:lumMod val="10000"/>
                      </a:schemeClr>
                    </a:solidFill>
                    <a:latin typeface="Calibri"/>
                    <a:cs typeface="Calibri"/>
                  </a:rPr>
                  <a:t>Throughput, available memory/storage, analysis specifications</a:t>
                </a:r>
                <a:endParaRPr lang="en-US" sz="2800" dirty="0">
                  <a:solidFill>
                    <a:schemeClr val="bg2">
                      <a:lumMod val="10000"/>
                    </a:schemeClr>
                  </a:solidFill>
                  <a:latin typeface="Calibri"/>
                  <a:cs typeface="Calibri"/>
                </a:endParaRPr>
              </a:p>
            </p:txBody>
          </p:sp>
          <p:sp>
            <p:nvSpPr>
              <p:cNvPr id="210" name="Rectangle 209"/>
              <p:cNvSpPr/>
              <p:nvPr/>
            </p:nvSpPr>
            <p:spPr>
              <a:xfrm>
                <a:off x="17419637" y="22600186"/>
                <a:ext cx="5181600" cy="523220"/>
              </a:xfrm>
              <a:prstGeom prst="rect">
                <a:avLst/>
              </a:prstGeom>
            </p:spPr>
            <p:txBody>
              <a:bodyPr wrap="square">
                <a:spAutoFit/>
              </a:bodyPr>
              <a:lstStyle/>
              <a:p>
                <a:r>
                  <a:rPr lang="en-US" sz="2800" b="1" dirty="0" smtClean="0">
                    <a:solidFill>
                      <a:schemeClr val="bg2">
                        <a:lumMod val="10000"/>
                      </a:schemeClr>
                    </a:solidFill>
                    <a:latin typeface="Calibri"/>
                    <a:cs typeface="Calibri"/>
                  </a:rPr>
                  <a:t>Output</a:t>
                </a:r>
                <a:endParaRPr lang="en-US" sz="2800" b="1" dirty="0">
                  <a:solidFill>
                    <a:schemeClr val="bg2">
                      <a:lumMod val="10000"/>
                    </a:schemeClr>
                  </a:solidFill>
                  <a:latin typeface="Calibri"/>
                  <a:cs typeface="Calibri"/>
                </a:endParaRPr>
              </a:p>
            </p:txBody>
          </p:sp>
          <p:sp>
            <p:nvSpPr>
              <p:cNvPr id="211" name="Rectangle 210"/>
              <p:cNvSpPr/>
              <p:nvPr/>
            </p:nvSpPr>
            <p:spPr>
              <a:xfrm>
                <a:off x="17419637" y="23007499"/>
                <a:ext cx="11658600" cy="523220"/>
              </a:xfrm>
              <a:prstGeom prst="rect">
                <a:avLst/>
              </a:prstGeom>
            </p:spPr>
            <p:txBody>
              <a:bodyPr wrap="square">
                <a:spAutoFit/>
              </a:bodyPr>
              <a:lstStyle/>
              <a:p>
                <a:r>
                  <a:rPr lang="en-US" sz="2800" dirty="0" smtClean="0">
                    <a:solidFill>
                      <a:schemeClr val="bg2">
                        <a:lumMod val="10000"/>
                      </a:schemeClr>
                    </a:solidFill>
                    <a:latin typeface="Calibri"/>
                    <a:cs typeface="Calibri"/>
                  </a:rPr>
                  <a:t>Analyses feasibility and their frequencies</a:t>
                </a:r>
                <a:endParaRPr lang="en-US" sz="2800" dirty="0">
                  <a:solidFill>
                    <a:schemeClr val="bg2">
                      <a:lumMod val="10000"/>
                    </a:schemeClr>
                  </a:solidFill>
                  <a:latin typeface="Calibri"/>
                  <a:cs typeface="Calibri"/>
                </a:endParaRPr>
              </a:p>
            </p:txBody>
          </p:sp>
          <p:sp>
            <p:nvSpPr>
              <p:cNvPr id="212" name="Rectangle 211"/>
              <p:cNvSpPr/>
              <p:nvPr/>
            </p:nvSpPr>
            <p:spPr>
              <a:xfrm>
                <a:off x="17419637" y="19614992"/>
                <a:ext cx="5181600" cy="523220"/>
              </a:xfrm>
              <a:prstGeom prst="rect">
                <a:avLst/>
              </a:prstGeom>
            </p:spPr>
            <p:txBody>
              <a:bodyPr wrap="square">
                <a:spAutoFit/>
              </a:bodyPr>
              <a:lstStyle/>
              <a:p>
                <a:r>
                  <a:rPr lang="en-US" sz="2800" b="1" dirty="0" smtClean="0">
                    <a:solidFill>
                      <a:schemeClr val="bg2">
                        <a:lumMod val="10000"/>
                      </a:schemeClr>
                    </a:solidFill>
                    <a:latin typeface="Calibri"/>
                    <a:cs typeface="Calibri"/>
                  </a:rPr>
                  <a:t>Motivation</a:t>
                </a:r>
                <a:endParaRPr lang="en-US" sz="2800" b="1" dirty="0">
                  <a:solidFill>
                    <a:schemeClr val="bg2">
                      <a:lumMod val="10000"/>
                    </a:schemeClr>
                  </a:solidFill>
                  <a:latin typeface="Calibri"/>
                  <a:cs typeface="Calibri"/>
                </a:endParaRPr>
              </a:p>
            </p:txBody>
          </p:sp>
          <p:sp>
            <p:nvSpPr>
              <p:cNvPr id="213" name="Rectangle 212"/>
              <p:cNvSpPr/>
              <p:nvPr/>
            </p:nvSpPr>
            <p:spPr>
              <a:xfrm>
                <a:off x="17419637" y="20035699"/>
                <a:ext cx="11658600" cy="523220"/>
              </a:xfrm>
              <a:prstGeom prst="rect">
                <a:avLst/>
              </a:prstGeom>
            </p:spPr>
            <p:txBody>
              <a:bodyPr wrap="square">
                <a:spAutoFit/>
              </a:bodyPr>
              <a:lstStyle/>
              <a:p>
                <a:r>
                  <a:rPr lang="en-US" sz="2800" dirty="0" smtClean="0">
                    <a:solidFill>
                      <a:schemeClr val="bg2">
                        <a:lumMod val="10000"/>
                      </a:schemeClr>
                    </a:solidFill>
                    <a:latin typeface="Calibri"/>
                    <a:cs typeface="Calibri"/>
                  </a:rPr>
                  <a:t>Derive maximum scientific insight from the simulations with minimum delay</a:t>
                </a:r>
                <a:endParaRPr lang="en-US" sz="2800" dirty="0">
                  <a:solidFill>
                    <a:schemeClr val="bg2">
                      <a:lumMod val="10000"/>
                    </a:schemeClr>
                  </a:solidFill>
                  <a:latin typeface="Calibri"/>
                  <a:cs typeface="Calibri"/>
                </a:endParaRPr>
              </a:p>
            </p:txBody>
          </p:sp>
          <p:sp>
            <p:nvSpPr>
              <p:cNvPr id="214" name="Rectangle 213"/>
              <p:cNvSpPr/>
              <p:nvPr/>
            </p:nvSpPr>
            <p:spPr>
              <a:xfrm>
                <a:off x="17419637" y="23540899"/>
                <a:ext cx="5181600" cy="523220"/>
              </a:xfrm>
              <a:prstGeom prst="rect">
                <a:avLst/>
              </a:prstGeom>
            </p:spPr>
            <p:txBody>
              <a:bodyPr wrap="square">
                <a:spAutoFit/>
              </a:bodyPr>
              <a:lstStyle/>
              <a:p>
                <a:r>
                  <a:rPr lang="en-US" sz="2800" b="1" dirty="0" smtClean="0">
                    <a:solidFill>
                      <a:schemeClr val="bg2">
                        <a:lumMod val="10000"/>
                      </a:schemeClr>
                    </a:solidFill>
                    <a:latin typeface="Calibri"/>
                    <a:cs typeface="Calibri"/>
                  </a:rPr>
                  <a:t>Experiments</a:t>
                </a:r>
                <a:endParaRPr lang="en-US" sz="2800" b="1" dirty="0">
                  <a:solidFill>
                    <a:schemeClr val="bg2">
                      <a:lumMod val="10000"/>
                    </a:schemeClr>
                  </a:solidFill>
                  <a:latin typeface="Calibri"/>
                  <a:cs typeface="Calibri"/>
                </a:endParaRPr>
              </a:p>
            </p:txBody>
          </p:sp>
          <p:sp>
            <p:nvSpPr>
              <p:cNvPr id="215" name="Rectangle 214"/>
              <p:cNvSpPr/>
              <p:nvPr/>
            </p:nvSpPr>
            <p:spPr>
              <a:xfrm>
                <a:off x="17419637" y="23948212"/>
                <a:ext cx="11658600" cy="954107"/>
              </a:xfrm>
              <a:prstGeom prst="rect">
                <a:avLst/>
              </a:prstGeom>
            </p:spPr>
            <p:txBody>
              <a:bodyPr wrap="square">
                <a:spAutoFit/>
              </a:bodyPr>
              <a:lstStyle/>
              <a:p>
                <a:r>
                  <a:rPr lang="en-US" sz="2800" dirty="0" smtClean="0">
                    <a:solidFill>
                      <a:schemeClr val="bg2">
                        <a:lumMod val="10000"/>
                      </a:schemeClr>
                    </a:solidFill>
                    <a:latin typeface="Calibri"/>
                    <a:cs typeface="Calibri"/>
                  </a:rPr>
                  <a:t>Applications: LAMMPS, FLASH, </a:t>
                </a:r>
                <a:r>
                  <a:rPr lang="en-US" sz="2800" dirty="0" err="1" smtClean="0">
                    <a:solidFill>
                      <a:schemeClr val="bg2">
                        <a:lumMod val="10000"/>
                      </a:schemeClr>
                    </a:solidFill>
                    <a:latin typeface="Calibri"/>
                    <a:cs typeface="Calibri"/>
                  </a:rPr>
                  <a:t>miniMD</a:t>
                </a:r>
                <a:endParaRPr lang="en-US" sz="2800" dirty="0" smtClean="0">
                  <a:solidFill>
                    <a:schemeClr val="bg2">
                      <a:lumMod val="10000"/>
                    </a:schemeClr>
                  </a:solidFill>
                  <a:latin typeface="Calibri"/>
                  <a:cs typeface="Calibri"/>
                </a:endParaRPr>
              </a:p>
              <a:p>
                <a:r>
                  <a:rPr lang="en-US" sz="2800" dirty="0" smtClean="0">
                    <a:solidFill>
                      <a:schemeClr val="bg2">
                        <a:lumMod val="10000"/>
                      </a:schemeClr>
                    </a:solidFill>
                    <a:latin typeface="Calibri"/>
                    <a:cs typeface="Calibri"/>
                  </a:rPr>
                  <a:t>Systems: 32,768 cores on Mira Blue Gene/Q, 1080 cores on Edison Cray XC30</a:t>
                </a:r>
                <a:endParaRPr lang="en-US" sz="2800" dirty="0">
                  <a:solidFill>
                    <a:schemeClr val="bg2">
                      <a:lumMod val="10000"/>
                    </a:schemeClr>
                  </a:solidFill>
                  <a:latin typeface="Calibri"/>
                  <a:cs typeface="Calibri"/>
                </a:endParaRPr>
              </a:p>
            </p:txBody>
          </p:sp>
          <p:sp>
            <p:nvSpPr>
              <p:cNvPr id="216" name="Rectangle 215"/>
              <p:cNvSpPr/>
              <p:nvPr/>
            </p:nvSpPr>
            <p:spPr>
              <a:xfrm>
                <a:off x="17419637" y="24912499"/>
                <a:ext cx="5181600" cy="523220"/>
              </a:xfrm>
              <a:prstGeom prst="rect">
                <a:avLst/>
              </a:prstGeom>
            </p:spPr>
            <p:txBody>
              <a:bodyPr wrap="square">
                <a:spAutoFit/>
              </a:bodyPr>
              <a:lstStyle/>
              <a:p>
                <a:r>
                  <a:rPr lang="en-US" sz="2800" b="1" dirty="0" smtClean="0">
                    <a:solidFill>
                      <a:schemeClr val="bg2">
                        <a:lumMod val="10000"/>
                      </a:schemeClr>
                    </a:solidFill>
                    <a:latin typeface="Calibri"/>
                    <a:cs typeface="Calibri"/>
                  </a:rPr>
                  <a:t>Results</a:t>
                </a:r>
                <a:endParaRPr lang="en-US" sz="2800" b="1" dirty="0">
                  <a:solidFill>
                    <a:schemeClr val="bg2">
                      <a:lumMod val="10000"/>
                    </a:schemeClr>
                  </a:solidFill>
                  <a:latin typeface="Calibri"/>
                  <a:cs typeface="Calibri"/>
                </a:endParaRPr>
              </a:p>
            </p:txBody>
          </p:sp>
          <p:sp>
            <p:nvSpPr>
              <p:cNvPr id="217" name="Rectangle 216"/>
              <p:cNvSpPr/>
              <p:nvPr/>
            </p:nvSpPr>
            <p:spPr>
              <a:xfrm>
                <a:off x="17419637" y="25319812"/>
                <a:ext cx="11658600" cy="954107"/>
              </a:xfrm>
              <a:prstGeom prst="rect">
                <a:avLst/>
              </a:prstGeom>
            </p:spPr>
            <p:txBody>
              <a:bodyPr wrap="square">
                <a:spAutoFit/>
              </a:bodyPr>
              <a:lstStyle/>
              <a:p>
                <a:r>
                  <a:rPr lang="en-US" sz="2800" dirty="0" smtClean="0">
                    <a:solidFill>
                      <a:schemeClr val="bg2">
                        <a:lumMod val="10000"/>
                      </a:schemeClr>
                    </a:solidFill>
                    <a:latin typeface="Calibri"/>
                    <a:cs typeface="Calibri"/>
                  </a:rPr>
                  <a:t>100x faster than post hoc analysis</a:t>
                </a:r>
              </a:p>
              <a:p>
                <a:r>
                  <a:rPr lang="en-US" sz="2800" dirty="0" smtClean="0">
                    <a:solidFill>
                      <a:schemeClr val="bg2">
                        <a:lumMod val="10000"/>
                      </a:schemeClr>
                    </a:solidFill>
                    <a:latin typeface="Calibri"/>
                    <a:cs typeface="Calibri"/>
                  </a:rPr>
                  <a:t>More than 85% utilization of allowed time for simulation-time analysis </a:t>
                </a:r>
                <a:endParaRPr lang="en-US" sz="2800" dirty="0">
                  <a:solidFill>
                    <a:schemeClr val="bg2">
                      <a:lumMod val="10000"/>
                    </a:schemeClr>
                  </a:solidFill>
                  <a:latin typeface="Calibri"/>
                  <a:cs typeface="Calibri"/>
                </a:endParaRPr>
              </a:p>
            </p:txBody>
          </p:sp>
        </p:grpSp>
      </p:grpSp>
      <p:sp>
        <p:nvSpPr>
          <p:cNvPr id="136" name="Rounded Rectangle 135"/>
          <p:cNvSpPr/>
          <p:nvPr/>
        </p:nvSpPr>
        <p:spPr>
          <a:xfrm>
            <a:off x="11323637" y="9967119"/>
            <a:ext cx="17830800" cy="4495800"/>
          </a:xfrm>
          <a:prstGeom prst="roundRect">
            <a:avLst>
              <a:gd name="adj" fmla="val 6767"/>
            </a:avLst>
          </a:prstGeom>
          <a:solidFill>
            <a:srgbClr val="E3F2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imes New Roman"/>
              <a:ea typeface="+mn-ea"/>
              <a:cs typeface="+mn-cs"/>
            </a:endParaRPr>
          </a:p>
        </p:txBody>
      </p:sp>
      <p:sp>
        <p:nvSpPr>
          <p:cNvPr id="3" name="TextBox 2"/>
          <p:cNvSpPr txBox="1"/>
          <p:nvPr/>
        </p:nvSpPr>
        <p:spPr>
          <a:xfrm>
            <a:off x="11399837" y="10043319"/>
            <a:ext cx="8915400" cy="523220"/>
          </a:xfrm>
          <a:prstGeom prst="rect">
            <a:avLst/>
          </a:prstGeom>
          <a:noFill/>
        </p:spPr>
        <p:txBody>
          <a:bodyPr wrap="square" rtlCol="0">
            <a:spAutoFit/>
          </a:bodyPr>
          <a:lstStyle/>
          <a:p>
            <a:r>
              <a:rPr lang="en-US" sz="2800" dirty="0" smtClean="0">
                <a:latin typeface="Calibri"/>
                <a:cs typeface="Calibri"/>
              </a:rPr>
              <a:t>Model for memory access time of 2</a:t>
            </a:r>
            <a:r>
              <a:rPr lang="en-US" sz="2800" dirty="0">
                <a:latin typeface="Calibri"/>
                <a:cs typeface="Calibri"/>
              </a:rPr>
              <a:t>-level cache </a:t>
            </a:r>
            <a:r>
              <a:rPr lang="en-US" sz="2800" dirty="0" smtClean="0">
                <a:latin typeface="Calibri"/>
                <a:cs typeface="Calibri"/>
              </a:rPr>
              <a:t>hierarchy:</a:t>
            </a:r>
          </a:p>
        </p:txBody>
      </p:sp>
      <p:grpSp>
        <p:nvGrpSpPr>
          <p:cNvPr id="11" name="Group 10"/>
          <p:cNvGrpSpPr/>
          <p:nvPr/>
        </p:nvGrpSpPr>
        <p:grpSpPr>
          <a:xfrm>
            <a:off x="19781837" y="10076329"/>
            <a:ext cx="9178197" cy="457200"/>
            <a:chOff x="9656759" y="16215519"/>
            <a:chExt cx="11738914" cy="539496"/>
          </a:xfrm>
        </p:grpSpPr>
        <p:pic>
          <p:nvPicPr>
            <p:cNvPr id="8" name="Picture 7" descr="cache.png"/>
            <p:cNvPicPr>
              <a:picLocks noChangeAspect="1"/>
            </p:cNvPicPr>
            <p:nvPr/>
          </p:nvPicPr>
          <p:blipFill rotWithShape="1">
            <a:blip r:embed="rId6">
              <a:extLst>
                <a:ext uri="{28A0092B-C50C-407E-A947-70E740481C1C}">
                  <a14:useLocalDpi xmlns:a14="http://schemas.microsoft.com/office/drawing/2010/main" val="0"/>
                </a:ext>
              </a:extLst>
            </a:blip>
            <a:srcRect t="-1" b="46037"/>
            <a:stretch/>
          </p:blipFill>
          <p:spPr>
            <a:xfrm>
              <a:off x="9656759" y="16215519"/>
              <a:ext cx="10460739" cy="539496"/>
            </a:xfrm>
            <a:prstGeom prst="rect">
              <a:avLst/>
            </a:prstGeom>
          </p:spPr>
        </p:pic>
        <p:pic>
          <p:nvPicPr>
            <p:cNvPr id="191" name="Picture 190" descr="cache.png"/>
            <p:cNvPicPr>
              <a:picLocks noChangeAspect="1"/>
            </p:cNvPicPr>
            <p:nvPr/>
          </p:nvPicPr>
          <p:blipFill rotWithShape="1">
            <a:blip r:embed="rId6">
              <a:extLst>
                <a:ext uri="{28A0092B-C50C-407E-A947-70E740481C1C}">
                  <a14:useLocalDpi xmlns:a14="http://schemas.microsoft.com/office/drawing/2010/main" val="0"/>
                </a:ext>
              </a:extLst>
            </a:blip>
            <a:srcRect t="46021" r="86539" b="9161"/>
            <a:stretch/>
          </p:blipFill>
          <p:spPr>
            <a:xfrm>
              <a:off x="19987498" y="16291719"/>
              <a:ext cx="1408175" cy="448055"/>
            </a:xfrm>
            <a:prstGeom prst="rect">
              <a:avLst/>
            </a:prstGeom>
          </p:spPr>
        </p:pic>
      </p:grpSp>
      <p:sp>
        <p:nvSpPr>
          <p:cNvPr id="192" name="TextBox 191"/>
          <p:cNvSpPr txBox="1"/>
          <p:nvPr/>
        </p:nvSpPr>
        <p:spPr>
          <a:xfrm>
            <a:off x="11857037" y="10576719"/>
            <a:ext cx="16764000" cy="954107"/>
          </a:xfrm>
          <a:prstGeom prst="rect">
            <a:avLst/>
          </a:prstGeom>
          <a:noFill/>
        </p:spPr>
        <p:txBody>
          <a:bodyPr wrap="square" rtlCol="0">
            <a:spAutoFit/>
          </a:bodyPr>
          <a:lstStyle/>
          <a:p>
            <a:r>
              <a:rPr lang="en-US" sz="2800" dirty="0" smtClean="0">
                <a:latin typeface="Calibri"/>
                <a:cs typeface="Calibri"/>
              </a:rPr>
              <a:t>For applications used in our experiments, the cache miss rate is dependent on dataset size (D), data access stride(s), cache capacity (C1 and C2 for L1 and L2 respectively) and block size (B1 and B2 for L1 and L2 respectively) </a:t>
            </a:r>
          </a:p>
        </p:txBody>
      </p:sp>
      <p:pic>
        <p:nvPicPr>
          <p:cNvPr id="193" name="Picture 192"/>
          <p:cNvPicPr>
            <a:picLocks noChangeAspect="1"/>
          </p:cNvPicPr>
          <p:nvPr/>
        </p:nvPicPr>
        <p:blipFill>
          <a:blip r:embed="rId7"/>
          <a:stretch>
            <a:fillRect/>
          </a:stretch>
        </p:blipFill>
        <p:spPr>
          <a:xfrm>
            <a:off x="12390437" y="11769693"/>
            <a:ext cx="15851572" cy="2236026"/>
          </a:xfrm>
          <a:prstGeom prst="rect">
            <a:avLst/>
          </a:prstGeom>
        </p:spPr>
      </p:pic>
      <p:sp>
        <p:nvSpPr>
          <p:cNvPr id="197" name="TextBox 196"/>
          <p:cNvSpPr txBox="1"/>
          <p:nvPr/>
        </p:nvSpPr>
        <p:spPr>
          <a:xfrm>
            <a:off x="16200437" y="13929519"/>
            <a:ext cx="760977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smtClean="0">
                <a:ln>
                  <a:noFill/>
                </a:ln>
                <a:solidFill>
                  <a:srgbClr val="800000"/>
                </a:solidFill>
                <a:effectLst/>
                <a:uLnTx/>
                <a:uFillTx/>
                <a:latin typeface="Calibri"/>
                <a:cs typeface="Calibri"/>
              </a:rPr>
              <a:t>Cache Performance Model for a Two-Level Cache Hierarchy</a:t>
            </a:r>
            <a:endParaRPr kumimoji="0" lang="en-US" sz="2400" i="0" u="none" strike="noStrike" kern="0" cap="none" spc="0" normalizeH="0" baseline="0" noProof="0" dirty="0">
              <a:ln>
                <a:noFill/>
              </a:ln>
              <a:solidFill>
                <a:srgbClr val="800000"/>
              </a:solidFill>
              <a:effectLst/>
              <a:uLnTx/>
              <a:uFillTx/>
              <a:latin typeface="Calibri"/>
              <a:cs typeface="Calibri"/>
            </a:endParaRPr>
          </a:p>
        </p:txBody>
      </p:sp>
      <p:grpSp>
        <p:nvGrpSpPr>
          <p:cNvPr id="4" name="Group 3"/>
          <p:cNvGrpSpPr/>
          <p:nvPr/>
        </p:nvGrpSpPr>
        <p:grpSpPr>
          <a:xfrm>
            <a:off x="11323638" y="14711561"/>
            <a:ext cx="6172199" cy="3180358"/>
            <a:chOff x="11323637" y="14635361"/>
            <a:chExt cx="5638799" cy="3180358"/>
          </a:xfrm>
        </p:grpSpPr>
        <p:sp>
          <p:nvSpPr>
            <p:cNvPr id="137" name="Rounded Rectangle 136"/>
            <p:cNvSpPr/>
            <p:nvPr/>
          </p:nvSpPr>
          <p:spPr>
            <a:xfrm>
              <a:off x="11323637" y="14691519"/>
              <a:ext cx="5562600" cy="3124200"/>
            </a:xfrm>
            <a:prstGeom prst="roundRect">
              <a:avLst>
                <a:gd name="adj" fmla="val 6767"/>
              </a:avLst>
            </a:prstGeom>
            <a:solidFill>
              <a:srgbClr val="E3F2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imes New Roman"/>
                <a:ea typeface="+mn-ea"/>
                <a:cs typeface="+mn-cs"/>
              </a:endParaRPr>
            </a:p>
          </p:txBody>
        </p:sp>
        <p:sp>
          <p:nvSpPr>
            <p:cNvPr id="13" name="Rectangle 12"/>
            <p:cNvSpPr/>
            <p:nvPr/>
          </p:nvSpPr>
          <p:spPr>
            <a:xfrm>
              <a:off x="11393251" y="14635361"/>
              <a:ext cx="5569185" cy="3180358"/>
            </a:xfrm>
            <a:prstGeom prst="rect">
              <a:avLst/>
            </a:prstGeom>
          </p:spPr>
          <p:txBody>
            <a:bodyPr wrap="square">
              <a:spAutoFit/>
            </a:bodyPr>
            <a:lstStyle/>
            <a:p>
              <a:pPr>
                <a:lnSpc>
                  <a:spcPct val="120000"/>
                </a:lnSpc>
              </a:pPr>
              <a:r>
                <a:rPr lang="en-US" sz="2800" dirty="0">
                  <a:latin typeface="Calibri"/>
                  <a:cs typeface="Calibri"/>
                </a:rPr>
                <a:t>By defining parameters in the hardware model in SKOPE, and collecting memory access information such as read, write, access stride from code skeletons, we can utilize SKOPE to predict cache </a:t>
              </a:r>
              <a:r>
                <a:rPr lang="en-US" sz="2800" dirty="0" smtClean="0">
                  <a:latin typeface="Calibri"/>
                  <a:cs typeface="Calibri"/>
                </a:rPr>
                <a:t>performance.</a:t>
              </a:r>
              <a:endParaRPr lang="en-US" sz="2800" dirty="0">
                <a:latin typeface="Calibri"/>
                <a:cs typeface="Calibri"/>
              </a:endParaRPr>
            </a:p>
          </p:txBody>
        </p:sp>
      </p:grpSp>
      <p:sp>
        <p:nvSpPr>
          <p:cNvPr id="139" name="Rectangle 129"/>
          <p:cNvSpPr>
            <a:spLocks noChangeArrowheads="1"/>
          </p:cNvSpPr>
          <p:nvPr/>
        </p:nvSpPr>
        <p:spPr bwMode="auto">
          <a:xfrm>
            <a:off x="12542837" y="39608919"/>
            <a:ext cx="16764000" cy="1371600"/>
          </a:xfrm>
          <a:prstGeom prst="rect">
            <a:avLst/>
          </a:prstGeom>
          <a:ln w="38100">
            <a:solidFill>
              <a:srgbClr val="0000FF"/>
            </a:solidFill>
            <a:headEnd/>
            <a:tailEnd/>
          </a:ln>
        </p:spPr>
        <p:style>
          <a:lnRef idx="2">
            <a:schemeClr val="accent1"/>
          </a:lnRef>
          <a:fillRef idx="1">
            <a:schemeClr val="lt1"/>
          </a:fillRef>
          <a:effectRef idx="0">
            <a:schemeClr val="accent1"/>
          </a:effectRef>
          <a:fontRef idx="minor">
            <a:schemeClr val="dk1"/>
          </a:fontRef>
        </p:style>
        <p:txBody>
          <a:bodyPr wrap="none" lIns="83485" tIns="41743" rIns="83485" bIns="41743" anchor="ctr"/>
          <a:lstStyle/>
          <a:p>
            <a:pPr algn="just" defTabSz="835025" eaLnBrk="1" hangingPunct="1">
              <a:lnSpc>
                <a:spcPct val="120000"/>
              </a:lnSpc>
            </a:pPr>
            <a:r>
              <a:rPr lang="en-US" sz="2400" dirty="0" smtClean="0">
                <a:solidFill>
                  <a:srgbClr val="0000FF"/>
                </a:solidFill>
                <a:latin typeface="Calibri"/>
                <a:cs typeface="Calibri"/>
              </a:rPr>
              <a:t>Acknowledgements</a:t>
            </a:r>
          </a:p>
          <a:p>
            <a:pPr algn="just" defTabSz="835025" eaLnBrk="1" hangingPunct="1">
              <a:lnSpc>
                <a:spcPct val="120000"/>
              </a:lnSpc>
            </a:pPr>
            <a:r>
              <a:rPr lang="en-US" sz="2400" dirty="0" smtClean="0">
                <a:latin typeface="Calibri"/>
                <a:cs typeface="Calibri"/>
              </a:rPr>
              <a:t>Funding Source: DOE </a:t>
            </a:r>
            <a:r>
              <a:rPr lang="en-US" sz="2400" dirty="0">
                <a:latin typeface="Calibri"/>
                <a:cs typeface="Calibri"/>
              </a:rPr>
              <a:t>ASCR </a:t>
            </a:r>
            <a:r>
              <a:rPr lang="en-US" sz="2400" dirty="0" smtClean="0">
                <a:latin typeface="Calibri"/>
                <a:cs typeface="Calibri"/>
              </a:rPr>
              <a:t>RAMSES</a:t>
            </a:r>
            <a:r>
              <a:rPr lang="en-US" sz="2400" dirty="0">
                <a:latin typeface="Calibri"/>
                <a:cs typeface="Calibri"/>
              </a:rPr>
              <a:t>: Robust Analytical Modeling for Science at Extreme </a:t>
            </a:r>
            <a:r>
              <a:rPr lang="en-US" sz="2400" dirty="0" smtClean="0">
                <a:latin typeface="Calibri"/>
                <a:cs typeface="Calibri"/>
              </a:rPr>
              <a:t>Scales</a:t>
            </a:r>
          </a:p>
          <a:p>
            <a:pPr algn="just" defTabSz="835025" eaLnBrk="1" hangingPunct="1">
              <a:lnSpc>
                <a:spcPct val="120000"/>
              </a:lnSpc>
            </a:pPr>
            <a:r>
              <a:rPr lang="en-US" sz="2400" dirty="0" smtClean="0">
                <a:latin typeface="Calibri"/>
                <a:cs typeface="Calibri"/>
              </a:rPr>
              <a:t>Compute Resources: Argonne Leadership Computing Facility </a:t>
            </a:r>
            <a:endParaRPr lang="en-US" sz="2400" dirty="0">
              <a:latin typeface="Calibri"/>
              <a:cs typeface="Calibri"/>
            </a:endParaRPr>
          </a:p>
        </p:txBody>
      </p:sp>
      <p:sp>
        <p:nvSpPr>
          <p:cNvPr id="146" name="Rectangle 145"/>
          <p:cNvSpPr/>
          <p:nvPr/>
        </p:nvSpPr>
        <p:spPr>
          <a:xfrm>
            <a:off x="19781837" y="5242719"/>
            <a:ext cx="9372600" cy="3402983"/>
          </a:xfrm>
          <a:prstGeom prst="rect">
            <a:avLst/>
          </a:prstGeom>
        </p:spPr>
        <p:txBody>
          <a:bodyPr wrap="square">
            <a:spAutoFit/>
          </a:bodyPr>
          <a:lstStyle/>
          <a:p>
            <a:pPr marL="274320" indent="-274320">
              <a:lnSpc>
                <a:spcPct val="110000"/>
              </a:lnSpc>
              <a:buFont typeface="Arial"/>
              <a:buChar char="•"/>
            </a:pPr>
            <a:r>
              <a:rPr lang="en-US" sz="2800" dirty="0" smtClean="0">
                <a:latin typeface="Calibri" charset="0"/>
                <a:ea typeface="Calibri" charset="0"/>
                <a:cs typeface="Calibri" charset="0"/>
              </a:rPr>
              <a:t>Developed</a:t>
            </a:r>
          </a:p>
          <a:p>
            <a:pPr marL="731520" lvl="1" indent="-274320">
              <a:lnSpc>
                <a:spcPct val="110000"/>
              </a:lnSpc>
              <a:buFont typeface="Arial"/>
              <a:buChar char="•"/>
            </a:pPr>
            <a:r>
              <a:rPr lang="en-US" sz="2800" dirty="0" smtClean="0">
                <a:latin typeface="Calibri" charset="0"/>
                <a:ea typeface="Calibri" charset="0"/>
                <a:cs typeface="Calibri" charset="0"/>
              </a:rPr>
              <a:t>Performance models for </a:t>
            </a:r>
            <a:r>
              <a:rPr lang="en-US" sz="2800" dirty="0" err="1" smtClean="0">
                <a:latin typeface="Calibri" charset="0"/>
                <a:ea typeface="Calibri" charset="0"/>
                <a:cs typeface="Calibri" charset="0"/>
              </a:rPr>
              <a:t>mapReduce</a:t>
            </a:r>
            <a:r>
              <a:rPr lang="en-US" sz="2800" dirty="0" smtClean="0">
                <a:latin typeface="Calibri" charset="0"/>
                <a:ea typeface="Calibri" charset="0"/>
                <a:cs typeface="Calibri" charset="0"/>
              </a:rPr>
              <a:t>-like in situ data analysis jobs</a:t>
            </a:r>
          </a:p>
          <a:p>
            <a:pPr marL="731520" lvl="1" indent="-274320">
              <a:lnSpc>
                <a:spcPct val="110000"/>
              </a:lnSpc>
              <a:buFont typeface="Arial"/>
              <a:buChar char="•"/>
            </a:pPr>
            <a:r>
              <a:rPr lang="en-US" sz="2800" dirty="0" smtClean="0">
                <a:latin typeface="Calibri" charset="0"/>
                <a:ea typeface="Calibri" charset="0"/>
                <a:cs typeface="Calibri" charset="0"/>
              </a:rPr>
              <a:t>In situ and co-analysis execution workflow optimization models for scientific applications</a:t>
            </a:r>
          </a:p>
          <a:p>
            <a:pPr marL="731520" lvl="1" indent="-274320">
              <a:lnSpc>
                <a:spcPct val="110000"/>
              </a:lnSpc>
              <a:buFont typeface="Arial"/>
              <a:buChar char="•"/>
            </a:pPr>
            <a:r>
              <a:rPr lang="en-US" sz="2800" dirty="0" smtClean="0">
                <a:latin typeface="Calibri" charset="0"/>
                <a:ea typeface="Calibri" charset="0"/>
                <a:cs typeface="Calibri" charset="0"/>
              </a:rPr>
              <a:t>Performance models for light source experimental data analysis workflow</a:t>
            </a:r>
            <a:endParaRPr lang="en-US" sz="2800" dirty="0">
              <a:latin typeface="Calibri" charset="0"/>
              <a:ea typeface="Calibri" charset="0"/>
              <a:cs typeface="Calibri"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x4poster_c_blue">
  <a:themeElements>
    <a:clrScheme name="">
      <a:dk1>
        <a:srgbClr val="131313"/>
      </a:dk1>
      <a:lt1>
        <a:srgbClr val="FFFFFF"/>
      </a:lt1>
      <a:dk2>
        <a:srgbClr val="0071BC"/>
      </a:dk2>
      <a:lt2>
        <a:srgbClr val="808080"/>
      </a:lt2>
      <a:accent1>
        <a:srgbClr val="00A650"/>
      </a:accent1>
      <a:accent2>
        <a:srgbClr val="B02A30"/>
      </a:accent2>
      <a:accent3>
        <a:srgbClr val="FFFFFF"/>
      </a:accent3>
      <a:accent4>
        <a:srgbClr val="0E0E0E"/>
      </a:accent4>
      <a:accent5>
        <a:srgbClr val="AAD0B3"/>
      </a:accent5>
      <a:accent6>
        <a:srgbClr val="9F252A"/>
      </a:accent6>
      <a:hlink>
        <a:srgbClr val="00ADEF"/>
      </a:hlink>
      <a:folHlink>
        <a:srgbClr val="693163"/>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Arial" pitchFamily="-110" charset="-52"/>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52"/>
            <a:ea typeface="ＭＳ Ｐゴシック" pitchFamily="-110" charset="-128"/>
            <a:cs typeface="ＭＳ Ｐゴシック" pitchFamily="-110" charset="-128"/>
          </a:defRPr>
        </a:defPPr>
      </a:lstStyle>
    </a:lnDef>
  </a:objectDefaults>
  <a:extraClrSchemeLst>
    <a:extraClrScheme>
      <a:clrScheme name="Office Theme 1">
        <a:dk1>
          <a:srgbClr val="131313"/>
        </a:dk1>
        <a:lt1>
          <a:srgbClr val="FFFFFF"/>
        </a:lt1>
        <a:dk2>
          <a:srgbClr val="0071BC"/>
        </a:dk2>
        <a:lt2>
          <a:srgbClr val="808080"/>
        </a:lt2>
        <a:accent1>
          <a:srgbClr val="00A650"/>
        </a:accent1>
        <a:accent2>
          <a:srgbClr val="FFC20E"/>
        </a:accent2>
        <a:accent3>
          <a:srgbClr val="FFFFFF"/>
        </a:accent3>
        <a:accent4>
          <a:srgbClr val="0E0E0E"/>
        </a:accent4>
        <a:accent5>
          <a:srgbClr val="AAD0B3"/>
        </a:accent5>
        <a:accent6>
          <a:srgbClr val="E7B00C"/>
        </a:accent6>
        <a:hlink>
          <a:srgbClr val="00ADEF"/>
        </a:hlink>
        <a:folHlink>
          <a:srgbClr val="69316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3x4poster_c_blue</Template>
  <TotalTime>5119</TotalTime>
  <Words>1072</Words>
  <Application>Microsoft Macintosh PowerPoint</Application>
  <PresentationFormat>Custom</PresentationFormat>
  <Paragraphs>120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3x4poster_c_blue</vt:lpstr>
      <vt:lpstr>PowerPoint Presentation</vt:lpstr>
    </vt:vector>
  </TitlesOfParts>
  <Company>ANL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IPD</dc:creator>
  <cp:lastModifiedBy>Preeti Malakar</cp:lastModifiedBy>
  <cp:revision>771</cp:revision>
  <cp:lastPrinted>2016-08-04T21:04:58Z</cp:lastPrinted>
  <dcterms:created xsi:type="dcterms:W3CDTF">2003-05-28T21:18:06Z</dcterms:created>
  <dcterms:modified xsi:type="dcterms:W3CDTF">2016-08-04T21:33:28Z</dcterms:modified>
</cp:coreProperties>
</file>