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74" r:id="rId4"/>
    <p:sldId id="277" r:id="rId5"/>
    <p:sldId id="275" r:id="rId6"/>
    <p:sldId id="279" r:id="rId7"/>
    <p:sldId id="278" r:id="rId8"/>
    <p:sldId id="281" r:id="rId9"/>
    <p:sldId id="282" r:id="rId10"/>
    <p:sldId id="283" r:id="rId11"/>
    <p:sldId id="285" r:id="rId12"/>
    <p:sldId id="258" r:id="rId13"/>
    <p:sldId id="263" r:id="rId14"/>
    <p:sldId id="286" r:id="rId15"/>
    <p:sldId id="287" r:id="rId16"/>
    <p:sldId id="288" r:id="rId17"/>
    <p:sldId id="289" r:id="rId18"/>
    <p:sldId id="270" r:id="rId19"/>
    <p:sldId id="26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4569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18" algn="l" defTabSz="4569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37" algn="l" defTabSz="4569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57" algn="l" defTabSz="4569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73" algn="l" defTabSz="4569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92" algn="l" defTabSz="4569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11" algn="l" defTabSz="4569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30" algn="l" defTabSz="4569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47" algn="l" defTabSz="4569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 autoAdjust="0"/>
    <p:restoredTop sz="79173" autoAdjust="0"/>
  </p:normalViewPr>
  <p:slideViewPr>
    <p:cSldViewPr snapToGrid="0" snapToObjects="1">
      <p:cViewPr varScale="1">
        <p:scale>
          <a:sx n="86" d="100"/>
          <a:sy n="86" d="100"/>
        </p:scale>
        <p:origin x="-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cer:Box%20Sync:TIAR: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cer:Box%20Sync:TIAR:expe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cer:Box%20Sync:TIAR:experimen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cer:Box%20Sync:TIAR:experimen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icer:Box%20Sync:TIAR: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525590551181"/>
          <c:y val="0.0303419139915203"/>
          <c:w val="0.873036059827916"/>
          <c:h val="0.8523125378558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multicore!$M$55</c:f>
              <c:strCache>
                <c:ptCount val="1"/>
                <c:pt idx="0">
                  <c:v>1 thread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multicore!$O$54:$P$54</c:f>
              <c:strCache>
                <c:ptCount val="2"/>
                <c:pt idx="0">
                  <c:v>MLEM</c:v>
                </c:pt>
                <c:pt idx="1">
                  <c:v>APMLR</c:v>
                </c:pt>
              </c:strCache>
            </c:strRef>
          </c:cat>
          <c:val>
            <c:numRef>
              <c:f>multicore!$O$55:$P$55</c:f>
              <c:numCache>
                <c:formatCode>General</c:formatCode>
                <c:ptCount val="2"/>
                <c:pt idx="0">
                  <c:v>6730.356</c:v>
                </c:pt>
                <c:pt idx="1">
                  <c:v>7191.291</c:v>
                </c:pt>
              </c:numCache>
            </c:numRef>
          </c:val>
        </c:ser>
        <c:ser>
          <c:idx val="1"/>
          <c:order val="1"/>
          <c:tx>
            <c:strRef>
              <c:f>multicore!$M$56</c:f>
              <c:strCache>
                <c:ptCount val="1"/>
                <c:pt idx="0">
                  <c:v>2 threads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invertIfNegative val="0"/>
          <c:cat>
            <c:strRef>
              <c:f>multicore!$O$54:$P$54</c:f>
              <c:strCache>
                <c:ptCount val="2"/>
                <c:pt idx="0">
                  <c:v>MLEM</c:v>
                </c:pt>
                <c:pt idx="1">
                  <c:v>APMLR</c:v>
                </c:pt>
              </c:strCache>
            </c:strRef>
          </c:cat>
          <c:val>
            <c:numRef>
              <c:f>multicore!$O$56:$P$56</c:f>
              <c:numCache>
                <c:formatCode>General</c:formatCode>
                <c:ptCount val="2"/>
                <c:pt idx="0">
                  <c:v>3453.378</c:v>
                </c:pt>
                <c:pt idx="1">
                  <c:v>3698.797</c:v>
                </c:pt>
              </c:numCache>
            </c:numRef>
          </c:val>
        </c:ser>
        <c:ser>
          <c:idx val="2"/>
          <c:order val="2"/>
          <c:tx>
            <c:strRef>
              <c:f>multicore!$M$57</c:f>
              <c:strCache>
                <c:ptCount val="1"/>
                <c:pt idx="0">
                  <c:v>4 threads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multicore!$O$54:$P$54</c:f>
              <c:strCache>
                <c:ptCount val="2"/>
                <c:pt idx="0">
                  <c:v>MLEM</c:v>
                </c:pt>
                <c:pt idx="1">
                  <c:v>APMLR</c:v>
                </c:pt>
              </c:strCache>
            </c:strRef>
          </c:cat>
          <c:val>
            <c:numRef>
              <c:f>multicore!$O$57:$P$57</c:f>
              <c:numCache>
                <c:formatCode>General</c:formatCode>
                <c:ptCount val="2"/>
                <c:pt idx="0">
                  <c:v>1800.928</c:v>
                </c:pt>
                <c:pt idx="1">
                  <c:v>1933.598</c:v>
                </c:pt>
              </c:numCache>
            </c:numRef>
          </c:val>
        </c:ser>
        <c:ser>
          <c:idx val="3"/>
          <c:order val="3"/>
          <c:tx>
            <c:strRef>
              <c:f>multicore!$M$58</c:f>
              <c:strCache>
                <c:ptCount val="1"/>
                <c:pt idx="0">
                  <c:v>8 threads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multicore!$O$54:$P$54</c:f>
              <c:strCache>
                <c:ptCount val="2"/>
                <c:pt idx="0">
                  <c:v>MLEM</c:v>
                </c:pt>
                <c:pt idx="1">
                  <c:v>APMLR</c:v>
                </c:pt>
              </c:strCache>
            </c:strRef>
          </c:cat>
          <c:val>
            <c:numRef>
              <c:f>multicore!$O$58:$P$58</c:f>
              <c:numCache>
                <c:formatCode>General</c:formatCode>
                <c:ptCount val="2"/>
                <c:pt idx="0">
                  <c:v>960.9369999999992</c:v>
                </c:pt>
                <c:pt idx="1">
                  <c:v>1036.529</c:v>
                </c:pt>
              </c:numCache>
            </c:numRef>
          </c:val>
        </c:ser>
        <c:ser>
          <c:idx val="4"/>
          <c:order val="4"/>
          <c:tx>
            <c:strRef>
              <c:f>multicore!$M$59</c:f>
              <c:strCache>
                <c:ptCount val="1"/>
                <c:pt idx="0">
                  <c:v>16 threads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multicore!$O$54:$P$54</c:f>
              <c:strCache>
                <c:ptCount val="2"/>
                <c:pt idx="0">
                  <c:v>MLEM</c:v>
                </c:pt>
                <c:pt idx="1">
                  <c:v>APMLR</c:v>
                </c:pt>
              </c:strCache>
            </c:strRef>
          </c:cat>
          <c:val>
            <c:numRef>
              <c:f>multicore!$O$59:$P$59</c:f>
              <c:numCache>
                <c:formatCode>General</c:formatCode>
                <c:ptCount val="2"/>
                <c:pt idx="0">
                  <c:v>535.473</c:v>
                </c:pt>
                <c:pt idx="1">
                  <c:v>582.761</c:v>
                </c:pt>
              </c:numCache>
            </c:numRef>
          </c:val>
        </c:ser>
        <c:ser>
          <c:idx val="5"/>
          <c:order val="5"/>
          <c:tx>
            <c:strRef>
              <c:f>multicore!$M$60</c:f>
              <c:strCache>
                <c:ptCount val="1"/>
                <c:pt idx="0">
                  <c:v>32 threads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multicore!$O$54:$P$54</c:f>
              <c:strCache>
                <c:ptCount val="2"/>
                <c:pt idx="0">
                  <c:v>MLEM</c:v>
                </c:pt>
                <c:pt idx="1">
                  <c:v>APMLR</c:v>
                </c:pt>
              </c:strCache>
            </c:strRef>
          </c:cat>
          <c:val>
            <c:numRef>
              <c:f>multicore!$O$60:$P$60</c:f>
              <c:numCache>
                <c:formatCode>General</c:formatCode>
                <c:ptCount val="2"/>
                <c:pt idx="0">
                  <c:v>358.747</c:v>
                </c:pt>
                <c:pt idx="1">
                  <c:v>391.297</c:v>
                </c:pt>
              </c:numCache>
            </c:numRef>
          </c:val>
        </c:ser>
        <c:ser>
          <c:idx val="6"/>
          <c:order val="6"/>
          <c:tx>
            <c:strRef>
              <c:f>multicore!$M$61</c:f>
              <c:strCache>
                <c:ptCount val="1"/>
                <c:pt idx="0">
                  <c:v>64 threads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multicore!$O$54:$P$54</c:f>
              <c:strCache>
                <c:ptCount val="2"/>
                <c:pt idx="0">
                  <c:v>MLEM</c:v>
                </c:pt>
                <c:pt idx="1">
                  <c:v>APMLR</c:v>
                </c:pt>
              </c:strCache>
            </c:strRef>
          </c:cat>
          <c:val>
            <c:numRef>
              <c:f>multicore!$O$61:$P$61</c:f>
              <c:numCache>
                <c:formatCode>General</c:formatCode>
                <c:ptCount val="2"/>
                <c:pt idx="0">
                  <c:v>371.55</c:v>
                </c:pt>
                <c:pt idx="1">
                  <c:v>391.806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2090718984"/>
        <c:axId val="2090623160"/>
      </c:barChart>
      <c:catAx>
        <c:axId val="209071898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2090623160"/>
        <c:crosses val="autoZero"/>
        <c:auto val="1"/>
        <c:lblAlgn val="ctr"/>
        <c:lblOffset val="100"/>
        <c:noMultiLvlLbl val="0"/>
      </c:catAx>
      <c:valAx>
        <c:axId val="2090623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090718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885608048994"/>
          <c:y val="0.0395898353614889"/>
          <c:w val="0.200853893263342"/>
          <c:h val="0.715861488904796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525590551181"/>
          <c:y val="0.0323520295549537"/>
          <c:w val="0.878856080489939"/>
          <c:h val="0.850302280803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'scalability charts (13ID)'!$C$27</c:f>
              <c:strCache>
                <c:ptCount val="1"/>
                <c:pt idx="0">
                  <c:v>Per-Slice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numRef>
              <c:f>'scalability charts (13ID)'!$B$4:$B$11</c:f>
              <c:numCache>
                <c:formatCode>General</c:formatCode>
                <c:ptCount val="8"/>
                <c:pt idx="0">
                  <c:v>256.0</c:v>
                </c:pt>
                <c:pt idx="1">
                  <c:v>512.0</c:v>
                </c:pt>
                <c:pt idx="2">
                  <c:v>1024.0</c:v>
                </c:pt>
                <c:pt idx="3">
                  <c:v>2048.0</c:v>
                </c:pt>
                <c:pt idx="4">
                  <c:v>4096.0</c:v>
                </c:pt>
                <c:pt idx="5">
                  <c:v>8192.0</c:v>
                </c:pt>
                <c:pt idx="6">
                  <c:v>16384.0</c:v>
                </c:pt>
                <c:pt idx="7">
                  <c:v>32768.0</c:v>
                </c:pt>
              </c:numCache>
            </c:numRef>
          </c:cat>
          <c:val>
            <c:numRef>
              <c:f>'scalability charts (13ID)'!$E$29:$E$36</c:f>
              <c:numCache>
                <c:formatCode>General</c:formatCode>
                <c:ptCount val="8"/>
                <c:pt idx="0">
                  <c:v>1.0</c:v>
                </c:pt>
                <c:pt idx="1">
                  <c:v>1.999505135800369</c:v>
                </c:pt>
                <c:pt idx="2">
                  <c:v>3.993610049307085</c:v>
                </c:pt>
                <c:pt idx="3">
                  <c:v>5.182833497231974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'scalability charts (13ID)'!$D$27</c:f>
              <c:strCache>
                <c:ptCount val="1"/>
                <c:pt idx="0">
                  <c:v>In-Slice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numRef>
              <c:f>'scalability charts (13ID)'!$B$4:$B$11</c:f>
              <c:numCache>
                <c:formatCode>General</c:formatCode>
                <c:ptCount val="8"/>
                <c:pt idx="0">
                  <c:v>256.0</c:v>
                </c:pt>
                <c:pt idx="1">
                  <c:v>512.0</c:v>
                </c:pt>
                <c:pt idx="2">
                  <c:v>1024.0</c:v>
                </c:pt>
                <c:pt idx="3">
                  <c:v>2048.0</c:v>
                </c:pt>
                <c:pt idx="4">
                  <c:v>4096.0</c:v>
                </c:pt>
                <c:pt idx="5">
                  <c:v>8192.0</c:v>
                </c:pt>
                <c:pt idx="6">
                  <c:v>16384.0</c:v>
                </c:pt>
                <c:pt idx="7">
                  <c:v>32768.0</c:v>
                </c:pt>
              </c:numCache>
            </c:numRef>
          </c:cat>
          <c:val>
            <c:numRef>
              <c:f>'scalability charts (13ID)'!$F$29:$F$36</c:f>
              <c:numCache>
                <c:formatCode>General</c:formatCode>
                <c:ptCount val="8"/>
                <c:pt idx="0">
                  <c:v>0.982266114135886</c:v>
                </c:pt>
                <c:pt idx="1">
                  <c:v>1.962861961705951</c:v>
                </c:pt>
                <c:pt idx="2">
                  <c:v>3.90157927769589</c:v>
                </c:pt>
                <c:pt idx="3">
                  <c:v>7.77237772420423</c:v>
                </c:pt>
                <c:pt idx="4">
                  <c:v>15.23393439210662</c:v>
                </c:pt>
                <c:pt idx="5">
                  <c:v>29.34431047382061</c:v>
                </c:pt>
                <c:pt idx="6">
                  <c:v>50.57045062757333</c:v>
                </c:pt>
                <c:pt idx="7">
                  <c:v>85.59004870756154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235560"/>
        <c:axId val="-2129226024"/>
      </c:barChart>
      <c:catAx>
        <c:axId val="-2129235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129226024"/>
        <c:crosses val="autoZero"/>
        <c:auto val="1"/>
        <c:lblAlgn val="ctr"/>
        <c:lblOffset val="100"/>
        <c:noMultiLvlLbl val="0"/>
      </c:catAx>
      <c:valAx>
        <c:axId val="-2129226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12700"/>
        </c:spPr>
        <c:txPr>
          <a:bodyPr/>
          <a:lstStyle/>
          <a:p>
            <a:pPr>
              <a:defRPr sz="1200"/>
            </a:pPr>
            <a:endParaRPr lang="en-US"/>
          </a:p>
        </c:txPr>
        <c:crossAx val="-2129235560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117171009701135"/>
          <c:y val="0.0650195068207738"/>
          <c:w val="0.175761592300962"/>
          <c:h val="0.208319480898221"/>
        </c:manualLayout>
      </c:layout>
      <c:overlay val="0"/>
      <c:spPr>
        <a:solidFill>
          <a:schemeClr val="bg1"/>
        </a:solidFill>
        <a:ln w="12700">
          <a:solidFill>
            <a:schemeClr val="tx1"/>
          </a:solidFill>
        </a:ln>
      </c:spPr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525590551181"/>
          <c:y val="0.0589946048410615"/>
          <c:w val="0.873036059827916"/>
          <c:h val="0.82365995917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'scalability (hornbyx4)'!$O$3</c:f>
              <c:strCache>
                <c:ptCount val="1"/>
                <c:pt idx="0">
                  <c:v>Exec. Time (secs)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numRef>
              <c:f>'scalability (hornbyx4)'!$B$4:$B$9</c:f>
              <c:numCache>
                <c:formatCode>General</c:formatCode>
                <c:ptCount val="6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</c:numCache>
            </c:numRef>
          </c:cat>
          <c:val>
            <c:numRef>
              <c:f>'scalability (hornbyx4)'!$O$4:$O$9</c:f>
              <c:numCache>
                <c:formatCode>General</c:formatCode>
                <c:ptCount val="6"/>
                <c:pt idx="0">
                  <c:v>3805.449</c:v>
                </c:pt>
                <c:pt idx="1">
                  <c:v>1906.683</c:v>
                </c:pt>
                <c:pt idx="2">
                  <c:v>963.838</c:v>
                </c:pt>
                <c:pt idx="3">
                  <c:v>496.834</c:v>
                </c:pt>
                <c:pt idx="4">
                  <c:v>269.833</c:v>
                </c:pt>
                <c:pt idx="5">
                  <c:v>153.66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356472"/>
        <c:axId val="-2129353512"/>
      </c:barChart>
      <c:lineChart>
        <c:grouping val="standard"/>
        <c:varyColors val="0"/>
        <c:ser>
          <c:idx val="1"/>
          <c:order val="1"/>
          <c:tx>
            <c:strRef>
              <c:f>'scalability (hornbyx4)'!$P$3</c:f>
              <c:strCache>
                <c:ptCount val="1"/>
                <c:pt idx="0">
                  <c:v>Speedup (w.r.t. 1024 cores)</c:v>
                </c:pt>
              </c:strCache>
            </c:strRef>
          </c:tx>
          <c:spPr>
            <a:ln w="12700">
              <a:solidFill>
                <a:schemeClr val="tx1"/>
              </a:solidFill>
              <a:prstDash val="sysDash"/>
            </a:ln>
          </c:spPr>
          <c:marker>
            <c:symbol val="diamond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val>
            <c:numRef>
              <c:f>'scalability (hornbyx4)'!$P$4:$P$9</c:f>
              <c:numCache>
                <c:formatCode>0.00</c:formatCode>
                <c:ptCount val="6"/>
                <c:pt idx="0">
                  <c:v>1.0</c:v>
                </c:pt>
                <c:pt idx="1">
                  <c:v>1.995847762842591</c:v>
                </c:pt>
                <c:pt idx="2">
                  <c:v>3.948224701661482</c:v>
                </c:pt>
                <c:pt idx="3">
                  <c:v>7.659397303727201</c:v>
                </c:pt>
                <c:pt idx="4">
                  <c:v>14.1029785089296</c:v>
                </c:pt>
                <c:pt idx="5">
                  <c:v>24.76538461538462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9343640"/>
        <c:axId val="-2129350328"/>
      </c:lineChart>
      <c:catAx>
        <c:axId val="-2129356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129353512"/>
        <c:crosses val="autoZero"/>
        <c:auto val="1"/>
        <c:lblAlgn val="ctr"/>
        <c:lblOffset val="100"/>
        <c:noMultiLvlLbl val="0"/>
      </c:catAx>
      <c:valAx>
        <c:axId val="-2129353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129356472"/>
        <c:crosses val="autoZero"/>
        <c:crossBetween val="between"/>
      </c:valAx>
      <c:valAx>
        <c:axId val="-2129350328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129343640"/>
        <c:crosses val="max"/>
        <c:crossBetween val="between"/>
      </c:valAx>
      <c:catAx>
        <c:axId val="-212934364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935032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27265727097336"/>
          <c:y val="0.0636920384951881"/>
          <c:w val="0.530141593771891"/>
          <c:h val="0.219963037237027"/>
        </c:manualLayout>
      </c:layout>
      <c:overlay val="0"/>
      <c:spPr>
        <a:solidFill>
          <a:schemeClr val="bg1"/>
        </a:solidFill>
        <a:ln w="12700"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675938483818"/>
          <c:y val="0.0646070047364374"/>
          <c:w val="0.902402095768275"/>
          <c:h val="0.63837101255066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'scalability (hornbyx4)'!$F$15</c:f>
              <c:strCache>
                <c:ptCount val="1"/>
                <c:pt idx="0">
                  <c:v>Reconstruction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numRef>
              <c:f>'scalability (hornbyx4)'!$B$16:$B$21</c:f>
              <c:numCache>
                <c:formatCode>General</c:formatCode>
                <c:ptCount val="6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</c:numCache>
            </c:numRef>
          </c:cat>
          <c:val>
            <c:numRef>
              <c:f>'scalability (hornbyx4)'!$F$16:$F$21</c:f>
              <c:numCache>
                <c:formatCode>General</c:formatCode>
                <c:ptCount val="6"/>
                <c:pt idx="0">
                  <c:v>3220.808</c:v>
                </c:pt>
                <c:pt idx="1">
                  <c:v>1615.985</c:v>
                </c:pt>
                <c:pt idx="2">
                  <c:v>811.9659999999992</c:v>
                </c:pt>
                <c:pt idx="3">
                  <c:v>409.9759999999993</c:v>
                </c:pt>
                <c:pt idx="4">
                  <c:v>208.243</c:v>
                </c:pt>
                <c:pt idx="5">
                  <c:v>108.159</c:v>
                </c:pt>
              </c:numCache>
            </c:numRef>
          </c:val>
        </c:ser>
        <c:ser>
          <c:idx val="1"/>
          <c:order val="1"/>
          <c:tx>
            <c:strRef>
              <c:f>'scalability (hornbyx4)'!$G$15</c:f>
              <c:strCache>
                <c:ptCount val="1"/>
                <c:pt idx="0">
                  <c:v>Inter. Computation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numRef>
              <c:f>'scalability (hornbyx4)'!$B$16:$B$21</c:f>
              <c:numCache>
                <c:formatCode>General</c:formatCode>
                <c:ptCount val="6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</c:numCache>
            </c:numRef>
          </c:cat>
          <c:val>
            <c:numRef>
              <c:f>'scalability (hornbyx4)'!$G$16:$G$21</c:f>
              <c:numCache>
                <c:formatCode>General</c:formatCode>
                <c:ptCount val="6"/>
                <c:pt idx="0">
                  <c:v>447.362</c:v>
                </c:pt>
                <c:pt idx="1">
                  <c:v>222.683</c:v>
                </c:pt>
                <c:pt idx="2">
                  <c:v>109.344</c:v>
                </c:pt>
                <c:pt idx="3">
                  <c:v>53.474</c:v>
                </c:pt>
                <c:pt idx="4">
                  <c:v>25.339</c:v>
                </c:pt>
                <c:pt idx="5">
                  <c:v>11.272</c:v>
                </c:pt>
              </c:numCache>
            </c:numRef>
          </c:val>
        </c:ser>
        <c:ser>
          <c:idx val="2"/>
          <c:order val="2"/>
          <c:tx>
            <c:strRef>
              <c:f>'scalability (hornbyx4)'!$H$15</c:f>
              <c:strCache>
                <c:ptCount val="1"/>
                <c:pt idx="0">
                  <c:v>Combination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numRef>
              <c:f>'scalability (hornbyx4)'!$B$16:$B$21</c:f>
              <c:numCache>
                <c:formatCode>General</c:formatCode>
                <c:ptCount val="6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</c:numCache>
            </c:numRef>
          </c:cat>
          <c:val>
            <c:numRef>
              <c:f>'scalability (hornbyx4)'!$H$16:$H$21</c:f>
              <c:numCache>
                <c:formatCode>General</c:formatCode>
                <c:ptCount val="6"/>
                <c:pt idx="0">
                  <c:v>112.087</c:v>
                </c:pt>
                <c:pt idx="1">
                  <c:v>56.47</c:v>
                </c:pt>
                <c:pt idx="2">
                  <c:v>28.388</c:v>
                </c:pt>
                <c:pt idx="3">
                  <c:v>15.668</c:v>
                </c:pt>
                <c:pt idx="4">
                  <c:v>7.691</c:v>
                </c:pt>
                <c:pt idx="5">
                  <c:v>3.994</c:v>
                </c:pt>
              </c:numCache>
            </c:numRef>
          </c:val>
        </c:ser>
        <c:ser>
          <c:idx val="3"/>
          <c:order val="3"/>
          <c:tx>
            <c:strRef>
              <c:f>'scalability (hornbyx4)'!$I$15</c:f>
              <c:strCache>
                <c:ptCount val="1"/>
                <c:pt idx="0">
                  <c:v>Communication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numRef>
              <c:f>'scalability (hornbyx4)'!$B$16:$B$21</c:f>
              <c:numCache>
                <c:formatCode>General</c:formatCode>
                <c:ptCount val="6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</c:numCache>
            </c:numRef>
          </c:cat>
          <c:val>
            <c:numRef>
              <c:f>'scalability (hornbyx4)'!$I$16:$I$21</c:f>
              <c:numCache>
                <c:formatCode>General</c:formatCode>
                <c:ptCount val="6"/>
                <c:pt idx="0">
                  <c:v>3.514</c:v>
                </c:pt>
                <c:pt idx="1">
                  <c:v>2.256</c:v>
                </c:pt>
                <c:pt idx="2">
                  <c:v>3.61</c:v>
                </c:pt>
                <c:pt idx="3">
                  <c:v>2.503</c:v>
                </c:pt>
                <c:pt idx="4">
                  <c:v>3.314</c:v>
                </c:pt>
                <c:pt idx="5">
                  <c:v>3.015</c:v>
                </c:pt>
              </c:numCache>
            </c:numRef>
          </c:val>
        </c:ser>
        <c:ser>
          <c:idx val="4"/>
          <c:order val="4"/>
          <c:tx>
            <c:strRef>
              <c:f>'scalability (hornbyx4)'!$J$15</c:f>
              <c:strCache>
                <c:ptCount val="1"/>
                <c:pt idx="0">
                  <c:v>I/O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numRef>
              <c:f>'scalability (hornbyx4)'!$B$16:$B$21</c:f>
              <c:numCache>
                <c:formatCode>General</c:formatCode>
                <c:ptCount val="6"/>
                <c:pt idx="0">
                  <c:v>1024.0</c:v>
                </c:pt>
                <c:pt idx="1">
                  <c:v>2048.0</c:v>
                </c:pt>
                <c:pt idx="2">
                  <c:v>4096.0</c:v>
                </c:pt>
                <c:pt idx="3">
                  <c:v>8192.0</c:v>
                </c:pt>
                <c:pt idx="4">
                  <c:v>16384.0</c:v>
                </c:pt>
                <c:pt idx="5">
                  <c:v>32768.0</c:v>
                </c:pt>
              </c:numCache>
            </c:numRef>
          </c:cat>
          <c:val>
            <c:numRef>
              <c:f>'scalability (hornbyx4)'!$J$16:$J$21</c:f>
              <c:numCache>
                <c:formatCode>General</c:formatCode>
                <c:ptCount val="6"/>
                <c:pt idx="0">
                  <c:v>7.380999999999998</c:v>
                </c:pt>
                <c:pt idx="1">
                  <c:v>3.019</c:v>
                </c:pt>
                <c:pt idx="2">
                  <c:v>4.043</c:v>
                </c:pt>
                <c:pt idx="3">
                  <c:v>6.723</c:v>
                </c:pt>
                <c:pt idx="4">
                  <c:v>21.332</c:v>
                </c:pt>
                <c:pt idx="5">
                  <c:v>17.132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9446712"/>
        <c:axId val="-2129443432"/>
      </c:barChart>
      <c:catAx>
        <c:axId val="-2129446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129443432"/>
        <c:crosses val="autoZero"/>
        <c:auto val="1"/>
        <c:lblAlgn val="ctr"/>
        <c:lblOffset val="100"/>
        <c:noMultiLvlLbl val="0"/>
      </c:catAx>
      <c:valAx>
        <c:axId val="-21294434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-212944671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0"/>
          <c:y val="0.819798840843234"/>
          <c:w val="0.963540127555314"/>
          <c:h val="0.138830876774979"/>
        </c:manualLayout>
      </c:layout>
      <c:overlay val="1"/>
      <c:spPr>
        <a:ln w="12700">
          <a:noFill/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525590551181"/>
          <c:y val="0.0303419139915203"/>
          <c:w val="0.873036059827916"/>
          <c:h val="0.8523125378558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'subsetting (hornbyx4)'!$A$62</c:f>
              <c:strCache>
                <c:ptCount val="1"/>
                <c:pt idx="0">
                  <c:v>d=1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'subsetting (hornbyx4)'!$C$61:$D$61</c:f>
              <c:strCache>
                <c:ptCount val="2"/>
                <c:pt idx="0">
                  <c:v>APMLR</c:v>
                </c:pt>
                <c:pt idx="1">
                  <c:v>SIRT</c:v>
                </c:pt>
              </c:strCache>
            </c:strRef>
          </c:cat>
          <c:val>
            <c:numRef>
              <c:f>'subsetting (hornbyx4)'!$C$62:$D$62</c:f>
              <c:numCache>
                <c:formatCode>General</c:formatCode>
                <c:ptCount val="2"/>
                <c:pt idx="0">
                  <c:v>997.8589999999994</c:v>
                </c:pt>
                <c:pt idx="1">
                  <c:v>836.998</c:v>
                </c:pt>
              </c:numCache>
            </c:numRef>
          </c:val>
        </c:ser>
        <c:ser>
          <c:idx val="1"/>
          <c:order val="1"/>
          <c:tx>
            <c:strRef>
              <c:f>'subsetting (hornbyx4)'!$A$63</c:f>
              <c:strCache>
                <c:ptCount val="1"/>
                <c:pt idx="0">
                  <c:v>d=2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</c:spPr>
          <c:invertIfNegative val="0"/>
          <c:cat>
            <c:strRef>
              <c:f>'subsetting (hornbyx4)'!$C$61:$D$61</c:f>
              <c:strCache>
                <c:ptCount val="2"/>
                <c:pt idx="0">
                  <c:v>APMLR</c:v>
                </c:pt>
                <c:pt idx="1">
                  <c:v>SIRT</c:v>
                </c:pt>
              </c:strCache>
            </c:strRef>
          </c:cat>
          <c:val>
            <c:numRef>
              <c:f>'subsetting (hornbyx4)'!$C$63:$D$63</c:f>
              <c:numCache>
                <c:formatCode>General</c:formatCode>
                <c:ptCount val="2"/>
                <c:pt idx="0">
                  <c:v>570.7619999999994</c:v>
                </c:pt>
                <c:pt idx="1">
                  <c:v>448.017</c:v>
                </c:pt>
              </c:numCache>
            </c:numRef>
          </c:val>
        </c:ser>
        <c:ser>
          <c:idx val="2"/>
          <c:order val="2"/>
          <c:tx>
            <c:strRef>
              <c:f>'subsetting (hornbyx4)'!$A$64</c:f>
              <c:strCache>
                <c:ptCount val="1"/>
                <c:pt idx="0">
                  <c:v>d=4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'subsetting (hornbyx4)'!$C$61:$D$61</c:f>
              <c:strCache>
                <c:ptCount val="2"/>
                <c:pt idx="0">
                  <c:v>APMLR</c:v>
                </c:pt>
                <c:pt idx="1">
                  <c:v>SIRT</c:v>
                </c:pt>
              </c:strCache>
            </c:strRef>
          </c:cat>
          <c:val>
            <c:numRef>
              <c:f>'subsetting (hornbyx4)'!$C$64:$D$64</c:f>
              <c:numCache>
                <c:formatCode>General</c:formatCode>
                <c:ptCount val="2"/>
                <c:pt idx="0">
                  <c:v>375.501</c:v>
                </c:pt>
                <c:pt idx="1">
                  <c:v>255.043</c:v>
                </c:pt>
              </c:numCache>
            </c:numRef>
          </c:val>
        </c:ser>
        <c:ser>
          <c:idx val="3"/>
          <c:order val="3"/>
          <c:tx>
            <c:strRef>
              <c:f>'subsetting (hornbyx4)'!$A$65</c:f>
              <c:strCache>
                <c:ptCount val="1"/>
                <c:pt idx="0">
                  <c:v>d=8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'subsetting (hornbyx4)'!$C$61:$D$61</c:f>
              <c:strCache>
                <c:ptCount val="2"/>
                <c:pt idx="0">
                  <c:v>APMLR</c:v>
                </c:pt>
                <c:pt idx="1">
                  <c:v>SIRT</c:v>
                </c:pt>
              </c:strCache>
            </c:strRef>
          </c:cat>
          <c:val>
            <c:numRef>
              <c:f>'subsetting (hornbyx4)'!$C$65:$D$65</c:f>
              <c:numCache>
                <c:formatCode>General</c:formatCode>
                <c:ptCount val="2"/>
                <c:pt idx="0">
                  <c:v>277.888</c:v>
                </c:pt>
                <c:pt idx="1">
                  <c:v>155.469</c:v>
                </c:pt>
              </c:numCache>
            </c:numRef>
          </c:val>
        </c:ser>
        <c:ser>
          <c:idx val="4"/>
          <c:order val="4"/>
          <c:tx>
            <c:strRef>
              <c:f>'subsetting (hornbyx4)'!$A$66</c:f>
              <c:strCache>
                <c:ptCount val="1"/>
                <c:pt idx="0">
                  <c:v>d=16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'subsetting (hornbyx4)'!$C$61:$D$61</c:f>
              <c:strCache>
                <c:ptCount val="2"/>
                <c:pt idx="0">
                  <c:v>APMLR</c:v>
                </c:pt>
                <c:pt idx="1">
                  <c:v>SIRT</c:v>
                </c:pt>
              </c:strCache>
            </c:strRef>
          </c:cat>
          <c:val>
            <c:numRef>
              <c:f>'subsetting (hornbyx4)'!$C$66:$D$66</c:f>
              <c:numCache>
                <c:formatCode>General</c:formatCode>
                <c:ptCount val="2"/>
                <c:pt idx="0">
                  <c:v>227.178</c:v>
                </c:pt>
                <c:pt idx="1">
                  <c:v>106.127</c:v>
                </c:pt>
              </c:numCache>
            </c:numRef>
          </c:val>
        </c:ser>
        <c:ser>
          <c:idx val="5"/>
          <c:order val="5"/>
          <c:tx>
            <c:strRef>
              <c:f>'subsetting (hornbyx4)'!$A$67</c:f>
              <c:strCache>
                <c:ptCount val="1"/>
                <c:pt idx="0">
                  <c:v>d=32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'subsetting (hornbyx4)'!$C$61:$D$61</c:f>
              <c:strCache>
                <c:ptCount val="2"/>
                <c:pt idx="0">
                  <c:v>APMLR</c:v>
                </c:pt>
                <c:pt idx="1">
                  <c:v>SIRT</c:v>
                </c:pt>
              </c:strCache>
            </c:strRef>
          </c:cat>
          <c:val>
            <c:numRef>
              <c:f>'subsetting (hornbyx4)'!$C$67:$D$67</c:f>
              <c:numCache>
                <c:formatCode>General</c:formatCode>
                <c:ptCount val="2"/>
                <c:pt idx="0">
                  <c:v>208.104</c:v>
                </c:pt>
                <c:pt idx="1">
                  <c:v>86.017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-2141979192"/>
        <c:axId val="-2141489320"/>
      </c:barChart>
      <c:catAx>
        <c:axId val="-21419791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2141489320"/>
        <c:crosses val="autoZero"/>
        <c:auto val="1"/>
        <c:lblAlgn val="ctr"/>
        <c:lblOffset val="100"/>
        <c:noMultiLvlLbl val="0"/>
      </c:catAx>
      <c:valAx>
        <c:axId val="-2141489320"/>
        <c:scaling>
          <c:orientation val="minMax"/>
          <c:max val="10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141979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5774496937883"/>
          <c:y val="0.0395898353614889"/>
          <c:w val="0.136965004374453"/>
          <c:h val="0.715861488904796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B7FA4-B24E-AD4D-B238-D3DC234D5FCC}" type="datetimeFigureOut">
              <a:rPr lang="en-US" smtClean="0"/>
              <a:t>8/23/15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CD86-318B-AB49-8DE6-BFDEA4C2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613D0-884C-E948-8E8C-03C9E0B9B6F6}" type="datetimeFigureOut">
              <a:rPr lang="en-US" smtClean="0"/>
              <a:t>8/23/15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AAD63-C988-5C49-AE0B-24E526C21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2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AD63-C988-5C49-AE0B-24E526C21E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 image requires 2-3 orders of magnitude more computation</a:t>
            </a:r>
          </a:p>
          <a:p>
            <a:endParaRPr lang="en-US" dirty="0" smtClean="0"/>
          </a:p>
          <a:p>
            <a:r>
              <a:rPr lang="en-US" smtClean="0"/>
              <a:t>Seed dataset</a:t>
            </a:r>
            <a:r>
              <a:rPr lang="en-US" baseline="0" smtClean="0"/>
              <a:t> r</a:t>
            </a:r>
            <a:r>
              <a:rPr lang="en-US" smtClean="0"/>
              <a:t>eference</a:t>
            </a:r>
            <a:r>
              <a:rPr lang="en-US" dirty="0" smtClean="0"/>
              <a:t>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[9] D.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Gursoy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T. Bicer, A.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Lanzirotti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M. G. Newville, and F. De Carlo.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Hyperspectral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 reconstruction for x-ray fluorescence tomography. Optics express, 23(7):9014–9023, 2015.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AD63-C988-5C49-AE0B-24E526C21E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 integrals</a:t>
            </a:r>
            <a:r>
              <a:rPr lang="en-US" baseline="0" dirty="0" smtClean="0"/>
              <a:t> of a ray, i.e. ray-sum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AD63-C988-5C49-AE0B-24E526C21E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3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For </a:t>
            </a:r>
            <a:r>
              <a:rPr lang="en-US" baseline="0" dirty="0" err="1" smtClean="0"/>
              <a:t>Microtomography</a:t>
            </a:r>
            <a:r>
              <a:rPr lang="en-US" baseline="0" dirty="0" smtClean="0"/>
              <a:t>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 is done at 2-BM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beamline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Nano resolution is 30nm aiming to 20 and it is done at 32-ID.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 speed at 2-GM is 5 full (2k cube) datasets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second. Nano is slower (1 frame/s) but often requires iterative methods for solution.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 Images are shale samples for characterizing microstructures and porosity at micrometer scale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-- More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 at: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journals.iucr.org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/s/issues/2013/01/00/pp5025/pp5025.pdf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AD63-C988-5C49-AE0B-24E526C21E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observe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performance with 32 threads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achieving a speedup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18.76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relative to 1 thread. </a:t>
            </a:r>
          </a:p>
          <a:p>
            <a:pPr marL="0" indent="0">
              <a:buFont typeface="Arial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with 64 threads is slightly slower, presumably because of overheads resulting from insufficient resources. 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BG/Q node can provide hardware registers for up to four threads; thus, the maximum number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supported threads is 16x4 per 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Since these threads share the same resources (on the same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observe a performance degradation after 32 threads.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AD63-C988-5C49-AE0B-24E526C21E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68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Seed dataset. The number of threads per node is 32 (from previous set of experiment).</a:t>
            </a:r>
            <a:r>
              <a:rPr lang="en-US" baseline="0" dirty="0" smtClean="0"/>
              <a:t> </a:t>
            </a:r>
            <a:r>
              <a:rPr lang="en-US" dirty="0" smtClean="0"/>
              <a:t>256 core configuration is the baseline.</a:t>
            </a:r>
            <a:endParaRPr lang="en-US" baseline="0" dirty="0" smtClean="0"/>
          </a:p>
          <a:p>
            <a:r>
              <a:rPr lang="en-US" b="1" u="sng" baseline="0" dirty="0" smtClean="0"/>
              <a:t>Per-slice: 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256-1K</a:t>
            </a:r>
            <a:r>
              <a:rPr lang="en-US" baseline="0" dirty="0" smtClean="0"/>
              <a:t>: almost perfect speedup (</a:t>
            </a:r>
            <a:r>
              <a:rPr lang="en-US" b="1" baseline="0" dirty="0" smtClean="0"/>
              <a:t>3.98x</a:t>
            </a:r>
            <a:r>
              <a:rPr lang="en-US" baseline="0" dirty="0" smtClean="0"/>
              <a:t>); 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2K</a:t>
            </a:r>
            <a:r>
              <a:rPr lang="en-US" baseline="0" dirty="0" smtClean="0"/>
              <a:t>: </a:t>
            </a:r>
            <a:r>
              <a:rPr lang="en-US" b="1" baseline="0" dirty="0" smtClean="0"/>
              <a:t>5.18x </a:t>
            </a:r>
            <a:r>
              <a:rPr lang="en-US" b="0" baseline="0" dirty="0" smtClean="0"/>
              <a:t>(less # of threads per node is utilized)</a:t>
            </a:r>
            <a:endParaRPr lang="en-US" b="1" baseline="0" dirty="0" smtClean="0"/>
          </a:p>
          <a:p>
            <a:r>
              <a:rPr lang="en-US" b="1" u="sng" baseline="0" dirty="0" smtClean="0"/>
              <a:t>In-slice: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256-8K</a:t>
            </a:r>
            <a:r>
              <a:rPr lang="en-US" baseline="0" dirty="0" smtClean="0"/>
              <a:t>: almost perfect speedup; </a:t>
            </a:r>
          </a:p>
          <a:p>
            <a:pPr marL="171450" indent="-171450">
              <a:buFont typeface="Arial"/>
              <a:buChar char="•"/>
            </a:pPr>
            <a:r>
              <a:rPr lang="en-US" b="1" baseline="0" dirty="0" smtClean="0"/>
              <a:t>32K</a:t>
            </a:r>
            <a:r>
              <a:rPr lang="en-US" baseline="0" dirty="0" smtClean="0"/>
              <a:t>:</a:t>
            </a:r>
            <a:r>
              <a:rPr lang="en-US" b="1" baseline="0" dirty="0" smtClean="0"/>
              <a:t>85.6x</a:t>
            </a:r>
            <a:r>
              <a:rPr lang="en-US" baseline="0" dirty="0" smtClean="0"/>
              <a:t> (b/c of short execution time)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Up to 1K cores, per-slice performs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AD63-C988-5C49-AE0B-24E526C21E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0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Perfect speedup up to 8K cores.</a:t>
            </a:r>
          </a:p>
          <a:p>
            <a:r>
              <a:rPr lang="en-US" dirty="0" smtClean="0"/>
              <a:t>32K </a:t>
            </a:r>
            <a:r>
              <a:rPr lang="en-US" dirty="0" err="1" smtClean="0"/>
              <a:t>vs</a:t>
            </a:r>
            <a:r>
              <a:rPr lang="en-US" dirty="0" smtClean="0"/>
              <a:t> 1K:</a:t>
            </a:r>
            <a:r>
              <a:rPr lang="en-US" baseline="0" dirty="0" smtClean="0"/>
              <a:t> 24.77x speedup. </a:t>
            </a:r>
          </a:p>
          <a:p>
            <a:endParaRPr lang="en-US" baseline="0" dirty="0" smtClean="0"/>
          </a:p>
          <a:p>
            <a:r>
              <a:rPr lang="en-US" baseline="0" smtClean="0"/>
              <a:t>The total execution </a:t>
            </a:r>
            <a:r>
              <a:rPr lang="en-US" baseline="0" dirty="0" smtClean="0"/>
              <a:t>time </a:t>
            </a:r>
            <a:r>
              <a:rPr lang="en-US" baseline="0" smtClean="0"/>
              <a:t>drops from 1hour (with 1K </a:t>
            </a:r>
            <a:r>
              <a:rPr lang="en-US" baseline="0" dirty="0" smtClean="0"/>
              <a:t>cores) to ~</a:t>
            </a:r>
            <a:r>
              <a:rPr lang="en-US" baseline="0" smtClean="0"/>
              <a:t>2mins (with 32K cores).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AD63-C988-5C49-AE0B-24E526C21E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 times with 4K cores. 10</a:t>
            </a:r>
            <a:r>
              <a:rPr lang="en-US" baseline="0" dirty="0" smtClean="0"/>
              <a:t> iterations.</a:t>
            </a:r>
            <a:endParaRPr lang="en-US" dirty="0" smtClean="0"/>
          </a:p>
          <a:p>
            <a:r>
              <a:rPr lang="en-US" dirty="0" smtClean="0"/>
              <a:t>D: distance</a:t>
            </a:r>
            <a:r>
              <a:rPr lang="en-US" baseline="0" dirty="0" smtClean="0"/>
              <a:t> from the initial projection.</a:t>
            </a:r>
            <a:endParaRPr lang="en-US" dirty="0" smtClean="0"/>
          </a:p>
          <a:p>
            <a:r>
              <a:rPr lang="en-US" dirty="0" smtClean="0"/>
              <a:t>D=1 </a:t>
            </a:r>
            <a:r>
              <a:rPr lang="en-US" dirty="0" err="1" smtClean="0"/>
              <a:t>vs</a:t>
            </a:r>
            <a:r>
              <a:rPr lang="en-US" baseline="0" dirty="0" smtClean="0"/>
              <a:t> d=32: 4.8x and 9.7x speedup for APMLR, SIRT.</a:t>
            </a:r>
          </a:p>
          <a:p>
            <a:r>
              <a:rPr lang="en-US" baseline="0" dirty="0" smtClean="0"/>
              <a:t>Hornby dataset.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AAD63-C988-5C49-AE0B-24E526C21E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6788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0562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70214"/>
            <a:ext cx="8229600" cy="48630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6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1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798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798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5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489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8" indent="0">
              <a:buNone/>
              <a:defRPr sz="2000" b="1"/>
            </a:lvl2pPr>
            <a:lvl3pPr marL="913837" indent="0">
              <a:buNone/>
              <a:defRPr sz="1800" b="1"/>
            </a:lvl3pPr>
            <a:lvl4pPr marL="1370757" indent="0">
              <a:buNone/>
              <a:defRPr sz="1600" b="1"/>
            </a:lvl4pPr>
            <a:lvl5pPr marL="1827673" indent="0">
              <a:buNone/>
              <a:defRPr sz="1600" b="1"/>
            </a:lvl5pPr>
            <a:lvl6pPr marL="2284592" indent="0">
              <a:buNone/>
              <a:defRPr sz="1600" b="1"/>
            </a:lvl6pPr>
            <a:lvl7pPr marL="2741511" indent="0">
              <a:buNone/>
              <a:defRPr sz="1600" b="1"/>
            </a:lvl7pPr>
            <a:lvl8pPr marL="3198430" indent="0">
              <a:buNone/>
              <a:defRPr sz="1600" b="1"/>
            </a:lvl8pPr>
            <a:lvl9pPr marL="365534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4994"/>
            <a:ext cx="4040188" cy="4159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1523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18" indent="0">
              <a:buNone/>
              <a:defRPr sz="2000" b="1"/>
            </a:lvl2pPr>
            <a:lvl3pPr marL="913837" indent="0">
              <a:buNone/>
              <a:defRPr sz="1800" b="1"/>
            </a:lvl3pPr>
            <a:lvl4pPr marL="1370757" indent="0">
              <a:buNone/>
              <a:defRPr sz="1600" b="1"/>
            </a:lvl4pPr>
            <a:lvl5pPr marL="1827673" indent="0">
              <a:buNone/>
              <a:defRPr sz="1600" b="1"/>
            </a:lvl5pPr>
            <a:lvl6pPr marL="2284592" indent="0">
              <a:buNone/>
              <a:defRPr sz="1600" b="1"/>
            </a:lvl6pPr>
            <a:lvl7pPr marL="2741511" indent="0">
              <a:buNone/>
              <a:defRPr sz="1600" b="1"/>
            </a:lvl7pPr>
            <a:lvl8pPr marL="3198430" indent="0">
              <a:buNone/>
              <a:defRPr sz="1600" b="1"/>
            </a:lvl8pPr>
            <a:lvl9pPr marL="365534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4994"/>
            <a:ext cx="4041775" cy="4159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6868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7"/>
            <a:ext cx="3008313" cy="4524822"/>
          </a:xfrm>
        </p:spPr>
        <p:txBody>
          <a:bodyPr/>
          <a:lstStyle>
            <a:lvl1pPr marL="0" indent="0">
              <a:buNone/>
              <a:defRPr sz="1400"/>
            </a:lvl1pPr>
            <a:lvl2pPr marL="456918" indent="0">
              <a:buNone/>
              <a:defRPr sz="1200"/>
            </a:lvl2pPr>
            <a:lvl3pPr marL="913837" indent="0">
              <a:buNone/>
              <a:defRPr sz="1000"/>
            </a:lvl3pPr>
            <a:lvl4pPr marL="1370757" indent="0">
              <a:buNone/>
              <a:defRPr sz="900"/>
            </a:lvl4pPr>
            <a:lvl5pPr marL="1827673" indent="0">
              <a:buNone/>
              <a:defRPr sz="900"/>
            </a:lvl5pPr>
            <a:lvl6pPr marL="2284592" indent="0">
              <a:buNone/>
              <a:defRPr sz="900"/>
            </a:lvl6pPr>
            <a:lvl7pPr marL="2741511" indent="0">
              <a:buNone/>
              <a:defRPr sz="900"/>
            </a:lvl7pPr>
            <a:lvl8pPr marL="3198430" indent="0">
              <a:buNone/>
              <a:defRPr sz="900"/>
            </a:lvl8pPr>
            <a:lvl9pPr marL="36553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18" indent="0">
              <a:buNone/>
              <a:defRPr sz="2800"/>
            </a:lvl2pPr>
            <a:lvl3pPr marL="913837" indent="0">
              <a:buNone/>
              <a:defRPr sz="2400"/>
            </a:lvl3pPr>
            <a:lvl4pPr marL="1370757" indent="0">
              <a:buNone/>
              <a:defRPr sz="2000"/>
            </a:lvl4pPr>
            <a:lvl5pPr marL="1827673" indent="0">
              <a:buNone/>
              <a:defRPr sz="2000"/>
            </a:lvl5pPr>
            <a:lvl6pPr marL="2284592" indent="0">
              <a:buNone/>
              <a:defRPr sz="2000"/>
            </a:lvl6pPr>
            <a:lvl7pPr marL="2741511" indent="0">
              <a:buNone/>
              <a:defRPr sz="2000"/>
            </a:lvl7pPr>
            <a:lvl8pPr marL="3198430" indent="0">
              <a:buNone/>
              <a:defRPr sz="2000"/>
            </a:lvl8pPr>
            <a:lvl9pPr marL="365534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18" indent="0">
              <a:buNone/>
              <a:defRPr sz="1200"/>
            </a:lvl2pPr>
            <a:lvl3pPr marL="913837" indent="0">
              <a:buNone/>
              <a:defRPr sz="1000"/>
            </a:lvl3pPr>
            <a:lvl4pPr marL="1370757" indent="0">
              <a:buNone/>
              <a:defRPr sz="900"/>
            </a:lvl4pPr>
            <a:lvl5pPr marL="1827673" indent="0">
              <a:buNone/>
              <a:defRPr sz="900"/>
            </a:lvl5pPr>
            <a:lvl6pPr marL="2284592" indent="0">
              <a:buNone/>
              <a:defRPr sz="900"/>
            </a:lvl6pPr>
            <a:lvl7pPr marL="2741511" indent="0">
              <a:buNone/>
              <a:defRPr sz="900"/>
            </a:lvl7pPr>
            <a:lvl8pPr marL="3198430" indent="0">
              <a:buNone/>
              <a:defRPr sz="900"/>
            </a:lvl8pPr>
            <a:lvl9pPr marL="365534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nl_big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2" y="6171370"/>
            <a:ext cx="1288141" cy="62240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4" name="Picture 13" descr="AR0001H2.jpg"/>
          <p:cNvPicPr>
            <a:picLocks noChangeAspect="1"/>
          </p:cNvPicPr>
          <p:nvPr userDrawn="1"/>
        </p:nvPicPr>
        <p:blipFill>
          <a:blip r:embed="rId1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69" y="1720015"/>
            <a:ext cx="4026988" cy="368181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6005"/>
          </a:xfrm>
          <a:prstGeom prst="rect">
            <a:avLst/>
          </a:prstGeom>
        </p:spPr>
        <p:txBody>
          <a:bodyPr vert="horz" lIns="91383" tIns="45694" rIns="91383" bIns="456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4440"/>
            <a:ext cx="8229600" cy="4798784"/>
          </a:xfrm>
          <a:prstGeom prst="rect">
            <a:avLst/>
          </a:prstGeom>
        </p:spPr>
        <p:txBody>
          <a:bodyPr vert="horz" lIns="91383" tIns="45694" rIns="91383" bIns="4569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1215" y="6350000"/>
            <a:ext cx="5733142" cy="367573"/>
          </a:xfrm>
          <a:prstGeom prst="rect">
            <a:avLst/>
          </a:prstGeom>
        </p:spPr>
        <p:txBody>
          <a:bodyPr vert="horz" lIns="91383" tIns="45694" rIns="91383" bIns="4569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EuroPar’15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91440"/>
            <a:ext cx="420917" cy="280489"/>
          </a:xfrm>
          <a:prstGeom prst="rect">
            <a:avLst/>
          </a:prstGeom>
        </p:spPr>
        <p:txBody>
          <a:bodyPr vert="horz" lIns="91383" tIns="45694" rIns="91383" bIns="4569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0592-D634-FE47-B34B-68A99A52BE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37"/>
          <p:cNvSpPr>
            <a:spLocks noChangeArrowheads="1"/>
          </p:cNvSpPr>
          <p:nvPr userDrawn="1"/>
        </p:nvSpPr>
        <p:spPr bwMode="auto">
          <a:xfrm>
            <a:off x="1" y="0"/>
            <a:ext cx="9144000" cy="91440"/>
          </a:xfrm>
          <a:prstGeom prst="rect">
            <a:avLst/>
          </a:prstGeom>
          <a:solidFill>
            <a:srgbClr val="000090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1" y="6766560"/>
            <a:ext cx="9144000" cy="91440"/>
          </a:xfrm>
          <a:prstGeom prst="rect">
            <a:avLst/>
          </a:prstGeom>
          <a:solidFill>
            <a:srgbClr val="000090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47217" y="6171370"/>
            <a:ext cx="1460500" cy="5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69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90" indent="-342690" algn="l" defTabSz="45691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92" indent="-285574" algn="l" defTabSz="4569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97" indent="-228460" algn="l" defTabSz="4569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15" indent="-228460" algn="l" defTabSz="45691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4" indent="-228460" algn="l" defTabSz="45691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052" indent="-228460" algn="l" defTabSz="4569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70" indent="-228460" algn="l" defTabSz="4569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88" indent="-228460" algn="l" defTabSz="4569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806" indent="-228460" algn="l" defTabSz="4569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8" algn="l" defTabSz="4569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7" algn="l" defTabSz="4569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57" algn="l" defTabSz="4569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73" algn="l" defTabSz="4569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92" algn="l" defTabSz="4569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11" algn="l" defTabSz="4569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30" algn="l" defTabSz="4569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47" algn="l" defTabSz="4569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98" y="1747358"/>
            <a:ext cx="8575040" cy="11870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Rapid Tomographic Image Reconstruction via </a:t>
            </a:r>
            <a:br>
              <a:rPr lang="en-US" sz="3200" dirty="0" smtClean="0"/>
            </a:br>
            <a:r>
              <a:rPr lang="en-US" sz="3200" dirty="0" smtClean="0"/>
              <a:t>Large-Scale Parallelization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17161" y="3685435"/>
            <a:ext cx="3902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Ohio State University</a:t>
            </a:r>
            <a:br>
              <a:rPr lang="en-US" b="1" dirty="0" smtClean="0"/>
            </a:br>
            <a:r>
              <a:rPr lang="en-US" u="sng" dirty="0" smtClean="0"/>
              <a:t>Computer Science and Engineering Dep.</a:t>
            </a:r>
          </a:p>
          <a:p>
            <a:pPr algn="r"/>
            <a:r>
              <a:rPr lang="en-US" dirty="0" err="1" smtClean="0"/>
              <a:t>Gagan</a:t>
            </a:r>
            <a:r>
              <a:rPr lang="en-US" dirty="0" smtClean="0"/>
              <a:t> </a:t>
            </a:r>
            <a:r>
              <a:rPr lang="en-US" dirty="0" err="1" smtClean="0"/>
              <a:t>Agrawa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998" y="3685435"/>
            <a:ext cx="396012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Argonne National Laboratory</a:t>
            </a:r>
          </a:p>
          <a:p>
            <a:pPr algn="r"/>
            <a:r>
              <a:rPr lang="en-US" u="sng" dirty="0"/>
              <a:t>Mathematics and Computer Science</a:t>
            </a:r>
          </a:p>
          <a:p>
            <a:pPr algn="r"/>
            <a:r>
              <a:rPr lang="en-US" dirty="0"/>
              <a:t>Tekin Bicer, Raj </a:t>
            </a:r>
            <a:r>
              <a:rPr lang="en-US" dirty="0" err="1"/>
              <a:t>Kettimuthu</a:t>
            </a:r>
            <a:r>
              <a:rPr lang="en-US" dirty="0"/>
              <a:t>, Ian T. Foster</a:t>
            </a:r>
          </a:p>
          <a:p>
            <a:pPr algn="r"/>
            <a:endParaRPr lang="en-US" dirty="0"/>
          </a:p>
          <a:p>
            <a:pPr algn="r"/>
            <a:r>
              <a:rPr lang="en-US" u="sng" dirty="0"/>
              <a:t>Advanced Photon Source</a:t>
            </a:r>
          </a:p>
          <a:p>
            <a:pPr algn="r"/>
            <a:r>
              <a:rPr lang="en-US" dirty="0" err="1"/>
              <a:t>Doga</a:t>
            </a:r>
            <a:r>
              <a:rPr lang="en-US" dirty="0"/>
              <a:t> </a:t>
            </a:r>
            <a:r>
              <a:rPr lang="en-US" dirty="0" err="1"/>
              <a:t>Gursoy</a:t>
            </a:r>
            <a:r>
              <a:rPr lang="en-US" dirty="0"/>
              <a:t>, Francesco De Carlo</a:t>
            </a:r>
          </a:p>
        </p:txBody>
      </p:sp>
    </p:spTree>
    <p:extLst>
      <p:ext uri="{BB962C8B-B14F-4D97-AF65-F5344CB8AC3E}">
        <p14:creationId xmlns:p14="http://schemas.microsoft.com/office/powerpoint/2010/main" val="205560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Porting In-slice Parallelization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0" y="936033"/>
            <a:ext cx="7587860" cy="2835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10" y="3480504"/>
            <a:ext cx="3135089" cy="241678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1"/>
            <a:endCxn id="13" idx="3"/>
          </p:cNvCxnSpPr>
          <p:nvPr/>
        </p:nvCxnSpPr>
        <p:spPr>
          <a:xfrm flipH="1">
            <a:off x="4347160" y="4688898"/>
            <a:ext cx="1455750" cy="212616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7791" y="4439849"/>
            <a:ext cx="35293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In-slice communication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Group threads per slice</a:t>
            </a:r>
          </a:p>
          <a:p>
            <a:r>
              <a:rPr lang="en-US" dirty="0" smtClean="0"/>
              <a:t>Update operation needs other vars.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4340" y="1595120"/>
            <a:ext cx="12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Reconstruction </a:t>
            </a:r>
          </a:p>
          <a:p>
            <a:r>
              <a:rPr lang="en-US" sz="1200" dirty="0"/>
              <a:t>u</a:t>
            </a:r>
            <a:r>
              <a:rPr lang="en-US" sz="1200" dirty="0" smtClean="0"/>
              <a:t>ses both recon.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iter</a:t>
            </a:r>
            <a:r>
              <a:rPr lang="en-US" sz="1200" dirty="0" smtClean="0"/>
              <a:t> i-1)</a:t>
            </a:r>
            <a:r>
              <a:rPr lang="en-US" sz="1200" dirty="0"/>
              <a:t> </a:t>
            </a:r>
            <a:r>
              <a:rPr lang="en-US" sz="1200" dirty="0" smtClean="0"/>
              <a:t>and </a:t>
            </a:r>
          </a:p>
          <a:p>
            <a:r>
              <a:rPr lang="en-US" sz="1200" dirty="0" smtClean="0"/>
              <a:t>Projection slice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6117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Parallelization of Reconstruction Algorithms</a:t>
            </a:r>
          </a:p>
          <a:p>
            <a:pPr lvl="1"/>
            <a:r>
              <a:rPr lang="en-US" dirty="0" smtClean="0"/>
              <a:t>Per-Slice Reconstruction</a:t>
            </a:r>
          </a:p>
          <a:p>
            <a:pPr lvl="1"/>
            <a:r>
              <a:rPr lang="en-US" dirty="0" smtClean="0"/>
              <a:t>In-Slice Reconstruction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MapReduce</a:t>
            </a:r>
            <a:r>
              <a:rPr lang="en-US" dirty="0" smtClean="0">
                <a:solidFill>
                  <a:srgbClr val="FF0000"/>
                </a:solidFill>
              </a:rPr>
              <a:t>-like Middleware for Tomographic Reconstruction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56131" y="1519456"/>
            <a:ext cx="4002207" cy="28289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MATE</a:t>
            </a:r>
          </a:p>
          <a:p>
            <a:pPr marL="0" indent="0">
              <a:buNone/>
            </a:pPr>
            <a:r>
              <a:rPr lang="en-US" dirty="0" smtClean="0"/>
              <a:t>{* </a:t>
            </a:r>
            <a:r>
              <a:rPr lang="en-US" i="1" dirty="0" smtClean="0"/>
              <a:t>Outer Sequential Loop </a:t>
            </a:r>
            <a:r>
              <a:rPr lang="en-US" dirty="0" smtClean="0"/>
              <a:t>*}</a:t>
            </a:r>
          </a:p>
          <a:p>
            <a:pPr marL="0" indent="0">
              <a:buNone/>
            </a:pPr>
            <a:r>
              <a:rPr lang="en-US" dirty="0" smtClean="0"/>
              <a:t>While() {</a:t>
            </a:r>
          </a:p>
          <a:p>
            <a:pPr marL="0" indent="0">
              <a:buNone/>
            </a:pPr>
            <a:r>
              <a:rPr lang="en-US" dirty="0" smtClean="0"/>
              <a:t>	{* </a:t>
            </a:r>
            <a:r>
              <a:rPr lang="en-US" i="1" dirty="0" smtClean="0"/>
              <a:t>Reduction Loop</a:t>
            </a:r>
            <a:r>
              <a:rPr lang="en-US" dirty="0" smtClean="0"/>
              <a:t> *}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(element e) {</a:t>
            </a:r>
          </a:p>
          <a:p>
            <a:pPr marL="0" indent="0">
              <a:buNone/>
            </a:pPr>
            <a:r>
              <a:rPr lang="en-US" dirty="0" smtClean="0"/>
              <a:t>		(I, </a:t>
            </a:r>
            <a:r>
              <a:rPr lang="en-US" dirty="0" err="1" smtClean="0"/>
              <a:t>val</a:t>
            </a:r>
            <a:r>
              <a:rPr lang="en-US" dirty="0" smtClean="0"/>
              <a:t>) = Process(e);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Robj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= Reduce(</a:t>
            </a:r>
            <a:r>
              <a:rPr lang="en-US" dirty="0" err="1" smtClean="0"/>
              <a:t>Robj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Global Reduction to Combine </a:t>
            </a:r>
            <a:r>
              <a:rPr lang="en-US" dirty="0" err="1" smtClean="0"/>
              <a:t>RObj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120276" y="1519456"/>
            <a:ext cx="4002207" cy="2828917"/>
          </a:xfrm>
          <a:prstGeom prst="rect">
            <a:avLst/>
          </a:prstGeom>
        </p:spPr>
        <p:txBody>
          <a:bodyPr vert="horz" lIns="91383" tIns="45694" rIns="91383" bIns="45694" rtlCol="0">
            <a:normAutofit fontScale="55000" lnSpcReduction="20000"/>
          </a:bodyPr>
          <a:lstStyle>
            <a:lvl1pPr marL="342690" indent="-342690" algn="l" defTabSz="456918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492" indent="-285574" algn="l" defTabSz="456918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297" indent="-228460" algn="l" defTabSz="456918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215" indent="-228460" algn="l" defTabSz="456918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4" indent="-228460" algn="l" defTabSz="456918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052" indent="-228460" algn="l" defTabSz="45691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970" indent="-228460" algn="l" defTabSz="45691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6888" indent="-228460" algn="l" defTabSz="45691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3806" indent="-228460" algn="l" defTabSz="45691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Map-Reduce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{* </a:t>
            </a:r>
            <a:r>
              <a:rPr lang="en-US" i="1" dirty="0" smtClean="0"/>
              <a:t>Outer Sequential Loop </a:t>
            </a:r>
            <a:r>
              <a:rPr lang="en-US" dirty="0" smtClean="0"/>
              <a:t>*}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While()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{* </a:t>
            </a:r>
            <a:r>
              <a:rPr lang="en-US" i="1" dirty="0" smtClean="0"/>
              <a:t>Reduction Loop</a:t>
            </a:r>
            <a:r>
              <a:rPr lang="en-US" dirty="0" smtClean="0"/>
              <a:t> *}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(element e) 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	(I, </a:t>
            </a:r>
            <a:r>
              <a:rPr lang="en-US" dirty="0" err="1" smtClean="0"/>
              <a:t>val</a:t>
            </a:r>
            <a:r>
              <a:rPr lang="en-US" dirty="0" smtClean="0"/>
              <a:t>) = Process(e);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	}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Sort 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) pairs using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	Reduce to compute each </a:t>
            </a:r>
            <a:r>
              <a:rPr lang="en-US" dirty="0" err="1" smtClean="0"/>
              <a:t>RObj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Arial" charset="0"/>
              </a:rPr>
              <a:t>Processing Structure of TRACE</a:t>
            </a:r>
            <a:endParaRPr lang="en-US" sz="3600" dirty="0"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3000" y="2862435"/>
            <a:ext cx="3657600" cy="685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694" rIns="91383" bIns="45694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91200" y="2845307"/>
            <a:ext cx="24384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694" rIns="91383" bIns="45694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0200" y="3363939"/>
            <a:ext cx="23622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694" rIns="91383" bIns="45694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4876800" y="2938635"/>
            <a:ext cx="838200" cy="762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694" rIns="91383" bIns="45694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450215" flipV="1">
            <a:off x="4830763" y="3364086"/>
            <a:ext cx="511175" cy="6985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694" rIns="91383" bIns="45694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66800" y="3700635"/>
            <a:ext cx="36576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694" rIns="91383" bIns="45694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4000" y="3668739"/>
            <a:ext cx="3200400" cy="381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694" rIns="91383" bIns="45694"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4800600" y="3853035"/>
            <a:ext cx="457200" cy="7620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3" tIns="45694" rIns="91383" bIns="45694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5800" y="4462638"/>
            <a:ext cx="8153400" cy="101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3" tIns="45694" rIns="91383" bIns="456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Reduction Object</a:t>
            </a:r>
            <a:r>
              <a:rPr lang="en-US" sz="2000" b="1" dirty="0"/>
              <a:t> </a:t>
            </a:r>
            <a:r>
              <a:rPr lang="en-US" sz="2000" dirty="0"/>
              <a:t>represents the intermediate state of the execution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/>
              <a:t> Reduce </a:t>
            </a:r>
            <a:r>
              <a:rPr lang="en-US" sz="2000" dirty="0" err="1"/>
              <a:t>func</a:t>
            </a:r>
            <a:r>
              <a:rPr lang="en-US" sz="2000" dirty="0"/>
              <a:t>. is commutative and associative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/>
              <a:t> Sorting, grouping.. overheads are eliminated with red. </a:t>
            </a:r>
            <a:r>
              <a:rPr lang="en-US" sz="2000" dirty="0" err="1"/>
              <a:t>func</a:t>
            </a:r>
            <a:r>
              <a:rPr lang="en-US" sz="2000" dirty="0"/>
              <a:t>/obj.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</p:spTree>
    <p:extLst>
      <p:ext uri="{BB962C8B-B14F-4D97-AF65-F5344CB8AC3E}">
        <p14:creationId xmlns:p14="http://schemas.microsoft.com/office/powerpoint/2010/main" val="201611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2108" y="1271855"/>
            <a:ext cx="3570376" cy="4207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b="1" u="sng" dirty="0" smtClean="0"/>
              <a:t>Inputs</a:t>
            </a:r>
            <a:r>
              <a:rPr lang="en-US" sz="1400" dirty="0" smtClean="0"/>
              <a:t>      </a:t>
            </a:r>
            <a:r>
              <a:rPr lang="en-US" sz="1400" i="1" dirty="0" smtClean="0"/>
              <a:t>IS</a:t>
            </a:r>
            <a:r>
              <a:rPr lang="en-US" sz="1400" dirty="0" smtClean="0"/>
              <a:t>: Assigned projection slices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</a:t>
            </a:r>
            <a:r>
              <a:rPr lang="en-US" sz="1400" i="1" dirty="0" smtClean="0"/>
              <a:t>Recon</a:t>
            </a:r>
            <a:r>
              <a:rPr lang="en-US" sz="1400" dirty="0" smtClean="0"/>
              <a:t>: Reconstruction object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</a:t>
            </a:r>
            <a:r>
              <a:rPr lang="en-US" sz="1400" i="1" dirty="0" err="1"/>
              <a:t>d</a:t>
            </a:r>
            <a:r>
              <a:rPr lang="en-US" sz="1400" i="1" dirty="0" err="1" smtClean="0"/>
              <a:t>ist</a:t>
            </a:r>
            <a:r>
              <a:rPr lang="en-US" sz="1400" dirty="0" smtClean="0"/>
              <a:t>: </a:t>
            </a:r>
            <a:r>
              <a:rPr lang="en-US" sz="1400" dirty="0" err="1" smtClean="0"/>
              <a:t>Subsetting</a:t>
            </a:r>
            <a:r>
              <a:rPr lang="en-US" sz="1400" dirty="0" smtClean="0"/>
              <a:t> distance</a:t>
            </a:r>
          </a:p>
          <a:p>
            <a:r>
              <a:rPr lang="en-US" sz="1400" b="1" u="sng" dirty="0" smtClean="0"/>
              <a:t>Output</a:t>
            </a:r>
            <a:r>
              <a:rPr lang="en-US" sz="1400" i="1" dirty="0" smtClean="0"/>
              <a:t>    Recon</a:t>
            </a:r>
            <a:r>
              <a:rPr lang="en-US" sz="1400" dirty="0" smtClean="0"/>
              <a:t>: Final reconstruction object</a:t>
            </a:r>
          </a:p>
          <a:p>
            <a:endParaRPr lang="en-US" sz="1400" b="1" u="sng" dirty="0" smtClean="0"/>
          </a:p>
          <a:p>
            <a:r>
              <a:rPr lang="en-US" sz="1400" dirty="0" smtClean="0"/>
              <a:t>/* (Partial) iteration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</a:t>
            </a:r>
            <a:r>
              <a:rPr lang="en-US" sz="1400" dirty="0" smtClean="0"/>
              <a:t>*/</a:t>
            </a:r>
          </a:p>
          <a:p>
            <a:r>
              <a:rPr lang="en-US" sz="1400" dirty="0" smtClean="0"/>
              <a:t>For each assigned projection slice, </a:t>
            </a:r>
            <a:r>
              <a:rPr lang="en-US" sz="1400" i="1" dirty="0" smtClean="0"/>
              <a:t>is</a:t>
            </a:r>
            <a:r>
              <a:rPr lang="en-US" sz="1400" dirty="0" smtClean="0"/>
              <a:t>, in </a:t>
            </a:r>
            <a:r>
              <a:rPr lang="en-US" sz="1400" i="1" dirty="0" smtClean="0"/>
              <a:t>IS </a:t>
            </a:r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i="1" dirty="0" smtClean="0"/>
              <a:t>IR</a:t>
            </a:r>
            <a:r>
              <a:rPr lang="en-US" sz="1400" dirty="0" smtClean="0"/>
              <a:t> = </a:t>
            </a:r>
            <a:r>
              <a:rPr lang="en-US" sz="1400" b="1" dirty="0" err="1" smtClean="0"/>
              <a:t>GetOrderedRaySubset</a:t>
            </a:r>
            <a:r>
              <a:rPr lang="en-US" sz="1400" dirty="0" smtClean="0"/>
              <a:t>(</a:t>
            </a:r>
            <a:r>
              <a:rPr lang="en-US" sz="1400" i="1" dirty="0" smtClean="0"/>
              <a:t>is</a:t>
            </a:r>
            <a:r>
              <a:rPr lang="en-US" sz="1400" dirty="0" smtClean="0"/>
              <a:t>, </a:t>
            </a:r>
            <a:r>
              <a:rPr lang="en-US" sz="1400" i="1" dirty="0" err="1" smtClean="0"/>
              <a:t>i</a:t>
            </a:r>
            <a:r>
              <a:rPr lang="en-US" sz="1400" dirty="0" smtClean="0"/>
              <a:t>, </a:t>
            </a:r>
            <a:r>
              <a:rPr lang="en-US" sz="1400" i="1" dirty="0" err="1" smtClean="0"/>
              <a:t>dist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For each ray, </a:t>
            </a:r>
            <a:r>
              <a:rPr lang="en-US" sz="1400" i="1" dirty="0" err="1" smtClean="0"/>
              <a:t>ir</a:t>
            </a:r>
            <a:r>
              <a:rPr lang="en-US" sz="1400" i="1" dirty="0" smtClean="0"/>
              <a:t>,</a:t>
            </a:r>
            <a:r>
              <a:rPr lang="en-US" sz="1400" dirty="0" smtClean="0"/>
              <a:t> in rays </a:t>
            </a:r>
            <a:r>
              <a:rPr lang="en-US" sz="1400" i="1" dirty="0" smtClean="0"/>
              <a:t>IR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  (</a:t>
            </a:r>
            <a:r>
              <a:rPr lang="en-US" sz="1400" i="1" dirty="0"/>
              <a:t>k</a:t>
            </a:r>
            <a:r>
              <a:rPr lang="en-US" sz="1400" dirty="0" smtClean="0"/>
              <a:t>, </a:t>
            </a:r>
            <a:r>
              <a:rPr lang="en-US" sz="1400" i="1" dirty="0" smtClean="0"/>
              <a:t>off</a:t>
            </a:r>
            <a:r>
              <a:rPr lang="en-US" sz="1400" dirty="0" smtClean="0"/>
              <a:t>, </a:t>
            </a:r>
            <a:r>
              <a:rPr lang="en-US" sz="1400" i="1" dirty="0" err="1" smtClean="0"/>
              <a:t>val</a:t>
            </a:r>
            <a:r>
              <a:rPr lang="en-US" sz="1400" dirty="0" smtClean="0"/>
              <a:t>)     = </a:t>
            </a:r>
            <a:r>
              <a:rPr lang="en-US" sz="1400" b="1" dirty="0" err="1" smtClean="0"/>
              <a:t>LocalRecon</a:t>
            </a:r>
            <a:r>
              <a:rPr lang="en-US" sz="1400" dirty="0" smtClean="0"/>
              <a:t>(</a:t>
            </a:r>
            <a:r>
              <a:rPr lang="en-US" sz="1400" i="1" dirty="0" err="1" smtClean="0"/>
              <a:t>ir</a:t>
            </a:r>
            <a:r>
              <a:rPr lang="en-US" sz="1400" dirty="0" smtClean="0"/>
              <a:t>, </a:t>
            </a:r>
            <a:r>
              <a:rPr lang="en-US" sz="1400" i="1" dirty="0" smtClean="0"/>
              <a:t>Recon</a:t>
            </a:r>
            <a:r>
              <a:rPr lang="en-US" sz="1400" dirty="0" smtClean="0"/>
              <a:t>(</a:t>
            </a:r>
            <a:r>
              <a:rPr lang="en-US" sz="1400" i="1" dirty="0" smtClean="0"/>
              <a:t>is)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</a:t>
            </a:r>
            <a:r>
              <a:rPr lang="en-US" sz="1400" i="1" dirty="0" err="1" smtClean="0"/>
              <a:t>ReconRep</a:t>
            </a:r>
            <a:r>
              <a:rPr lang="en-US" sz="1400" dirty="0" smtClean="0"/>
              <a:t>(</a:t>
            </a:r>
            <a:r>
              <a:rPr lang="en-US" sz="1400" i="1" dirty="0"/>
              <a:t>k</a:t>
            </a:r>
            <a:r>
              <a:rPr lang="en-US" sz="1400" dirty="0" smtClean="0"/>
              <a:t>) = </a:t>
            </a:r>
            <a:r>
              <a:rPr lang="en-US" sz="1400" b="1" dirty="0" smtClean="0"/>
              <a:t>Reduce </a:t>
            </a:r>
            <a:r>
              <a:rPr lang="en-US" sz="1400" dirty="0" smtClean="0"/>
              <a:t>(</a:t>
            </a:r>
            <a:r>
              <a:rPr lang="en-US" sz="1400" i="1" dirty="0" err="1" smtClean="0"/>
              <a:t>ReconRep</a:t>
            </a:r>
            <a:r>
              <a:rPr lang="en-US" sz="1400" dirty="0" smtClean="0"/>
              <a:t>(</a:t>
            </a:r>
            <a:r>
              <a:rPr lang="en-US" sz="1400" i="1" dirty="0"/>
              <a:t>k</a:t>
            </a:r>
            <a:r>
              <a:rPr lang="en-US" sz="1400" dirty="0" smtClean="0"/>
              <a:t>), </a:t>
            </a:r>
            <a:r>
              <a:rPr lang="en-US" sz="1400" i="1" dirty="0" smtClean="0"/>
              <a:t>off</a:t>
            </a:r>
            <a:r>
              <a:rPr lang="en-US" sz="1400" dirty="0" smtClean="0"/>
              <a:t>, </a:t>
            </a:r>
            <a:r>
              <a:rPr lang="en-US" sz="1400" i="1" dirty="0" err="1" smtClean="0"/>
              <a:t>val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/>
              <a:t>/</a:t>
            </a:r>
            <a:r>
              <a:rPr lang="en-US" sz="1400" dirty="0" smtClean="0"/>
              <a:t>* Combine updated replicas */</a:t>
            </a:r>
          </a:p>
          <a:p>
            <a:r>
              <a:rPr lang="en-US" sz="1400" i="1" dirty="0" smtClean="0"/>
              <a:t>Recon</a:t>
            </a:r>
            <a:r>
              <a:rPr lang="en-US" sz="1400" dirty="0" smtClean="0"/>
              <a:t> = </a:t>
            </a:r>
            <a:r>
              <a:rPr lang="en-US" sz="1400" b="1" dirty="0" err="1" smtClean="0"/>
              <a:t>PartialCombination</a:t>
            </a:r>
            <a:r>
              <a:rPr lang="en-US" sz="1400" dirty="0" smtClean="0"/>
              <a:t>(</a:t>
            </a:r>
            <a:r>
              <a:rPr lang="en-US" sz="1400" i="1" dirty="0" err="1" smtClean="0"/>
              <a:t>ReconRep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/* Exchange and update adjacent slices*/</a:t>
            </a:r>
          </a:p>
          <a:p>
            <a:r>
              <a:rPr lang="en-US" sz="1400" i="1" dirty="0" smtClean="0"/>
              <a:t>Recon</a:t>
            </a:r>
            <a:r>
              <a:rPr lang="en-US" sz="1400" dirty="0" smtClean="0"/>
              <a:t> = </a:t>
            </a:r>
            <a:r>
              <a:rPr lang="en-US" sz="1400" b="1" dirty="0" err="1" smtClean="0"/>
              <a:t>GlobalCombination</a:t>
            </a:r>
            <a:r>
              <a:rPr lang="en-US" sz="1400" dirty="0" smtClean="0"/>
              <a:t>(</a:t>
            </a:r>
            <a:r>
              <a:rPr lang="en-US" sz="1400" i="1" dirty="0" smtClean="0"/>
              <a:t>Recon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>
                <a:latin typeface="Arial" charset="0"/>
              </a:rPr>
              <a:t>Processing Structure of TRACE</a:t>
            </a:r>
            <a:endParaRPr lang="en-US" sz="3600" dirty="0"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2896" y="1957254"/>
            <a:ext cx="5281845" cy="3329775"/>
            <a:chOff x="1254063" y="683417"/>
            <a:chExt cx="4856741" cy="2837507"/>
          </a:xfrm>
        </p:grpSpPr>
        <p:cxnSp>
          <p:nvCxnSpPr>
            <p:cNvPr id="8" name="Straight Arrow Connector 7"/>
            <p:cNvCxnSpPr>
              <a:stCxn id="57" idx="0"/>
            </p:cNvCxnSpPr>
            <p:nvPr/>
          </p:nvCxnSpPr>
          <p:spPr>
            <a:xfrm>
              <a:off x="4181214" y="1078712"/>
              <a:ext cx="373434" cy="20951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flipH="1">
              <a:off x="4460371" y="1635843"/>
              <a:ext cx="1082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Recon[</a:t>
              </a:r>
              <a:r>
                <a:rPr lang="en-US" sz="12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]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82537" y="729202"/>
              <a:ext cx="4260368" cy="1457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8510" y="729201"/>
              <a:ext cx="551688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Node 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903" y="683417"/>
              <a:ext cx="12222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cs typeface="Arial"/>
                </a:rPr>
                <a:t>Partial</a:t>
              </a:r>
              <a:br>
                <a:rPr lang="en-US" sz="1100" b="1" dirty="0" smtClean="0">
                  <a:cs typeface="Arial"/>
                </a:rPr>
              </a:br>
              <a:r>
                <a:rPr lang="en-US" sz="1100" b="1" dirty="0" smtClean="0">
                  <a:cs typeface="Arial"/>
                </a:rPr>
                <a:t>Combination(</a:t>
              </a:r>
              <a:r>
                <a:rPr lang="en-US" sz="1100" b="1" dirty="0">
                  <a:cs typeface="Arial"/>
                </a:rPr>
                <a:t>)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69338" y="1546254"/>
              <a:ext cx="2311876" cy="591470"/>
              <a:chOff x="1852830" y="1966463"/>
              <a:chExt cx="2311876" cy="591470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865616" y="2142435"/>
                <a:ext cx="121924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i="1" dirty="0">
                    <a:cs typeface="Arial"/>
                  </a:rPr>
                  <a:t>L</a:t>
                </a:r>
                <a:r>
                  <a:rPr lang="en-US" sz="1000" b="1" i="1" dirty="0" smtClean="0">
                    <a:cs typeface="Arial"/>
                  </a:rPr>
                  <a:t>ocal</a:t>
                </a:r>
                <a:br>
                  <a:rPr lang="en-US" sz="1000" b="1" i="1" dirty="0" smtClean="0">
                    <a:cs typeface="Arial"/>
                  </a:rPr>
                </a:br>
                <a:r>
                  <a:rPr lang="en-US" sz="1000" b="1" i="1" dirty="0" smtClean="0">
                    <a:cs typeface="Arial"/>
                  </a:rPr>
                  <a:t>Recon(…)</a:t>
                </a:r>
                <a:endParaRPr lang="en-US" sz="1000" b="1" i="1" dirty="0">
                  <a:cs typeface="Arial"/>
                </a:endParaRPr>
              </a:p>
            </p:txBody>
          </p:sp>
          <p:cxnSp>
            <p:nvCxnSpPr>
              <p:cNvPr id="84" name="Straight Arrow Connector 83"/>
              <p:cNvCxnSpPr>
                <a:endCxn id="92" idx="2"/>
              </p:cNvCxnSpPr>
              <p:nvPr/>
            </p:nvCxnSpPr>
            <p:spPr>
              <a:xfrm flipV="1">
                <a:off x="2459977" y="2106772"/>
                <a:ext cx="518175" cy="231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endCxn id="93" idx="2"/>
              </p:cNvCxnSpPr>
              <p:nvPr/>
            </p:nvCxnSpPr>
            <p:spPr>
              <a:xfrm>
                <a:off x="2459977" y="2338747"/>
                <a:ext cx="518468" cy="10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2459977" y="2306958"/>
                <a:ext cx="485953" cy="317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ight Brace 86"/>
              <p:cNvSpPr/>
              <p:nvPr/>
            </p:nvSpPr>
            <p:spPr>
              <a:xfrm>
                <a:off x="3527170" y="2009949"/>
                <a:ext cx="233191" cy="459923"/>
              </a:xfrm>
              <a:prstGeom prst="rightBrace">
                <a:avLst/>
              </a:prstGeom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5400000">
                <a:off x="3676432" y="2023968"/>
                <a:ext cx="54566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smtClean="0"/>
                  <a:t>Recon</a:t>
                </a:r>
                <a:br>
                  <a:rPr lang="en-US" sz="1100" b="1" dirty="0" smtClean="0"/>
                </a:br>
                <a:r>
                  <a:rPr lang="en-US" sz="1100" b="1" dirty="0" smtClean="0"/>
                  <a:t>Rep</a:t>
                </a:r>
                <a:endParaRPr lang="en-US" sz="1100" b="1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852841" y="1966463"/>
                <a:ext cx="2260998" cy="577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852830" y="1966794"/>
                <a:ext cx="721857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Thread </a:t>
                </a:r>
                <a:r>
                  <a:rPr lang="en-US" sz="900" dirty="0" smtClean="0"/>
                  <a:t>m</a:t>
                </a:r>
                <a:endParaRPr lang="en-US" sz="900" dirty="0"/>
              </a:p>
            </p:txBody>
          </p:sp>
          <p:sp>
            <p:nvSpPr>
              <p:cNvPr id="91" name="Cube 90"/>
              <p:cNvSpPr/>
              <p:nvPr/>
            </p:nvSpPr>
            <p:spPr>
              <a:xfrm>
                <a:off x="2978445" y="2137547"/>
                <a:ext cx="509907" cy="114395"/>
              </a:xfrm>
              <a:prstGeom prst="cube">
                <a:avLst>
                  <a:gd name="adj" fmla="val 16965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/>
              <p:cNvSpPr/>
              <p:nvPr/>
            </p:nvSpPr>
            <p:spPr>
              <a:xfrm>
                <a:off x="2978152" y="2039870"/>
                <a:ext cx="509907" cy="114395"/>
              </a:xfrm>
              <a:prstGeom prst="cube">
                <a:avLst>
                  <a:gd name="adj" fmla="val 16965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/>
              <p:cNvSpPr/>
              <p:nvPr/>
            </p:nvSpPr>
            <p:spPr>
              <a:xfrm>
                <a:off x="2978445" y="2372470"/>
                <a:ext cx="509907" cy="114395"/>
              </a:xfrm>
              <a:prstGeom prst="cube">
                <a:avLst>
                  <a:gd name="adj" fmla="val 16965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 rot="5400000">
                <a:off x="3157660" y="2189758"/>
                <a:ext cx="19208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…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56112" y="1091242"/>
              <a:ext cx="510200" cy="549103"/>
              <a:chOff x="5533126" y="2511034"/>
              <a:chExt cx="510200" cy="549103"/>
            </a:xfrm>
          </p:grpSpPr>
          <p:sp>
            <p:nvSpPr>
              <p:cNvPr id="79" name="Cube 78"/>
              <p:cNvSpPr/>
              <p:nvPr/>
            </p:nvSpPr>
            <p:spPr>
              <a:xfrm>
                <a:off x="5533419" y="2631023"/>
                <a:ext cx="509907" cy="140527"/>
              </a:xfrm>
              <a:prstGeom prst="cube">
                <a:avLst>
                  <a:gd name="adj" fmla="val 16965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/>
              <p:cNvSpPr/>
              <p:nvPr/>
            </p:nvSpPr>
            <p:spPr>
              <a:xfrm>
                <a:off x="5533126" y="2511034"/>
                <a:ext cx="509907" cy="140527"/>
              </a:xfrm>
              <a:prstGeom prst="cube">
                <a:avLst>
                  <a:gd name="adj" fmla="val 16965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/>
              <p:cNvSpPr/>
              <p:nvPr/>
            </p:nvSpPr>
            <p:spPr>
              <a:xfrm>
                <a:off x="5533419" y="2919610"/>
                <a:ext cx="509907" cy="140527"/>
              </a:xfrm>
              <a:prstGeom prst="cube">
                <a:avLst>
                  <a:gd name="adj" fmla="val 16965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5400000">
                <a:off x="5690695" y="2743152"/>
                <a:ext cx="2359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…</a:t>
                </a:r>
              </a:p>
            </p:txBody>
          </p:sp>
        </p:grpSp>
        <p:cxnSp>
          <p:nvCxnSpPr>
            <p:cNvPr id="15" name="Straight Arrow Connector 14"/>
            <p:cNvCxnSpPr>
              <a:stCxn id="88" idx="0"/>
            </p:cNvCxnSpPr>
            <p:nvPr/>
          </p:nvCxnSpPr>
          <p:spPr>
            <a:xfrm flipV="1">
              <a:off x="4181214" y="1499821"/>
              <a:ext cx="381916" cy="31938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71639" y="2860945"/>
              <a:ext cx="1506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rgbClr val="558ED5"/>
                  </a:solidFill>
                  <a:cs typeface="Arial"/>
                </a:rPr>
                <a:t>Partial Combination</a:t>
              </a:r>
              <a:br>
                <a:rPr lang="en-US" sz="1000" b="1" i="1" dirty="0" smtClean="0">
                  <a:solidFill>
                    <a:srgbClr val="558ED5"/>
                  </a:solidFill>
                  <a:cs typeface="Arial"/>
                </a:rPr>
              </a:br>
              <a:r>
                <a:rPr lang="en-US" sz="1000" b="1" i="1" dirty="0" smtClean="0">
                  <a:solidFill>
                    <a:srgbClr val="558ED5"/>
                  </a:solidFill>
                  <a:cs typeface="Arial"/>
                </a:rPr>
                <a:t>Phase </a:t>
              </a:r>
              <a:endParaRPr lang="en-US" sz="1000" b="1" i="1" dirty="0">
                <a:solidFill>
                  <a:srgbClr val="558ED5"/>
                </a:solidFill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5400000" flipH="1">
              <a:off x="3047631" y="1252054"/>
              <a:ext cx="163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5400000" flipH="1">
              <a:off x="3391828" y="2054349"/>
              <a:ext cx="16336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5400000" flipH="1">
              <a:off x="4507500" y="1161454"/>
              <a:ext cx="16336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…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274482" y="2297167"/>
              <a:ext cx="4268422" cy="612625"/>
              <a:chOff x="1274483" y="3062904"/>
              <a:chExt cx="4268422" cy="612625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278510" y="3178231"/>
                <a:ext cx="4264395" cy="497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274483" y="3178231"/>
                <a:ext cx="555716" cy="215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Node </a:t>
                </a:r>
                <a:r>
                  <a:rPr lang="en-US" sz="800" b="1" dirty="0" smtClean="0"/>
                  <a:t>n</a:t>
                </a:r>
                <a:endParaRPr lang="en-US" sz="800" b="1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863307" y="3179416"/>
                <a:ext cx="2058568" cy="231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863296" y="3179823"/>
                <a:ext cx="727900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Thread 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flipH="1">
                <a:off x="2984231" y="3062904"/>
                <a:ext cx="4844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…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860310" y="3444289"/>
                <a:ext cx="2061565" cy="231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60299" y="3444696"/>
                <a:ext cx="730897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Thread m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flipH="1">
                <a:off x="2981234" y="3327777"/>
                <a:ext cx="4844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…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761410" y="3250553"/>
                <a:ext cx="510200" cy="377270"/>
                <a:chOff x="5533126" y="2511034"/>
                <a:chExt cx="510200" cy="377270"/>
              </a:xfrm>
            </p:grpSpPr>
            <p:sp>
              <p:nvSpPr>
                <p:cNvPr id="76" name="Cube 75"/>
                <p:cNvSpPr/>
                <p:nvPr/>
              </p:nvSpPr>
              <p:spPr>
                <a:xfrm>
                  <a:off x="5533126" y="2511034"/>
                  <a:ext cx="509907" cy="140527"/>
                </a:xfrm>
                <a:prstGeom prst="cube">
                  <a:avLst>
                    <a:gd name="adj" fmla="val 16965"/>
                  </a:avLst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Cube 76"/>
                <p:cNvSpPr/>
                <p:nvPr/>
              </p:nvSpPr>
              <p:spPr>
                <a:xfrm>
                  <a:off x="5533419" y="2747777"/>
                  <a:ext cx="509907" cy="140527"/>
                </a:xfrm>
                <a:prstGeom prst="cube">
                  <a:avLst>
                    <a:gd name="adj" fmla="val 16965"/>
                  </a:avLst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 rot="5400000">
                  <a:off x="5690695" y="2601547"/>
                  <a:ext cx="2359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/>
                    <a:t>…</a:t>
                  </a:r>
                </a:p>
              </p:txBody>
            </p:sp>
          </p:grpSp>
          <p:cxnSp>
            <p:nvCxnSpPr>
              <p:cNvPr id="73" name="Straight Arrow Connector 72"/>
              <p:cNvCxnSpPr>
                <a:stCxn id="69" idx="3"/>
              </p:cNvCxnSpPr>
              <p:nvPr/>
            </p:nvCxnSpPr>
            <p:spPr>
              <a:xfrm flipV="1">
                <a:off x="3921875" y="3487296"/>
                <a:ext cx="720164" cy="726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6" idx="3"/>
              </p:cNvCxnSpPr>
              <p:nvPr/>
            </p:nvCxnSpPr>
            <p:spPr>
              <a:xfrm>
                <a:off x="3921875" y="3295036"/>
                <a:ext cx="720164" cy="1064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 rot="5400000" flipH="1">
                <a:off x="3963777" y="3165594"/>
                <a:ext cx="16336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700701" y="2922625"/>
              <a:ext cx="25140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cs typeface="Arial"/>
                </a:rPr>
                <a:t>Local Reconstruction Phase </a:t>
              </a:r>
              <a:endParaRPr lang="en-US" sz="1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774397" y="729201"/>
              <a:ext cx="0" cy="2358336"/>
            </a:xfrm>
            <a:prstGeom prst="line">
              <a:avLst/>
            </a:prstGeom>
            <a:ln w="76200" cmpd="sng">
              <a:solidFill>
                <a:schemeClr val="accent5">
                  <a:lumMod val="50000"/>
                  <a:alpha val="5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1877442" y="805763"/>
              <a:ext cx="2303772" cy="598769"/>
              <a:chOff x="1852830" y="1966463"/>
              <a:chExt cx="2303772" cy="59876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865616" y="2149734"/>
                <a:ext cx="121924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i="1" dirty="0">
                    <a:cs typeface="Arial"/>
                  </a:rPr>
                  <a:t>L</a:t>
                </a:r>
                <a:r>
                  <a:rPr lang="en-US" sz="1000" b="1" i="1" dirty="0" smtClean="0">
                    <a:cs typeface="Arial"/>
                  </a:rPr>
                  <a:t>ocal</a:t>
                </a:r>
                <a:br>
                  <a:rPr lang="en-US" sz="1000" b="1" i="1" dirty="0" smtClean="0">
                    <a:cs typeface="Arial"/>
                  </a:rPr>
                </a:br>
                <a:r>
                  <a:rPr lang="en-US" sz="1000" b="1" i="1" dirty="0" smtClean="0">
                    <a:cs typeface="Arial"/>
                  </a:rPr>
                  <a:t>Recon(…)</a:t>
                </a:r>
                <a:endParaRPr lang="en-US" sz="1000" b="1" i="1" dirty="0">
                  <a:cs typeface="Arial"/>
                </a:endParaRPr>
              </a:p>
            </p:txBody>
          </p:sp>
          <p:cxnSp>
            <p:nvCxnSpPr>
              <p:cNvPr id="53" name="Straight Arrow Connector 52"/>
              <p:cNvCxnSpPr>
                <a:endCxn id="61" idx="2"/>
              </p:cNvCxnSpPr>
              <p:nvPr/>
            </p:nvCxnSpPr>
            <p:spPr>
              <a:xfrm flipV="1">
                <a:off x="2459977" y="2106772"/>
                <a:ext cx="518175" cy="231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62" idx="2"/>
              </p:cNvCxnSpPr>
              <p:nvPr/>
            </p:nvCxnSpPr>
            <p:spPr>
              <a:xfrm>
                <a:off x="2459977" y="2338747"/>
                <a:ext cx="518468" cy="1006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2459977" y="2306958"/>
                <a:ext cx="485953" cy="317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ight Brace 55"/>
              <p:cNvSpPr/>
              <p:nvPr/>
            </p:nvSpPr>
            <p:spPr>
              <a:xfrm>
                <a:off x="3527170" y="2009949"/>
                <a:ext cx="233191" cy="459923"/>
              </a:xfrm>
              <a:prstGeom prst="rightBrace">
                <a:avLst/>
              </a:prstGeom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5400000">
                <a:off x="3668328" y="2023968"/>
                <a:ext cx="54566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 smtClean="0"/>
                  <a:t>Recon</a:t>
                </a:r>
                <a:br>
                  <a:rPr lang="en-US" sz="1100" b="1" dirty="0" smtClean="0"/>
                </a:br>
                <a:r>
                  <a:rPr lang="en-US" sz="1100" b="1" dirty="0" smtClean="0"/>
                  <a:t>Rep</a:t>
                </a:r>
                <a:endParaRPr lang="en-US" sz="1100" b="1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852841" y="1966463"/>
                <a:ext cx="2252894" cy="577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852830" y="1966794"/>
                <a:ext cx="713753" cy="230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Thread </a:t>
                </a:r>
                <a:r>
                  <a:rPr lang="en-US" sz="900" dirty="0" smtClean="0"/>
                  <a:t>0</a:t>
                </a:r>
                <a:endParaRPr lang="en-US" sz="900" dirty="0"/>
              </a:p>
            </p:txBody>
          </p:sp>
          <p:sp>
            <p:nvSpPr>
              <p:cNvPr id="60" name="Cube 59"/>
              <p:cNvSpPr/>
              <p:nvPr/>
            </p:nvSpPr>
            <p:spPr>
              <a:xfrm>
                <a:off x="2978445" y="2137547"/>
                <a:ext cx="509907" cy="114395"/>
              </a:xfrm>
              <a:prstGeom prst="cube">
                <a:avLst>
                  <a:gd name="adj" fmla="val 16965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/>
              <p:cNvSpPr/>
              <p:nvPr/>
            </p:nvSpPr>
            <p:spPr>
              <a:xfrm>
                <a:off x="2978152" y="2039870"/>
                <a:ext cx="509907" cy="114395"/>
              </a:xfrm>
              <a:prstGeom prst="cube">
                <a:avLst>
                  <a:gd name="adj" fmla="val 16965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/>
              <p:cNvSpPr/>
              <p:nvPr/>
            </p:nvSpPr>
            <p:spPr>
              <a:xfrm>
                <a:off x="2978445" y="2372470"/>
                <a:ext cx="509907" cy="114395"/>
              </a:xfrm>
              <a:prstGeom prst="cube">
                <a:avLst>
                  <a:gd name="adj" fmla="val 16965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5400000">
                <a:off x="3157660" y="2182459"/>
                <a:ext cx="19208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/>
                  <a:t>…</a:t>
                </a: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V="1">
              <a:off x="4251222" y="1631935"/>
              <a:ext cx="399762" cy="626851"/>
            </a:xfrm>
            <a:prstGeom prst="straightConnector1">
              <a:avLst/>
            </a:prstGeom>
            <a:ln w="12700">
              <a:solidFill>
                <a:srgbClr val="008000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14735" y="2340429"/>
              <a:ext cx="383146" cy="223849"/>
            </a:xfrm>
            <a:prstGeom prst="straightConnector1">
              <a:avLst/>
            </a:prstGeom>
            <a:ln w="12700">
              <a:solidFill>
                <a:srgbClr val="008000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5400000">
              <a:off x="4706379" y="1887408"/>
              <a:ext cx="25626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 smtClean="0">
                  <a:solidFill>
                    <a:srgbClr val="558ED5"/>
                  </a:solidFill>
                  <a:cs typeface="Arial"/>
                </a:rPr>
                <a:t>Global Combination Phase </a:t>
              </a:r>
              <a:endParaRPr lang="en-US" sz="1000" b="1" i="1" dirty="0">
                <a:solidFill>
                  <a:srgbClr val="558ED5"/>
                </a:solidFill>
                <a:cs typeface="Arial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82537" y="3269935"/>
              <a:ext cx="4705157" cy="1"/>
            </a:xfrm>
            <a:prstGeom prst="line">
              <a:avLst/>
            </a:prstGeom>
            <a:ln w="50800" cap="sq" cmpd="sng">
              <a:solidFill>
                <a:schemeClr val="accent3">
                  <a:lumMod val="50000"/>
                  <a:alpha val="55000"/>
                </a:schemeClr>
              </a:solidFill>
              <a:prstDash val="sysDash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681672" y="3259314"/>
              <a:ext cx="195344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 smtClean="0">
                  <a:solidFill>
                    <a:schemeClr val="accent3">
                      <a:lumMod val="50000"/>
                    </a:schemeClr>
                  </a:solidFill>
                  <a:cs typeface="Arial"/>
                </a:rPr>
                <a:t>Iteration </a:t>
              </a:r>
              <a:r>
                <a:rPr lang="en-US" sz="1100" b="1" i="1" dirty="0" err="1" smtClean="0">
                  <a:solidFill>
                    <a:schemeClr val="accent3">
                      <a:lumMod val="50000"/>
                    </a:schemeClr>
                  </a:solidFill>
                  <a:cs typeface="Arial"/>
                </a:rPr>
                <a:t>i</a:t>
              </a:r>
              <a:endParaRPr lang="en-US" sz="1100" b="1" i="1" dirty="0">
                <a:solidFill>
                  <a:schemeClr val="accent3">
                    <a:lumMod val="50000"/>
                  </a:schemeClr>
                </a:solidFill>
                <a:cs typeface="Arial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374468" y="1467472"/>
              <a:ext cx="482421" cy="16446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374468" y="1787737"/>
              <a:ext cx="504035" cy="51757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374468" y="2141945"/>
              <a:ext cx="482421" cy="53701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15912" y="729201"/>
              <a:ext cx="0" cy="2358336"/>
            </a:xfrm>
            <a:prstGeom prst="line">
              <a:avLst/>
            </a:prstGeom>
            <a:ln w="76200" cmpd="sng">
              <a:solidFill>
                <a:schemeClr val="accent5">
                  <a:lumMod val="50000"/>
                  <a:alpha val="5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1510835" y="1281824"/>
              <a:ext cx="281067" cy="259872"/>
              <a:chOff x="86476" y="1473750"/>
              <a:chExt cx="352830" cy="26074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91319" y="1669159"/>
                <a:ext cx="347987" cy="65334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1319" y="1480174"/>
                <a:ext cx="347987" cy="11857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86476" y="1664809"/>
                <a:ext cx="339751" cy="69248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6476" y="1473750"/>
                <a:ext cx="336784" cy="119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86476" y="1532632"/>
                <a:ext cx="336784" cy="363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5400000">
                <a:off x="228584" y="1515982"/>
                <a:ext cx="19208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…</a:t>
                </a:r>
                <a:endParaRPr lang="en-US" sz="6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514444" y="1640752"/>
              <a:ext cx="281229" cy="245995"/>
              <a:chOff x="760271" y="2393479"/>
              <a:chExt cx="397153" cy="36761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760271" y="2393479"/>
                <a:ext cx="397153" cy="367613"/>
                <a:chOff x="6678939" y="4692878"/>
                <a:chExt cx="510200" cy="487075"/>
              </a:xfrm>
            </p:grpSpPr>
            <p:sp>
              <p:nvSpPr>
                <p:cNvPr id="43" name="Cube 42"/>
                <p:cNvSpPr/>
                <p:nvPr/>
              </p:nvSpPr>
              <p:spPr>
                <a:xfrm>
                  <a:off x="6678939" y="5039426"/>
                  <a:ext cx="509907" cy="140527"/>
                </a:xfrm>
                <a:prstGeom prst="cube">
                  <a:avLst>
                    <a:gd name="adj" fmla="val 16965"/>
                  </a:avLst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Cube 43"/>
                <p:cNvSpPr/>
                <p:nvPr/>
              </p:nvSpPr>
              <p:spPr>
                <a:xfrm>
                  <a:off x="6679232" y="4808670"/>
                  <a:ext cx="509907" cy="140527"/>
                </a:xfrm>
                <a:prstGeom prst="cube">
                  <a:avLst>
                    <a:gd name="adj" fmla="val 16965"/>
                  </a:avLst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ube 44"/>
                <p:cNvSpPr/>
                <p:nvPr/>
              </p:nvSpPr>
              <p:spPr>
                <a:xfrm>
                  <a:off x="6679232" y="4692878"/>
                  <a:ext cx="509907" cy="140527"/>
                </a:xfrm>
                <a:prstGeom prst="cube">
                  <a:avLst>
                    <a:gd name="adj" fmla="val 16965"/>
                  </a:avLst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 rot="5400000">
                <a:off x="939621" y="2503977"/>
                <a:ext cx="1920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…</a:t>
                </a:r>
                <a:endParaRPr lang="en-US" sz="6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 rot="16200000">
              <a:off x="1227039" y="1290139"/>
              <a:ext cx="3898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 smtClean="0"/>
                <a:t>Projs</a:t>
              </a:r>
              <a:r>
                <a:rPr lang="en-US" sz="700" dirty="0" smtClean="0"/>
                <a:t>.</a:t>
              </a:r>
              <a:endParaRPr lang="en-US" sz="700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189085" y="1611563"/>
              <a:ext cx="437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/>
                <a:t>Recon [i-1]</a:t>
              </a:r>
              <a:endParaRPr lang="en-US" sz="7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5730" y="1045716"/>
              <a:ext cx="54579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Inputs</a:t>
              </a:r>
              <a:endParaRPr lang="en-US" sz="7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07338" y="1091149"/>
              <a:ext cx="530159" cy="8693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54502" y="2650816"/>
              <a:ext cx="4521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Inputs</a:t>
              </a:r>
              <a:endParaRPr lang="en-US" sz="7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98984" y="2678959"/>
              <a:ext cx="530159" cy="185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33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Ported 5 reconstruction algorithms from </a:t>
            </a:r>
            <a:r>
              <a:rPr lang="en-US" dirty="0" err="1" smtClean="0"/>
              <a:t>TomoPy</a:t>
            </a:r>
            <a:endParaRPr lang="en-US" dirty="0" smtClean="0"/>
          </a:p>
          <a:p>
            <a:pPr lvl="1"/>
            <a:r>
              <a:rPr lang="en-US" dirty="0" smtClean="0"/>
              <a:t>ART, SIRT, MLEM, PML, APMLR</a:t>
            </a:r>
          </a:p>
          <a:p>
            <a:r>
              <a:rPr lang="en-US" dirty="0" smtClean="0"/>
              <a:t>Two datasets</a:t>
            </a:r>
          </a:p>
          <a:p>
            <a:pPr lvl="1"/>
            <a:r>
              <a:rPr lang="en-US" dirty="0" smtClean="0"/>
              <a:t>Seed (a seed of </a:t>
            </a:r>
            <a:r>
              <a:rPr lang="en-US" dirty="0" err="1" smtClean="0"/>
              <a:t>arabidopsis</a:t>
            </a:r>
            <a:r>
              <a:rPr lang="en-US" dirty="0" smtClean="0"/>
              <a:t> thaliana)</a:t>
            </a:r>
          </a:p>
          <a:p>
            <a:pPr lvl="2"/>
            <a:r>
              <a:rPr lang="en-US" dirty="0" smtClean="0"/>
              <a:t>Dimensions: 720x2048x501</a:t>
            </a:r>
          </a:p>
          <a:p>
            <a:pPr lvl="1"/>
            <a:r>
              <a:rPr lang="en-US" dirty="0" smtClean="0"/>
              <a:t>Hornby (Shale sample obtained from North Sea)</a:t>
            </a:r>
          </a:p>
          <a:p>
            <a:pPr lvl="2"/>
            <a:r>
              <a:rPr lang="en-US" dirty="0" smtClean="0"/>
              <a:t>Dimensions: 360x2048x1024</a:t>
            </a:r>
          </a:p>
          <a:p>
            <a:r>
              <a:rPr lang="en-US" dirty="0" smtClean="0"/>
              <a:t>Mira</a:t>
            </a:r>
          </a:p>
          <a:p>
            <a:pPr lvl="1"/>
            <a:r>
              <a:rPr lang="en-US" dirty="0" smtClean="0"/>
              <a:t>2K nodes (i.e. 32K cores)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5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831772"/>
              </p:ext>
            </p:extLst>
          </p:nvPr>
        </p:nvGraphicFramePr>
        <p:xfrm>
          <a:off x="753079" y="1212240"/>
          <a:ext cx="7767047" cy="457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315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Scalability Performance - Speedups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685436"/>
              </p:ext>
            </p:extLst>
          </p:nvPr>
        </p:nvGraphicFramePr>
        <p:xfrm>
          <a:off x="1372958" y="1072946"/>
          <a:ext cx="6325770" cy="44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83688" y="5561213"/>
            <a:ext cx="219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MLEM (Seed 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Breakdown (Hornby)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812332"/>
              </p:ext>
            </p:extLst>
          </p:nvPr>
        </p:nvGraphicFramePr>
        <p:xfrm>
          <a:off x="130127" y="1544860"/>
          <a:ext cx="4344047" cy="292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146186"/>
              </p:ext>
            </p:extLst>
          </p:nvPr>
        </p:nvGraphicFramePr>
        <p:xfrm>
          <a:off x="4702127" y="1544860"/>
          <a:ext cx="4275753" cy="292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25763" y="5094283"/>
            <a:ext cx="249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APMLR (Hornby dataset)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5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83"/>
            <a:ext cx="8229600" cy="7487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65" y="1023346"/>
            <a:ext cx="8677706" cy="50166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Tomographic image reconstruction is challenging</a:t>
            </a:r>
          </a:p>
          <a:p>
            <a:pPr lvl="1"/>
            <a:r>
              <a:rPr lang="en-US" dirty="0" smtClean="0"/>
              <a:t>High data acquisition rates</a:t>
            </a:r>
          </a:p>
          <a:p>
            <a:pPr lvl="1"/>
            <a:r>
              <a:rPr lang="en-US" dirty="0" smtClean="0"/>
              <a:t>Long computation times</a:t>
            </a:r>
          </a:p>
          <a:p>
            <a:r>
              <a:rPr lang="en-US" dirty="0" smtClean="0"/>
              <a:t>Parallelization techniques</a:t>
            </a:r>
          </a:p>
          <a:p>
            <a:pPr lvl="1"/>
            <a:r>
              <a:rPr lang="en-US" dirty="0" smtClean="0"/>
              <a:t>Per-slice and In-slice</a:t>
            </a:r>
          </a:p>
          <a:p>
            <a:r>
              <a:rPr lang="en-US" dirty="0" smtClean="0"/>
              <a:t>A middleware for parallelizing tomography data</a:t>
            </a:r>
          </a:p>
          <a:p>
            <a:pPr lvl="1"/>
            <a:r>
              <a:rPr lang="en-US" dirty="0" smtClean="0"/>
              <a:t>Easy implementation of algorithms</a:t>
            </a:r>
          </a:p>
          <a:p>
            <a:pPr lvl="1"/>
            <a:r>
              <a:rPr lang="en-US" dirty="0" smtClean="0"/>
              <a:t>Parallel and </a:t>
            </a:r>
            <a:r>
              <a:rPr lang="en-US" dirty="0"/>
              <a:t>d</a:t>
            </a:r>
            <a:r>
              <a:rPr lang="en-US" dirty="0" smtClean="0"/>
              <a:t>istributed execution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Good scalability performance</a:t>
            </a:r>
          </a:p>
          <a:p>
            <a:pPr lvl="1"/>
            <a:r>
              <a:rPr lang="en-US" dirty="0" smtClean="0"/>
              <a:t>Improved reconstruction times: 2hr (256 cores) to 1min (32K cores)</a:t>
            </a:r>
          </a:p>
          <a:p>
            <a:pPr lvl="1"/>
            <a:r>
              <a:rPr lang="en-US" dirty="0"/>
              <a:t>Near real-time image </a:t>
            </a:r>
            <a:r>
              <a:rPr lang="en-US" dirty="0" smtClean="0"/>
              <a:t>reconstruction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Workflow as a service on geographically distributed resources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</p:spTree>
    <p:extLst>
      <p:ext uri="{BB962C8B-B14F-4D97-AF65-F5344CB8AC3E}">
        <p14:creationId xmlns:p14="http://schemas.microsoft.com/office/powerpoint/2010/main" val="7495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531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</p:spTree>
    <p:extLst>
      <p:ext uri="{BB962C8B-B14F-4D97-AF65-F5344CB8AC3E}">
        <p14:creationId xmlns:p14="http://schemas.microsoft.com/office/powerpoint/2010/main" val="266940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553"/>
            <a:ext cx="8229600" cy="853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Tomographic Image Reconstruction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908"/>
            <a:ext cx="8229600" cy="47393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Analysis of tomographic datasets is challenging</a:t>
            </a:r>
          </a:p>
          <a:p>
            <a:r>
              <a:rPr lang="en-US" dirty="0"/>
              <a:t>Long image reconstruction/analysis time</a:t>
            </a:r>
          </a:p>
          <a:p>
            <a:pPr lvl="1"/>
            <a:r>
              <a:rPr lang="en-US" dirty="0" smtClean="0"/>
              <a:t>E.g. 12GB Data, 12 hours with 24 Cores</a:t>
            </a:r>
            <a:endParaRPr lang="en-US" dirty="0"/>
          </a:p>
          <a:p>
            <a:pPr lvl="1"/>
            <a:r>
              <a:rPr lang="en-US" dirty="0"/>
              <a:t>Different reconstruction algorithms</a:t>
            </a:r>
          </a:p>
          <a:p>
            <a:pPr lvl="2"/>
            <a:r>
              <a:rPr lang="en-US" dirty="0"/>
              <a:t>Longer computation times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dataset &lt; Output dataset</a:t>
            </a:r>
          </a:p>
          <a:p>
            <a:pPr lvl="2"/>
            <a:r>
              <a:rPr lang="en-US" dirty="0"/>
              <a:t>73MB vs. 476MB</a:t>
            </a:r>
          </a:p>
          <a:p>
            <a:r>
              <a:rPr lang="en-US" dirty="0" smtClean="0"/>
              <a:t>High data acquisition rates</a:t>
            </a:r>
          </a:p>
          <a:p>
            <a:pPr lvl="1"/>
            <a:r>
              <a:rPr lang="en-US" dirty="0" smtClean="0"/>
              <a:t>E.g. 12 GB &lt; 1sec. </a:t>
            </a:r>
          </a:p>
          <a:p>
            <a:pPr lvl="2"/>
            <a:r>
              <a:rPr lang="en-US" dirty="0" smtClean="0"/>
              <a:t>2Kx2K, 16bit/pixel, 1500 projections</a:t>
            </a:r>
          </a:p>
          <a:p>
            <a:pPr lvl="1"/>
            <a:r>
              <a:rPr lang="en-US" dirty="0" smtClean="0"/>
              <a:t>Advancement in light sources and detectors</a:t>
            </a:r>
          </a:p>
          <a:p>
            <a:pPr lvl="2"/>
            <a:r>
              <a:rPr lang="en-US" dirty="0" smtClean="0"/>
              <a:t>Expected to increase several orders of magnitude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EuroPar’15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5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Ordered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35321"/>
              </p:ext>
            </p:extLst>
          </p:nvPr>
        </p:nvGraphicFramePr>
        <p:xfrm>
          <a:off x="980411" y="1441269"/>
          <a:ext cx="6996566" cy="399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14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nramp3and4_map.000_Fe_Ka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0" y="918857"/>
            <a:ext cx="4160744" cy="4160744"/>
          </a:xfrm>
          <a:prstGeom prst="rect">
            <a:avLst/>
          </a:prstGeom>
        </p:spPr>
      </p:pic>
      <p:pic>
        <p:nvPicPr>
          <p:cNvPr id="7" name="Picture 6" descr="nramp3and4_map.000_Fe K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9" y="918857"/>
            <a:ext cx="4143809" cy="41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0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9107717" cy="696005"/>
          </a:xfrm>
        </p:spPr>
        <p:txBody>
          <a:bodyPr>
            <a:noAutofit/>
          </a:bodyPr>
          <a:lstStyle/>
          <a:p>
            <a:r>
              <a:rPr lang="en-US" sz="3600" dirty="0" smtClean="0"/>
              <a:t>Tomographic Image Reconstruction - Issues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efficient and parallel reconstruction</a:t>
            </a:r>
          </a:p>
          <a:p>
            <a:pPr lvl="1"/>
            <a:r>
              <a:rPr lang="en-US" dirty="0" smtClean="0"/>
              <a:t>Accelerators, e.g. GPUs, MIC</a:t>
            </a:r>
          </a:p>
          <a:p>
            <a:pPr lvl="2"/>
            <a:r>
              <a:rPr lang="en-US" dirty="0" smtClean="0"/>
              <a:t>Overhead due to host-device communication</a:t>
            </a:r>
          </a:p>
          <a:p>
            <a:pPr lvl="2"/>
            <a:r>
              <a:rPr lang="en-US" dirty="0" smtClean="0"/>
              <a:t>Not suitable for large datasets</a:t>
            </a:r>
          </a:p>
          <a:p>
            <a:r>
              <a:rPr lang="en-US" dirty="0" smtClean="0"/>
              <a:t>Easing the implementation of algorithms</a:t>
            </a:r>
          </a:p>
          <a:p>
            <a:pPr lvl="1"/>
            <a:r>
              <a:rPr lang="en-US" dirty="0" smtClean="0"/>
              <a:t>Different types of reconstruction algorithms</a:t>
            </a:r>
          </a:p>
          <a:p>
            <a:pPr lvl="2"/>
            <a:r>
              <a:rPr lang="en-US" dirty="0" smtClean="0"/>
              <a:t>Share common functionalities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</a:p>
          <a:p>
            <a:pPr lvl="2"/>
            <a:r>
              <a:rPr lang="en-US" dirty="0" smtClean="0"/>
              <a:t>Not suitable for HEC and SCs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5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Parallelization of Reconstruction Algorithms</a:t>
            </a:r>
          </a:p>
          <a:p>
            <a:pPr lvl="1"/>
            <a:r>
              <a:rPr lang="en-US" dirty="0" smtClean="0"/>
              <a:t>Per-Slice Reconstruction</a:t>
            </a:r>
          </a:p>
          <a:p>
            <a:pPr lvl="1"/>
            <a:r>
              <a:rPr lang="en-US" dirty="0" smtClean="0"/>
              <a:t>In-Slice Reconstruction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MapReduce</a:t>
            </a:r>
            <a:r>
              <a:rPr lang="en-US" dirty="0" smtClean="0"/>
              <a:t>-like Middleware for Tomographic Reconstruction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Tomographic Dataset Organization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6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933047" y="2109061"/>
            <a:ext cx="2469174" cy="2585272"/>
            <a:chOff x="5424888" y="1460770"/>
            <a:chExt cx="1889660" cy="1848133"/>
          </a:xfrm>
        </p:grpSpPr>
        <p:sp>
          <p:nvSpPr>
            <p:cNvPr id="34" name="Rectangle 33"/>
            <p:cNvSpPr/>
            <p:nvPr/>
          </p:nvSpPr>
          <p:spPr>
            <a:xfrm>
              <a:off x="5632706" y="1460770"/>
              <a:ext cx="1359046" cy="1243772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72223" y="1508243"/>
              <a:ext cx="1359046" cy="1257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02619" y="1559761"/>
              <a:ext cx="1326879" cy="1283212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31529" y="1625137"/>
              <a:ext cx="1315292" cy="1326085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426660" y="2530902"/>
              <a:ext cx="1568211" cy="232803"/>
              <a:chOff x="590192" y="2485718"/>
              <a:chExt cx="1568211" cy="232803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V="1">
                <a:off x="590192" y="2705190"/>
                <a:ext cx="1315291" cy="133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1895947" y="2485718"/>
                <a:ext cx="262456" cy="21947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5429318" y="2313645"/>
              <a:ext cx="1315291" cy="1333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429318" y="2546937"/>
              <a:ext cx="1315291" cy="1333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735073" y="2314134"/>
              <a:ext cx="252920" cy="23280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735073" y="2100965"/>
              <a:ext cx="262456" cy="21947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424888" y="1625137"/>
              <a:ext cx="1568211" cy="452511"/>
              <a:chOff x="4283859" y="2772382"/>
              <a:chExt cx="1268761" cy="334158"/>
            </a:xfrm>
            <a:effectLst/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4283859" y="2934452"/>
                <a:ext cx="1064136" cy="984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4283859" y="3096696"/>
                <a:ext cx="1064136" cy="984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5340280" y="2924782"/>
                <a:ext cx="204625" cy="171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0280" y="2772382"/>
                <a:ext cx="212340" cy="1620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ube 43"/>
            <p:cNvSpPr/>
            <p:nvPr/>
          </p:nvSpPr>
          <p:spPr>
            <a:xfrm>
              <a:off x="5434566" y="2315744"/>
              <a:ext cx="1558676" cy="445086"/>
            </a:xfrm>
            <a:prstGeom prst="cube">
              <a:avLst>
                <a:gd name="adj" fmla="val 53817"/>
              </a:avLst>
            </a:prstGeom>
            <a:solidFill>
              <a:srgbClr val="008000">
                <a:alpha val="15000"/>
              </a:srgbClr>
            </a:solidFill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541866" y="2889164"/>
              <a:ext cx="344495" cy="419739"/>
              <a:chOff x="4015471" y="3083195"/>
              <a:chExt cx="435364" cy="48782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015471" y="3083195"/>
                <a:ext cx="384079" cy="429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135318" y="3284857"/>
                <a:ext cx="315517" cy="28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720937" y="2769413"/>
              <a:ext cx="338617" cy="413612"/>
              <a:chOff x="4119176" y="3070861"/>
              <a:chExt cx="290857" cy="418053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119176" y="3070861"/>
                <a:ext cx="261049" cy="373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195584" y="3240049"/>
                <a:ext cx="214449" cy="248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 rot="18536478">
              <a:off x="6813404" y="2628910"/>
              <a:ext cx="3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967673" y="2525402"/>
              <a:ext cx="346875" cy="419739"/>
              <a:chOff x="4015471" y="3083195"/>
              <a:chExt cx="438372" cy="48782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15471" y="3083195"/>
                <a:ext cx="384079" cy="429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135319" y="3284857"/>
                <a:ext cx="318524" cy="286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n</a:t>
                </a: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086491" y="1612975"/>
            <a:ext cx="3495770" cy="3646953"/>
            <a:chOff x="1910049" y="1612975"/>
            <a:chExt cx="3495770" cy="3646952"/>
          </a:xfrm>
          <a:effectLst/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5481" y="2745521"/>
              <a:ext cx="637851" cy="638541"/>
            </a:xfrm>
            <a:prstGeom prst="rect">
              <a:avLst/>
            </a:prstGeom>
          </p:spPr>
        </p:pic>
        <p:grpSp>
          <p:nvGrpSpPr>
            <p:cNvPr id="63" name="Group 62"/>
            <p:cNvGrpSpPr/>
            <p:nvPr/>
          </p:nvGrpSpPr>
          <p:grpSpPr>
            <a:xfrm>
              <a:off x="3059870" y="2499999"/>
              <a:ext cx="2026048" cy="1105850"/>
              <a:chOff x="2411112" y="2239545"/>
              <a:chExt cx="1631345" cy="79499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>
                <a:off x="2411112" y="2605795"/>
                <a:ext cx="1631345" cy="216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042457" y="2239545"/>
                <a:ext cx="0" cy="79499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411112" y="2714535"/>
                <a:ext cx="1631345" cy="216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411112" y="2493710"/>
                <a:ext cx="1631345" cy="216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411112" y="2820620"/>
                <a:ext cx="1631345" cy="216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 rot="19027770">
              <a:off x="3112469" y="2511877"/>
              <a:ext cx="1967624" cy="1105850"/>
              <a:chOff x="2411112" y="2239545"/>
              <a:chExt cx="1631345" cy="79499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2411112" y="2605795"/>
                <a:ext cx="1631345" cy="216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042457" y="2239545"/>
                <a:ext cx="0" cy="79499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411112" y="2714535"/>
                <a:ext cx="1631345" cy="216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411112" y="2493710"/>
                <a:ext cx="1631345" cy="216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411112" y="2820620"/>
                <a:ext cx="1631345" cy="216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 rot="16200000">
              <a:off x="3121636" y="2496563"/>
              <a:ext cx="2018611" cy="1104655"/>
              <a:chOff x="2411112" y="2239545"/>
              <a:chExt cx="1631345" cy="79499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2411112" y="2605795"/>
                <a:ext cx="1631345" cy="216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042457" y="2239545"/>
                <a:ext cx="0" cy="79499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2411112" y="2714535"/>
                <a:ext cx="1631345" cy="216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2411112" y="2493710"/>
                <a:ext cx="1631345" cy="216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411112" y="2820620"/>
                <a:ext cx="1631345" cy="2160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  <a:alpha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5033013" y="2864841"/>
              <a:ext cx="372806" cy="456244"/>
              <a:chOff x="4134760" y="3040141"/>
              <a:chExt cx="311133" cy="3698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4134760" y="3040141"/>
                <a:ext cx="253638" cy="299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66FF"/>
                    </a:solidFill>
                  </a:rPr>
                  <a:t>P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237532" y="3210400"/>
                <a:ext cx="208361" cy="199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3366FF"/>
                    </a:solidFill>
                  </a:rPr>
                  <a:t>0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986639" y="1612975"/>
              <a:ext cx="372809" cy="456244"/>
              <a:chOff x="4134747" y="3040141"/>
              <a:chExt cx="311134" cy="369862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4134747" y="3040141"/>
                <a:ext cx="253637" cy="299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8000"/>
                    </a:solidFill>
                  </a:rPr>
                  <a:t>P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237520" y="3210400"/>
                <a:ext cx="208361" cy="199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008000"/>
                    </a:solidFill>
                  </a:rPr>
                  <a:t>2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742749" y="2093343"/>
              <a:ext cx="372804" cy="456244"/>
              <a:chOff x="4134747" y="3040141"/>
              <a:chExt cx="311130" cy="369862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4134747" y="3040141"/>
                <a:ext cx="253637" cy="299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660066"/>
                    </a:solidFill>
                  </a:rPr>
                  <a:t>P</a:t>
                </a:r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237516" y="3210400"/>
                <a:ext cx="208361" cy="199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660066"/>
                    </a:solidFill>
                  </a:rPr>
                  <a:t>1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8536478">
              <a:off x="3213497" y="2077479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70" name="Group 69"/>
            <p:cNvGrpSpPr/>
            <p:nvPr/>
          </p:nvGrpSpPr>
          <p:grpSpPr>
            <a:xfrm rot="18528212">
              <a:off x="3082352" y="2210455"/>
              <a:ext cx="394274" cy="461086"/>
              <a:chOff x="4160050" y="3074934"/>
              <a:chExt cx="328696" cy="374190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4160050" y="3074934"/>
                <a:ext cx="253366" cy="299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278625" y="3249306"/>
                <a:ext cx="210121" cy="19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n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910049" y="2846592"/>
              <a:ext cx="400869" cy="485323"/>
              <a:chOff x="4112720" y="3016568"/>
              <a:chExt cx="334555" cy="39343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4112720" y="3016568"/>
                <a:ext cx="250441" cy="299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238913" y="3210400"/>
                <a:ext cx="208362" cy="199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449129" y="4058191"/>
              <a:ext cx="400869" cy="485324"/>
              <a:chOff x="4112720" y="3016567"/>
              <a:chExt cx="334555" cy="393437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4112720" y="3016567"/>
                <a:ext cx="250441" cy="299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238913" y="3210400"/>
                <a:ext cx="208362" cy="19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 rot="18536478">
              <a:off x="4676529" y="392604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grpSp>
          <p:nvGrpSpPr>
            <p:cNvPr id="74" name="Group 73"/>
            <p:cNvGrpSpPr/>
            <p:nvPr/>
          </p:nvGrpSpPr>
          <p:grpSpPr>
            <a:xfrm rot="18633603">
              <a:off x="4846090" y="3798914"/>
              <a:ext cx="394022" cy="461088"/>
              <a:chOff x="4161631" y="3074943"/>
              <a:chExt cx="328484" cy="37419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4161631" y="3074943"/>
                <a:ext cx="250169" cy="299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279995" y="3249317"/>
                <a:ext cx="210120" cy="199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n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964150" y="4774603"/>
              <a:ext cx="400869" cy="485324"/>
              <a:chOff x="4112720" y="3016567"/>
              <a:chExt cx="334555" cy="39343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112720" y="3016567"/>
                <a:ext cx="250441" cy="299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238913" y="3210400"/>
                <a:ext cx="208362" cy="19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320585" y="2960986"/>
              <a:ext cx="649508" cy="252070"/>
              <a:chOff x="6339969" y="1008280"/>
              <a:chExt cx="649508" cy="25207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708347" y="1085840"/>
                <a:ext cx="281130" cy="106645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39969" y="1008280"/>
                <a:ext cx="513790" cy="252070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9106112">
              <a:off x="2782017" y="3877349"/>
              <a:ext cx="649508" cy="252070"/>
              <a:chOff x="6339969" y="1008280"/>
              <a:chExt cx="649508" cy="25207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6708347" y="1085840"/>
                <a:ext cx="281130" cy="106645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339969" y="1008280"/>
                <a:ext cx="513790" cy="252070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16200000">
              <a:off x="3832525" y="4314003"/>
              <a:ext cx="649508" cy="252070"/>
              <a:chOff x="6339969" y="1008280"/>
              <a:chExt cx="649508" cy="25207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708347" y="1085840"/>
                <a:ext cx="281130" cy="106645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39969" y="1008280"/>
                <a:ext cx="513790" cy="252070"/>
              </a:xfrm>
              <a:prstGeom prst="rect">
                <a:avLst/>
              </a:prstGeom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31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Per-Slice Parallelization</a:t>
            </a:r>
            <a:endParaRPr lang="en-US" dirty="0"/>
          </a:p>
        </p:txBody>
      </p:sp>
      <p:sp>
        <p:nvSpPr>
          <p:cNvPr id="5" name="Text Box 7"/>
          <p:cNvSpPr txBox="1"/>
          <p:nvPr/>
        </p:nvSpPr>
        <p:spPr>
          <a:xfrm>
            <a:off x="632460" y="1172496"/>
            <a:ext cx="5329438" cy="18329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For each slice </a:t>
            </a:r>
            <a:r>
              <a:rPr lang="en-US" sz="1600" dirty="0" err="1">
                <a:effectLst/>
                <a:latin typeface="+mj-lt"/>
                <a:ea typeface="ＭＳ 明朝"/>
                <a:cs typeface="Times New Roman"/>
              </a:rPr>
              <a:t>S_i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 do: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114300" algn="l"/>
              </a:tabLs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	For each theta </a:t>
            </a:r>
            <a:r>
              <a:rPr lang="en-US" sz="1600" dirty="0" err="1">
                <a:effectLst/>
                <a:latin typeface="+mj-lt"/>
                <a:ea typeface="ＭＳ 明朝"/>
                <a:cs typeface="Times New Roman"/>
              </a:rPr>
              <a:t>T_i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 do: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</a:tabLs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		For each ray  </a:t>
            </a:r>
            <a:r>
              <a:rPr lang="en-US" sz="1600" dirty="0" err="1">
                <a:effectLst/>
                <a:latin typeface="+mj-lt"/>
                <a:ea typeface="ＭＳ 明朝"/>
                <a:cs typeface="Times New Roman"/>
              </a:rPr>
              <a:t>R_i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 do: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</a:tabLs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			Calculate the 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indices, </a:t>
            </a:r>
            <a:r>
              <a:rPr lang="en-US" sz="1600" dirty="0" err="1" smtClean="0">
                <a:effectLst/>
                <a:latin typeface="+mj-lt"/>
                <a:ea typeface="ＭＳ 明朝"/>
                <a:cs typeface="Times New Roman"/>
              </a:rPr>
              <a:t>indi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[]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</a:tabLst>
            </a:pP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			Calculate the lengths, </a:t>
            </a:r>
            <a:r>
              <a:rPr lang="en-US" sz="1600" dirty="0" err="1" smtClean="0">
                <a:effectLst/>
                <a:latin typeface="+mj-lt"/>
                <a:ea typeface="ＭＳ 明朝"/>
                <a:cs typeface="Times New Roman"/>
              </a:rPr>
              <a:t>leng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</a:tabLs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			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Calculate </a:t>
            </a:r>
            <a:r>
              <a:rPr lang="en-US" sz="1600" dirty="0" err="1" smtClean="0">
                <a:latin typeface="+mj-lt"/>
                <a:ea typeface="ＭＳ 明朝"/>
                <a:cs typeface="Times New Roman"/>
              </a:rPr>
              <a:t>simdata</a:t>
            </a:r>
            <a:r>
              <a:rPr lang="en-US" sz="1600" dirty="0">
                <a:latin typeface="+mj-lt"/>
                <a:ea typeface="ＭＳ 明朝"/>
                <a:cs typeface="Times New Roman"/>
              </a:rPr>
              <a:t> 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using recon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. object, </a:t>
            </a:r>
            <a:r>
              <a:rPr lang="en-US" sz="1600" dirty="0" err="1">
                <a:effectLst/>
                <a:latin typeface="+mj-lt"/>
                <a:ea typeface="ＭＳ 明朝"/>
                <a:cs typeface="Times New Roman"/>
              </a:rPr>
              <a:t>leng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[] and </a:t>
            </a:r>
            <a:r>
              <a:rPr lang="en-US" sz="1600" dirty="0" err="1">
                <a:effectLst/>
                <a:latin typeface="+mj-lt"/>
                <a:ea typeface="ＭＳ 明朝"/>
                <a:cs typeface="Times New Roman"/>
              </a:rPr>
              <a:t>indi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[]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</a:tabLs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			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Update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recon. object using </a:t>
            </a:r>
            <a:r>
              <a:rPr lang="en-US" sz="1600" dirty="0" err="1">
                <a:effectLst/>
                <a:latin typeface="+mj-lt"/>
                <a:ea typeface="ＭＳ 明朝"/>
                <a:cs typeface="Times New Roman"/>
              </a:rPr>
              <a:t>q_i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, </a:t>
            </a:r>
            <a:r>
              <a:rPr lang="en-US" sz="1600" dirty="0" err="1">
                <a:effectLst/>
                <a:latin typeface="+mj-lt"/>
                <a:ea typeface="ＭＳ 明朝"/>
                <a:cs typeface="Times New Roman"/>
              </a:rPr>
              <a:t>p_i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 and </a:t>
            </a:r>
            <a:r>
              <a:rPr lang="en-US" sz="1600" dirty="0" err="1" smtClean="0">
                <a:effectLst/>
                <a:latin typeface="+mj-lt"/>
                <a:ea typeface="ＭＳ 明朝"/>
                <a:cs typeface="Times New Roman"/>
              </a:rPr>
              <a:t>leng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[]</a:t>
            </a:r>
            <a:endParaRPr lang="en-US" sz="1600" dirty="0">
              <a:effectLst/>
              <a:latin typeface="+mj-lt"/>
              <a:ea typeface="ＭＳ 明朝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" y="1172497"/>
            <a:ext cx="5329438" cy="30130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5961898" y="1323151"/>
            <a:ext cx="781080" cy="711200"/>
          </a:xfrm>
          <a:prstGeom prst="straightConnector1">
            <a:avLst/>
          </a:prstGeom>
          <a:ln w="2857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2978" y="1849685"/>
            <a:ext cx="1544320" cy="36933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Parallelization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064" y="3263780"/>
            <a:ext cx="4223147" cy="2244772"/>
            <a:chOff x="527022" y="594393"/>
            <a:chExt cx="5007452" cy="2467793"/>
          </a:xfrm>
        </p:grpSpPr>
        <p:sp>
          <p:nvSpPr>
            <p:cNvPr id="12" name="Rectangle 11"/>
            <p:cNvSpPr/>
            <p:nvPr/>
          </p:nvSpPr>
          <p:spPr>
            <a:xfrm>
              <a:off x="574804" y="594393"/>
              <a:ext cx="4928034" cy="2467793"/>
            </a:xfrm>
            <a:prstGeom prst="rect">
              <a:avLst/>
            </a:prstGeom>
            <a:solidFill>
              <a:schemeClr val="tx2">
                <a:alpha val="5000"/>
              </a:schemeClr>
            </a:solidFill>
            <a:ln cap="rnd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527604" y="675111"/>
              <a:ext cx="1593251" cy="1926119"/>
              <a:chOff x="5196716" y="361426"/>
              <a:chExt cx="1704882" cy="2086002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545331" y="361426"/>
                <a:ext cx="1084126" cy="42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3D Image</a:t>
                </a:r>
                <a:endParaRPr lang="en-US" sz="1400" dirty="0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196716" y="805876"/>
                <a:ext cx="1704882" cy="1641552"/>
                <a:chOff x="4018025" y="1910955"/>
                <a:chExt cx="1506094" cy="1206157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4021729" y="1910955"/>
                  <a:ext cx="1502390" cy="1206157"/>
                  <a:chOff x="4012880" y="1910955"/>
                  <a:chExt cx="1268761" cy="1206157"/>
                </a:xfrm>
              </p:grpSpPr>
              <p:sp>
                <p:nvSpPr>
                  <p:cNvPr id="57" name="Cube 56"/>
                  <p:cNvSpPr/>
                  <p:nvPr/>
                </p:nvSpPr>
                <p:spPr>
                  <a:xfrm>
                    <a:off x="4012880" y="1910955"/>
                    <a:ext cx="1261046" cy="1206157"/>
                  </a:xfrm>
                  <a:prstGeom prst="cube">
                    <a:avLst>
                      <a:gd name="adj" fmla="val 16965"/>
                    </a:avLst>
                  </a:prstGeom>
                  <a:solidFill>
                    <a:schemeClr val="bg1"/>
                  </a:solidFill>
                  <a:ln w="1905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4012880" y="2061868"/>
                    <a:ext cx="1268761" cy="878833"/>
                    <a:chOff x="4022529" y="3441314"/>
                    <a:chExt cx="1268761" cy="878833"/>
                  </a:xfrm>
                </p:grpSpPr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4030244" y="3604885"/>
                      <a:ext cx="1261046" cy="362440"/>
                      <a:chOff x="4283859" y="2773210"/>
                      <a:chExt cx="1261046" cy="333330"/>
                    </a:xfrm>
                  </p:grpSpPr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 flipV="1">
                        <a:off x="4283859" y="2934452"/>
                        <a:ext cx="1064136" cy="984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/>
                      <p:cNvCxnSpPr/>
                      <p:nvPr/>
                    </p:nvCxnSpPr>
                    <p:spPr>
                      <a:xfrm flipV="1">
                        <a:off x="5340280" y="2924782"/>
                        <a:ext cx="204625" cy="17191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/>
                      <p:cNvCxnSpPr/>
                      <p:nvPr/>
                    </p:nvCxnSpPr>
                    <p:spPr>
                      <a:xfrm flipV="1">
                        <a:off x="5340280" y="2773210"/>
                        <a:ext cx="196910" cy="16124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4283859" y="3096696"/>
                        <a:ext cx="1064136" cy="984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4022529" y="4110202"/>
                      <a:ext cx="1267887" cy="209945"/>
                      <a:chOff x="4283859" y="2751213"/>
                      <a:chExt cx="1267887" cy="193083"/>
                    </a:xfrm>
                  </p:grpSpPr>
                  <p:cxnSp>
                    <p:nvCxnSpPr>
                      <p:cNvPr id="66" name="Straight Connector 65"/>
                      <p:cNvCxnSpPr/>
                      <p:nvPr/>
                    </p:nvCxnSpPr>
                    <p:spPr>
                      <a:xfrm flipV="1">
                        <a:off x="4283859" y="2934452"/>
                        <a:ext cx="1064136" cy="984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Straight Connector 66"/>
                      <p:cNvCxnSpPr/>
                      <p:nvPr/>
                    </p:nvCxnSpPr>
                    <p:spPr>
                      <a:xfrm flipV="1">
                        <a:off x="5340280" y="2751213"/>
                        <a:ext cx="211466" cy="183239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flipV="1">
                      <a:off x="4030244" y="4133127"/>
                      <a:ext cx="1064136" cy="1070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V="1">
                      <a:off x="5086665" y="3930627"/>
                      <a:ext cx="196910" cy="2024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" name="Group 62"/>
                    <p:cNvGrpSpPr/>
                    <p:nvPr/>
                  </p:nvGrpSpPr>
                  <p:grpSpPr>
                    <a:xfrm>
                      <a:off x="4030244" y="3441314"/>
                      <a:ext cx="1249187" cy="174267"/>
                      <a:chOff x="4283859" y="2784025"/>
                      <a:chExt cx="1249187" cy="160271"/>
                    </a:xfrm>
                  </p:grpSpPr>
                  <p:cxnSp>
                    <p:nvCxnSpPr>
                      <p:cNvPr id="64" name="Straight Connector 63"/>
                      <p:cNvCxnSpPr/>
                      <p:nvPr/>
                    </p:nvCxnSpPr>
                    <p:spPr>
                      <a:xfrm flipV="1">
                        <a:off x="4283859" y="2934452"/>
                        <a:ext cx="1064136" cy="984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 flipV="1">
                        <a:off x="5340280" y="2784025"/>
                        <a:ext cx="192766" cy="15042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56" name="Cube 55"/>
                <p:cNvSpPr/>
                <p:nvPr/>
              </p:nvSpPr>
              <p:spPr>
                <a:xfrm>
                  <a:off x="4018025" y="2577175"/>
                  <a:ext cx="1491934" cy="347306"/>
                </a:xfrm>
                <a:prstGeom prst="cube">
                  <a:avLst>
                    <a:gd name="adj" fmla="val 55046"/>
                  </a:avLst>
                </a:prstGeom>
                <a:solidFill>
                  <a:srgbClr val="008000">
                    <a:alpha val="15000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1001948" y="675111"/>
              <a:ext cx="1437048" cy="388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2D Projections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31826" y="1110778"/>
              <a:ext cx="1359046" cy="1243772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71343" y="1158251"/>
              <a:ext cx="1359046" cy="1257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1739" y="1209769"/>
              <a:ext cx="1326879" cy="1283212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0649" y="1275145"/>
              <a:ext cx="1315292" cy="1326085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25780" y="2180910"/>
              <a:ext cx="1568211" cy="232803"/>
              <a:chOff x="590192" y="2485718"/>
              <a:chExt cx="1568211" cy="23280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flipV="1">
                <a:off x="590192" y="2705190"/>
                <a:ext cx="1315291" cy="133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895947" y="2485718"/>
                <a:ext cx="262456" cy="21947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V="1">
              <a:off x="928438" y="1963653"/>
              <a:ext cx="1315291" cy="1333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28438" y="2196945"/>
              <a:ext cx="1315291" cy="1333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234193" y="1964142"/>
              <a:ext cx="252920" cy="23280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234193" y="1750973"/>
              <a:ext cx="262456" cy="21947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924008" y="1275145"/>
              <a:ext cx="1568211" cy="452511"/>
              <a:chOff x="4283859" y="2772382"/>
              <a:chExt cx="1268761" cy="334158"/>
            </a:xfrm>
            <a:effectLst/>
          </p:grpSpPr>
          <p:cxnSp>
            <p:nvCxnSpPr>
              <p:cNvPr id="47" name="Straight Connector 46"/>
              <p:cNvCxnSpPr/>
              <p:nvPr/>
            </p:nvCxnSpPr>
            <p:spPr>
              <a:xfrm flipV="1">
                <a:off x="4283859" y="2934452"/>
                <a:ext cx="1064136" cy="984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283859" y="3096696"/>
                <a:ext cx="1064136" cy="984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5340280" y="2924782"/>
                <a:ext cx="204625" cy="17191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5340280" y="2772382"/>
                <a:ext cx="212340" cy="16207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ube 25"/>
            <p:cNvSpPr/>
            <p:nvPr/>
          </p:nvSpPr>
          <p:spPr>
            <a:xfrm>
              <a:off x="933686" y="1965752"/>
              <a:ext cx="1558676" cy="445086"/>
            </a:xfrm>
            <a:prstGeom prst="cube">
              <a:avLst>
                <a:gd name="adj" fmla="val 53817"/>
              </a:avLst>
            </a:prstGeom>
            <a:solidFill>
              <a:srgbClr val="008000">
                <a:alpha val="15000"/>
              </a:srgbClr>
            </a:solidFill>
            <a:ln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040983" y="2539168"/>
              <a:ext cx="368184" cy="445630"/>
              <a:chOff x="4015471" y="3083195"/>
              <a:chExt cx="465302" cy="517911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015471" y="3083195"/>
                <a:ext cx="404939" cy="451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35319" y="3284857"/>
                <a:ext cx="345454" cy="31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220056" y="2419428"/>
              <a:ext cx="362305" cy="439504"/>
              <a:chOff x="4119176" y="3070861"/>
              <a:chExt cx="311204" cy="44422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119176" y="3070861"/>
                <a:ext cx="275226" cy="392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195584" y="3240049"/>
                <a:ext cx="234796" cy="275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474677" y="2178930"/>
              <a:ext cx="394420" cy="429337"/>
              <a:chOff x="4159610" y="3010881"/>
              <a:chExt cx="555604" cy="50863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59610" y="3010881"/>
                <a:ext cx="451364" cy="46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81416" y="3197146"/>
                <a:ext cx="433798" cy="322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 rot="18536478">
              <a:off x="2289266" y="2285840"/>
              <a:ext cx="347726" cy="35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..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680661">
              <a:off x="2381989" y="1627077"/>
              <a:ext cx="1193828" cy="544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R(is[1], </a:t>
              </a:r>
              <a:r>
                <a:rPr lang="en-US" sz="1050" b="1" dirty="0" err="1"/>
                <a:t>ro</a:t>
              </a:r>
              <a:r>
                <a:rPr lang="en-US" sz="1050" b="1" dirty="0"/>
                <a:t>[i-1], </a:t>
              </a:r>
            </a:p>
            <a:p>
              <a:r>
                <a:rPr lang="en-US" sz="1050" b="1" dirty="0"/>
                <a:t>              </a:t>
              </a:r>
              <a:r>
                <a:rPr lang="en-US" sz="1050" b="1" dirty="0" err="1"/>
                <a:t>os</a:t>
              </a:r>
              <a:r>
                <a:rPr lang="en-US" sz="1050" b="1" dirty="0"/>
                <a:t>[1])</a:t>
              </a:r>
            </a:p>
          </p:txBody>
        </p:sp>
        <p:cxnSp>
          <p:nvCxnSpPr>
            <p:cNvPr id="32" name="Straight Arrow Connector 31"/>
            <p:cNvCxnSpPr>
              <a:stCxn id="26" idx="5"/>
              <a:endCxn id="56" idx="2"/>
            </p:cNvCxnSpPr>
            <p:nvPr/>
          </p:nvCxnSpPr>
          <p:spPr>
            <a:xfrm>
              <a:off x="2492362" y="2068529"/>
              <a:ext cx="1035242" cy="192528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1286" y="2376865"/>
              <a:ext cx="426678" cy="27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is[0]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2831" y="2185187"/>
              <a:ext cx="442625" cy="27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is[1]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022" y="1257744"/>
              <a:ext cx="430208" cy="27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i</a:t>
              </a:r>
              <a:r>
                <a:rPr lang="en-US" sz="800" b="1" dirty="0" smtClean="0"/>
                <a:t>s[n]</a:t>
              </a:r>
              <a:endParaRPr lang="en-US" sz="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477514" y="1733456"/>
              <a:ext cx="462214" cy="35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....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1653" y="2095508"/>
              <a:ext cx="461278" cy="27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err="1"/>
                <a:t>os</a:t>
              </a:r>
              <a:r>
                <a:rPr lang="en-US" sz="800" b="1" dirty="0"/>
                <a:t>[0]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73196" y="1882129"/>
              <a:ext cx="461278" cy="27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err="1"/>
                <a:t>os</a:t>
              </a:r>
              <a:r>
                <a:rPr lang="en-US" sz="800" b="1" dirty="0"/>
                <a:t>[1]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66008" y="1035779"/>
              <a:ext cx="464808" cy="27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err="1"/>
                <a:t>o</a:t>
              </a:r>
              <a:r>
                <a:rPr lang="en-US" sz="800" b="1" dirty="0" err="1" smtClean="0"/>
                <a:t>s</a:t>
              </a:r>
              <a:r>
                <a:rPr lang="en-US" sz="800" b="1" dirty="0" smtClean="0"/>
                <a:t>[n]</a:t>
              </a:r>
              <a:endParaRPr lang="en-US" sz="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4963813" y="1417637"/>
              <a:ext cx="462214" cy="35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....</a:t>
              </a:r>
              <a:endParaRPr lang="en-US" sz="14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375513" y="3537465"/>
            <a:ext cx="4549700" cy="1631379"/>
            <a:chOff x="815117" y="3768327"/>
            <a:chExt cx="7222314" cy="2499240"/>
          </a:xfrm>
        </p:grpSpPr>
        <p:sp>
          <p:nvSpPr>
            <p:cNvPr id="150" name="Rectangle 149"/>
            <p:cNvSpPr/>
            <p:nvPr/>
          </p:nvSpPr>
          <p:spPr>
            <a:xfrm>
              <a:off x="815117" y="3768327"/>
              <a:ext cx="7222314" cy="2467792"/>
            </a:xfrm>
            <a:prstGeom prst="rect">
              <a:avLst/>
            </a:prstGeom>
            <a:solidFill>
              <a:schemeClr val="tx2">
                <a:alpha val="5000"/>
              </a:schemeClr>
            </a:solidFill>
            <a:ln cap="rnd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1338012" y="4007007"/>
              <a:ext cx="1645184" cy="1878734"/>
              <a:chOff x="6582700" y="544845"/>
              <a:chExt cx="1645184" cy="1878734"/>
            </a:xfrm>
          </p:grpSpPr>
          <p:sp>
            <p:nvSpPr>
              <p:cNvPr id="208" name="TextBox 207"/>
              <p:cNvSpPr txBox="1"/>
              <p:nvPr/>
            </p:nvSpPr>
            <p:spPr>
              <a:xfrm>
                <a:off x="6613252" y="544845"/>
                <a:ext cx="1614632" cy="400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2D Projections</a:t>
                </a:r>
                <a:endParaRPr lang="en-US" sz="1100" dirty="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790518" y="933127"/>
                <a:ext cx="1359046" cy="1243772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730035" y="980600"/>
                <a:ext cx="1359046" cy="125750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6660431" y="1032118"/>
                <a:ext cx="1326879" cy="1283212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589341" y="1097494"/>
                <a:ext cx="1315292" cy="1326085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213" name="Group 212"/>
              <p:cNvGrpSpPr/>
              <p:nvPr/>
            </p:nvGrpSpPr>
            <p:grpSpPr>
              <a:xfrm>
                <a:off x="6584472" y="2003259"/>
                <a:ext cx="1568211" cy="232803"/>
                <a:chOff x="590192" y="2485718"/>
                <a:chExt cx="1568211" cy="232803"/>
              </a:xfrm>
            </p:grpSpPr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590192" y="2705190"/>
                  <a:ext cx="1315291" cy="133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1895947" y="2485718"/>
                  <a:ext cx="262456" cy="2194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4" name="Straight Connector 213"/>
              <p:cNvCxnSpPr/>
              <p:nvPr/>
            </p:nvCxnSpPr>
            <p:spPr>
              <a:xfrm flipV="1">
                <a:off x="6587130" y="1786002"/>
                <a:ext cx="1315291" cy="133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6587130" y="2019294"/>
                <a:ext cx="1315291" cy="133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7892885" y="1786491"/>
                <a:ext cx="252920" cy="23280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7892885" y="1573322"/>
                <a:ext cx="262456" cy="21947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" name="Group 217"/>
              <p:cNvGrpSpPr/>
              <p:nvPr/>
            </p:nvGrpSpPr>
            <p:grpSpPr>
              <a:xfrm>
                <a:off x="6582700" y="1097494"/>
                <a:ext cx="1568211" cy="452511"/>
                <a:chOff x="4283859" y="2772382"/>
                <a:chExt cx="1268761" cy="334158"/>
              </a:xfrm>
              <a:effectLst/>
            </p:grpSpPr>
            <p:cxnSp>
              <p:nvCxnSpPr>
                <p:cNvPr id="220" name="Straight Connector 219"/>
                <p:cNvCxnSpPr/>
                <p:nvPr/>
              </p:nvCxnSpPr>
              <p:spPr>
                <a:xfrm flipV="1">
                  <a:off x="4283859" y="2934452"/>
                  <a:ext cx="1064136" cy="9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V="1">
                  <a:off x="4283859" y="3096696"/>
                  <a:ext cx="1064136" cy="9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 flipV="1">
                  <a:off x="5340280" y="2924782"/>
                  <a:ext cx="204625" cy="1719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5340280" y="2772382"/>
                  <a:ext cx="212340" cy="1620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Cube 218"/>
              <p:cNvSpPr/>
              <p:nvPr/>
            </p:nvSpPr>
            <p:spPr>
              <a:xfrm>
                <a:off x="6592378" y="1788101"/>
                <a:ext cx="1558676" cy="445086"/>
              </a:xfrm>
              <a:prstGeom prst="cube">
                <a:avLst>
                  <a:gd name="adj" fmla="val 53817"/>
                </a:avLst>
              </a:prstGeom>
              <a:solidFill>
                <a:srgbClr val="008000">
                  <a:alpha val="15000"/>
                </a:srgbClr>
              </a:solidFill>
              <a:ln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52442" y="4766033"/>
              <a:ext cx="1312216" cy="1463365"/>
              <a:chOff x="3191786" y="1625043"/>
              <a:chExt cx="1312216" cy="1463365"/>
            </a:xfrm>
          </p:grpSpPr>
          <p:cxnSp>
            <p:nvCxnSpPr>
              <p:cNvPr id="202" name="Straight Arrow Connector 201"/>
              <p:cNvCxnSpPr/>
              <p:nvPr/>
            </p:nvCxnSpPr>
            <p:spPr>
              <a:xfrm>
                <a:off x="3198244" y="2916463"/>
                <a:ext cx="987693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3198244" y="1862380"/>
                <a:ext cx="0" cy="1054083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 flipV="1">
                <a:off x="3198244" y="2691207"/>
                <a:ext cx="328255" cy="225258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Box 204"/>
              <p:cNvSpPr txBox="1"/>
              <p:nvPr/>
            </p:nvSpPr>
            <p:spPr>
              <a:xfrm>
                <a:off x="4122402" y="2687627"/>
                <a:ext cx="381600" cy="400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z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191786" y="1625043"/>
                <a:ext cx="394930" cy="400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y</a:t>
                </a:r>
                <a:endParaRPr lang="en-US" sz="1100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234332" y="2352261"/>
                <a:ext cx="415287" cy="400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x</a:t>
                </a:r>
              </a:p>
            </p:txBody>
          </p:sp>
        </p:grpSp>
        <p:cxnSp>
          <p:nvCxnSpPr>
            <p:cNvPr id="153" name="Straight Connector 152"/>
            <p:cNvCxnSpPr/>
            <p:nvPr/>
          </p:nvCxnSpPr>
          <p:spPr>
            <a:xfrm>
              <a:off x="2692338" y="5487327"/>
              <a:ext cx="970370" cy="442578"/>
            </a:xfrm>
            <a:prstGeom prst="line">
              <a:avLst/>
            </a:prstGeom>
            <a:ln>
              <a:headEnd type="oval"/>
              <a:tailEnd type="oval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2910653" y="4217416"/>
              <a:ext cx="752055" cy="1030748"/>
            </a:xfrm>
            <a:prstGeom prst="line">
              <a:avLst/>
            </a:prstGeom>
            <a:ln>
              <a:headEnd type="oval"/>
              <a:tailEnd type="oval"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3174169" y="4205115"/>
              <a:ext cx="2213083" cy="2051511"/>
              <a:chOff x="6035902" y="575554"/>
              <a:chExt cx="2213083" cy="2051511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6035902" y="1589318"/>
                <a:ext cx="1622675" cy="1037747"/>
                <a:chOff x="2884682" y="2053122"/>
                <a:chExt cx="1622675" cy="1037747"/>
              </a:xfrm>
            </p:grpSpPr>
            <p:cxnSp>
              <p:nvCxnSpPr>
                <p:cNvPr id="198" name="Straight Arrow Connector 197"/>
                <p:cNvCxnSpPr/>
                <p:nvPr/>
              </p:nvCxnSpPr>
              <p:spPr>
                <a:xfrm>
                  <a:off x="3198244" y="2916463"/>
                  <a:ext cx="987693" cy="0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 flipV="1">
                  <a:off x="3198244" y="2237788"/>
                  <a:ext cx="0" cy="678677"/>
                </a:xfrm>
                <a:prstGeom prst="straightConnector1">
                  <a:avLst/>
                </a:prstGeom>
                <a:ln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>
                  <a:off x="4125757" y="2690088"/>
                  <a:ext cx="381600" cy="4007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z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2884682" y="2053122"/>
                  <a:ext cx="415287" cy="4007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x</a:t>
                  </a: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6524441" y="575554"/>
                <a:ext cx="1724544" cy="1737090"/>
                <a:chOff x="6524441" y="575554"/>
                <a:chExt cx="1724544" cy="173709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6524441" y="581306"/>
                  <a:ext cx="1724544" cy="1724790"/>
                </a:xfrm>
                <a:prstGeom prst="rect">
                  <a:avLst/>
                </a:prstGeom>
                <a:solidFill>
                  <a:srgbClr val="CCFFCC">
                    <a:alpha val="15000"/>
                  </a:srgb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070638" y="587854"/>
                  <a:ext cx="0" cy="17247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7677689" y="575554"/>
                  <a:ext cx="0" cy="17247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6524441" y="1065162"/>
                  <a:ext cx="172454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6524441" y="1691285"/>
                  <a:ext cx="172454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6" name="TextBox 155"/>
            <p:cNvSpPr txBox="1"/>
            <p:nvPr/>
          </p:nvSpPr>
          <p:spPr>
            <a:xfrm>
              <a:off x="3874808" y="3768327"/>
              <a:ext cx="1372075" cy="400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Slice (input)</a:t>
              </a:r>
              <a:endParaRPr lang="en-US" sz="1100" dirty="0"/>
            </a:p>
          </p:txBody>
        </p:sp>
        <p:cxnSp>
          <p:nvCxnSpPr>
            <p:cNvPr id="157" name="Straight Arrow Connector 156"/>
            <p:cNvCxnSpPr/>
            <p:nvPr/>
          </p:nvCxnSpPr>
          <p:spPr>
            <a:xfrm flipV="1">
              <a:off x="3929561" y="5373839"/>
              <a:ext cx="0" cy="49627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4853142" y="4462181"/>
              <a:ext cx="469339" cy="0"/>
            </a:xfrm>
            <a:prstGeom prst="straightConnector1">
              <a:avLst/>
            </a:prstGeom>
            <a:ln w="76200" cap="flat" cmpd="sng">
              <a:solidFill>
                <a:srgbClr val="660066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>
              <a:off x="4315122" y="4458820"/>
              <a:ext cx="3206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3769259" y="4458819"/>
              <a:ext cx="3206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 flipV="1">
              <a:off x="4315122" y="4779128"/>
              <a:ext cx="375971" cy="43975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4976016" y="4855170"/>
              <a:ext cx="257215" cy="2733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 flipV="1">
              <a:off x="3795953" y="4872910"/>
              <a:ext cx="257215" cy="2733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4511972" y="5477520"/>
              <a:ext cx="0" cy="3272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5120855" y="5487327"/>
              <a:ext cx="0" cy="3272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5716008" y="3774079"/>
              <a:ext cx="2213083" cy="2493488"/>
              <a:chOff x="5743419" y="3774078"/>
              <a:chExt cx="2213083" cy="2493488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5743419" y="4210866"/>
                <a:ext cx="2213083" cy="2056700"/>
                <a:chOff x="6035902" y="575554"/>
                <a:chExt cx="2213083" cy="20567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035902" y="1589318"/>
                  <a:ext cx="1628906" cy="1042936"/>
                  <a:chOff x="2884682" y="2053122"/>
                  <a:chExt cx="1628906" cy="1042936"/>
                </a:xfrm>
              </p:grpSpPr>
              <p:cxnSp>
                <p:nvCxnSpPr>
                  <p:cNvPr id="187" name="Straight Arrow Connector 186"/>
                  <p:cNvCxnSpPr/>
                  <p:nvPr/>
                </p:nvCxnSpPr>
                <p:spPr>
                  <a:xfrm>
                    <a:off x="3198244" y="2916463"/>
                    <a:ext cx="987693" cy="0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3198244" y="2237788"/>
                    <a:ext cx="0" cy="6786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4131988" y="2695277"/>
                    <a:ext cx="381600" cy="4007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z</a:t>
                    </a: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2884682" y="2053122"/>
                    <a:ext cx="415287" cy="4007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x</a:t>
                    </a:r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524441" y="575554"/>
                  <a:ext cx="1724544" cy="1737090"/>
                  <a:chOff x="6524441" y="575554"/>
                  <a:chExt cx="1724544" cy="1737090"/>
                </a:xfrm>
              </p:grpSpPr>
              <p:sp>
                <p:nvSpPr>
                  <p:cNvPr id="182" name="Rectangle 181"/>
                  <p:cNvSpPr/>
                  <p:nvPr/>
                </p:nvSpPr>
                <p:spPr>
                  <a:xfrm>
                    <a:off x="6524441" y="581306"/>
                    <a:ext cx="1724544" cy="1724790"/>
                  </a:xfrm>
                  <a:prstGeom prst="rect">
                    <a:avLst/>
                  </a:prstGeom>
                  <a:solidFill>
                    <a:srgbClr val="CCFFCC">
                      <a:alpha val="15000"/>
                    </a:srgb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83" name="Straight Connector 182"/>
                  <p:cNvCxnSpPr/>
                  <p:nvPr/>
                </p:nvCxnSpPr>
                <p:spPr>
                  <a:xfrm>
                    <a:off x="7070638" y="587854"/>
                    <a:ext cx="0" cy="172479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7677689" y="575554"/>
                    <a:ext cx="0" cy="172479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6524441" y="1065162"/>
                    <a:ext cx="172454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>
                    <a:off x="6524441" y="1691285"/>
                    <a:ext cx="172454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Dot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0" name="TextBox 169"/>
              <p:cNvSpPr txBox="1"/>
              <p:nvPr/>
            </p:nvSpPr>
            <p:spPr>
              <a:xfrm>
                <a:off x="6387846" y="3774078"/>
                <a:ext cx="1568656" cy="40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Slice (output)   </a:t>
                </a:r>
                <a:endParaRPr lang="en-US" sz="1100" dirty="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6437133" y="5561702"/>
                <a:ext cx="137057" cy="1385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437133" y="4915187"/>
                <a:ext cx="137057" cy="1385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6331947" y="4458162"/>
                <a:ext cx="137057" cy="13856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7608447" y="5561702"/>
                <a:ext cx="137057" cy="138568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000203" y="4918482"/>
                <a:ext cx="137057" cy="138568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533072" y="4461272"/>
                <a:ext cx="137057" cy="138568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7608447" y="4353412"/>
                <a:ext cx="137057" cy="138568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000203" y="4356309"/>
                <a:ext cx="137057" cy="138568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6427996" y="4290042"/>
                <a:ext cx="137057" cy="138568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>
              <a:off x="5497723" y="5021303"/>
              <a:ext cx="585506" cy="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423752" y="4695933"/>
              <a:ext cx="679930" cy="377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R(…)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15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982"/>
          </a:xfrm>
        </p:spPr>
        <p:txBody>
          <a:bodyPr>
            <a:normAutofit/>
          </a:bodyPr>
          <a:lstStyle/>
          <a:p>
            <a:r>
              <a:rPr lang="en-US" dirty="0" smtClean="0"/>
              <a:t>In-Slice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130"/>
            <a:ext cx="8229600" cy="4654630"/>
          </a:xfrm>
        </p:spPr>
        <p:txBody>
          <a:bodyPr>
            <a:normAutofit/>
          </a:bodyPr>
          <a:lstStyle/>
          <a:p>
            <a:r>
              <a:rPr lang="en-US" dirty="0" smtClean="0"/>
              <a:t>Per-slice parallelization</a:t>
            </a:r>
          </a:p>
          <a:p>
            <a:pPr lvl="1"/>
            <a:r>
              <a:rPr lang="en-US" dirty="0" smtClean="0"/>
              <a:t>Limited with # slices</a:t>
            </a:r>
          </a:p>
          <a:p>
            <a:pPr lvl="1"/>
            <a:r>
              <a:rPr lang="en-US" dirty="0" smtClean="0"/>
              <a:t>Computational complexity of </a:t>
            </a:r>
            <a:r>
              <a:rPr lang="en-US" dirty="0"/>
              <a:t>e</a:t>
            </a:r>
            <a:r>
              <a:rPr lang="en-US" dirty="0" smtClean="0"/>
              <a:t>ach slice</a:t>
            </a:r>
          </a:p>
          <a:p>
            <a:r>
              <a:rPr lang="en-US" dirty="0" smtClean="0"/>
              <a:t>In-slice parallelization</a:t>
            </a:r>
          </a:p>
          <a:p>
            <a:pPr lvl="1"/>
            <a:r>
              <a:rPr lang="en-US" dirty="0" smtClean="0"/>
              <a:t>Ray-level parallelization</a:t>
            </a:r>
          </a:p>
          <a:p>
            <a:pPr lvl="2"/>
            <a:r>
              <a:rPr lang="en-US" dirty="0" smtClean="0"/>
              <a:t>Sufficient rays per slice</a:t>
            </a:r>
          </a:p>
          <a:p>
            <a:pPr lvl="1"/>
            <a:r>
              <a:rPr lang="en-US" dirty="0" smtClean="0"/>
              <a:t>Might require communication btw threads </a:t>
            </a:r>
          </a:p>
          <a:p>
            <a:pPr lvl="1"/>
            <a:r>
              <a:rPr lang="en-US" dirty="0" smtClean="0"/>
              <a:t>Modifications in algorithms</a:t>
            </a:r>
          </a:p>
          <a:p>
            <a:pPr lvl="2"/>
            <a:r>
              <a:rPr lang="en-US" dirty="0" smtClean="0"/>
              <a:t>More computation?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</p:spTree>
    <p:extLst>
      <p:ext uri="{BB962C8B-B14F-4D97-AF65-F5344CB8AC3E}">
        <p14:creationId xmlns:p14="http://schemas.microsoft.com/office/powerpoint/2010/main" val="145756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In-Slice Parallelization (How?)</a:t>
            </a:r>
            <a:endParaRPr lang="en-US" dirty="0"/>
          </a:p>
        </p:txBody>
      </p:sp>
      <p:sp>
        <p:nvSpPr>
          <p:cNvPr id="171" name="Text Box 114"/>
          <p:cNvSpPr txBox="1"/>
          <p:nvPr/>
        </p:nvSpPr>
        <p:spPr>
          <a:xfrm>
            <a:off x="1444430" y="3928483"/>
            <a:ext cx="6465993" cy="2062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For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each 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ray in</a:t>
            </a:r>
            <a:r>
              <a:rPr lang="en-US" sz="1600" dirty="0" smtClean="0">
                <a:latin typeface="+mj-lt"/>
                <a:ea typeface="ＭＳ 明朝"/>
                <a:cs typeface="Times New Roman"/>
              </a:rPr>
              <a:t> slice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do: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  <a:tab pos="457200" algn="l"/>
              </a:tabLs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	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Calculate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indices, </a:t>
            </a:r>
            <a:r>
              <a:rPr lang="en-US" sz="1600" dirty="0" err="1">
                <a:effectLst/>
                <a:latin typeface="+mj-lt"/>
                <a:ea typeface="ＭＳ 明朝"/>
                <a:cs typeface="Times New Roman"/>
              </a:rPr>
              <a:t>indi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  <a:tab pos="457200" algn="l"/>
              </a:tabLs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	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Calculate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length, </a:t>
            </a:r>
            <a:r>
              <a:rPr lang="en-US" sz="1600" dirty="0" err="1">
                <a:effectLst/>
                <a:latin typeface="+mj-lt"/>
                <a:ea typeface="ＭＳ 明朝"/>
                <a:cs typeface="Times New Roman"/>
              </a:rPr>
              <a:t>leng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[]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  <a:tab pos="457200" algn="l"/>
              </a:tabLs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	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Calculate </a:t>
            </a:r>
            <a:r>
              <a:rPr lang="en-US" sz="1600" dirty="0" err="1" smtClean="0">
                <a:effectLst/>
                <a:latin typeface="+mj-lt"/>
                <a:ea typeface="ＭＳ 明朝"/>
                <a:cs typeface="Times New Roman"/>
              </a:rPr>
              <a:t>simdata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 for </a:t>
            </a:r>
            <a:r>
              <a:rPr lang="en-US" sz="1600" dirty="0" smtClean="0">
                <a:latin typeface="+mj-lt"/>
                <a:ea typeface="ＭＳ 明朝"/>
                <a:cs typeface="Times New Roman"/>
              </a:rPr>
              <a:t>the ray</a:t>
            </a:r>
            <a:endParaRPr lang="en-US" sz="1600" dirty="0">
              <a:effectLst/>
              <a:latin typeface="+mj-lt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  <a:tab pos="457200" algn="l"/>
              </a:tabLst>
            </a:pP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+mj-lt"/>
                <a:ea typeface="ＭＳ 明朝"/>
                <a:cs typeface="Times New Roman"/>
              </a:rPr>
              <a:t>Update ray’s (thread’s) replicated recon.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  <a:tab pos="457200" algn="l"/>
              </a:tabLst>
            </a:pPr>
            <a:r>
              <a:rPr lang="en-US" sz="1600" dirty="0" smtClean="0">
                <a:latin typeface="+mj-lt"/>
                <a:ea typeface="ＭＳ 明朝"/>
                <a:cs typeface="Times New Roman"/>
              </a:rPr>
              <a:t>Exchange intermediate values (</a:t>
            </a:r>
            <a:r>
              <a:rPr lang="en-US" sz="1600" dirty="0" err="1" smtClean="0">
                <a:latin typeface="+mj-lt"/>
                <a:ea typeface="ＭＳ 明朝"/>
                <a:cs typeface="Times New Roman"/>
              </a:rPr>
              <a:t>leng</a:t>
            </a:r>
            <a:r>
              <a:rPr lang="en-US" sz="1600" dirty="0" smtClean="0">
                <a:latin typeface="+mj-lt"/>
                <a:ea typeface="ＭＳ 明朝"/>
                <a:cs typeface="Times New Roman"/>
              </a:rPr>
              <a:t>[], …) </a:t>
            </a:r>
            <a:r>
              <a:rPr lang="en-US" sz="1600" i="1" dirty="0" smtClean="0">
                <a:latin typeface="+mj-lt"/>
                <a:ea typeface="ＭＳ 明朝"/>
                <a:cs typeface="Times New Roman"/>
              </a:rPr>
              <a:t>and</a:t>
            </a:r>
            <a:endParaRPr lang="en-US" sz="1600" b="1" i="1" dirty="0" smtClean="0">
              <a:effectLst/>
              <a:latin typeface="+mj-lt"/>
              <a:ea typeface="ＭＳ 明朝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  <a:tab pos="457200" algn="l"/>
              </a:tabLst>
            </a:pP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Combine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all 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replicas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that </a:t>
            </a:r>
            <a:r>
              <a:rPr lang="en-US" sz="1600" dirty="0" smtClean="0">
                <a:latin typeface="+mj-lt"/>
                <a:ea typeface="ＭＳ 明朝"/>
                <a:cs typeface="Times New Roman"/>
              </a:rPr>
              <a:t>are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in the </a:t>
            </a:r>
            <a:r>
              <a:rPr lang="en-US" sz="1600" i="1" dirty="0">
                <a:effectLst/>
                <a:latin typeface="+mj-lt"/>
                <a:ea typeface="ＭＳ 明朝"/>
                <a:cs typeface="Times New Roman"/>
              </a:rPr>
              <a:t>same </a:t>
            </a:r>
            <a:r>
              <a:rPr lang="en-US" sz="1600" i="1" dirty="0" smtClean="0">
                <a:effectLst/>
                <a:latin typeface="+mj-lt"/>
                <a:ea typeface="ＭＳ 明朝"/>
                <a:cs typeface="Times New Roman"/>
              </a:rPr>
              <a:t>recon. </a:t>
            </a:r>
            <a:r>
              <a:rPr lang="en-US" sz="1600" i="1" dirty="0">
                <a:effectLst/>
                <a:latin typeface="+mj-lt"/>
                <a:ea typeface="ＭＳ 明朝"/>
                <a:cs typeface="Times New Roman"/>
              </a:rPr>
              <a:t>slice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14300" algn="l"/>
                <a:tab pos="228600" algn="l"/>
                <a:tab pos="342900" algn="l"/>
                <a:tab pos="457200" algn="l"/>
              </a:tabLst>
            </a:pP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Update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local recon 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slice </a:t>
            </a:r>
            <a:r>
              <a:rPr lang="en-US" sz="1600" dirty="0">
                <a:effectLst/>
                <a:latin typeface="+mj-lt"/>
                <a:ea typeface="ＭＳ 明朝"/>
                <a:cs typeface="Times New Roman"/>
              </a:rPr>
              <a:t>using </a:t>
            </a:r>
            <a:r>
              <a:rPr lang="en-US" sz="1600" dirty="0" smtClean="0">
                <a:latin typeface="+mj-lt"/>
                <a:ea typeface="ＭＳ 明朝"/>
                <a:cs typeface="Times New Roman"/>
              </a:rPr>
              <a:t>combined replica</a:t>
            </a:r>
            <a:r>
              <a:rPr lang="en-US" sz="1600" dirty="0" smtClean="0">
                <a:effectLst/>
                <a:latin typeface="+mj-lt"/>
                <a:ea typeface="ＭＳ 明朝"/>
                <a:cs typeface="Times New Roman"/>
              </a:rPr>
              <a:t>, </a:t>
            </a:r>
            <a:r>
              <a:rPr lang="en-US" sz="1600" i="1" dirty="0" smtClean="0">
                <a:effectLst/>
                <a:latin typeface="+mj-lt"/>
                <a:ea typeface="ＭＳ 明朝"/>
                <a:cs typeface="Times New Roman"/>
              </a:rPr>
              <a:t>and exchanged values</a:t>
            </a:r>
            <a:endParaRPr lang="en-US" sz="1600" i="1" dirty="0">
              <a:effectLst/>
              <a:latin typeface="+mj-lt"/>
              <a:ea typeface="ＭＳ 明朝"/>
              <a:cs typeface="Times New Roman"/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243128"/>
            <a:ext cx="7581900" cy="2654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0592-D634-FE47-B34B-68A99A52BE4B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EuroPar’15</a:t>
            </a:r>
          </a:p>
        </p:txBody>
      </p:sp>
    </p:spTree>
    <p:extLst>
      <p:ext uri="{BB962C8B-B14F-4D97-AF65-F5344CB8AC3E}">
        <p14:creationId xmlns:p14="http://schemas.microsoft.com/office/powerpoint/2010/main" val="413401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1190</Words>
  <Application>Microsoft Macintosh PowerPoint</Application>
  <PresentationFormat>On-screen Show (4:3)</PresentationFormat>
  <Paragraphs>324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Rapid Tomographic Image Reconstruction via  Large-Scale Parallelization</vt:lpstr>
      <vt:lpstr>Tomographic Image Reconstruction</vt:lpstr>
      <vt:lpstr>PowerPoint Presentation</vt:lpstr>
      <vt:lpstr>Tomographic Image Reconstruction - Issues</vt:lpstr>
      <vt:lpstr>Outline</vt:lpstr>
      <vt:lpstr>Tomographic Dataset Organization </vt:lpstr>
      <vt:lpstr>Per-Slice Parallelization</vt:lpstr>
      <vt:lpstr>In-Slice Parallelization</vt:lpstr>
      <vt:lpstr>In-Slice Parallelization (How?)</vt:lpstr>
      <vt:lpstr>Porting In-slice Parallelization</vt:lpstr>
      <vt:lpstr>Outline</vt:lpstr>
      <vt:lpstr>Processing Structure of TRACE</vt:lpstr>
      <vt:lpstr>Processing Structure of TRACE</vt:lpstr>
      <vt:lpstr>Experimental Setup</vt:lpstr>
      <vt:lpstr>Multithreaded Performance</vt:lpstr>
      <vt:lpstr>Scalability Performance - Speedups</vt:lpstr>
      <vt:lpstr>Performance Breakdown (Hornby)</vt:lpstr>
      <vt:lpstr>Summary</vt:lpstr>
      <vt:lpstr>Thanks</vt:lpstr>
      <vt:lpstr>Ordered Subsetting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Middleware for High Performance Image Analysis and Reconstruction on High-End Computing Systems </dc:title>
  <dc:creator>Tekin Bicer</dc:creator>
  <cp:lastModifiedBy>Tekin Bicer</cp:lastModifiedBy>
  <cp:revision>138</cp:revision>
  <dcterms:created xsi:type="dcterms:W3CDTF">2014-09-12T09:06:54Z</dcterms:created>
  <dcterms:modified xsi:type="dcterms:W3CDTF">2015-08-23T18:09:46Z</dcterms:modified>
</cp:coreProperties>
</file>