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91" r:id="rId1"/>
  </p:sldMasterIdLst>
  <p:notesMasterIdLst>
    <p:notesMasterId r:id="rId35"/>
  </p:notesMasterIdLst>
  <p:handoutMasterIdLst>
    <p:handoutMasterId r:id="rId36"/>
  </p:handoutMasterIdLst>
  <p:sldIdLst>
    <p:sldId id="297" r:id="rId2"/>
    <p:sldId id="432" r:id="rId3"/>
    <p:sldId id="433" r:id="rId4"/>
    <p:sldId id="434" r:id="rId5"/>
    <p:sldId id="438" r:id="rId6"/>
    <p:sldId id="437" r:id="rId7"/>
    <p:sldId id="480" r:id="rId8"/>
    <p:sldId id="486" r:id="rId9"/>
    <p:sldId id="444" r:id="rId10"/>
    <p:sldId id="441" r:id="rId11"/>
    <p:sldId id="440" r:id="rId12"/>
    <p:sldId id="442" r:id="rId13"/>
    <p:sldId id="419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3" r:id="rId22"/>
    <p:sldId id="454" r:id="rId23"/>
    <p:sldId id="455" r:id="rId24"/>
    <p:sldId id="456" r:id="rId25"/>
    <p:sldId id="436" r:id="rId26"/>
    <p:sldId id="457" r:id="rId27"/>
    <p:sldId id="459" r:id="rId28"/>
    <p:sldId id="482" r:id="rId29"/>
    <p:sldId id="460" r:id="rId30"/>
    <p:sldId id="481" r:id="rId31"/>
    <p:sldId id="483" r:id="rId32"/>
    <p:sldId id="484" r:id="rId33"/>
    <p:sldId id="485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470000"/>
    <a:srgbClr val="800000"/>
    <a:srgbClr val="F26B17"/>
    <a:srgbClr val="930035"/>
    <a:srgbClr val="008040"/>
    <a:srgbClr val="FF0000"/>
    <a:srgbClr val="67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75523" autoAdjust="0"/>
  </p:normalViewPr>
  <p:slideViewPr>
    <p:cSldViewPr>
      <p:cViewPr varScale="1">
        <p:scale>
          <a:sx n="123" d="100"/>
          <a:sy n="123" d="100"/>
        </p:scale>
        <p:origin x="19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944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225146638734131"/>
          <c:y val="5.2206218301833557E-2"/>
          <c:w val="0.63135197845487279"/>
          <c:h val="0.78297622698896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Sheet1!$A$90</c:f>
              <c:strCache>
                <c:ptCount val="1"/>
                <c:pt idx="0">
                  <c:v>CSR+trans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Sheet1!$B$89:$D$89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Sheet1!$B$90:$D$90</c:f>
              <c:numCache>
                <c:formatCode>General</c:formatCode>
                <c:ptCount val="3"/>
                <c:pt idx="0">
                  <c:v>2.842322549492998</c:v>
                </c:pt>
                <c:pt idx="1">
                  <c:v>3.6322971741112124</c:v>
                </c:pt>
                <c:pt idx="2">
                  <c:v>3.6507313617040724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53-4DCA-B6E5-C56F0C9E2474}"/>
            </c:ext>
          </c:extLst>
        </c:ser>
        <c:ser>
          <c:idx val="1"/>
          <c:order val="1"/>
          <c:tx>
            <c:strRef>
              <c:f>Sheet1!$A$91</c:f>
              <c:strCache>
                <c:ptCount val="1"/>
                <c:pt idx="0">
                  <c:v>BRC+trans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Sheet1!$B$89:$D$89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Sheet1!$B$91:$D$91</c:f>
              <c:numCache>
                <c:formatCode>General</c:formatCode>
                <c:ptCount val="3"/>
                <c:pt idx="0">
                  <c:v>2.5682591623036646</c:v>
                </c:pt>
                <c:pt idx="1">
                  <c:v>3.4267543859649123</c:v>
                </c:pt>
                <c:pt idx="2">
                  <c:v>3.5313620586739769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53-4DCA-B6E5-C56F0C9E2474}"/>
            </c:ext>
          </c:extLst>
        </c:ser>
        <c:ser>
          <c:idx val="2"/>
          <c:order val="2"/>
          <c:tx>
            <c:strRef>
              <c:f>Sheet1!$A$92</c:f>
              <c:strCache>
                <c:ptCount val="1"/>
                <c:pt idx="0">
                  <c:v>CSR5+trans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Sheet1!$B$89:$D$89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Sheet1!$B$92:$D$92</c:f>
              <c:numCache>
                <c:formatCode>General</c:formatCode>
                <c:ptCount val="3"/>
                <c:pt idx="0">
                  <c:v>4.3410398230088498</c:v>
                </c:pt>
                <c:pt idx="1">
                  <c:v>4.7697270768494127</c:v>
                </c:pt>
                <c:pt idx="2">
                  <c:v>4.6108622232485637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53-4DCA-B6E5-C56F0C9E2474}"/>
            </c:ext>
          </c:extLst>
        </c:ser>
        <c:ser>
          <c:idx val="3"/>
          <c:order val="3"/>
          <c:tx>
            <c:strRef>
              <c:f>Sheet1!$A$93</c:f>
              <c:strCache>
                <c:ptCount val="1"/>
                <c:pt idx="0">
                  <c:v>global-level SCSR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Sheet1!$B$89:$D$89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Sheet1!$B$93:$D$93</c:f>
              <c:numCache>
                <c:formatCode>General</c:formatCode>
                <c:ptCount val="3"/>
                <c:pt idx="0">
                  <c:v>16.939424460431653</c:v>
                </c:pt>
                <c:pt idx="1">
                  <c:v>18.303307303628849</c:v>
                </c:pt>
                <c:pt idx="2">
                  <c:v>18.719571076995194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53-4DCA-B6E5-C56F0C9E2474}"/>
            </c:ext>
          </c:extLst>
        </c:ser>
        <c:ser>
          <c:idx val="4"/>
          <c:order val="4"/>
          <c:tx>
            <c:strRef>
              <c:f>Sheet1!$A$94</c:f>
              <c:strCache>
                <c:ptCount val="1"/>
                <c:pt idx="0">
                  <c:v>view-level SCSR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Sheet1!$B$89:$D$89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Sheet1!$B$94:$D$94</c:f>
              <c:numCache>
                <c:formatCode>General</c:formatCode>
                <c:ptCount val="3"/>
                <c:pt idx="0">
                  <c:v>18.687142857142856</c:v>
                </c:pt>
                <c:pt idx="1">
                  <c:v>23.392215568862277</c:v>
                </c:pt>
                <c:pt idx="2">
                  <c:v>24.762673239698628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53-4DCA-B6E5-C56F0C9E2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3522664"/>
        <c:axId val="236920760"/>
      </c:barChart>
      <c:catAx>
        <c:axId val="55352266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image size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38065320938716163"/>
              <c:y val="0.9182856659062883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36920760"/>
        <c:crosses val="autoZero"/>
        <c:auto val="1"/>
        <c:lblAlgn val="ctr"/>
        <c:lblOffset val="100"/>
        <c:noMultiLvlLbl val="0"/>
      </c:catAx>
      <c:valAx>
        <c:axId val="236920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speedup (normalized to CPU)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4.3205529706513951E-2"/>
              <c:y val="0.2291732968552999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53522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037301453184813"/>
          <c:y val="0.12338299755273129"/>
          <c:w val="0.24618708441230602"/>
          <c:h val="0.68888337774199515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86164980492382"/>
          <c:y val="5.1022826692118037E-2"/>
          <c:w val="0.64656258450082049"/>
          <c:h val="0.786064582836236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Sheet1!$A$81</c:f>
              <c:strCache>
                <c:ptCount val="1"/>
                <c:pt idx="0">
                  <c:v>CSR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Sheet1!$B$80:$D$80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Sheet1!$B$81:$D$81</c:f>
              <c:numCache>
                <c:formatCode>General</c:formatCode>
                <c:ptCount val="3"/>
                <c:pt idx="0">
                  <c:v>0.84</c:v>
                </c:pt>
                <c:pt idx="1">
                  <c:v>1.1200000000000001</c:v>
                </c:pt>
                <c:pt idx="2">
                  <c:v>1.86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1A-4B12-8A99-B586F2101D8E}"/>
            </c:ext>
          </c:extLst>
        </c:ser>
        <c:ser>
          <c:idx val="1"/>
          <c:order val="1"/>
          <c:tx>
            <c:strRef>
              <c:f>Sheet1!$A$82</c:f>
              <c:strCache>
                <c:ptCount val="1"/>
                <c:pt idx="0">
                  <c:v>BRC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Sheet1!$B$80:$D$80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Sheet1!$B$82:$D$82</c:f>
              <c:numCache>
                <c:formatCode>General</c:formatCode>
                <c:ptCount val="3"/>
                <c:pt idx="0">
                  <c:v>33.54</c:v>
                </c:pt>
                <c:pt idx="1">
                  <c:v>61.74</c:v>
                </c:pt>
                <c:pt idx="2">
                  <c:v>103.34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1A-4B12-8A99-B586F2101D8E}"/>
            </c:ext>
          </c:extLst>
        </c:ser>
        <c:ser>
          <c:idx val="2"/>
          <c:order val="2"/>
          <c:tx>
            <c:strRef>
              <c:f>Sheet1!$A$83</c:f>
              <c:strCache>
                <c:ptCount val="1"/>
                <c:pt idx="0">
                  <c:v>CSR5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Sheet1!$B$80:$D$80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Sheet1!$B$83:$D$83</c:f>
              <c:numCache>
                <c:formatCode>General</c:formatCode>
                <c:ptCount val="3"/>
                <c:pt idx="0">
                  <c:v>2.2799999999999998</c:v>
                </c:pt>
                <c:pt idx="1">
                  <c:v>3.24</c:v>
                </c:pt>
                <c:pt idx="2">
                  <c:v>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1A-4B12-8A99-B586F2101D8E}"/>
            </c:ext>
          </c:extLst>
        </c:ser>
        <c:ser>
          <c:idx val="3"/>
          <c:order val="3"/>
          <c:tx>
            <c:strRef>
              <c:f>Sheet1!$A$84</c:f>
              <c:strCache>
                <c:ptCount val="1"/>
                <c:pt idx="0">
                  <c:v>global-level SCSR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Sheet1!$B$80:$D$80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Sheet1!$B$84:$D$84</c:f>
              <c:numCache>
                <c:formatCode>General</c:formatCode>
                <c:ptCount val="3"/>
                <c:pt idx="0">
                  <c:v>34.67</c:v>
                </c:pt>
                <c:pt idx="1">
                  <c:v>57.82</c:v>
                </c:pt>
                <c:pt idx="2">
                  <c:v>95.54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1A-4B12-8A99-B586F2101D8E}"/>
            </c:ext>
          </c:extLst>
        </c:ser>
        <c:ser>
          <c:idx val="4"/>
          <c:order val="4"/>
          <c:tx>
            <c:strRef>
              <c:f>Sheet1!$A$85</c:f>
              <c:strCache>
                <c:ptCount val="1"/>
                <c:pt idx="0">
                  <c:v>view-level SCSR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Sheet1!$B$80:$D$80</c:f>
              <c:strCache>
                <c:ptCount val="3"/>
                <c:pt idx="0">
                  <c:v>512^2</c:v>
                </c:pt>
                <c:pt idx="1">
                  <c:v>1024^2</c:v>
                </c:pt>
                <c:pt idx="2">
                  <c:v>2048^2</c:v>
                </c:pt>
              </c:strCache>
            </c:strRef>
          </c:cat>
          <c:val>
            <c:numRef>
              <c:f>Sheet1!$B$85:$D$85</c:f>
              <c:numCache>
                <c:formatCode>General</c:formatCode>
                <c:ptCount val="3"/>
                <c:pt idx="0">
                  <c:v>1.03</c:v>
                </c:pt>
                <c:pt idx="1">
                  <c:v>1.67</c:v>
                </c:pt>
                <c:pt idx="2">
                  <c:v>2.93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1A-4B12-8A99-B586F2101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919584"/>
        <c:axId val="236921152"/>
      </c:barChart>
      <c:catAx>
        <c:axId val="23691958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image size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36660864017385519"/>
              <c:y val="0.9186634057106497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crossAx val="236921152"/>
        <c:crosses val="autoZero"/>
        <c:auto val="1"/>
        <c:lblAlgn val="ctr"/>
        <c:lblOffset val="100"/>
        <c:noMultiLvlLbl val="0"/>
      </c:catAx>
      <c:valAx>
        <c:axId val="2369211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preprocessing cost (s)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2.4601642536618406E-2"/>
              <c:y val="0.274951443569553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36919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045421826019377"/>
          <c:y val="7.9760995784617844E-2"/>
          <c:w val="0.23690821388473871"/>
          <c:h val="0.65360892388451441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7B232-AA37-4699-A469-68E35DC8735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0D14B-8C65-4273-88F7-1E6BE49B2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37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fld id="{B05AD298-4C29-6341-ADE1-9ADE4043B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82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6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2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3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7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0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7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8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0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1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7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7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7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5AD298-4C29-6341-ADE1-9ADE4043BD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 userDrawn="1"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  <a:prstGeom prst="rect">
            <a:avLst/>
          </a:prstGeo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553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 userDrawn="1"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981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147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2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4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9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440096-E332-4044-BCBF-8C9E07D62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5" pos="2124">
          <p15:clr>
            <a:srgbClr val="F26B43"/>
          </p15:clr>
        </p15:guide>
        <p15:guide id="6" pos="360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pos="5400">
          <p15:clr>
            <a:srgbClr val="F26B43"/>
          </p15:clr>
        </p15:guide>
        <p15:guide id="9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52800" y="2735580"/>
            <a:ext cx="2171700" cy="5334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   Xiaodong Yu</a:t>
            </a:r>
          </a:p>
        </p:txBody>
      </p:sp>
      <p:sp>
        <p:nvSpPr>
          <p:cNvPr id="8" name="副标题 2"/>
          <p:cNvSpPr txBox="1">
            <a:spLocks/>
          </p:cNvSpPr>
          <p:nvPr/>
        </p:nvSpPr>
        <p:spPr bwMode="auto">
          <a:xfrm>
            <a:off x="3276600" y="3268980"/>
            <a:ext cx="3057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Postdoc Appointee</a:t>
            </a:r>
          </a:p>
        </p:txBody>
      </p:sp>
      <p:sp>
        <p:nvSpPr>
          <p:cNvPr id="9" name="副标题 2"/>
          <p:cNvSpPr txBox="1">
            <a:spLocks/>
          </p:cNvSpPr>
          <p:nvPr/>
        </p:nvSpPr>
        <p:spPr bwMode="auto">
          <a:xfrm>
            <a:off x="3581400" y="531876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Nov. 25, 2019</a:t>
            </a:r>
            <a:endParaRPr lang="en-US" altLang="zh-CN" sz="2400" kern="0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A4585746-0BAA-4D97-9A2A-5E2DC4EEA82F}"/>
              </a:ext>
            </a:extLst>
          </p:cNvPr>
          <p:cNvSpPr txBox="1">
            <a:spLocks/>
          </p:cNvSpPr>
          <p:nvPr/>
        </p:nvSpPr>
        <p:spPr bwMode="auto">
          <a:xfrm>
            <a:off x="2286000" y="4126230"/>
            <a:ext cx="596503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/>
              <a:t>Data Science and Learning Division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2E3581-85B5-442D-8BAF-D936EDAE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29" y="855285"/>
            <a:ext cx="807866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sz="2800" dirty="0">
                <a:latin typeface="+mj-lt"/>
              </a:rPr>
              <a:t>Exploring the Application-Specific Optimization Opportunities to Accelerate the GPU-based Tomographic Image Reconstruction</a:t>
            </a:r>
            <a:endParaRPr lang="en-US" altLang="zh-CN" sz="2800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58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77800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Algebraic Reconstruction Technique (ART)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70901"/>
            <a:ext cx="80208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Computational core is </a:t>
            </a:r>
            <a:r>
              <a:rPr lang="en-US" altLang="zh-CN" b="1" dirty="0">
                <a:ea typeface="宋体" charset="-122"/>
              </a:rPr>
              <a:t>sparse matrix-vector multiplication (</a:t>
            </a:r>
            <a:r>
              <a:rPr lang="en-US" altLang="zh-CN" b="1" dirty="0" err="1">
                <a:ea typeface="宋体" charset="-122"/>
              </a:rPr>
              <a:t>SpMV</a:t>
            </a:r>
            <a:r>
              <a:rPr lang="en-US" altLang="zh-CN" b="1" dirty="0">
                <a:ea typeface="宋体" charset="-122"/>
              </a:rPr>
              <a:t>)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B83FDD5-ED3E-47C5-88E8-78FA7783A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1" y="2459504"/>
            <a:ext cx="838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800100" lvl="1" indent="-342900">
              <a:buFont typeface="Times" panose="02020603050405020304" pitchFamily="18" charset="0"/>
              <a:buChar char="⁃"/>
            </a:pPr>
            <a:r>
              <a:rPr lang="en-US" altLang="zh-CN" dirty="0"/>
              <a:t>Where </a:t>
            </a:r>
            <a:r>
              <a:rPr lang="en-US" altLang="zh-CN" i="1" dirty="0">
                <a:solidFill>
                  <a:srgbClr val="00B0F0"/>
                </a:solidFill>
              </a:rPr>
              <a:t>F</a:t>
            </a:r>
            <a:r>
              <a:rPr lang="en-US" altLang="zh-CN" dirty="0"/>
              <a:t> is N*1 </a:t>
            </a:r>
            <a:r>
              <a:rPr lang="en-US" altLang="zh-CN" dirty="0">
                <a:solidFill>
                  <a:srgbClr val="00B0F0"/>
                </a:solidFill>
              </a:rPr>
              <a:t>image vector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B0F0"/>
                </a:solidFill>
              </a:rPr>
              <a:t>W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is M*N </a:t>
            </a:r>
            <a:r>
              <a:rPr lang="en-US" altLang="zh-CN" dirty="0">
                <a:solidFill>
                  <a:srgbClr val="00B0F0"/>
                </a:solidFill>
              </a:rPr>
              <a:t>system matrix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B0F0"/>
                </a:solidFill>
              </a:rPr>
              <a:t>W_T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is </a:t>
            </a:r>
            <a:r>
              <a:rPr lang="en-US" altLang="zh-CN" dirty="0">
                <a:solidFill>
                  <a:srgbClr val="00B0F0"/>
                </a:solidFill>
              </a:rPr>
              <a:t>transpose of system matrix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 is M*1 projection vector, </a:t>
            </a:r>
            <a:r>
              <a:rPr lang="en-US" altLang="zh-CN" i="1" dirty="0"/>
              <a:t>C</a:t>
            </a:r>
            <a:r>
              <a:rPr lang="en-US" altLang="zh-CN" dirty="0"/>
              <a:t> is a M*1 constant vector, .* represent element-wise multiplication</a:t>
            </a:r>
          </a:p>
          <a:p>
            <a:pPr marL="800100" lvl="1" indent="-342900">
              <a:buFont typeface="Times" panose="02020603050405020304" pitchFamily="18" charset="0"/>
              <a:buChar char="⁃"/>
            </a:pPr>
            <a:r>
              <a:rPr lang="en-US" altLang="zh-CN" dirty="0"/>
              <a:t>N is image pixel number, M is total ray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CFBC6-22D3-4004-AA85-643302DBC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71600"/>
            <a:ext cx="7510923" cy="74377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A878E2-2A2C-4979-B673-0EC6B2D4C8D7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8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69418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System Matrix in Fan-beam CT model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993738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System matrix is a sparse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The value of entries are the weighting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Row index represents corresponding ray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Column index represents corresponding pixel index</a:t>
            </a:r>
          </a:p>
        </p:txBody>
      </p:sp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id="{CC215FAE-5D36-4A12-8F33-D33D74658B19}"/>
              </a:ext>
            </a:extLst>
          </p:cNvPr>
          <p:cNvSpPr/>
          <p:nvPr/>
        </p:nvSpPr>
        <p:spPr bwMode="auto">
          <a:xfrm>
            <a:off x="5525478" y="4177734"/>
            <a:ext cx="3071002" cy="837235"/>
          </a:xfrm>
          <a:prstGeom prst="wedgeRoundRectCallout">
            <a:avLst>
              <a:gd name="adj1" fmla="val -69611"/>
              <a:gd name="adj2" fmla="val -20109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Only four elements of this row are nonzero, since the corresponding ray only interacts with four pixels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79B72-D8C6-475A-900A-77E50AA79F4B}"/>
              </a:ext>
            </a:extLst>
          </p:cNvPr>
          <p:cNvSpPr txBox="1"/>
          <p:nvPr/>
        </p:nvSpPr>
        <p:spPr>
          <a:xfrm>
            <a:off x="3051315" y="2869304"/>
            <a:ext cx="6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4EA85-1126-48B3-A131-164436B3F44A}"/>
              </a:ext>
            </a:extLst>
          </p:cNvPr>
          <p:cNvSpPr txBox="1"/>
          <p:nvPr/>
        </p:nvSpPr>
        <p:spPr>
          <a:xfrm>
            <a:off x="2667984" y="2871248"/>
            <a:ext cx="6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F9CD2-9489-48D1-883E-4F1ECCA74DD0}"/>
              </a:ext>
            </a:extLst>
          </p:cNvPr>
          <p:cNvSpPr txBox="1"/>
          <p:nvPr/>
        </p:nvSpPr>
        <p:spPr>
          <a:xfrm>
            <a:off x="2297229" y="2865581"/>
            <a:ext cx="6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8865C-790E-4F83-93A6-7CEA1566ADEB}"/>
              </a:ext>
            </a:extLst>
          </p:cNvPr>
          <p:cNvSpPr txBox="1"/>
          <p:nvPr/>
        </p:nvSpPr>
        <p:spPr>
          <a:xfrm>
            <a:off x="1919574" y="2858478"/>
            <a:ext cx="6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CB792-1E80-4FFC-842E-9EE63180C6E1}"/>
              </a:ext>
            </a:extLst>
          </p:cNvPr>
          <p:cNvSpPr txBox="1"/>
          <p:nvPr/>
        </p:nvSpPr>
        <p:spPr>
          <a:xfrm>
            <a:off x="2299623" y="2502689"/>
            <a:ext cx="6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46017-6A8C-42A7-98C8-9B46F440452B}"/>
              </a:ext>
            </a:extLst>
          </p:cNvPr>
          <p:cNvSpPr txBox="1"/>
          <p:nvPr/>
        </p:nvSpPr>
        <p:spPr>
          <a:xfrm>
            <a:off x="3056366" y="2508444"/>
            <a:ext cx="6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3765DC-99DD-41DC-A452-4D525B071716}"/>
              </a:ext>
            </a:extLst>
          </p:cNvPr>
          <p:cNvSpPr txBox="1"/>
          <p:nvPr/>
        </p:nvSpPr>
        <p:spPr>
          <a:xfrm>
            <a:off x="2693886" y="2500789"/>
            <a:ext cx="671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589AC-5EDC-4642-8427-E12ECD2CF145}"/>
              </a:ext>
            </a:extLst>
          </p:cNvPr>
          <p:cNvSpPr txBox="1"/>
          <p:nvPr/>
        </p:nvSpPr>
        <p:spPr>
          <a:xfrm>
            <a:off x="1965237" y="2512407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8D7A18-BF67-42A5-9EE5-0B7FB9061BFB}"/>
              </a:ext>
            </a:extLst>
          </p:cNvPr>
          <p:cNvSpPr txBox="1"/>
          <p:nvPr/>
        </p:nvSpPr>
        <p:spPr>
          <a:xfrm>
            <a:off x="3096038" y="2133106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B393B-CFD1-447E-810A-261ECDD33223}"/>
              </a:ext>
            </a:extLst>
          </p:cNvPr>
          <p:cNvSpPr txBox="1"/>
          <p:nvPr/>
        </p:nvSpPr>
        <p:spPr>
          <a:xfrm>
            <a:off x="2736743" y="2134436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0E0A6-8EDF-4D50-B7E5-223FFB519234}"/>
              </a:ext>
            </a:extLst>
          </p:cNvPr>
          <p:cNvSpPr txBox="1"/>
          <p:nvPr/>
        </p:nvSpPr>
        <p:spPr>
          <a:xfrm>
            <a:off x="2346869" y="2139856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6E025-5C54-43CF-B989-BF5688D67430}"/>
              </a:ext>
            </a:extLst>
          </p:cNvPr>
          <p:cNvSpPr txBox="1"/>
          <p:nvPr/>
        </p:nvSpPr>
        <p:spPr>
          <a:xfrm>
            <a:off x="1978463" y="2133066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6A5220-DAE1-45D4-8965-4B7F956685D6}"/>
              </a:ext>
            </a:extLst>
          </p:cNvPr>
          <p:cNvSpPr txBox="1"/>
          <p:nvPr/>
        </p:nvSpPr>
        <p:spPr>
          <a:xfrm>
            <a:off x="3101261" y="1753725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97F263-D18E-4575-9AC8-9C88DE7FC97F}"/>
              </a:ext>
            </a:extLst>
          </p:cNvPr>
          <p:cNvSpPr txBox="1"/>
          <p:nvPr/>
        </p:nvSpPr>
        <p:spPr>
          <a:xfrm>
            <a:off x="2733308" y="1746119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1F59F-4A34-4BDF-A5B1-CEE2DA88CA24}"/>
              </a:ext>
            </a:extLst>
          </p:cNvPr>
          <p:cNvSpPr txBox="1"/>
          <p:nvPr/>
        </p:nvSpPr>
        <p:spPr>
          <a:xfrm>
            <a:off x="2359821" y="1753725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FB63F1-14D7-4F55-AE69-3F50443AE155}"/>
              </a:ext>
            </a:extLst>
          </p:cNvPr>
          <p:cNvSpPr txBox="1"/>
          <p:nvPr/>
        </p:nvSpPr>
        <p:spPr>
          <a:xfrm>
            <a:off x="1979738" y="1748202"/>
            <a:ext cx="47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08D8970-1FCA-4675-AC38-68F3F6FAE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55330"/>
              </p:ext>
            </p:extLst>
          </p:nvPr>
        </p:nvGraphicFramePr>
        <p:xfrm>
          <a:off x="2000433" y="1733855"/>
          <a:ext cx="14968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Freeform 79">
            <a:extLst>
              <a:ext uri="{FF2B5EF4-FFF2-40B4-BE49-F238E27FC236}">
                <a16:creationId xmlns:a16="http://schemas.microsoft.com/office/drawing/2014/main" id="{FB965A51-21BE-4A19-81E3-29A657AC302C}"/>
              </a:ext>
            </a:extLst>
          </p:cNvPr>
          <p:cNvSpPr/>
          <p:nvPr/>
        </p:nvSpPr>
        <p:spPr bwMode="auto">
          <a:xfrm>
            <a:off x="1006188" y="2035048"/>
            <a:ext cx="2997642" cy="2003729"/>
          </a:xfrm>
          <a:custGeom>
            <a:avLst/>
            <a:gdLst>
              <a:gd name="connsiteX0" fmla="*/ 2997642 w 2997642"/>
              <a:gd name="connsiteY0" fmla="*/ 79513 h 2003729"/>
              <a:gd name="connsiteX1" fmla="*/ 0 w 2997642"/>
              <a:gd name="connsiteY1" fmla="*/ 0 h 2003729"/>
              <a:gd name="connsiteX2" fmla="*/ 683813 w 2997642"/>
              <a:gd name="connsiteY2" fmla="*/ 2003729 h 2003729"/>
              <a:gd name="connsiteX3" fmla="*/ 2997642 w 2997642"/>
              <a:gd name="connsiteY3" fmla="*/ 79513 h 200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642" h="2003729">
                <a:moveTo>
                  <a:pt x="2997642" y="79513"/>
                </a:moveTo>
                <a:lnTo>
                  <a:pt x="0" y="0"/>
                </a:lnTo>
                <a:lnTo>
                  <a:pt x="683813" y="2003729"/>
                </a:lnTo>
                <a:lnTo>
                  <a:pt x="2997642" y="7951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Freeform 78">
            <a:extLst>
              <a:ext uri="{FF2B5EF4-FFF2-40B4-BE49-F238E27FC236}">
                <a16:creationId xmlns:a16="http://schemas.microsoft.com/office/drawing/2014/main" id="{1254EF9F-2AE4-47B6-8D47-F44EE0DA3572}"/>
              </a:ext>
            </a:extLst>
          </p:cNvPr>
          <p:cNvSpPr/>
          <p:nvPr/>
        </p:nvSpPr>
        <p:spPr bwMode="auto">
          <a:xfrm>
            <a:off x="1427607" y="2035048"/>
            <a:ext cx="3069204" cy="2178657"/>
          </a:xfrm>
          <a:custGeom>
            <a:avLst/>
            <a:gdLst>
              <a:gd name="connsiteX0" fmla="*/ 0 w 3069204"/>
              <a:gd name="connsiteY0" fmla="*/ 421419 h 2178657"/>
              <a:gd name="connsiteX1" fmla="*/ 2345635 w 3069204"/>
              <a:gd name="connsiteY1" fmla="*/ 2178657 h 2178657"/>
              <a:gd name="connsiteX2" fmla="*/ 3069204 w 3069204"/>
              <a:gd name="connsiteY2" fmla="*/ 0 h 2178657"/>
              <a:gd name="connsiteX3" fmla="*/ 0 w 3069204"/>
              <a:gd name="connsiteY3" fmla="*/ 421419 h 2178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9204" h="2178657">
                <a:moveTo>
                  <a:pt x="0" y="421419"/>
                </a:moveTo>
                <a:lnTo>
                  <a:pt x="2345635" y="2178657"/>
                </a:lnTo>
                <a:lnTo>
                  <a:pt x="3069204" y="0"/>
                </a:lnTo>
                <a:lnTo>
                  <a:pt x="0" y="4214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" name="Freeform 77">
            <a:extLst>
              <a:ext uri="{FF2B5EF4-FFF2-40B4-BE49-F238E27FC236}">
                <a16:creationId xmlns:a16="http://schemas.microsoft.com/office/drawing/2014/main" id="{35105E0A-0DD4-4D00-A6F8-00D7C701C5EA}"/>
              </a:ext>
            </a:extLst>
          </p:cNvPr>
          <p:cNvSpPr/>
          <p:nvPr/>
        </p:nvSpPr>
        <p:spPr bwMode="auto">
          <a:xfrm>
            <a:off x="1682049" y="1780606"/>
            <a:ext cx="2878372" cy="2695492"/>
          </a:xfrm>
          <a:custGeom>
            <a:avLst/>
            <a:gdLst>
              <a:gd name="connsiteX0" fmla="*/ 0 w 2878372"/>
              <a:gd name="connsiteY0" fmla="*/ 0 h 2695492"/>
              <a:gd name="connsiteX1" fmla="*/ 1486894 w 2878372"/>
              <a:gd name="connsiteY1" fmla="*/ 2695492 h 2695492"/>
              <a:gd name="connsiteX2" fmla="*/ 2878372 w 2878372"/>
              <a:gd name="connsiteY2" fmla="*/ 811033 h 2695492"/>
              <a:gd name="connsiteX3" fmla="*/ 0 w 2878372"/>
              <a:gd name="connsiteY3" fmla="*/ 0 h 269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8372" h="2695492">
                <a:moveTo>
                  <a:pt x="0" y="0"/>
                </a:moveTo>
                <a:lnTo>
                  <a:pt x="1486894" y="2695492"/>
                </a:lnTo>
                <a:lnTo>
                  <a:pt x="2878372" y="8110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椭圆 5">
            <a:extLst>
              <a:ext uri="{FF2B5EF4-FFF2-40B4-BE49-F238E27FC236}">
                <a16:creationId xmlns:a16="http://schemas.microsoft.com/office/drawing/2014/main" id="{16136C10-4AD6-4B44-82A5-D508CCE45DC2}"/>
              </a:ext>
            </a:extLst>
          </p:cNvPr>
          <p:cNvSpPr/>
          <p:nvPr/>
        </p:nvSpPr>
        <p:spPr bwMode="auto">
          <a:xfrm>
            <a:off x="1446659" y="1148280"/>
            <a:ext cx="2662689" cy="262976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椭圆 6">
            <a:extLst>
              <a:ext uri="{FF2B5EF4-FFF2-40B4-BE49-F238E27FC236}">
                <a16:creationId xmlns:a16="http://schemas.microsoft.com/office/drawing/2014/main" id="{B3FAF6D5-5735-4DD5-BA4A-AAB61DAB3BFC}"/>
              </a:ext>
            </a:extLst>
          </p:cNvPr>
          <p:cNvSpPr/>
          <p:nvPr/>
        </p:nvSpPr>
        <p:spPr bwMode="auto">
          <a:xfrm>
            <a:off x="1612311" y="1678566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31" name="直接连接符 18">
            <a:extLst>
              <a:ext uri="{FF2B5EF4-FFF2-40B4-BE49-F238E27FC236}">
                <a16:creationId xmlns:a16="http://schemas.microsoft.com/office/drawing/2014/main" id="{0B14B931-F46E-46FF-B4B3-191F23CDB929}"/>
              </a:ext>
            </a:extLst>
          </p:cNvPr>
          <p:cNvCxnSpPr/>
          <p:nvPr/>
        </p:nvCxnSpPr>
        <p:spPr bwMode="auto">
          <a:xfrm flipH="1">
            <a:off x="3773994" y="2028256"/>
            <a:ext cx="742365" cy="220824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9E359B-4FD1-47E9-965D-CF9C1DCFE367}"/>
              </a:ext>
            </a:extLst>
          </p:cNvPr>
          <p:cNvSpPr txBox="1"/>
          <p:nvPr/>
        </p:nvSpPr>
        <p:spPr>
          <a:xfrm>
            <a:off x="941584" y="128114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source</a:t>
            </a:r>
            <a:endParaRPr lang="zh-CN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7E4852-27E3-4305-A7FD-4C49F8B2BEC5}"/>
              </a:ext>
            </a:extLst>
          </p:cNvPr>
          <p:cNvSpPr txBox="1"/>
          <p:nvPr/>
        </p:nvSpPr>
        <p:spPr>
          <a:xfrm>
            <a:off x="4416476" y="224959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detector</a:t>
            </a:r>
            <a:endParaRPr lang="zh-CN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013795-5314-4731-A9CB-4654D0E9FEBD}"/>
              </a:ext>
            </a:extLst>
          </p:cNvPr>
          <p:cNvSpPr txBox="1"/>
          <p:nvPr/>
        </p:nvSpPr>
        <p:spPr>
          <a:xfrm>
            <a:off x="2573215" y="1375904"/>
            <a:ext cx="147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1024 rays</a:t>
            </a:r>
            <a:endParaRPr lang="zh-CN" altLang="en-US" sz="2000" dirty="0"/>
          </a:p>
        </p:txBody>
      </p:sp>
      <p:cxnSp>
        <p:nvCxnSpPr>
          <p:cNvPr id="35" name="直接箭头连接符 26">
            <a:extLst>
              <a:ext uri="{FF2B5EF4-FFF2-40B4-BE49-F238E27FC236}">
                <a16:creationId xmlns:a16="http://schemas.microsoft.com/office/drawing/2014/main" id="{BA6916E1-C6D0-44C4-8279-854987C47C68}"/>
              </a:ext>
            </a:extLst>
          </p:cNvPr>
          <p:cNvCxnSpPr/>
          <p:nvPr/>
        </p:nvCxnSpPr>
        <p:spPr bwMode="auto">
          <a:xfrm flipH="1">
            <a:off x="2739904" y="1764704"/>
            <a:ext cx="243840" cy="777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F0804D-A293-48B2-9B40-1BB2A2A00F52}"/>
              </a:ext>
            </a:extLst>
          </p:cNvPr>
          <p:cNvSpPr txBox="1"/>
          <p:nvPr/>
        </p:nvSpPr>
        <p:spPr>
          <a:xfrm>
            <a:off x="810754" y="990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 1</a:t>
            </a:r>
            <a:endParaRPr lang="zh-CN" altLang="en-US" dirty="0"/>
          </a:p>
        </p:txBody>
      </p:sp>
      <p:sp>
        <p:nvSpPr>
          <p:cNvPr id="37" name="椭圆 35">
            <a:extLst>
              <a:ext uri="{FF2B5EF4-FFF2-40B4-BE49-F238E27FC236}">
                <a16:creationId xmlns:a16="http://schemas.microsoft.com/office/drawing/2014/main" id="{DCBAE358-1A58-463D-A9DF-C6FA42B8B2A4}"/>
              </a:ext>
            </a:extLst>
          </p:cNvPr>
          <p:cNvSpPr/>
          <p:nvPr/>
        </p:nvSpPr>
        <p:spPr bwMode="auto">
          <a:xfrm>
            <a:off x="1361348" y="2387842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661312-CE66-4A0A-838F-AFFB24FECC51}"/>
              </a:ext>
            </a:extLst>
          </p:cNvPr>
          <p:cNvSpPr txBox="1"/>
          <p:nvPr/>
        </p:nvSpPr>
        <p:spPr>
          <a:xfrm>
            <a:off x="983328" y="198404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source</a:t>
            </a:r>
            <a:endParaRPr lang="zh-CN" altLang="en-US" sz="2000" dirty="0"/>
          </a:p>
        </p:txBody>
      </p:sp>
      <p:sp>
        <p:nvSpPr>
          <p:cNvPr id="39" name="椭圆 37">
            <a:extLst>
              <a:ext uri="{FF2B5EF4-FFF2-40B4-BE49-F238E27FC236}">
                <a16:creationId xmlns:a16="http://schemas.microsoft.com/office/drawing/2014/main" id="{EA078F94-D764-4B22-B38C-FF99CBCE5177}"/>
              </a:ext>
            </a:extLst>
          </p:cNvPr>
          <p:cNvSpPr/>
          <p:nvPr/>
        </p:nvSpPr>
        <p:spPr bwMode="auto">
          <a:xfrm>
            <a:off x="3977158" y="2052566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5B0C71-4280-4079-93A2-D9CCFCE77EB2}"/>
              </a:ext>
            </a:extLst>
          </p:cNvPr>
          <p:cNvSpPr txBox="1"/>
          <p:nvPr/>
        </p:nvSpPr>
        <p:spPr>
          <a:xfrm>
            <a:off x="3918685" y="16884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source</a:t>
            </a:r>
            <a:endParaRPr lang="zh-CN" altLang="en-US" sz="2000" dirty="0"/>
          </a:p>
        </p:txBody>
      </p:sp>
      <p:cxnSp>
        <p:nvCxnSpPr>
          <p:cNvPr id="41" name="直接连接符 43">
            <a:extLst>
              <a:ext uri="{FF2B5EF4-FFF2-40B4-BE49-F238E27FC236}">
                <a16:creationId xmlns:a16="http://schemas.microsoft.com/office/drawing/2014/main" id="{58BF8BDF-43EA-4778-8E79-11AFC6310F0E}"/>
              </a:ext>
            </a:extLst>
          </p:cNvPr>
          <p:cNvCxnSpPr/>
          <p:nvPr/>
        </p:nvCxnSpPr>
        <p:spPr bwMode="auto">
          <a:xfrm flipH="1">
            <a:off x="3160100" y="2591327"/>
            <a:ext cx="1403482" cy="190008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CDA7DE-4CC8-457B-81EE-AC0071284BB9}"/>
              </a:ext>
            </a:extLst>
          </p:cNvPr>
          <p:cNvSpPr txBox="1"/>
          <p:nvPr/>
        </p:nvSpPr>
        <p:spPr>
          <a:xfrm>
            <a:off x="4321882" y="1386219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detector</a:t>
            </a:r>
            <a:endParaRPr lang="zh-CN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B1E2E6-AF84-4CA8-9E29-A7FB961B9C4A}"/>
              </a:ext>
            </a:extLst>
          </p:cNvPr>
          <p:cNvSpPr txBox="1"/>
          <p:nvPr/>
        </p:nvSpPr>
        <p:spPr>
          <a:xfrm>
            <a:off x="76200" y="2206516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detector</a:t>
            </a:r>
            <a:endParaRPr lang="zh-CN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4CE536-C665-4A8E-B4D0-6312D18E2F47}"/>
              </a:ext>
            </a:extLst>
          </p:cNvPr>
          <p:cNvSpPr txBox="1"/>
          <p:nvPr/>
        </p:nvSpPr>
        <p:spPr>
          <a:xfrm>
            <a:off x="76200" y="162188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 2</a:t>
            </a:r>
            <a:endParaRPr lang="zh-CN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1F1E9F-C025-41AD-8D58-4ED74206D170}"/>
              </a:ext>
            </a:extLst>
          </p:cNvPr>
          <p:cNvSpPr txBox="1"/>
          <p:nvPr/>
        </p:nvSpPr>
        <p:spPr>
          <a:xfrm>
            <a:off x="3778026" y="1193746"/>
            <a:ext cx="151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View 720</a:t>
            </a:r>
            <a:endParaRPr lang="zh-CN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7DBC34-BE9C-4AAB-AEA4-FB7C983FB198}"/>
              </a:ext>
            </a:extLst>
          </p:cNvPr>
          <p:cNvSpPr txBox="1"/>
          <p:nvPr/>
        </p:nvSpPr>
        <p:spPr>
          <a:xfrm>
            <a:off x="3357420" y="1483115"/>
            <a:ext cx="147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1024 rays</a:t>
            </a:r>
            <a:endParaRPr lang="zh-CN" altLang="en-US" sz="2000" dirty="0"/>
          </a:p>
        </p:txBody>
      </p:sp>
      <p:cxnSp>
        <p:nvCxnSpPr>
          <p:cNvPr id="47" name="直接箭头连接符 64">
            <a:extLst>
              <a:ext uri="{FF2B5EF4-FFF2-40B4-BE49-F238E27FC236}">
                <a16:creationId xmlns:a16="http://schemas.microsoft.com/office/drawing/2014/main" id="{F04617D9-4BE3-423C-8CFD-AF822E04A2B4}"/>
              </a:ext>
            </a:extLst>
          </p:cNvPr>
          <p:cNvCxnSpPr/>
          <p:nvPr/>
        </p:nvCxnSpPr>
        <p:spPr bwMode="auto">
          <a:xfrm flipH="1">
            <a:off x="3180913" y="1830730"/>
            <a:ext cx="444433" cy="942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9A5325-1EE0-47AE-9870-C9C18E01F175}"/>
              </a:ext>
            </a:extLst>
          </p:cNvPr>
          <p:cNvSpPr txBox="1"/>
          <p:nvPr/>
        </p:nvSpPr>
        <p:spPr>
          <a:xfrm>
            <a:off x="2084584" y="3880562"/>
            <a:ext cx="147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1024 rays</a:t>
            </a:r>
            <a:endParaRPr lang="zh-CN" altLang="en-US" sz="2000" dirty="0"/>
          </a:p>
        </p:txBody>
      </p:sp>
      <p:cxnSp>
        <p:nvCxnSpPr>
          <p:cNvPr id="49" name="直接箭头连接符 66">
            <a:extLst>
              <a:ext uri="{FF2B5EF4-FFF2-40B4-BE49-F238E27FC236}">
                <a16:creationId xmlns:a16="http://schemas.microsoft.com/office/drawing/2014/main" id="{32032B48-9FB9-4E3A-AC34-B438C39000FB}"/>
              </a:ext>
            </a:extLst>
          </p:cNvPr>
          <p:cNvCxnSpPr/>
          <p:nvPr/>
        </p:nvCxnSpPr>
        <p:spPr bwMode="auto">
          <a:xfrm flipH="1" flipV="1">
            <a:off x="2071996" y="3324253"/>
            <a:ext cx="833273" cy="609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Freeform 5">
            <a:extLst>
              <a:ext uri="{FF2B5EF4-FFF2-40B4-BE49-F238E27FC236}">
                <a16:creationId xmlns:a16="http://schemas.microsoft.com/office/drawing/2014/main" id="{703A18FD-E751-4DB8-A99D-7A46EA70D3ED}"/>
              </a:ext>
            </a:extLst>
          </p:cNvPr>
          <p:cNvSpPr/>
          <p:nvPr/>
        </p:nvSpPr>
        <p:spPr bwMode="auto">
          <a:xfrm>
            <a:off x="1606353" y="2122830"/>
            <a:ext cx="2370125" cy="1901952"/>
          </a:xfrm>
          <a:custGeom>
            <a:avLst/>
            <a:gdLst>
              <a:gd name="connsiteX0" fmla="*/ 2370125 w 2370125"/>
              <a:gd name="connsiteY0" fmla="*/ 0 h 1901952"/>
              <a:gd name="connsiteX1" fmla="*/ 87782 w 2370125"/>
              <a:gd name="connsiteY1" fmla="*/ 1901952 h 1901952"/>
              <a:gd name="connsiteX2" fmla="*/ 0 w 2370125"/>
              <a:gd name="connsiteY2" fmla="*/ 1675181 h 1901952"/>
              <a:gd name="connsiteX3" fmla="*/ 2370125 w 2370125"/>
              <a:gd name="connsiteY3" fmla="*/ 0 h 19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125" h="1901952">
                <a:moveTo>
                  <a:pt x="2370125" y="0"/>
                </a:moveTo>
                <a:lnTo>
                  <a:pt x="87782" y="1901952"/>
                </a:lnTo>
                <a:lnTo>
                  <a:pt x="0" y="1675181"/>
                </a:lnTo>
                <a:lnTo>
                  <a:pt x="2370125" y="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51" name="直接连接符 46">
            <a:extLst>
              <a:ext uri="{FF2B5EF4-FFF2-40B4-BE49-F238E27FC236}">
                <a16:creationId xmlns:a16="http://schemas.microsoft.com/office/drawing/2014/main" id="{0B9484DD-C4AC-4A1F-B5B9-AD0B252ECF4C}"/>
              </a:ext>
            </a:extLst>
          </p:cNvPr>
          <p:cNvCxnSpPr/>
          <p:nvPr/>
        </p:nvCxnSpPr>
        <p:spPr bwMode="auto">
          <a:xfrm flipH="1" flipV="1">
            <a:off x="1008391" y="2028256"/>
            <a:ext cx="683724" cy="20357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Freeform 8">
            <a:extLst>
              <a:ext uri="{FF2B5EF4-FFF2-40B4-BE49-F238E27FC236}">
                <a16:creationId xmlns:a16="http://schemas.microsoft.com/office/drawing/2014/main" id="{5C563BC7-F1E2-49F8-A42C-FDD5FAE60FA5}"/>
              </a:ext>
            </a:extLst>
          </p:cNvPr>
          <p:cNvSpPr/>
          <p:nvPr/>
        </p:nvSpPr>
        <p:spPr bwMode="auto">
          <a:xfrm>
            <a:off x="2754839" y="2847035"/>
            <a:ext cx="343815" cy="285293"/>
          </a:xfrm>
          <a:custGeom>
            <a:avLst/>
            <a:gdLst>
              <a:gd name="connsiteX0" fmla="*/ 343815 w 343815"/>
              <a:gd name="connsiteY0" fmla="*/ 0 h 285293"/>
              <a:gd name="connsiteX1" fmla="*/ 212141 w 343815"/>
              <a:gd name="connsiteY1" fmla="*/ 0 h 285293"/>
              <a:gd name="connsiteX2" fmla="*/ 0 w 343815"/>
              <a:gd name="connsiteY2" fmla="*/ 146304 h 285293"/>
              <a:gd name="connsiteX3" fmla="*/ 0 w 343815"/>
              <a:gd name="connsiteY3" fmla="*/ 285293 h 285293"/>
              <a:gd name="connsiteX4" fmla="*/ 343815 w 343815"/>
              <a:gd name="connsiteY4" fmla="*/ 0 h 28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815" h="285293">
                <a:moveTo>
                  <a:pt x="343815" y="0"/>
                </a:moveTo>
                <a:lnTo>
                  <a:pt x="212141" y="0"/>
                </a:lnTo>
                <a:lnTo>
                  <a:pt x="0" y="146304"/>
                </a:lnTo>
                <a:lnTo>
                  <a:pt x="0" y="285293"/>
                </a:lnTo>
                <a:lnTo>
                  <a:pt x="343815" y="0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A2B738AE-E236-4D3C-9D02-CD200BE91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1841"/>
              </p:ext>
            </p:extLst>
          </p:nvPr>
        </p:nvGraphicFramePr>
        <p:xfrm>
          <a:off x="5437147" y="2515870"/>
          <a:ext cx="80164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56267E50-1FB6-417E-B58A-C30C85ED1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9883"/>
              </p:ext>
            </p:extLst>
          </p:nvPr>
        </p:nvGraphicFramePr>
        <p:xfrm>
          <a:off x="6629400" y="2513187"/>
          <a:ext cx="228595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12A1217-0B4D-4E70-94F0-133AA6FDBEA2}"/>
              </a:ext>
            </a:extLst>
          </p:cNvPr>
          <p:cNvSpPr txBox="1"/>
          <p:nvPr/>
        </p:nvSpPr>
        <p:spPr>
          <a:xfrm>
            <a:off x="6172200" y="2544176"/>
            <a:ext cx="550856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5D90DB-CB1C-4BCF-8DFE-3F059F0B5A33}"/>
              </a:ext>
            </a:extLst>
          </p:cNvPr>
          <p:cNvSpPr txBox="1"/>
          <p:nvPr/>
        </p:nvSpPr>
        <p:spPr>
          <a:xfrm>
            <a:off x="6745767" y="3410589"/>
            <a:ext cx="553998" cy="7349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642F5E-9F5D-463B-8CC1-2C4089FDB298}"/>
              </a:ext>
            </a:extLst>
          </p:cNvPr>
          <p:cNvSpPr txBox="1"/>
          <p:nvPr/>
        </p:nvSpPr>
        <p:spPr>
          <a:xfrm>
            <a:off x="6745767" y="1728259"/>
            <a:ext cx="553998" cy="7349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……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D57B99-0AFE-46AC-87CF-ECC4F03EAD8C}"/>
              </a:ext>
            </a:extLst>
          </p:cNvPr>
          <p:cNvSpPr txBox="1"/>
          <p:nvPr/>
        </p:nvSpPr>
        <p:spPr>
          <a:xfrm>
            <a:off x="6051978" y="1166663"/>
            <a:ext cx="2810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System matrix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E4D568-155B-492D-8522-4DE7FCBF3E20}"/>
              </a:ext>
            </a:extLst>
          </p:cNvPr>
          <p:cNvSpPr txBox="1"/>
          <p:nvPr/>
        </p:nvSpPr>
        <p:spPr>
          <a:xfrm>
            <a:off x="1691169" y="3864731"/>
            <a:ext cx="211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ray#(719*1024+1) </a:t>
            </a:r>
          </a:p>
        </p:txBody>
      </p:sp>
      <p:cxnSp>
        <p:nvCxnSpPr>
          <p:cNvPr id="60" name="直接箭头连接符 66">
            <a:extLst>
              <a:ext uri="{FF2B5EF4-FFF2-40B4-BE49-F238E27FC236}">
                <a16:creationId xmlns:a16="http://schemas.microsoft.com/office/drawing/2014/main" id="{78A75DA3-AD52-4DAF-B170-C6DF7CDD7B51}"/>
              </a:ext>
            </a:extLst>
          </p:cNvPr>
          <p:cNvCxnSpPr/>
          <p:nvPr/>
        </p:nvCxnSpPr>
        <p:spPr bwMode="auto">
          <a:xfrm flipH="1" flipV="1">
            <a:off x="1914252" y="3661692"/>
            <a:ext cx="244077" cy="292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52AC14-75AD-4338-A94C-21AFE42004E9}"/>
              </a:ext>
            </a:extLst>
          </p:cNvPr>
          <p:cNvSpPr txBox="1"/>
          <p:nvPr/>
        </p:nvSpPr>
        <p:spPr>
          <a:xfrm>
            <a:off x="3659904" y="3399212"/>
            <a:ext cx="3055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Weighting factor </a:t>
            </a:r>
            <a:r>
              <a:rPr lang="en-US" sz="1800" i="1" dirty="0"/>
              <a:t>w</a:t>
            </a:r>
            <a:r>
              <a:rPr lang="en-US" sz="1800" dirty="0"/>
              <a:t> from ray#(719*1024+1)&amp;pixel#15 </a:t>
            </a:r>
          </a:p>
        </p:txBody>
      </p:sp>
      <p:cxnSp>
        <p:nvCxnSpPr>
          <p:cNvPr id="62" name="直接箭头连接符 66">
            <a:extLst>
              <a:ext uri="{FF2B5EF4-FFF2-40B4-BE49-F238E27FC236}">
                <a16:creationId xmlns:a16="http://schemas.microsoft.com/office/drawing/2014/main" id="{248DE53D-1684-4F40-AD66-193278C24B92}"/>
              </a:ext>
            </a:extLst>
          </p:cNvPr>
          <p:cNvCxnSpPr/>
          <p:nvPr/>
        </p:nvCxnSpPr>
        <p:spPr bwMode="auto">
          <a:xfrm flipH="1" flipV="1">
            <a:off x="2862640" y="2970901"/>
            <a:ext cx="663105" cy="7341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C25DA5C-3DF4-4D8A-BA5E-0F3387401EC3}"/>
              </a:ext>
            </a:extLst>
          </p:cNvPr>
          <p:cNvSpPr txBox="1"/>
          <p:nvPr/>
        </p:nvSpPr>
        <p:spPr>
          <a:xfrm>
            <a:off x="4349685" y="2408316"/>
            <a:ext cx="115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row#(719*1024+1)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31EEFC-D827-483D-A086-105F979435BC}"/>
              </a:ext>
            </a:extLst>
          </p:cNvPr>
          <p:cNvSpPr/>
          <p:nvPr/>
        </p:nvSpPr>
        <p:spPr>
          <a:xfrm>
            <a:off x="7722793" y="2133066"/>
            <a:ext cx="1244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column#15 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24ABF4-E04E-4D36-9CFB-F9A02245487B}"/>
              </a:ext>
            </a:extLst>
          </p:cNvPr>
          <p:cNvSpPr/>
          <p:nvPr/>
        </p:nvSpPr>
        <p:spPr>
          <a:xfrm>
            <a:off x="8165603" y="252500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w</a:t>
            </a:r>
            <a:endParaRPr lang="en-US" i="1" dirty="0"/>
          </a:p>
        </p:txBody>
      </p:sp>
      <p:cxnSp>
        <p:nvCxnSpPr>
          <p:cNvPr id="66" name="Curved Connector 26">
            <a:extLst>
              <a:ext uri="{FF2B5EF4-FFF2-40B4-BE49-F238E27FC236}">
                <a16:creationId xmlns:a16="http://schemas.microsoft.com/office/drawing/2014/main" id="{F5413C8D-A477-4C37-8017-CD7775835BA7}"/>
              </a:ext>
            </a:extLst>
          </p:cNvPr>
          <p:cNvCxnSpPr>
            <a:stCxn id="52" idx="1"/>
          </p:cNvCxnSpPr>
          <p:nvPr/>
        </p:nvCxnSpPr>
        <p:spPr bwMode="auto">
          <a:xfrm flipV="1">
            <a:off x="2966980" y="2606626"/>
            <a:ext cx="5309700" cy="240409"/>
          </a:xfrm>
          <a:prstGeom prst="curvedConnector3">
            <a:avLst>
              <a:gd name="adj1" fmla="val 503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44C135F-F2CB-4E83-8313-52630EB37274}"/>
              </a:ext>
            </a:extLst>
          </p:cNvPr>
          <p:cNvSpPr/>
          <p:nvPr/>
        </p:nvSpPr>
        <p:spPr>
          <a:xfrm>
            <a:off x="6588285" y="2483453"/>
            <a:ext cx="472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w</a:t>
            </a:r>
            <a:r>
              <a:rPr lang="en-US" sz="1600" i="1" baseline="-25000" dirty="0">
                <a:solidFill>
                  <a:srgbClr val="000000"/>
                </a:solidFill>
              </a:rPr>
              <a:t>11</a:t>
            </a:r>
            <a:endParaRPr lang="en-US" i="1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E2108EE-6B18-49AB-B4BE-CBB3954AA34D}"/>
              </a:ext>
            </a:extLst>
          </p:cNvPr>
          <p:cNvSpPr/>
          <p:nvPr/>
        </p:nvSpPr>
        <p:spPr>
          <a:xfrm>
            <a:off x="6946713" y="2495949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w</a:t>
            </a:r>
            <a:r>
              <a:rPr lang="en-US" sz="1600" i="1" baseline="-25000" dirty="0">
                <a:solidFill>
                  <a:srgbClr val="000000"/>
                </a:solidFill>
              </a:rPr>
              <a:t>12</a:t>
            </a:r>
            <a:endParaRPr lang="en-US" i="1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62084AD-41E9-47D5-85F1-4EF7D962C017}"/>
              </a:ext>
            </a:extLst>
          </p:cNvPr>
          <p:cNvSpPr/>
          <p:nvPr/>
        </p:nvSpPr>
        <p:spPr>
          <a:xfrm>
            <a:off x="7704761" y="2499307"/>
            <a:ext cx="48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</a:rPr>
              <a:t>w</a:t>
            </a:r>
            <a:r>
              <a:rPr lang="en-US" sz="1600" i="1" baseline="-25000" dirty="0">
                <a:solidFill>
                  <a:srgbClr val="000000"/>
                </a:solidFill>
              </a:rPr>
              <a:t>14</a:t>
            </a:r>
            <a:endParaRPr lang="en-US" i="1" baseline="-25000" dirty="0"/>
          </a:p>
        </p:txBody>
      </p:sp>
      <p:sp>
        <p:nvSpPr>
          <p:cNvPr id="70" name="Slide Number Placeholder 5">
            <a:extLst>
              <a:ext uri="{FF2B5EF4-FFF2-40B4-BE49-F238E27FC236}">
                <a16:creationId xmlns:a16="http://schemas.microsoft.com/office/drawing/2014/main" id="{F9DA6927-F079-4191-8E21-1D713302457F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2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2" grpId="0"/>
      <p:bldP spid="32" grpId="1"/>
      <p:bldP spid="33" grpId="0"/>
      <p:bldP spid="33" grpId="1"/>
      <p:bldP spid="34" grpId="0"/>
      <p:bldP spid="34" grpId="1"/>
      <p:bldP spid="36" grpId="0"/>
      <p:bldP spid="36" grpId="1"/>
      <p:bldP spid="37" grpId="0" animBg="1"/>
      <p:bldP spid="37" grpId="1" animBg="1"/>
      <p:bldP spid="38" grpId="0"/>
      <p:bldP spid="38" grpId="1"/>
      <p:bldP spid="39" grpId="0" animBg="1"/>
      <p:bldP spid="40" grpId="0"/>
      <p:bldP spid="42" grpId="0"/>
      <p:bldP spid="42" grpId="1"/>
      <p:bldP spid="43" grpId="0"/>
      <p:bldP spid="44" grpId="0"/>
      <p:bldP spid="44" grpId="1"/>
      <p:bldP spid="45" grpId="0"/>
      <p:bldP spid="46" grpId="0"/>
      <p:bldP spid="46" grpId="1"/>
      <p:bldP spid="48" grpId="0"/>
      <p:bldP spid="48" grpId="1"/>
      <p:bldP spid="50" grpId="0" animBg="1"/>
      <p:bldP spid="52" grpId="0" animBg="1"/>
      <p:bldP spid="55" grpId="0"/>
      <p:bldP spid="56" grpId="0"/>
      <p:bldP spid="57" grpId="0"/>
      <p:bldP spid="58" grpId="0"/>
      <p:bldP spid="59" grpId="0"/>
      <p:bldP spid="61" grpId="0"/>
      <p:bldP spid="63" grpId="0"/>
      <p:bldP spid="64" grpId="0"/>
      <p:bldP spid="65" grpId="0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53416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Compressed Matrix Storage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74564"/>
            <a:ext cx="8020876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Compressed Sparse Row (CSR)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One of the most memory efficient format for sparse matrix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Consists of three arrays: </a:t>
            </a:r>
            <a:r>
              <a:rPr lang="en-US" altLang="zh-CN" sz="2200" i="1" dirty="0" err="1">
                <a:ea typeface="宋体" charset="-122"/>
              </a:rPr>
              <a:t>val</a:t>
            </a:r>
            <a:r>
              <a:rPr lang="en-US" altLang="zh-CN" sz="2200" i="1" dirty="0">
                <a:ea typeface="宋体" charset="-122"/>
              </a:rPr>
              <a:t>, </a:t>
            </a:r>
            <a:r>
              <a:rPr lang="en-US" altLang="zh-CN" sz="2200" i="1" dirty="0" err="1">
                <a:ea typeface="宋体" charset="-122"/>
              </a:rPr>
              <a:t>col_ind</a:t>
            </a:r>
            <a:r>
              <a:rPr lang="en-US" altLang="zh-CN" sz="2200" i="1" dirty="0">
                <a:ea typeface="宋体" charset="-122"/>
              </a:rPr>
              <a:t>, </a:t>
            </a:r>
            <a:r>
              <a:rPr lang="en-US" altLang="zh-CN" sz="2200" i="1" dirty="0" err="1">
                <a:ea typeface="宋体" charset="-122"/>
              </a:rPr>
              <a:t>row_ptr</a:t>
            </a:r>
            <a:endParaRPr lang="en-US" altLang="zh-CN" sz="2200" i="1" dirty="0">
              <a:ea typeface="宋体" charset="-122"/>
            </a:endParaRPr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US" altLang="zh-CN" sz="2200" i="1" dirty="0" err="1">
                <a:ea typeface="宋体" charset="-122"/>
              </a:rPr>
              <a:t>val</a:t>
            </a:r>
            <a:r>
              <a:rPr lang="en-US" altLang="zh-CN" sz="2200" i="1" dirty="0">
                <a:ea typeface="宋体" charset="-122"/>
              </a:rPr>
              <a:t> </a:t>
            </a:r>
            <a:r>
              <a:rPr lang="en-US" altLang="zh-CN" sz="2200" dirty="0">
                <a:ea typeface="宋体" charset="-122"/>
              </a:rPr>
              <a:t>stores the values of non-zero entries </a:t>
            </a:r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US" altLang="zh-CN" sz="2200" i="1" dirty="0" err="1">
                <a:ea typeface="宋体" charset="-122"/>
              </a:rPr>
              <a:t>col_ind</a:t>
            </a:r>
            <a:r>
              <a:rPr lang="en-US" altLang="zh-CN" sz="2200" i="1" dirty="0">
                <a:ea typeface="宋体" charset="-122"/>
              </a:rPr>
              <a:t> </a:t>
            </a:r>
            <a:r>
              <a:rPr lang="en-US" altLang="zh-CN" sz="2200" dirty="0">
                <a:ea typeface="宋体" charset="-122"/>
              </a:rPr>
              <a:t>stores the column indices of non-zero entries</a:t>
            </a:r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US" altLang="zh-CN" sz="2200" i="1" dirty="0" err="1">
                <a:ea typeface="宋体" charset="-122"/>
              </a:rPr>
              <a:t>row_ptr</a:t>
            </a:r>
            <a:r>
              <a:rPr lang="en-US" altLang="zh-CN" sz="2200" i="1" dirty="0">
                <a:ea typeface="宋体" charset="-122"/>
              </a:rPr>
              <a:t> </a:t>
            </a:r>
            <a:r>
              <a:rPr lang="en-US" altLang="zh-CN" sz="2200" dirty="0">
                <a:ea typeface="宋体" charset="-122"/>
              </a:rPr>
              <a:t>stores the start pointers of  the </a:t>
            </a:r>
            <a:r>
              <a:rPr lang="en-US" altLang="zh-CN" sz="2200" dirty="0" err="1">
                <a:ea typeface="宋体" charset="-122"/>
              </a:rPr>
              <a:t>nonzeros</a:t>
            </a:r>
            <a:r>
              <a:rPr lang="en-US" altLang="zh-CN" sz="2200" dirty="0">
                <a:ea typeface="宋体" charset="-122"/>
              </a:rPr>
              <a:t> of the rows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C7D57C-743B-42D2-AEC8-17FB207889C3}"/>
              </a:ext>
            </a:extLst>
          </p:cNvPr>
          <p:cNvGrpSpPr/>
          <p:nvPr/>
        </p:nvGrpSpPr>
        <p:grpSpPr>
          <a:xfrm>
            <a:off x="1077064" y="3995299"/>
            <a:ext cx="2043090" cy="1325880"/>
            <a:chOff x="1425238" y="3827090"/>
            <a:chExt cx="2043090" cy="132588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0A32F2-399F-4E29-872B-A7B13234355A}"/>
                </a:ext>
              </a:extLst>
            </p:cNvPr>
            <p:cNvSpPr txBox="1">
              <a:spLocks/>
            </p:cNvSpPr>
            <p:nvPr/>
          </p:nvSpPr>
          <p:spPr>
            <a:xfrm>
              <a:off x="2199430" y="3893879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004B6A-FF65-4E51-95D4-9F3A44A54D30}"/>
                </a:ext>
              </a:extLst>
            </p:cNvPr>
            <p:cNvSpPr txBox="1">
              <a:spLocks/>
            </p:cNvSpPr>
            <p:nvPr/>
          </p:nvSpPr>
          <p:spPr>
            <a:xfrm>
              <a:off x="2809386" y="3893879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5E3C79-631D-47AB-9533-5503D0028F24}"/>
                </a:ext>
              </a:extLst>
            </p:cNvPr>
            <p:cNvSpPr txBox="1">
              <a:spLocks/>
            </p:cNvSpPr>
            <p:nvPr/>
          </p:nvSpPr>
          <p:spPr>
            <a:xfrm>
              <a:off x="2199430" y="4503511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D7540C-9D32-4BE4-86B1-8E2979F12E22}"/>
                </a:ext>
              </a:extLst>
            </p:cNvPr>
            <p:cNvSpPr txBox="1">
              <a:spLocks/>
            </p:cNvSpPr>
            <p:nvPr/>
          </p:nvSpPr>
          <p:spPr>
            <a:xfrm>
              <a:off x="2809386" y="4503511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DF5D6-01BE-47CC-A29C-8A07FD5E19C4}"/>
                </a:ext>
              </a:extLst>
            </p:cNvPr>
            <p:cNvSpPr txBox="1">
              <a:spLocks/>
            </p:cNvSpPr>
            <p:nvPr/>
          </p:nvSpPr>
          <p:spPr>
            <a:xfrm>
              <a:off x="3114365" y="4503511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9278EA-DA11-480D-9263-4267991C1849}"/>
                </a:ext>
              </a:extLst>
            </p:cNvPr>
            <p:cNvSpPr txBox="1">
              <a:spLocks/>
            </p:cNvSpPr>
            <p:nvPr/>
          </p:nvSpPr>
          <p:spPr>
            <a:xfrm>
              <a:off x="2504408" y="480832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129037-EF3D-4AE6-B010-12E7D0FA4570}"/>
                </a:ext>
              </a:extLst>
            </p:cNvPr>
            <p:cNvSpPr txBox="1">
              <a:spLocks/>
            </p:cNvSpPr>
            <p:nvPr/>
          </p:nvSpPr>
          <p:spPr>
            <a:xfrm>
              <a:off x="3114365" y="480832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4738BB-672B-4D61-842B-6CB5AB3EC093}"/>
                </a:ext>
              </a:extLst>
            </p:cNvPr>
            <p:cNvSpPr txBox="1">
              <a:spLocks/>
            </p:cNvSpPr>
            <p:nvPr/>
          </p:nvSpPr>
          <p:spPr>
            <a:xfrm>
              <a:off x="2504408" y="3893879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1BDAA4-45D8-4EF3-9456-7E95F9CF4C6E}"/>
                </a:ext>
              </a:extLst>
            </p:cNvPr>
            <p:cNvSpPr txBox="1">
              <a:spLocks/>
            </p:cNvSpPr>
            <p:nvPr/>
          </p:nvSpPr>
          <p:spPr>
            <a:xfrm>
              <a:off x="3114365" y="3893879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4032E7-8BC7-437C-8EBB-D5003DCD52E4}"/>
                </a:ext>
              </a:extLst>
            </p:cNvPr>
            <p:cNvSpPr txBox="1">
              <a:spLocks/>
            </p:cNvSpPr>
            <p:nvPr/>
          </p:nvSpPr>
          <p:spPr>
            <a:xfrm>
              <a:off x="2199430" y="4198695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434BFD-0048-4AB1-9C49-8C2EC8255F4A}"/>
                </a:ext>
              </a:extLst>
            </p:cNvPr>
            <p:cNvSpPr txBox="1">
              <a:spLocks/>
            </p:cNvSpPr>
            <p:nvPr/>
          </p:nvSpPr>
          <p:spPr>
            <a:xfrm>
              <a:off x="2809386" y="4198695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66DA5EAF-E815-4EC0-96BC-5D509EE212BD}"/>
                </a:ext>
              </a:extLst>
            </p:cNvPr>
            <p:cNvSpPr txBox="1">
              <a:spLocks/>
            </p:cNvSpPr>
            <p:nvPr/>
          </p:nvSpPr>
          <p:spPr>
            <a:xfrm>
              <a:off x="2504408" y="4198695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A52DE58C-C8CD-4EA8-810D-DE55B89D0E1E}"/>
                </a:ext>
              </a:extLst>
            </p:cNvPr>
            <p:cNvSpPr txBox="1">
              <a:spLocks/>
            </p:cNvSpPr>
            <p:nvPr/>
          </p:nvSpPr>
          <p:spPr>
            <a:xfrm>
              <a:off x="3114365" y="4198695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B2034293-C7CE-4C6A-A3ED-5DE2B70795C5}"/>
                </a:ext>
              </a:extLst>
            </p:cNvPr>
            <p:cNvSpPr txBox="1">
              <a:spLocks/>
            </p:cNvSpPr>
            <p:nvPr/>
          </p:nvSpPr>
          <p:spPr>
            <a:xfrm>
              <a:off x="2504408" y="4503511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7B09C68F-A65F-4A7D-91DA-E529BA7EE172}"/>
                </a:ext>
              </a:extLst>
            </p:cNvPr>
            <p:cNvSpPr txBox="1">
              <a:spLocks/>
            </p:cNvSpPr>
            <p:nvPr/>
          </p:nvSpPr>
          <p:spPr>
            <a:xfrm>
              <a:off x="2199430" y="4808327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0B3C9E2C-F75A-4A24-9FBF-B9AE9EEE838C}"/>
                </a:ext>
              </a:extLst>
            </p:cNvPr>
            <p:cNvSpPr txBox="1">
              <a:spLocks/>
            </p:cNvSpPr>
            <p:nvPr/>
          </p:nvSpPr>
          <p:spPr>
            <a:xfrm>
              <a:off x="2809386" y="4808327"/>
              <a:ext cx="292608" cy="29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BF690636-2A35-4561-B834-7182D1648233}"/>
                </a:ext>
              </a:extLst>
            </p:cNvPr>
            <p:cNvSpPr/>
            <p:nvPr/>
          </p:nvSpPr>
          <p:spPr bwMode="auto">
            <a:xfrm>
              <a:off x="2133600" y="3827090"/>
              <a:ext cx="88946" cy="132588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Right Bracket 26">
              <a:extLst>
                <a:ext uri="{FF2B5EF4-FFF2-40B4-BE49-F238E27FC236}">
                  <a16:creationId xmlns:a16="http://schemas.microsoft.com/office/drawing/2014/main" id="{E766AADD-F2B0-465D-84FB-D75FC8F1FECA}"/>
                </a:ext>
              </a:extLst>
            </p:cNvPr>
            <p:cNvSpPr/>
            <p:nvPr/>
          </p:nvSpPr>
          <p:spPr bwMode="auto">
            <a:xfrm>
              <a:off x="3376888" y="3827090"/>
              <a:ext cx="91440" cy="1325880"/>
            </a:xfrm>
            <a:prstGeom prst="righ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4B203C-89D2-49D9-9BA1-CAA7727A7F3D}"/>
                </a:ext>
              </a:extLst>
            </p:cNvPr>
            <p:cNvSpPr txBox="1"/>
            <p:nvPr/>
          </p:nvSpPr>
          <p:spPr>
            <a:xfrm>
              <a:off x="1425238" y="431441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W  =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E2BC89-5609-4E74-ABF0-71A02FDFC715}"/>
              </a:ext>
            </a:extLst>
          </p:cNvPr>
          <p:cNvGrpSpPr/>
          <p:nvPr/>
        </p:nvGrpSpPr>
        <p:grpSpPr>
          <a:xfrm>
            <a:off x="5348810" y="4947928"/>
            <a:ext cx="2048364" cy="295466"/>
            <a:chOff x="3949972" y="4817797"/>
            <a:chExt cx="2048364" cy="2954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C85866-7771-407C-B29B-7033478A7DAC}"/>
                </a:ext>
              </a:extLst>
            </p:cNvPr>
            <p:cNvSpPr txBox="1">
              <a:spLocks/>
            </p:cNvSpPr>
            <p:nvPr/>
          </p:nvSpPr>
          <p:spPr>
            <a:xfrm>
              <a:off x="3949972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1F0EAE-6BF3-4C95-ACAD-C68D56CA1B7C}"/>
                </a:ext>
              </a:extLst>
            </p:cNvPr>
            <p:cNvSpPr txBox="1">
              <a:spLocks/>
            </p:cNvSpPr>
            <p:nvPr/>
          </p:nvSpPr>
          <p:spPr>
            <a:xfrm>
              <a:off x="4242598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09CFA3-F652-426D-B254-A9DB67137C02}"/>
                </a:ext>
              </a:extLst>
            </p:cNvPr>
            <p:cNvSpPr txBox="1">
              <a:spLocks/>
            </p:cNvSpPr>
            <p:nvPr/>
          </p:nvSpPr>
          <p:spPr>
            <a:xfrm>
              <a:off x="4535224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FC9828-7CFC-440D-980E-249910237175}"/>
                </a:ext>
              </a:extLst>
            </p:cNvPr>
            <p:cNvSpPr txBox="1">
              <a:spLocks/>
            </p:cNvSpPr>
            <p:nvPr/>
          </p:nvSpPr>
          <p:spPr>
            <a:xfrm>
              <a:off x="4827850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123F46-9416-423B-BB31-C09D1E6A2650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CFBA6B-64F8-46D6-868A-B2FF7BF34B3B}"/>
                </a:ext>
              </a:extLst>
            </p:cNvPr>
            <p:cNvSpPr txBox="1">
              <a:spLocks/>
            </p:cNvSpPr>
            <p:nvPr/>
          </p:nvSpPr>
          <p:spPr>
            <a:xfrm>
              <a:off x="5413102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143C03-A427-44D3-A1A8-B144DC8449AE}"/>
                </a:ext>
              </a:extLst>
            </p:cNvPr>
            <p:cNvSpPr txBox="1">
              <a:spLocks/>
            </p:cNvSpPr>
            <p:nvPr/>
          </p:nvSpPr>
          <p:spPr>
            <a:xfrm>
              <a:off x="5705728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F12E6-01A3-4E6F-AF76-56E50479B5AF}"/>
              </a:ext>
            </a:extLst>
          </p:cNvPr>
          <p:cNvGrpSpPr/>
          <p:nvPr/>
        </p:nvGrpSpPr>
        <p:grpSpPr>
          <a:xfrm>
            <a:off x="5272988" y="4556055"/>
            <a:ext cx="2094614" cy="295466"/>
            <a:chOff x="3903722" y="5348240"/>
            <a:chExt cx="2094614" cy="295466"/>
          </a:xfrm>
        </p:grpSpPr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26A48A86-B34B-4144-A735-88E9DA4643E2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0</a:t>
              </a:r>
            </a:p>
          </p:txBody>
        </p:sp>
        <p:sp>
          <p:nvSpPr>
            <p:cNvPr id="39" name="TextBox 19">
              <a:extLst>
                <a:ext uri="{FF2B5EF4-FFF2-40B4-BE49-F238E27FC236}">
                  <a16:creationId xmlns:a16="http://schemas.microsoft.com/office/drawing/2014/main" id="{B813B0D8-09CB-4DF2-8286-062F9CF95C7A}"/>
                </a:ext>
              </a:extLst>
            </p:cNvPr>
            <p:cNvSpPr txBox="1">
              <a:spLocks/>
            </p:cNvSpPr>
            <p:nvPr/>
          </p:nvSpPr>
          <p:spPr>
            <a:xfrm>
              <a:off x="4507684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0</a:t>
              </a:r>
            </a:p>
          </p:txBody>
        </p:sp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17A6B560-1C81-452B-9DCF-80E9B89B7F4B}"/>
                </a:ext>
              </a:extLst>
            </p:cNvPr>
            <p:cNvSpPr txBox="1">
              <a:spLocks/>
            </p:cNvSpPr>
            <p:nvPr/>
          </p:nvSpPr>
          <p:spPr>
            <a:xfrm>
              <a:off x="4205703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2</a:t>
              </a:r>
            </a:p>
          </p:txBody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E18E70C8-6BDF-4F79-B294-48EBC3364CFB}"/>
                </a:ext>
              </a:extLst>
            </p:cNvPr>
            <p:cNvSpPr txBox="1">
              <a:spLocks/>
            </p:cNvSpPr>
            <p:nvPr/>
          </p:nvSpPr>
          <p:spPr>
            <a:xfrm>
              <a:off x="4809665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2</a:t>
              </a:r>
            </a:p>
          </p:txBody>
        </p:sp>
        <p:sp>
          <p:nvSpPr>
            <p:cNvPr id="42" name="TextBox 19">
              <a:extLst>
                <a:ext uri="{FF2B5EF4-FFF2-40B4-BE49-F238E27FC236}">
                  <a16:creationId xmlns:a16="http://schemas.microsoft.com/office/drawing/2014/main" id="{3DC0B0CA-5C71-45DA-98CA-E030DE30EA28}"/>
                </a:ext>
              </a:extLst>
            </p:cNvPr>
            <p:cNvSpPr txBox="1">
              <a:spLocks/>
            </p:cNvSpPr>
            <p:nvPr/>
          </p:nvSpPr>
          <p:spPr>
            <a:xfrm>
              <a:off x="5111646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3</a:t>
              </a:r>
            </a:p>
          </p:txBody>
        </p:sp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956AD0BE-A1A6-4FAA-9F6A-46009CE3CF66}"/>
                </a:ext>
              </a:extLst>
            </p:cNvPr>
            <p:cNvSpPr txBox="1">
              <a:spLocks/>
            </p:cNvSpPr>
            <p:nvPr/>
          </p:nvSpPr>
          <p:spPr>
            <a:xfrm>
              <a:off x="5715606" y="5348240"/>
              <a:ext cx="282730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3</a:t>
              </a:r>
            </a:p>
          </p:txBody>
        </p:sp>
        <p:sp>
          <p:nvSpPr>
            <p:cNvPr id="44" name="TextBox 19">
              <a:extLst>
                <a:ext uri="{FF2B5EF4-FFF2-40B4-BE49-F238E27FC236}">
                  <a16:creationId xmlns:a16="http://schemas.microsoft.com/office/drawing/2014/main" id="{5B3805B6-58AA-4D02-9675-4802FCBEA3FC}"/>
                </a:ext>
              </a:extLst>
            </p:cNvPr>
            <p:cNvSpPr txBox="1">
              <a:spLocks/>
            </p:cNvSpPr>
            <p:nvPr/>
          </p:nvSpPr>
          <p:spPr>
            <a:xfrm>
              <a:off x="5413627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1E093A-3552-4139-8C67-13101938AC37}"/>
              </a:ext>
            </a:extLst>
          </p:cNvPr>
          <p:cNvGrpSpPr/>
          <p:nvPr/>
        </p:nvGrpSpPr>
        <p:grpSpPr>
          <a:xfrm>
            <a:off x="5254167" y="4193543"/>
            <a:ext cx="1509362" cy="295466"/>
            <a:chOff x="3903722" y="5741035"/>
            <a:chExt cx="1509362" cy="295466"/>
          </a:xfrm>
        </p:grpSpPr>
        <p:sp>
          <p:nvSpPr>
            <p:cNvPr id="46" name="TextBox 19">
              <a:extLst>
                <a:ext uri="{FF2B5EF4-FFF2-40B4-BE49-F238E27FC236}">
                  <a16:creationId xmlns:a16="http://schemas.microsoft.com/office/drawing/2014/main" id="{F5123113-B00C-4876-B207-34A0721359AB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0</a:t>
              </a:r>
            </a:p>
          </p:txBody>
        </p: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A187E94A-2046-4C0A-B293-B29CA395E69B}"/>
                </a:ext>
              </a:extLst>
            </p:cNvPr>
            <p:cNvSpPr txBox="1">
              <a:spLocks/>
            </p:cNvSpPr>
            <p:nvPr/>
          </p:nvSpPr>
          <p:spPr>
            <a:xfrm>
              <a:off x="4207911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2</a:t>
              </a: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9825733B-7BD3-4853-8A8C-BA0CB4A40E8C}"/>
                </a:ext>
              </a:extLst>
            </p:cNvPr>
            <p:cNvSpPr txBox="1">
              <a:spLocks/>
            </p:cNvSpPr>
            <p:nvPr/>
          </p:nvSpPr>
          <p:spPr>
            <a:xfrm>
              <a:off x="4512100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2</a:t>
              </a:r>
            </a:p>
          </p:txBody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B575172F-2735-48E9-B92E-735BD00017DD}"/>
                </a:ext>
              </a:extLst>
            </p:cNvPr>
            <p:cNvSpPr txBox="1">
              <a:spLocks/>
            </p:cNvSpPr>
            <p:nvPr/>
          </p:nvSpPr>
          <p:spPr>
            <a:xfrm>
              <a:off x="4816289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5</a:t>
              </a:r>
            </a:p>
          </p:txBody>
        </p:sp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id="{5DD3E296-E54F-435F-9518-A8392D23F943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r>
                <a:rPr lang="en-US" sz="1800" dirty="0"/>
                <a:t>7</a:t>
              </a:r>
            </a:p>
          </p:txBody>
        </p:sp>
      </p:grp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C3FE517C-3D87-4608-9EE1-97C755F52B32}"/>
              </a:ext>
            </a:extLst>
          </p:cNvPr>
          <p:cNvSpPr/>
          <p:nvPr/>
        </p:nvSpPr>
        <p:spPr bwMode="auto">
          <a:xfrm>
            <a:off x="5236722" y="4926142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90E1EF7E-4186-4514-B879-B5EF1256DCA6}"/>
              </a:ext>
            </a:extLst>
          </p:cNvPr>
          <p:cNvSpPr/>
          <p:nvPr/>
        </p:nvSpPr>
        <p:spPr bwMode="auto">
          <a:xfrm>
            <a:off x="5240984" y="4556740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29011939-E432-438C-8020-7600F05D3D91}"/>
              </a:ext>
            </a:extLst>
          </p:cNvPr>
          <p:cNvSpPr/>
          <p:nvPr/>
        </p:nvSpPr>
        <p:spPr bwMode="auto">
          <a:xfrm>
            <a:off x="5240984" y="4174888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4" name="Right Bracket 53">
            <a:extLst>
              <a:ext uri="{FF2B5EF4-FFF2-40B4-BE49-F238E27FC236}">
                <a16:creationId xmlns:a16="http://schemas.microsoft.com/office/drawing/2014/main" id="{C9D9761C-9F95-4B5A-864B-EF67245D2422}"/>
              </a:ext>
            </a:extLst>
          </p:cNvPr>
          <p:cNvSpPr/>
          <p:nvPr/>
        </p:nvSpPr>
        <p:spPr bwMode="auto">
          <a:xfrm>
            <a:off x="6699521" y="4174888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DE6A6F-8A7D-49CA-BF61-73974374009D}"/>
              </a:ext>
            </a:extLst>
          </p:cNvPr>
          <p:cNvSpPr txBox="1"/>
          <p:nvPr/>
        </p:nvSpPr>
        <p:spPr>
          <a:xfrm>
            <a:off x="3906176" y="4154741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/>
              <a:t>row_ptr</a:t>
            </a:r>
            <a:r>
              <a:rPr lang="en-US" sz="1800" dirty="0"/>
              <a:t>[] =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BF889C-78F1-4057-A8B2-15855C56FA4E}"/>
              </a:ext>
            </a:extLst>
          </p:cNvPr>
          <p:cNvSpPr txBox="1"/>
          <p:nvPr/>
        </p:nvSpPr>
        <p:spPr>
          <a:xfrm>
            <a:off x="3895676" y="4556869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/>
              <a:t>col_idx</a:t>
            </a:r>
            <a:r>
              <a:rPr lang="en-US" sz="1800" dirty="0"/>
              <a:t>[] =</a:t>
            </a:r>
          </a:p>
        </p:txBody>
      </p:sp>
      <p:sp>
        <p:nvSpPr>
          <p:cNvPr id="57" name="TextBox 55">
            <a:extLst>
              <a:ext uri="{FF2B5EF4-FFF2-40B4-BE49-F238E27FC236}">
                <a16:creationId xmlns:a16="http://schemas.microsoft.com/office/drawing/2014/main" id="{511A5B2C-7517-4280-964C-AF877A523A37}"/>
              </a:ext>
            </a:extLst>
          </p:cNvPr>
          <p:cNvSpPr txBox="1"/>
          <p:nvPr/>
        </p:nvSpPr>
        <p:spPr>
          <a:xfrm>
            <a:off x="3898004" y="4910995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algn="r"/>
            <a:r>
              <a:rPr lang="en-US" sz="1800" dirty="0" err="1"/>
              <a:t>val</a:t>
            </a:r>
            <a:r>
              <a:rPr lang="en-US" sz="1800" dirty="0"/>
              <a:t>[] =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7C074CDC-53AA-431A-B688-CDCAE899CBB6}"/>
              </a:ext>
            </a:extLst>
          </p:cNvPr>
          <p:cNvSpPr/>
          <p:nvPr/>
        </p:nvSpPr>
        <p:spPr bwMode="auto">
          <a:xfrm>
            <a:off x="7421560" y="4543768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9" name="Right Bracket 58">
            <a:extLst>
              <a:ext uri="{FF2B5EF4-FFF2-40B4-BE49-F238E27FC236}">
                <a16:creationId xmlns:a16="http://schemas.microsoft.com/office/drawing/2014/main" id="{63688BC1-914E-41B2-82FA-C26184DBDBD6}"/>
              </a:ext>
            </a:extLst>
          </p:cNvPr>
          <p:cNvSpPr/>
          <p:nvPr/>
        </p:nvSpPr>
        <p:spPr bwMode="auto">
          <a:xfrm>
            <a:off x="7421560" y="4935641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95D6FD42-1149-4809-A31A-84CAD00519AC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33400" y="228600"/>
            <a:ext cx="4572000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Background of GPU</a:t>
            </a:r>
          </a:p>
        </p:txBody>
      </p:sp>
      <p:pic>
        <p:nvPicPr>
          <p:cNvPr id="3" name="Picture 2" descr="NVIDIA NV Link N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08318"/>
            <a:ext cx="5220907" cy="27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cu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64484"/>
            <a:ext cx="2743200" cy="35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47800" y="4210171"/>
            <a:ext cx="2545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GPU 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3600" y="979716"/>
            <a:ext cx="3003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CUDA programming model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A66827-079B-4611-BEC3-3666AD6C350F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47320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Memory Space Challenge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" y="1032924"/>
            <a:ext cx="838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Challenge #1: Memory space excess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A Tesla K20 GPU has 6GB global memory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Uncompressed system matrix requires hundreds of GB memory space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Even a CSR-based compressed system matrix may require tens of GB memory space</a:t>
            </a:r>
            <a:endParaRPr lang="en-US" dirty="0"/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4C2CB689-E545-4BEF-9ADF-312750259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22666"/>
              </p:ext>
            </p:extLst>
          </p:nvPr>
        </p:nvGraphicFramePr>
        <p:xfrm>
          <a:off x="461682" y="3657600"/>
          <a:ext cx="8001000" cy="1854200"/>
        </p:xfrm>
        <a:graphic>
          <a:graphicData uri="http://schemas.openxmlformats.org/drawingml/2006/table">
            <a:tbl>
              <a:tblPr firstRow="1" bandRow="1"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View number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               180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               360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Image</a:t>
                      </a:r>
                      <a:r>
                        <a:rPr lang="en-US" altLang="zh-CN" baseline="0" dirty="0"/>
                        <a:t> size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Nonzero #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CSR size (GB)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Nonzero #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CSR size (GB)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512</a:t>
                      </a:r>
                      <a:r>
                        <a:rPr lang="en-US" altLang="zh-CN" baseline="30000" dirty="0"/>
                        <a:t>2</a:t>
                      </a:r>
                      <a:endParaRPr lang="zh-CN" altLang="en-US" baseline="300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157M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1.17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314M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2.34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1024</a:t>
                      </a:r>
                      <a:r>
                        <a:rPr lang="en-US" altLang="zh-CN" baseline="30000" dirty="0"/>
                        <a:t>2</a:t>
                      </a:r>
                      <a:endParaRPr lang="zh-CN" altLang="en-US" baseline="300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415M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3.09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830M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6.19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2048</a:t>
                      </a:r>
                      <a:r>
                        <a:rPr lang="en-US" altLang="zh-CN" baseline="30000" dirty="0"/>
                        <a:t>2</a:t>
                      </a:r>
                      <a:endParaRPr lang="zh-CN" altLang="en-US" baseline="300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1237M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9.22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2475M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dirty="0"/>
                        <a:t>18.44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ounded Rectangular Callout 2">
            <a:extLst>
              <a:ext uri="{FF2B5EF4-FFF2-40B4-BE49-F238E27FC236}">
                <a16:creationId xmlns:a16="http://schemas.microsoft.com/office/drawing/2014/main" id="{888324B8-22FB-46DB-A763-46B8F3A3F614}"/>
              </a:ext>
            </a:extLst>
          </p:cNvPr>
          <p:cNvSpPr/>
          <p:nvPr/>
        </p:nvSpPr>
        <p:spPr bwMode="auto">
          <a:xfrm>
            <a:off x="2933700" y="5734792"/>
            <a:ext cx="3352800" cy="304800"/>
          </a:xfrm>
          <a:prstGeom prst="wedgeRoundRectCallout">
            <a:avLst>
              <a:gd name="adj1" fmla="val 71723"/>
              <a:gd name="adj2" fmla="val -268669"/>
              <a:gd name="adj3" fmla="val 16667"/>
            </a:avLst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AF3F8-0409-4685-AB3C-14FBD6040F8C}"/>
              </a:ext>
            </a:extLst>
          </p:cNvPr>
          <p:cNvSpPr txBox="1"/>
          <p:nvPr/>
        </p:nvSpPr>
        <p:spPr>
          <a:xfrm>
            <a:off x="2933700" y="57025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Exceed GPU memory capacity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D5279A-389D-4C88-972C-84A07FB8958B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48844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Load Balancing Challenge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" y="1219200"/>
            <a:ext cx="84851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Challenge #2: Load Imbalance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GPU kernel mapping: each row of system matrix is assigned to one CUDA thread</a:t>
            </a:r>
          </a:p>
          <a:p>
            <a:pPr marL="1028700" lvl="2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altLang="zh-CN" dirty="0">
              <a:ea typeface="宋体" charset="-122"/>
            </a:endParaRP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Different rows have different numbers of non-zero (NNZ) element, and NNZ distribution along rows has a large variance</a:t>
            </a:r>
          </a:p>
          <a:p>
            <a:pPr marL="1028700" lvl="2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Hence different threads have different workloads, and differences could be large</a:t>
            </a:r>
          </a:p>
          <a:p>
            <a:pPr marL="1028700" lvl="2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Cause a load imbalance problem</a:t>
            </a:r>
          </a:p>
          <a:p>
            <a:pPr marL="1028700" lvl="2" indent="-342900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dirty="0"/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Load imbalance can sharply degrade the performance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562D8E-8C25-4E35-A5BC-E3575488453A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68656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SCSR: Symmetry-Based Compression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7" y="990600"/>
            <a:ext cx="84851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There are Two kinds of view symmetries: </a:t>
            </a:r>
            <a:r>
              <a:rPr lang="en-US" altLang="zh-CN" b="1" dirty="0">
                <a:ea typeface="宋体" charset="-122"/>
              </a:rPr>
              <a:t>rotational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dirty="0">
                <a:ea typeface="宋体" charset="-122"/>
              </a:rPr>
              <a:t>reflection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053B6D-83F2-4427-8E43-986F0692EFDE}"/>
              </a:ext>
            </a:extLst>
          </p:cNvPr>
          <p:cNvGrpSpPr/>
          <p:nvPr/>
        </p:nvGrpSpPr>
        <p:grpSpPr>
          <a:xfrm>
            <a:off x="1290229" y="2913328"/>
            <a:ext cx="2186194" cy="305489"/>
            <a:chOff x="-457200" y="3529529"/>
            <a:chExt cx="3352800" cy="305489"/>
          </a:xfrm>
        </p:grpSpPr>
        <p:sp>
          <p:nvSpPr>
            <p:cNvPr id="6" name="Rounded Rectangular Callout 10">
              <a:extLst>
                <a:ext uri="{FF2B5EF4-FFF2-40B4-BE49-F238E27FC236}">
                  <a16:creationId xmlns:a16="http://schemas.microsoft.com/office/drawing/2014/main" id="{76D50B9B-A377-4A3E-AC3A-3E4AD44DE3CC}"/>
                </a:ext>
              </a:extLst>
            </p:cNvPr>
            <p:cNvSpPr/>
            <p:nvPr/>
          </p:nvSpPr>
          <p:spPr bwMode="auto">
            <a:xfrm>
              <a:off x="-457200" y="3529529"/>
              <a:ext cx="3352800" cy="304800"/>
            </a:xfrm>
            <a:prstGeom prst="wedgeRoundRectCallout">
              <a:avLst>
                <a:gd name="adj1" fmla="val 96755"/>
                <a:gd name="adj2" fmla="val -85552"/>
                <a:gd name="adj3" fmla="val 16667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7" name="Rounded Rectangular Callout 12">
              <a:extLst>
                <a:ext uri="{FF2B5EF4-FFF2-40B4-BE49-F238E27FC236}">
                  <a16:creationId xmlns:a16="http://schemas.microsoft.com/office/drawing/2014/main" id="{24C0AA35-DD6F-47F8-9C3E-442C17CAD2B5}"/>
                </a:ext>
              </a:extLst>
            </p:cNvPr>
            <p:cNvSpPr/>
            <p:nvPr/>
          </p:nvSpPr>
          <p:spPr bwMode="auto">
            <a:xfrm>
              <a:off x="-457200" y="3530218"/>
              <a:ext cx="3352800" cy="304800"/>
            </a:xfrm>
            <a:prstGeom prst="wedgeRoundRectCallout">
              <a:avLst>
                <a:gd name="adj1" fmla="val 103958"/>
                <a:gd name="adj2" fmla="val 520880"/>
                <a:gd name="adj3" fmla="val 16667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FB97EB75-C23D-49F7-8A05-465B78F37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74" y="1988404"/>
            <a:ext cx="376730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C1A613-3FEE-4144-8A13-BB7A60B9F05F}"/>
              </a:ext>
            </a:extLst>
          </p:cNvPr>
          <p:cNvSpPr txBox="1"/>
          <p:nvPr/>
        </p:nvSpPr>
        <p:spPr>
          <a:xfrm>
            <a:off x="1240326" y="285992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Rotational symmetry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E2096A-A5B3-4328-AB78-D49737206BA9}"/>
              </a:ext>
            </a:extLst>
          </p:cNvPr>
          <p:cNvGrpSpPr/>
          <p:nvPr/>
        </p:nvGrpSpPr>
        <p:grpSpPr>
          <a:xfrm>
            <a:off x="1250724" y="3512404"/>
            <a:ext cx="2267197" cy="305489"/>
            <a:chOff x="-457200" y="3529529"/>
            <a:chExt cx="3352800" cy="305489"/>
          </a:xfrm>
        </p:grpSpPr>
        <p:sp>
          <p:nvSpPr>
            <p:cNvPr id="12" name="Rounded Rectangular Callout 14">
              <a:extLst>
                <a:ext uri="{FF2B5EF4-FFF2-40B4-BE49-F238E27FC236}">
                  <a16:creationId xmlns:a16="http://schemas.microsoft.com/office/drawing/2014/main" id="{1C1D826C-AEEE-4761-B41F-BC3218C0E8AA}"/>
                </a:ext>
              </a:extLst>
            </p:cNvPr>
            <p:cNvSpPr/>
            <p:nvPr/>
          </p:nvSpPr>
          <p:spPr bwMode="auto">
            <a:xfrm>
              <a:off x="-457200" y="3529529"/>
              <a:ext cx="3352800" cy="304800"/>
            </a:xfrm>
            <a:prstGeom prst="wedgeRoundRectCallout">
              <a:avLst>
                <a:gd name="adj1" fmla="val 85342"/>
                <a:gd name="adj2" fmla="val -182955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3" name="Rounded Rectangular Callout 15">
              <a:extLst>
                <a:ext uri="{FF2B5EF4-FFF2-40B4-BE49-F238E27FC236}">
                  <a16:creationId xmlns:a16="http://schemas.microsoft.com/office/drawing/2014/main" id="{AB84EDE1-6721-48E4-9E45-1DE32C7A5302}"/>
                </a:ext>
              </a:extLst>
            </p:cNvPr>
            <p:cNvSpPr/>
            <p:nvPr/>
          </p:nvSpPr>
          <p:spPr bwMode="auto">
            <a:xfrm>
              <a:off x="-457200" y="3530218"/>
              <a:ext cx="3352800" cy="304800"/>
            </a:xfrm>
            <a:prstGeom prst="wedgeRoundRectCallout">
              <a:avLst>
                <a:gd name="adj1" fmla="val 84582"/>
                <a:gd name="adj2" fmla="val 135166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BFB358A-9C39-4115-B51C-3C93BF80B894}"/>
              </a:ext>
            </a:extLst>
          </p:cNvPr>
          <p:cNvSpPr txBox="1"/>
          <p:nvPr/>
        </p:nvSpPr>
        <p:spPr>
          <a:xfrm>
            <a:off x="1265277" y="345512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Reflection symmetry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BB8FD63-B4C7-4E46-93B7-8E99B598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7" y="5607593"/>
            <a:ext cx="73175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only </a:t>
            </a:r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one eighth </a:t>
            </a:r>
            <a:r>
              <a:rPr lang="en-US" altLang="zh-CN" dirty="0">
                <a:ea typeface="宋体" charset="-122"/>
              </a:rPr>
              <a:t>of system matrix needed to be stored, all others can be calculated </a:t>
            </a:r>
            <a:r>
              <a:rPr lang="en-US" altLang="zh-CN" dirty="0">
                <a:solidFill>
                  <a:srgbClr val="00B0F0"/>
                </a:solidFill>
                <a:ea typeface="宋体" charset="-122"/>
              </a:rPr>
              <a:t>on-the-fly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35C3C36-8FD5-4100-B211-C6F4F9B3980E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54940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SCSR: Global-Level Blocking</a:t>
            </a:r>
          </a:p>
        </p:txBody>
      </p:sp>
      <p:sp>
        <p:nvSpPr>
          <p:cNvPr id="16" name="任意多边形 5">
            <a:extLst>
              <a:ext uri="{FF2B5EF4-FFF2-40B4-BE49-F238E27FC236}">
                <a16:creationId xmlns:a16="http://schemas.microsoft.com/office/drawing/2014/main" id="{56409A97-4768-4953-B140-AADB8B55EDDC}"/>
              </a:ext>
            </a:extLst>
          </p:cNvPr>
          <p:cNvSpPr/>
          <p:nvPr/>
        </p:nvSpPr>
        <p:spPr bwMode="auto">
          <a:xfrm>
            <a:off x="4668328" y="1450260"/>
            <a:ext cx="1567542" cy="1721922"/>
          </a:xfrm>
          <a:custGeom>
            <a:avLst/>
            <a:gdLst>
              <a:gd name="connsiteX0" fmla="*/ 47501 w 1567542"/>
              <a:gd name="connsiteY0" fmla="*/ 0 h 1721922"/>
              <a:gd name="connsiteX1" fmla="*/ 71252 w 1567542"/>
              <a:gd name="connsiteY1" fmla="*/ 1710046 h 1721922"/>
              <a:gd name="connsiteX2" fmla="*/ 1567542 w 1567542"/>
              <a:gd name="connsiteY2" fmla="*/ 1721922 h 1721922"/>
              <a:gd name="connsiteX3" fmla="*/ 700644 w 1567542"/>
              <a:gd name="connsiteY3" fmla="*/ 35626 h 1721922"/>
              <a:gd name="connsiteX4" fmla="*/ 0 w 1567542"/>
              <a:gd name="connsiteY4" fmla="*/ 35626 h 1721922"/>
              <a:gd name="connsiteX5" fmla="*/ 47501 w 1567542"/>
              <a:gd name="connsiteY5" fmla="*/ 0 h 17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542" h="1721922">
                <a:moveTo>
                  <a:pt x="47501" y="0"/>
                </a:moveTo>
                <a:lnTo>
                  <a:pt x="71252" y="1710046"/>
                </a:lnTo>
                <a:lnTo>
                  <a:pt x="1567542" y="1721922"/>
                </a:lnTo>
                <a:lnTo>
                  <a:pt x="700644" y="35626"/>
                </a:lnTo>
                <a:lnTo>
                  <a:pt x="0" y="35626"/>
                </a:lnTo>
                <a:lnTo>
                  <a:pt x="47501" y="0"/>
                </a:ln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" name="任意多边形 8">
            <a:extLst>
              <a:ext uri="{FF2B5EF4-FFF2-40B4-BE49-F238E27FC236}">
                <a16:creationId xmlns:a16="http://schemas.microsoft.com/office/drawing/2014/main" id="{B8360301-3D78-4EE2-BF2D-447CB3B0C36A}"/>
              </a:ext>
            </a:extLst>
          </p:cNvPr>
          <p:cNvSpPr/>
          <p:nvPr/>
        </p:nvSpPr>
        <p:spPr bwMode="auto">
          <a:xfrm>
            <a:off x="7067673" y="1462135"/>
            <a:ext cx="1009402" cy="1698172"/>
          </a:xfrm>
          <a:custGeom>
            <a:avLst/>
            <a:gdLst>
              <a:gd name="connsiteX0" fmla="*/ 0 w 1009402"/>
              <a:gd name="connsiteY0" fmla="*/ 0 h 1698172"/>
              <a:gd name="connsiteX1" fmla="*/ 23750 w 1009402"/>
              <a:gd name="connsiteY1" fmla="*/ 1686296 h 1698172"/>
              <a:gd name="connsiteX2" fmla="*/ 1009402 w 1009402"/>
              <a:gd name="connsiteY2" fmla="*/ 1698172 h 1698172"/>
              <a:gd name="connsiteX3" fmla="*/ 997527 w 1009402"/>
              <a:gd name="connsiteY3" fmla="*/ 783772 h 1698172"/>
              <a:gd name="connsiteX4" fmla="*/ 522514 w 1009402"/>
              <a:gd name="connsiteY4" fmla="*/ 0 h 1698172"/>
              <a:gd name="connsiteX5" fmla="*/ 0 w 1009402"/>
              <a:gd name="connsiteY5" fmla="*/ 0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9402" h="1698172">
                <a:moveTo>
                  <a:pt x="0" y="0"/>
                </a:moveTo>
                <a:lnTo>
                  <a:pt x="23750" y="1686296"/>
                </a:lnTo>
                <a:lnTo>
                  <a:pt x="1009402" y="1698172"/>
                </a:lnTo>
                <a:lnTo>
                  <a:pt x="997527" y="783772"/>
                </a:lnTo>
                <a:lnTo>
                  <a:pt x="5225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" name="直角三角形 9">
            <a:extLst>
              <a:ext uri="{FF2B5EF4-FFF2-40B4-BE49-F238E27FC236}">
                <a16:creationId xmlns:a16="http://schemas.microsoft.com/office/drawing/2014/main" id="{6079B831-8F52-4026-8653-43B75A270C54}"/>
              </a:ext>
            </a:extLst>
          </p:cNvPr>
          <p:cNvSpPr/>
          <p:nvPr/>
        </p:nvSpPr>
        <p:spPr bwMode="auto">
          <a:xfrm>
            <a:off x="8250258" y="2245907"/>
            <a:ext cx="512742" cy="914400"/>
          </a:xfrm>
          <a:prstGeom prst="rtTriangl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9" name="曲线连接符 11">
            <a:extLst>
              <a:ext uri="{FF2B5EF4-FFF2-40B4-BE49-F238E27FC236}">
                <a16:creationId xmlns:a16="http://schemas.microsoft.com/office/drawing/2014/main" id="{95D7C74D-C9E9-4F5D-9A0A-489C9859BD4A}"/>
              </a:ext>
            </a:extLst>
          </p:cNvPr>
          <p:cNvCxnSpPr/>
          <p:nvPr/>
        </p:nvCxnSpPr>
        <p:spPr bwMode="auto">
          <a:xfrm rot="16200000" flipV="1">
            <a:off x="7785913" y="1794861"/>
            <a:ext cx="914400" cy="595312"/>
          </a:xfrm>
          <a:prstGeom prst="curvedConnector3">
            <a:avLst>
              <a:gd name="adj1" fmla="val 1136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直角三角形 16">
            <a:extLst>
              <a:ext uri="{FF2B5EF4-FFF2-40B4-BE49-F238E27FC236}">
                <a16:creationId xmlns:a16="http://schemas.microsoft.com/office/drawing/2014/main" id="{11DB0A75-1F98-4318-8034-1A4F9856381B}"/>
              </a:ext>
            </a:extLst>
          </p:cNvPr>
          <p:cNvSpPr/>
          <p:nvPr/>
        </p:nvSpPr>
        <p:spPr bwMode="auto">
          <a:xfrm rot="10800000">
            <a:off x="7634735" y="1424112"/>
            <a:ext cx="471054" cy="863929"/>
          </a:xfrm>
          <a:prstGeom prst="rtTriangle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右箭头 14">
            <a:extLst>
              <a:ext uri="{FF2B5EF4-FFF2-40B4-BE49-F238E27FC236}">
                <a16:creationId xmlns:a16="http://schemas.microsoft.com/office/drawing/2014/main" id="{015E4067-4324-48CE-ADE1-D562A6872490}"/>
              </a:ext>
            </a:extLst>
          </p:cNvPr>
          <p:cNvSpPr/>
          <p:nvPr/>
        </p:nvSpPr>
        <p:spPr bwMode="auto">
          <a:xfrm>
            <a:off x="6089005" y="2245907"/>
            <a:ext cx="762000" cy="3038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" name="矩形 20">
            <a:extLst>
              <a:ext uri="{FF2B5EF4-FFF2-40B4-BE49-F238E27FC236}">
                <a16:creationId xmlns:a16="http://schemas.microsoft.com/office/drawing/2014/main" id="{C2F1E8C0-CDD6-4979-A16C-B19C803A964F}"/>
              </a:ext>
            </a:extLst>
          </p:cNvPr>
          <p:cNvSpPr/>
          <p:nvPr/>
        </p:nvSpPr>
        <p:spPr bwMode="auto">
          <a:xfrm>
            <a:off x="384544" y="3913665"/>
            <a:ext cx="3429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矩形 21">
            <a:extLst>
              <a:ext uri="{FF2B5EF4-FFF2-40B4-BE49-F238E27FC236}">
                <a16:creationId xmlns:a16="http://schemas.microsoft.com/office/drawing/2014/main" id="{2B8C2030-6452-40C8-8CCF-E7BDE07D19F9}"/>
              </a:ext>
            </a:extLst>
          </p:cNvPr>
          <p:cNvSpPr/>
          <p:nvPr/>
        </p:nvSpPr>
        <p:spPr bwMode="auto">
          <a:xfrm>
            <a:off x="384544" y="4066065"/>
            <a:ext cx="419100" cy="152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" name="矩形 22">
            <a:extLst>
              <a:ext uri="{FF2B5EF4-FFF2-40B4-BE49-F238E27FC236}">
                <a16:creationId xmlns:a16="http://schemas.microsoft.com/office/drawing/2014/main" id="{F46D9D0A-4498-451F-9E62-EB7EE839FAF3}"/>
              </a:ext>
            </a:extLst>
          </p:cNvPr>
          <p:cNvSpPr/>
          <p:nvPr/>
        </p:nvSpPr>
        <p:spPr bwMode="auto">
          <a:xfrm>
            <a:off x="384544" y="4218465"/>
            <a:ext cx="697319" cy="1524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5" name="矩形 23">
            <a:extLst>
              <a:ext uri="{FF2B5EF4-FFF2-40B4-BE49-F238E27FC236}">
                <a16:creationId xmlns:a16="http://schemas.microsoft.com/office/drawing/2014/main" id="{4E457D3F-F79C-41B7-9DFC-15D6DCCE5859}"/>
              </a:ext>
            </a:extLst>
          </p:cNvPr>
          <p:cNvSpPr/>
          <p:nvPr/>
        </p:nvSpPr>
        <p:spPr bwMode="auto">
          <a:xfrm>
            <a:off x="382772" y="4370865"/>
            <a:ext cx="1144772" cy="152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6" name="矩形 24">
            <a:extLst>
              <a:ext uri="{FF2B5EF4-FFF2-40B4-BE49-F238E27FC236}">
                <a16:creationId xmlns:a16="http://schemas.microsoft.com/office/drawing/2014/main" id="{C8D08EBE-8EAA-4AB4-8E06-B079003625C4}"/>
              </a:ext>
            </a:extLst>
          </p:cNvPr>
          <p:cNvSpPr/>
          <p:nvPr/>
        </p:nvSpPr>
        <p:spPr bwMode="auto">
          <a:xfrm>
            <a:off x="382772" y="4523265"/>
            <a:ext cx="1601972" cy="152400"/>
          </a:xfrm>
          <a:prstGeom prst="rect">
            <a:avLst/>
          </a:prstGeom>
          <a:solidFill>
            <a:srgbClr val="9300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7" name="矩形 25">
            <a:extLst>
              <a:ext uri="{FF2B5EF4-FFF2-40B4-BE49-F238E27FC236}">
                <a16:creationId xmlns:a16="http://schemas.microsoft.com/office/drawing/2014/main" id="{569CE5CD-FF27-465E-BBD9-4DF873A5040F}"/>
              </a:ext>
            </a:extLst>
          </p:cNvPr>
          <p:cNvSpPr/>
          <p:nvPr/>
        </p:nvSpPr>
        <p:spPr bwMode="auto">
          <a:xfrm>
            <a:off x="384544" y="4675665"/>
            <a:ext cx="9906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8" name="矩形 26">
            <a:extLst>
              <a:ext uri="{FF2B5EF4-FFF2-40B4-BE49-F238E27FC236}">
                <a16:creationId xmlns:a16="http://schemas.microsoft.com/office/drawing/2014/main" id="{DCA21612-1A99-4C29-B45C-2C6ED7428B34}"/>
              </a:ext>
            </a:extLst>
          </p:cNvPr>
          <p:cNvSpPr/>
          <p:nvPr/>
        </p:nvSpPr>
        <p:spPr bwMode="auto">
          <a:xfrm>
            <a:off x="384544" y="4828065"/>
            <a:ext cx="494414" cy="15771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矩形 27">
            <a:extLst>
              <a:ext uri="{FF2B5EF4-FFF2-40B4-BE49-F238E27FC236}">
                <a16:creationId xmlns:a16="http://schemas.microsoft.com/office/drawing/2014/main" id="{B291D41E-E207-4155-B901-7928D1311B6E}"/>
              </a:ext>
            </a:extLst>
          </p:cNvPr>
          <p:cNvSpPr/>
          <p:nvPr/>
        </p:nvSpPr>
        <p:spPr bwMode="auto">
          <a:xfrm>
            <a:off x="384544" y="5125776"/>
            <a:ext cx="838200" cy="152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矩形 28">
            <a:extLst>
              <a:ext uri="{FF2B5EF4-FFF2-40B4-BE49-F238E27FC236}">
                <a16:creationId xmlns:a16="http://schemas.microsoft.com/office/drawing/2014/main" id="{9D910EDA-BF82-456C-9307-21909900DCD5}"/>
              </a:ext>
            </a:extLst>
          </p:cNvPr>
          <p:cNvSpPr/>
          <p:nvPr/>
        </p:nvSpPr>
        <p:spPr bwMode="auto">
          <a:xfrm>
            <a:off x="382772" y="5287036"/>
            <a:ext cx="992372" cy="152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矩形 29">
            <a:extLst>
              <a:ext uri="{FF2B5EF4-FFF2-40B4-BE49-F238E27FC236}">
                <a16:creationId xmlns:a16="http://schemas.microsoft.com/office/drawing/2014/main" id="{933169DB-C82F-4C58-B3E2-97F98478AD1F}"/>
              </a:ext>
            </a:extLst>
          </p:cNvPr>
          <p:cNvSpPr/>
          <p:nvPr/>
        </p:nvSpPr>
        <p:spPr bwMode="auto">
          <a:xfrm>
            <a:off x="384544" y="5439436"/>
            <a:ext cx="1981200" cy="1524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矩形 30">
            <a:extLst>
              <a:ext uri="{FF2B5EF4-FFF2-40B4-BE49-F238E27FC236}">
                <a16:creationId xmlns:a16="http://schemas.microsoft.com/office/drawing/2014/main" id="{95814F97-3CB5-4520-BACE-FB03947F7C81}"/>
              </a:ext>
            </a:extLst>
          </p:cNvPr>
          <p:cNvSpPr/>
          <p:nvPr/>
        </p:nvSpPr>
        <p:spPr bwMode="auto">
          <a:xfrm>
            <a:off x="384544" y="5591836"/>
            <a:ext cx="13716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3" name="矩形 31">
            <a:extLst>
              <a:ext uri="{FF2B5EF4-FFF2-40B4-BE49-F238E27FC236}">
                <a16:creationId xmlns:a16="http://schemas.microsoft.com/office/drawing/2014/main" id="{3601B0F0-27AF-444B-AA0E-A900C858C08F}"/>
              </a:ext>
            </a:extLst>
          </p:cNvPr>
          <p:cNvSpPr/>
          <p:nvPr/>
        </p:nvSpPr>
        <p:spPr bwMode="auto">
          <a:xfrm>
            <a:off x="384544" y="5744236"/>
            <a:ext cx="838200" cy="152400"/>
          </a:xfrm>
          <a:prstGeom prst="rect">
            <a:avLst/>
          </a:prstGeom>
          <a:solidFill>
            <a:srgbClr val="CC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4" name="矩形 32">
            <a:extLst>
              <a:ext uri="{FF2B5EF4-FFF2-40B4-BE49-F238E27FC236}">
                <a16:creationId xmlns:a16="http://schemas.microsoft.com/office/drawing/2014/main" id="{8C04A1E7-5C48-4BE9-8EFB-258CB93428E0}"/>
              </a:ext>
            </a:extLst>
          </p:cNvPr>
          <p:cNvSpPr/>
          <p:nvPr/>
        </p:nvSpPr>
        <p:spPr bwMode="auto">
          <a:xfrm>
            <a:off x="384544" y="5905496"/>
            <a:ext cx="570614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5" name="矩形 33">
            <a:extLst>
              <a:ext uri="{FF2B5EF4-FFF2-40B4-BE49-F238E27FC236}">
                <a16:creationId xmlns:a16="http://schemas.microsoft.com/office/drawing/2014/main" id="{05362F94-42F7-4980-B09A-B1C39C9C0766}"/>
              </a:ext>
            </a:extLst>
          </p:cNvPr>
          <p:cNvSpPr/>
          <p:nvPr/>
        </p:nvSpPr>
        <p:spPr bwMode="auto">
          <a:xfrm>
            <a:off x="381000" y="4985783"/>
            <a:ext cx="213094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90A6E-E4B6-4C59-8457-CFBEF90922E5}"/>
              </a:ext>
            </a:extLst>
          </p:cNvPr>
          <p:cNvSpPr txBox="1"/>
          <p:nvPr/>
        </p:nvSpPr>
        <p:spPr>
          <a:xfrm>
            <a:off x="2107348" y="4503432"/>
            <a:ext cx="95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sort</a:t>
            </a:r>
            <a:endParaRPr lang="zh-CN" altLang="en-US" sz="1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A9A2D-9F26-4487-BCD9-9935364C4369}"/>
              </a:ext>
            </a:extLst>
          </p:cNvPr>
          <p:cNvSpPr/>
          <p:nvPr/>
        </p:nvSpPr>
        <p:spPr bwMode="auto">
          <a:xfrm>
            <a:off x="2935249" y="4134946"/>
            <a:ext cx="3429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C60388-E133-4B7E-A88F-AF53F2527CDB}"/>
              </a:ext>
            </a:extLst>
          </p:cNvPr>
          <p:cNvSpPr/>
          <p:nvPr/>
        </p:nvSpPr>
        <p:spPr bwMode="auto">
          <a:xfrm>
            <a:off x="2933477" y="4287346"/>
            <a:ext cx="419100" cy="152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4B589A-9CCA-412D-BE5C-A1D29A378CEA}"/>
              </a:ext>
            </a:extLst>
          </p:cNvPr>
          <p:cNvSpPr/>
          <p:nvPr/>
        </p:nvSpPr>
        <p:spPr bwMode="auto">
          <a:xfrm>
            <a:off x="2935249" y="4751415"/>
            <a:ext cx="697319" cy="1524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B50464A-66A1-483D-B15C-8138824B407A}"/>
              </a:ext>
            </a:extLst>
          </p:cNvPr>
          <p:cNvSpPr/>
          <p:nvPr/>
        </p:nvSpPr>
        <p:spPr bwMode="auto">
          <a:xfrm>
            <a:off x="2936135" y="5499563"/>
            <a:ext cx="1144772" cy="152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C0B19C7-A939-4651-89B9-CDC2837B27DB}"/>
              </a:ext>
            </a:extLst>
          </p:cNvPr>
          <p:cNvSpPr/>
          <p:nvPr/>
        </p:nvSpPr>
        <p:spPr bwMode="auto">
          <a:xfrm>
            <a:off x="2936135" y="5798830"/>
            <a:ext cx="1601972" cy="152400"/>
          </a:xfrm>
          <a:prstGeom prst="rect">
            <a:avLst/>
          </a:prstGeom>
          <a:solidFill>
            <a:srgbClr val="9300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757ACC0-4D93-48FE-8632-0EA0EC183592}"/>
              </a:ext>
            </a:extLst>
          </p:cNvPr>
          <p:cNvSpPr/>
          <p:nvPr/>
        </p:nvSpPr>
        <p:spPr bwMode="auto">
          <a:xfrm>
            <a:off x="2935249" y="5201976"/>
            <a:ext cx="9906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C080762-BCE4-4BAC-BC76-BBA33393A6C0}"/>
              </a:ext>
            </a:extLst>
          </p:cNvPr>
          <p:cNvSpPr/>
          <p:nvPr/>
        </p:nvSpPr>
        <p:spPr bwMode="auto">
          <a:xfrm>
            <a:off x="2933477" y="4439746"/>
            <a:ext cx="494414" cy="15771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AD3B34-D6A9-467E-BB96-7CA44EC7F679}"/>
              </a:ext>
            </a:extLst>
          </p:cNvPr>
          <p:cNvSpPr/>
          <p:nvPr/>
        </p:nvSpPr>
        <p:spPr bwMode="auto">
          <a:xfrm>
            <a:off x="2933477" y="4906471"/>
            <a:ext cx="838200" cy="152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0AA8DB2-C3AA-4776-8C54-42AD83F76553}"/>
              </a:ext>
            </a:extLst>
          </p:cNvPr>
          <p:cNvSpPr/>
          <p:nvPr/>
        </p:nvSpPr>
        <p:spPr bwMode="auto">
          <a:xfrm>
            <a:off x="2936135" y="5346488"/>
            <a:ext cx="992372" cy="1524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FA94C6-EE29-4D37-A896-BF5678C1D4FA}"/>
              </a:ext>
            </a:extLst>
          </p:cNvPr>
          <p:cNvSpPr/>
          <p:nvPr/>
        </p:nvSpPr>
        <p:spPr bwMode="auto">
          <a:xfrm>
            <a:off x="2933477" y="5951230"/>
            <a:ext cx="1981200" cy="1524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3E30A3F-E8DA-4914-A7E5-244474866FE2}"/>
              </a:ext>
            </a:extLst>
          </p:cNvPr>
          <p:cNvSpPr/>
          <p:nvPr/>
        </p:nvSpPr>
        <p:spPr bwMode="auto">
          <a:xfrm>
            <a:off x="2936135" y="5651963"/>
            <a:ext cx="13716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C85C2D-3A9A-44CE-908B-EAC003473E04}"/>
              </a:ext>
            </a:extLst>
          </p:cNvPr>
          <p:cNvSpPr/>
          <p:nvPr/>
        </p:nvSpPr>
        <p:spPr bwMode="auto">
          <a:xfrm>
            <a:off x="2935249" y="5055109"/>
            <a:ext cx="838200" cy="152400"/>
          </a:xfrm>
          <a:prstGeom prst="rect">
            <a:avLst/>
          </a:prstGeom>
          <a:solidFill>
            <a:srgbClr val="CC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E876FFE-E4F1-439E-A81B-C09B92C9488D}"/>
              </a:ext>
            </a:extLst>
          </p:cNvPr>
          <p:cNvSpPr/>
          <p:nvPr/>
        </p:nvSpPr>
        <p:spPr bwMode="auto">
          <a:xfrm>
            <a:off x="2933477" y="4599015"/>
            <a:ext cx="570614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A4E25E-E165-4D0D-A30C-0D64F31E7FC1}"/>
              </a:ext>
            </a:extLst>
          </p:cNvPr>
          <p:cNvSpPr/>
          <p:nvPr/>
        </p:nvSpPr>
        <p:spPr bwMode="auto">
          <a:xfrm>
            <a:off x="2935249" y="3972576"/>
            <a:ext cx="213094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3CD4C9-5588-48C2-AF6E-D44F0B9A94B5}"/>
              </a:ext>
            </a:extLst>
          </p:cNvPr>
          <p:cNvSpPr/>
          <p:nvPr/>
        </p:nvSpPr>
        <p:spPr bwMode="auto">
          <a:xfrm>
            <a:off x="5311880" y="4134946"/>
            <a:ext cx="342900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4994A29-1DB6-47DB-8EBC-7F10700A0EA4}"/>
              </a:ext>
            </a:extLst>
          </p:cNvPr>
          <p:cNvSpPr/>
          <p:nvPr/>
        </p:nvSpPr>
        <p:spPr bwMode="auto">
          <a:xfrm>
            <a:off x="5310108" y="4287346"/>
            <a:ext cx="419100" cy="152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12374F-3A7A-4932-A972-A8A806AECCB5}"/>
              </a:ext>
            </a:extLst>
          </p:cNvPr>
          <p:cNvSpPr/>
          <p:nvPr/>
        </p:nvSpPr>
        <p:spPr bwMode="auto">
          <a:xfrm>
            <a:off x="5311880" y="4751415"/>
            <a:ext cx="697319" cy="1524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0244E35-96B6-49F0-82CF-71739B02DF2E}"/>
              </a:ext>
            </a:extLst>
          </p:cNvPr>
          <p:cNvSpPr/>
          <p:nvPr/>
        </p:nvSpPr>
        <p:spPr bwMode="auto">
          <a:xfrm>
            <a:off x="5312766" y="5499563"/>
            <a:ext cx="989714" cy="1524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B90F9F7-EDE3-451A-A1CD-24E2E3B260E4}"/>
              </a:ext>
            </a:extLst>
          </p:cNvPr>
          <p:cNvSpPr/>
          <p:nvPr/>
        </p:nvSpPr>
        <p:spPr bwMode="auto">
          <a:xfrm>
            <a:off x="5312767" y="5798830"/>
            <a:ext cx="992372" cy="152400"/>
          </a:xfrm>
          <a:prstGeom prst="rect">
            <a:avLst/>
          </a:prstGeom>
          <a:solidFill>
            <a:srgbClr val="9300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EBF8B04-7AD8-4219-A94D-13EA9334A6AA}"/>
              </a:ext>
            </a:extLst>
          </p:cNvPr>
          <p:cNvSpPr/>
          <p:nvPr/>
        </p:nvSpPr>
        <p:spPr bwMode="auto">
          <a:xfrm>
            <a:off x="5311880" y="5201976"/>
            <a:ext cx="9906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72AFBF4-7CD6-4CEE-A4F2-5B46720DC210}"/>
              </a:ext>
            </a:extLst>
          </p:cNvPr>
          <p:cNvSpPr/>
          <p:nvPr/>
        </p:nvSpPr>
        <p:spPr bwMode="auto">
          <a:xfrm>
            <a:off x="5310108" y="4439746"/>
            <a:ext cx="494414" cy="15771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4F4CB11-A6B2-4EF5-9F6D-30982357540C}"/>
              </a:ext>
            </a:extLst>
          </p:cNvPr>
          <p:cNvSpPr/>
          <p:nvPr/>
        </p:nvSpPr>
        <p:spPr bwMode="auto">
          <a:xfrm>
            <a:off x="5310108" y="4906471"/>
            <a:ext cx="838200" cy="152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4A295C4-489C-453B-99F4-3D0E9DEBDFB4}"/>
              </a:ext>
            </a:extLst>
          </p:cNvPr>
          <p:cNvSpPr/>
          <p:nvPr/>
        </p:nvSpPr>
        <p:spPr bwMode="auto">
          <a:xfrm>
            <a:off x="5312766" y="5346487"/>
            <a:ext cx="835542" cy="1530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02F6D9-55B0-4790-9408-16E0700EA83F}"/>
              </a:ext>
            </a:extLst>
          </p:cNvPr>
          <p:cNvSpPr/>
          <p:nvPr/>
        </p:nvSpPr>
        <p:spPr bwMode="auto">
          <a:xfrm>
            <a:off x="5310108" y="5951230"/>
            <a:ext cx="995031" cy="15406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87C246-F402-4E28-8F0C-1C7453245B61}"/>
              </a:ext>
            </a:extLst>
          </p:cNvPr>
          <p:cNvSpPr/>
          <p:nvPr/>
        </p:nvSpPr>
        <p:spPr bwMode="auto">
          <a:xfrm>
            <a:off x="5312766" y="5651963"/>
            <a:ext cx="992372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99C1880-D7BE-48C1-8D9B-F7F10B124707}"/>
              </a:ext>
            </a:extLst>
          </p:cNvPr>
          <p:cNvSpPr/>
          <p:nvPr/>
        </p:nvSpPr>
        <p:spPr bwMode="auto">
          <a:xfrm>
            <a:off x="5311880" y="5055109"/>
            <a:ext cx="838200" cy="152400"/>
          </a:xfrm>
          <a:prstGeom prst="rect">
            <a:avLst/>
          </a:prstGeom>
          <a:solidFill>
            <a:srgbClr val="CC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150539B-A080-4712-B5EE-A90AA73501E8}"/>
              </a:ext>
            </a:extLst>
          </p:cNvPr>
          <p:cNvSpPr/>
          <p:nvPr/>
        </p:nvSpPr>
        <p:spPr bwMode="auto">
          <a:xfrm>
            <a:off x="5310108" y="4599015"/>
            <a:ext cx="570614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12B05B1-DCD3-41E2-BD0C-7DE55C30744E}"/>
              </a:ext>
            </a:extLst>
          </p:cNvPr>
          <p:cNvSpPr/>
          <p:nvPr/>
        </p:nvSpPr>
        <p:spPr bwMode="auto">
          <a:xfrm>
            <a:off x="5311880" y="3972576"/>
            <a:ext cx="213094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F6E0310-4D4A-495C-844B-3298D7D10769}"/>
              </a:ext>
            </a:extLst>
          </p:cNvPr>
          <p:cNvSpPr/>
          <p:nvPr/>
        </p:nvSpPr>
        <p:spPr bwMode="auto">
          <a:xfrm>
            <a:off x="5807180" y="4427119"/>
            <a:ext cx="497958" cy="15122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3459051-2E94-4342-8CD9-35B441E68AC5}"/>
              </a:ext>
            </a:extLst>
          </p:cNvPr>
          <p:cNvSpPr/>
          <p:nvPr/>
        </p:nvSpPr>
        <p:spPr bwMode="auto">
          <a:xfrm>
            <a:off x="5660539" y="4134946"/>
            <a:ext cx="644600" cy="152400"/>
          </a:xfrm>
          <a:prstGeom prst="rect">
            <a:avLst/>
          </a:prstGeom>
          <a:solidFill>
            <a:srgbClr val="9300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012BA61-CB84-4634-AA0C-E212682EFF81}"/>
              </a:ext>
            </a:extLst>
          </p:cNvPr>
          <p:cNvSpPr/>
          <p:nvPr/>
        </p:nvSpPr>
        <p:spPr bwMode="auto">
          <a:xfrm>
            <a:off x="6009199" y="4761080"/>
            <a:ext cx="295939" cy="14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660A2CA-06E7-4D56-929A-E0DC69769BBF}"/>
              </a:ext>
            </a:extLst>
          </p:cNvPr>
          <p:cNvSpPr/>
          <p:nvPr/>
        </p:nvSpPr>
        <p:spPr bwMode="auto">
          <a:xfrm>
            <a:off x="5857950" y="4596981"/>
            <a:ext cx="299218" cy="1641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CBCB28A-11E8-477E-86F1-2B33A57FE260}"/>
              </a:ext>
            </a:extLst>
          </p:cNvPr>
          <p:cNvSpPr/>
          <p:nvPr/>
        </p:nvSpPr>
        <p:spPr bwMode="auto">
          <a:xfrm>
            <a:off x="5519658" y="3972576"/>
            <a:ext cx="785481" cy="16237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78A28EF-980C-4B17-BFBD-7BD0D336382B}"/>
              </a:ext>
            </a:extLst>
          </p:cNvPr>
          <p:cNvSpPr/>
          <p:nvPr/>
        </p:nvSpPr>
        <p:spPr bwMode="auto">
          <a:xfrm>
            <a:off x="5730980" y="4287346"/>
            <a:ext cx="574158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79A66E4-19C7-436D-BDF6-B1D14EAF6285}"/>
              </a:ext>
            </a:extLst>
          </p:cNvPr>
          <p:cNvSpPr/>
          <p:nvPr/>
        </p:nvSpPr>
        <p:spPr bwMode="auto">
          <a:xfrm>
            <a:off x="6148309" y="4578345"/>
            <a:ext cx="154172" cy="1827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D5CDC23-74ED-4078-AF00-AF5A6BC64DD7}"/>
              </a:ext>
            </a:extLst>
          </p:cNvPr>
          <p:cNvSpPr/>
          <p:nvPr/>
        </p:nvSpPr>
        <p:spPr bwMode="auto">
          <a:xfrm>
            <a:off x="6148308" y="4906472"/>
            <a:ext cx="156831" cy="1665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951E24-EB53-4B0B-BC36-25243DC471CD}"/>
              </a:ext>
            </a:extLst>
          </p:cNvPr>
          <p:cNvSpPr/>
          <p:nvPr/>
        </p:nvSpPr>
        <p:spPr bwMode="auto">
          <a:xfrm>
            <a:off x="6148308" y="5060674"/>
            <a:ext cx="156831" cy="146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46A3762-F333-4022-B57F-4F620A01B82D}"/>
              </a:ext>
            </a:extLst>
          </p:cNvPr>
          <p:cNvSpPr/>
          <p:nvPr/>
        </p:nvSpPr>
        <p:spPr bwMode="auto">
          <a:xfrm>
            <a:off x="6148308" y="5354377"/>
            <a:ext cx="156831" cy="1324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5" name="矩形 76">
            <a:extLst>
              <a:ext uri="{FF2B5EF4-FFF2-40B4-BE49-F238E27FC236}">
                <a16:creationId xmlns:a16="http://schemas.microsoft.com/office/drawing/2014/main" id="{E2D49C4A-ADFF-40E1-872E-2EDD818ED049}"/>
              </a:ext>
            </a:extLst>
          </p:cNvPr>
          <p:cNvSpPr/>
          <p:nvPr/>
        </p:nvSpPr>
        <p:spPr bwMode="auto">
          <a:xfrm>
            <a:off x="7412577" y="4085266"/>
            <a:ext cx="207778" cy="17899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6" name="矩形 77">
            <a:extLst>
              <a:ext uri="{FF2B5EF4-FFF2-40B4-BE49-F238E27FC236}">
                <a16:creationId xmlns:a16="http://schemas.microsoft.com/office/drawing/2014/main" id="{595647F6-FEFB-4F2E-9619-2E8F7E934074}"/>
              </a:ext>
            </a:extLst>
          </p:cNvPr>
          <p:cNvSpPr/>
          <p:nvPr/>
        </p:nvSpPr>
        <p:spPr bwMode="auto">
          <a:xfrm>
            <a:off x="7410805" y="4237667"/>
            <a:ext cx="209550" cy="1524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7" name="矩形 78">
            <a:extLst>
              <a:ext uri="{FF2B5EF4-FFF2-40B4-BE49-F238E27FC236}">
                <a16:creationId xmlns:a16="http://schemas.microsoft.com/office/drawing/2014/main" id="{73531379-B8B9-4C36-9840-D2E103366BBF}"/>
              </a:ext>
            </a:extLst>
          </p:cNvPr>
          <p:cNvSpPr/>
          <p:nvPr/>
        </p:nvSpPr>
        <p:spPr bwMode="auto">
          <a:xfrm>
            <a:off x="7412578" y="4701736"/>
            <a:ext cx="207777" cy="15505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8" name="矩形 79">
            <a:extLst>
              <a:ext uri="{FF2B5EF4-FFF2-40B4-BE49-F238E27FC236}">
                <a16:creationId xmlns:a16="http://schemas.microsoft.com/office/drawing/2014/main" id="{038913D2-658F-40C0-88BB-B549F3C5B5FF}"/>
              </a:ext>
            </a:extLst>
          </p:cNvPr>
          <p:cNvSpPr/>
          <p:nvPr/>
        </p:nvSpPr>
        <p:spPr bwMode="auto">
          <a:xfrm>
            <a:off x="7413463" y="5449884"/>
            <a:ext cx="206892" cy="17167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9" name="矩形 80">
            <a:extLst>
              <a:ext uri="{FF2B5EF4-FFF2-40B4-BE49-F238E27FC236}">
                <a16:creationId xmlns:a16="http://schemas.microsoft.com/office/drawing/2014/main" id="{8B1A0879-3CB5-4225-9648-24535CF9723B}"/>
              </a:ext>
            </a:extLst>
          </p:cNvPr>
          <p:cNvSpPr/>
          <p:nvPr/>
        </p:nvSpPr>
        <p:spPr bwMode="auto">
          <a:xfrm>
            <a:off x="7413464" y="5749151"/>
            <a:ext cx="206891" cy="172504"/>
          </a:xfrm>
          <a:prstGeom prst="rect">
            <a:avLst/>
          </a:prstGeom>
          <a:solidFill>
            <a:srgbClr val="9300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0" name="矩形 81">
            <a:extLst>
              <a:ext uri="{FF2B5EF4-FFF2-40B4-BE49-F238E27FC236}">
                <a16:creationId xmlns:a16="http://schemas.microsoft.com/office/drawing/2014/main" id="{932705D0-714C-44A9-B676-F70E1AB99952}"/>
              </a:ext>
            </a:extLst>
          </p:cNvPr>
          <p:cNvSpPr/>
          <p:nvPr/>
        </p:nvSpPr>
        <p:spPr bwMode="auto">
          <a:xfrm>
            <a:off x="7412577" y="5152297"/>
            <a:ext cx="207778" cy="1617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1" name="矩形 82">
            <a:extLst>
              <a:ext uri="{FF2B5EF4-FFF2-40B4-BE49-F238E27FC236}">
                <a16:creationId xmlns:a16="http://schemas.microsoft.com/office/drawing/2014/main" id="{49BB1EF3-A492-4C61-A3A5-2121562E986D}"/>
              </a:ext>
            </a:extLst>
          </p:cNvPr>
          <p:cNvSpPr/>
          <p:nvPr/>
        </p:nvSpPr>
        <p:spPr bwMode="auto">
          <a:xfrm>
            <a:off x="7410805" y="4390067"/>
            <a:ext cx="209550" cy="15771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2" name="矩形 83">
            <a:extLst>
              <a:ext uri="{FF2B5EF4-FFF2-40B4-BE49-F238E27FC236}">
                <a16:creationId xmlns:a16="http://schemas.microsoft.com/office/drawing/2014/main" id="{4A49718E-4E3C-442A-B03E-E1CBE66A4651}"/>
              </a:ext>
            </a:extLst>
          </p:cNvPr>
          <p:cNvSpPr/>
          <p:nvPr/>
        </p:nvSpPr>
        <p:spPr bwMode="auto">
          <a:xfrm>
            <a:off x="7410805" y="4856792"/>
            <a:ext cx="209550" cy="1486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3" name="矩形 84">
            <a:extLst>
              <a:ext uri="{FF2B5EF4-FFF2-40B4-BE49-F238E27FC236}">
                <a16:creationId xmlns:a16="http://schemas.microsoft.com/office/drawing/2014/main" id="{017A3EB2-D26C-49AE-A70F-9C735C261638}"/>
              </a:ext>
            </a:extLst>
          </p:cNvPr>
          <p:cNvSpPr/>
          <p:nvPr/>
        </p:nvSpPr>
        <p:spPr bwMode="auto">
          <a:xfrm>
            <a:off x="7413463" y="5296808"/>
            <a:ext cx="206892" cy="15307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4" name="矩形 85">
            <a:extLst>
              <a:ext uri="{FF2B5EF4-FFF2-40B4-BE49-F238E27FC236}">
                <a16:creationId xmlns:a16="http://schemas.microsoft.com/office/drawing/2014/main" id="{54CC6381-456B-474F-BC27-63269316953C}"/>
              </a:ext>
            </a:extLst>
          </p:cNvPr>
          <p:cNvSpPr/>
          <p:nvPr/>
        </p:nvSpPr>
        <p:spPr bwMode="auto">
          <a:xfrm>
            <a:off x="7410806" y="5901551"/>
            <a:ext cx="209549" cy="19993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5" name="矩形 86">
            <a:extLst>
              <a:ext uri="{FF2B5EF4-FFF2-40B4-BE49-F238E27FC236}">
                <a16:creationId xmlns:a16="http://schemas.microsoft.com/office/drawing/2014/main" id="{856AD6BE-84BD-41E9-A892-7CB00F3E133B}"/>
              </a:ext>
            </a:extLst>
          </p:cNvPr>
          <p:cNvSpPr/>
          <p:nvPr/>
        </p:nvSpPr>
        <p:spPr bwMode="auto">
          <a:xfrm>
            <a:off x="7413463" y="5602284"/>
            <a:ext cx="206892" cy="1468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6" name="矩形 87">
            <a:extLst>
              <a:ext uri="{FF2B5EF4-FFF2-40B4-BE49-F238E27FC236}">
                <a16:creationId xmlns:a16="http://schemas.microsoft.com/office/drawing/2014/main" id="{77EAABBB-39CA-4756-84E1-68188B022394}"/>
              </a:ext>
            </a:extLst>
          </p:cNvPr>
          <p:cNvSpPr/>
          <p:nvPr/>
        </p:nvSpPr>
        <p:spPr bwMode="auto">
          <a:xfrm>
            <a:off x="7412577" y="5005430"/>
            <a:ext cx="207778" cy="146867"/>
          </a:xfrm>
          <a:prstGeom prst="rect">
            <a:avLst/>
          </a:prstGeom>
          <a:solidFill>
            <a:srgbClr val="CC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7" name="矩形 88">
            <a:extLst>
              <a:ext uri="{FF2B5EF4-FFF2-40B4-BE49-F238E27FC236}">
                <a16:creationId xmlns:a16="http://schemas.microsoft.com/office/drawing/2014/main" id="{3026CD74-4272-4C3E-8F01-2C46F28CFE7C}"/>
              </a:ext>
            </a:extLst>
          </p:cNvPr>
          <p:cNvSpPr/>
          <p:nvPr/>
        </p:nvSpPr>
        <p:spPr bwMode="auto">
          <a:xfrm>
            <a:off x="7410805" y="4549336"/>
            <a:ext cx="209550" cy="1513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8" name="矩形 89">
            <a:extLst>
              <a:ext uri="{FF2B5EF4-FFF2-40B4-BE49-F238E27FC236}">
                <a16:creationId xmlns:a16="http://schemas.microsoft.com/office/drawing/2014/main" id="{5C0B69A5-37A5-460C-91C9-1B95D406A583}"/>
              </a:ext>
            </a:extLst>
          </p:cNvPr>
          <p:cNvSpPr/>
          <p:nvPr/>
        </p:nvSpPr>
        <p:spPr bwMode="auto">
          <a:xfrm>
            <a:off x="7412577" y="3922897"/>
            <a:ext cx="213094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9" name="矩形 100">
            <a:extLst>
              <a:ext uri="{FF2B5EF4-FFF2-40B4-BE49-F238E27FC236}">
                <a16:creationId xmlns:a16="http://schemas.microsoft.com/office/drawing/2014/main" id="{03B97089-FEF1-491B-813D-A0CAD78E7C65}"/>
              </a:ext>
            </a:extLst>
          </p:cNvPr>
          <p:cNvSpPr/>
          <p:nvPr/>
        </p:nvSpPr>
        <p:spPr bwMode="auto">
          <a:xfrm>
            <a:off x="7844015" y="3972576"/>
            <a:ext cx="135122" cy="152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0" name="矩形 101">
            <a:extLst>
              <a:ext uri="{FF2B5EF4-FFF2-40B4-BE49-F238E27FC236}">
                <a16:creationId xmlns:a16="http://schemas.microsoft.com/office/drawing/2014/main" id="{B14761D2-3563-4E19-82FA-ECEA46E9805F}"/>
              </a:ext>
            </a:extLst>
          </p:cNvPr>
          <p:cNvSpPr/>
          <p:nvPr/>
        </p:nvSpPr>
        <p:spPr bwMode="auto">
          <a:xfrm>
            <a:off x="7844015" y="4124976"/>
            <a:ext cx="209550" cy="13977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1" name="矩形 102">
            <a:extLst>
              <a:ext uri="{FF2B5EF4-FFF2-40B4-BE49-F238E27FC236}">
                <a16:creationId xmlns:a16="http://schemas.microsoft.com/office/drawing/2014/main" id="{65233639-03B7-4220-A5D9-CDD1409E8ABB}"/>
              </a:ext>
            </a:extLst>
          </p:cNvPr>
          <p:cNvSpPr/>
          <p:nvPr/>
        </p:nvSpPr>
        <p:spPr bwMode="auto">
          <a:xfrm>
            <a:off x="7844015" y="4589045"/>
            <a:ext cx="489541" cy="15505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2" name="矩形 103">
            <a:extLst>
              <a:ext uri="{FF2B5EF4-FFF2-40B4-BE49-F238E27FC236}">
                <a16:creationId xmlns:a16="http://schemas.microsoft.com/office/drawing/2014/main" id="{DCED4541-7D38-4CAF-831C-05949E0FD738}"/>
              </a:ext>
            </a:extLst>
          </p:cNvPr>
          <p:cNvSpPr/>
          <p:nvPr/>
        </p:nvSpPr>
        <p:spPr bwMode="auto">
          <a:xfrm>
            <a:off x="7817212" y="5566469"/>
            <a:ext cx="782822" cy="18273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3" name="矩形 104">
            <a:extLst>
              <a:ext uri="{FF2B5EF4-FFF2-40B4-BE49-F238E27FC236}">
                <a16:creationId xmlns:a16="http://schemas.microsoft.com/office/drawing/2014/main" id="{FF8AA885-824E-45D6-A6FF-F6913BC8AE51}"/>
              </a:ext>
            </a:extLst>
          </p:cNvPr>
          <p:cNvSpPr/>
          <p:nvPr/>
        </p:nvSpPr>
        <p:spPr bwMode="auto">
          <a:xfrm>
            <a:off x="7817211" y="5865736"/>
            <a:ext cx="785481" cy="152400"/>
          </a:xfrm>
          <a:prstGeom prst="rect">
            <a:avLst/>
          </a:prstGeom>
          <a:solidFill>
            <a:srgbClr val="9300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4" name="矩形 105">
            <a:extLst>
              <a:ext uri="{FF2B5EF4-FFF2-40B4-BE49-F238E27FC236}">
                <a16:creationId xmlns:a16="http://schemas.microsoft.com/office/drawing/2014/main" id="{7940E268-C7C3-473C-B157-84B2AB9355B5}"/>
              </a:ext>
            </a:extLst>
          </p:cNvPr>
          <p:cNvSpPr/>
          <p:nvPr/>
        </p:nvSpPr>
        <p:spPr bwMode="auto">
          <a:xfrm>
            <a:off x="7817212" y="5268881"/>
            <a:ext cx="782822" cy="152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5" name="矩形 106">
            <a:extLst>
              <a:ext uri="{FF2B5EF4-FFF2-40B4-BE49-F238E27FC236}">
                <a16:creationId xmlns:a16="http://schemas.microsoft.com/office/drawing/2014/main" id="{03996CEE-FEB5-4A0D-9DF5-B9730C997D30}"/>
              </a:ext>
            </a:extLst>
          </p:cNvPr>
          <p:cNvSpPr/>
          <p:nvPr/>
        </p:nvSpPr>
        <p:spPr bwMode="auto">
          <a:xfrm>
            <a:off x="7844015" y="4277376"/>
            <a:ext cx="284864" cy="13859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6" name="矩形 107">
            <a:extLst>
              <a:ext uri="{FF2B5EF4-FFF2-40B4-BE49-F238E27FC236}">
                <a16:creationId xmlns:a16="http://schemas.microsoft.com/office/drawing/2014/main" id="{A20114AB-E60D-4D15-9FDC-E49910E5C8AF}"/>
              </a:ext>
            </a:extLst>
          </p:cNvPr>
          <p:cNvSpPr/>
          <p:nvPr/>
        </p:nvSpPr>
        <p:spPr bwMode="auto">
          <a:xfrm>
            <a:off x="7844015" y="4744101"/>
            <a:ext cx="628650" cy="169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7" name="矩形 108">
            <a:extLst>
              <a:ext uri="{FF2B5EF4-FFF2-40B4-BE49-F238E27FC236}">
                <a16:creationId xmlns:a16="http://schemas.microsoft.com/office/drawing/2014/main" id="{16FFBE4D-2C2D-4519-9810-674B4DAA0B50}"/>
              </a:ext>
            </a:extLst>
          </p:cNvPr>
          <p:cNvSpPr/>
          <p:nvPr/>
        </p:nvSpPr>
        <p:spPr bwMode="auto">
          <a:xfrm>
            <a:off x="7817212" y="5413393"/>
            <a:ext cx="628650" cy="15307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8" name="矩形 109">
            <a:extLst>
              <a:ext uri="{FF2B5EF4-FFF2-40B4-BE49-F238E27FC236}">
                <a16:creationId xmlns:a16="http://schemas.microsoft.com/office/drawing/2014/main" id="{1292E954-1A07-4EEE-A372-3024CA0F88C0}"/>
              </a:ext>
            </a:extLst>
          </p:cNvPr>
          <p:cNvSpPr/>
          <p:nvPr/>
        </p:nvSpPr>
        <p:spPr bwMode="auto">
          <a:xfrm>
            <a:off x="7817212" y="6018136"/>
            <a:ext cx="785481" cy="154064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9" name="矩形 110">
            <a:extLst>
              <a:ext uri="{FF2B5EF4-FFF2-40B4-BE49-F238E27FC236}">
                <a16:creationId xmlns:a16="http://schemas.microsoft.com/office/drawing/2014/main" id="{9C0E6620-18E5-4A68-B146-D9DADE0BB70F}"/>
              </a:ext>
            </a:extLst>
          </p:cNvPr>
          <p:cNvSpPr/>
          <p:nvPr/>
        </p:nvSpPr>
        <p:spPr bwMode="auto">
          <a:xfrm>
            <a:off x="7817212" y="5718869"/>
            <a:ext cx="78548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0" name="矩形 111">
            <a:extLst>
              <a:ext uri="{FF2B5EF4-FFF2-40B4-BE49-F238E27FC236}">
                <a16:creationId xmlns:a16="http://schemas.microsoft.com/office/drawing/2014/main" id="{160AFF87-45E0-41BB-97BF-1BD580087160}"/>
              </a:ext>
            </a:extLst>
          </p:cNvPr>
          <p:cNvSpPr/>
          <p:nvPr/>
        </p:nvSpPr>
        <p:spPr bwMode="auto">
          <a:xfrm>
            <a:off x="7817212" y="5122015"/>
            <a:ext cx="630422" cy="146867"/>
          </a:xfrm>
          <a:prstGeom prst="rect">
            <a:avLst/>
          </a:prstGeom>
          <a:solidFill>
            <a:srgbClr val="CC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1" name="矩形 112">
            <a:extLst>
              <a:ext uri="{FF2B5EF4-FFF2-40B4-BE49-F238E27FC236}">
                <a16:creationId xmlns:a16="http://schemas.microsoft.com/office/drawing/2014/main" id="{FEE55BE5-8EDB-4977-99C1-D06D0E8EB61A}"/>
              </a:ext>
            </a:extLst>
          </p:cNvPr>
          <p:cNvSpPr/>
          <p:nvPr/>
        </p:nvSpPr>
        <p:spPr bwMode="auto">
          <a:xfrm>
            <a:off x="7844015" y="4436644"/>
            <a:ext cx="361064" cy="1620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2" name="矩形 114">
            <a:extLst>
              <a:ext uri="{FF2B5EF4-FFF2-40B4-BE49-F238E27FC236}">
                <a16:creationId xmlns:a16="http://schemas.microsoft.com/office/drawing/2014/main" id="{2B6B546A-4112-42DB-89BE-1026BF067AF2}"/>
              </a:ext>
            </a:extLst>
          </p:cNvPr>
          <p:cNvSpPr/>
          <p:nvPr/>
        </p:nvSpPr>
        <p:spPr bwMode="auto">
          <a:xfrm>
            <a:off x="8131537" y="4264749"/>
            <a:ext cx="497958" cy="151226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3" name="矩形 115">
            <a:extLst>
              <a:ext uri="{FF2B5EF4-FFF2-40B4-BE49-F238E27FC236}">
                <a16:creationId xmlns:a16="http://schemas.microsoft.com/office/drawing/2014/main" id="{E613D101-703F-43F2-829D-AE817E0B320E}"/>
              </a:ext>
            </a:extLst>
          </p:cNvPr>
          <p:cNvSpPr/>
          <p:nvPr/>
        </p:nvSpPr>
        <p:spPr bwMode="auto">
          <a:xfrm>
            <a:off x="7984896" y="3972576"/>
            <a:ext cx="644600" cy="152400"/>
          </a:xfrm>
          <a:prstGeom prst="rect">
            <a:avLst/>
          </a:prstGeom>
          <a:solidFill>
            <a:srgbClr val="93003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4" name="矩形 116">
            <a:extLst>
              <a:ext uri="{FF2B5EF4-FFF2-40B4-BE49-F238E27FC236}">
                <a16:creationId xmlns:a16="http://schemas.microsoft.com/office/drawing/2014/main" id="{F1104D0E-27F6-4C75-BCF2-2A2AE098EE17}"/>
              </a:ext>
            </a:extLst>
          </p:cNvPr>
          <p:cNvSpPr/>
          <p:nvPr/>
        </p:nvSpPr>
        <p:spPr bwMode="auto">
          <a:xfrm>
            <a:off x="8333556" y="4598710"/>
            <a:ext cx="295939" cy="145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5" name="矩形 117">
            <a:extLst>
              <a:ext uri="{FF2B5EF4-FFF2-40B4-BE49-F238E27FC236}">
                <a16:creationId xmlns:a16="http://schemas.microsoft.com/office/drawing/2014/main" id="{CF1B6117-495E-4802-A691-34B66D17336B}"/>
              </a:ext>
            </a:extLst>
          </p:cNvPr>
          <p:cNvSpPr/>
          <p:nvPr/>
        </p:nvSpPr>
        <p:spPr bwMode="auto">
          <a:xfrm>
            <a:off x="8182307" y="4434611"/>
            <a:ext cx="299218" cy="1641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6" name="矩形 118">
            <a:extLst>
              <a:ext uri="{FF2B5EF4-FFF2-40B4-BE49-F238E27FC236}">
                <a16:creationId xmlns:a16="http://schemas.microsoft.com/office/drawing/2014/main" id="{CA0C1068-8C1C-439D-91F8-779DD10C35FD}"/>
              </a:ext>
            </a:extLst>
          </p:cNvPr>
          <p:cNvSpPr/>
          <p:nvPr/>
        </p:nvSpPr>
        <p:spPr bwMode="auto">
          <a:xfrm>
            <a:off x="7844015" y="3810206"/>
            <a:ext cx="785481" cy="16237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7" name="矩形 119">
            <a:extLst>
              <a:ext uri="{FF2B5EF4-FFF2-40B4-BE49-F238E27FC236}">
                <a16:creationId xmlns:a16="http://schemas.microsoft.com/office/drawing/2014/main" id="{7F47FB4D-FC8F-4D6D-9FDB-B48B662B42AF}"/>
              </a:ext>
            </a:extLst>
          </p:cNvPr>
          <p:cNvSpPr/>
          <p:nvPr/>
        </p:nvSpPr>
        <p:spPr bwMode="auto">
          <a:xfrm>
            <a:off x="8055337" y="4124976"/>
            <a:ext cx="574158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8" name="矩形 120">
            <a:extLst>
              <a:ext uri="{FF2B5EF4-FFF2-40B4-BE49-F238E27FC236}">
                <a16:creationId xmlns:a16="http://schemas.microsoft.com/office/drawing/2014/main" id="{7454174F-452E-4688-AFF0-F75FE1A78075}"/>
              </a:ext>
            </a:extLst>
          </p:cNvPr>
          <p:cNvSpPr/>
          <p:nvPr/>
        </p:nvSpPr>
        <p:spPr bwMode="auto">
          <a:xfrm>
            <a:off x="8472666" y="4415975"/>
            <a:ext cx="154172" cy="1827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9" name="矩形 121">
            <a:extLst>
              <a:ext uri="{FF2B5EF4-FFF2-40B4-BE49-F238E27FC236}">
                <a16:creationId xmlns:a16="http://schemas.microsoft.com/office/drawing/2014/main" id="{1ADCA4A7-DC78-4E78-A274-205D4B21CACB}"/>
              </a:ext>
            </a:extLst>
          </p:cNvPr>
          <p:cNvSpPr/>
          <p:nvPr/>
        </p:nvSpPr>
        <p:spPr bwMode="auto">
          <a:xfrm>
            <a:off x="8472665" y="4744102"/>
            <a:ext cx="156831" cy="1665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0" name="矩形 122">
            <a:extLst>
              <a:ext uri="{FF2B5EF4-FFF2-40B4-BE49-F238E27FC236}">
                <a16:creationId xmlns:a16="http://schemas.microsoft.com/office/drawing/2014/main" id="{AF4B83E2-5292-4833-9019-AD4861BCC3DF}"/>
              </a:ext>
            </a:extLst>
          </p:cNvPr>
          <p:cNvSpPr/>
          <p:nvPr/>
        </p:nvSpPr>
        <p:spPr bwMode="auto">
          <a:xfrm>
            <a:off x="8445862" y="5127580"/>
            <a:ext cx="156831" cy="146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1" name="矩形 123">
            <a:extLst>
              <a:ext uri="{FF2B5EF4-FFF2-40B4-BE49-F238E27FC236}">
                <a16:creationId xmlns:a16="http://schemas.microsoft.com/office/drawing/2014/main" id="{B3FFCB67-EE67-47D5-A17E-DBE7D04D0BD0}"/>
              </a:ext>
            </a:extLst>
          </p:cNvPr>
          <p:cNvSpPr/>
          <p:nvPr/>
        </p:nvSpPr>
        <p:spPr bwMode="auto">
          <a:xfrm>
            <a:off x="8445862" y="5421283"/>
            <a:ext cx="156831" cy="1324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2" name="内容占位符 2">
            <a:extLst>
              <a:ext uri="{FF2B5EF4-FFF2-40B4-BE49-F238E27FC236}">
                <a16:creationId xmlns:a16="http://schemas.microsoft.com/office/drawing/2014/main" id="{999BD853-526A-4047-BA85-016059536FF6}"/>
              </a:ext>
            </a:extLst>
          </p:cNvPr>
          <p:cNvSpPr txBox="1">
            <a:spLocks/>
          </p:cNvSpPr>
          <p:nvPr/>
        </p:nvSpPr>
        <p:spPr bwMode="auto">
          <a:xfrm>
            <a:off x="564035" y="3526936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200" dirty="0">
                <a:latin typeface="Times" panose="02020603050405020304" pitchFamily="18" charset="0"/>
                <a:cs typeface="Times" panose="02020603050405020304" pitchFamily="18" charset="0"/>
              </a:rPr>
              <a:t>Solution</a:t>
            </a:r>
          </a:p>
        </p:txBody>
      </p:sp>
      <p:sp>
        <p:nvSpPr>
          <p:cNvPr id="113" name="矩形 113">
            <a:extLst>
              <a:ext uri="{FF2B5EF4-FFF2-40B4-BE49-F238E27FC236}">
                <a16:creationId xmlns:a16="http://schemas.microsoft.com/office/drawing/2014/main" id="{81D4A0C9-8A84-4456-AB87-91C74551C1CC}"/>
              </a:ext>
            </a:extLst>
          </p:cNvPr>
          <p:cNvSpPr/>
          <p:nvPr/>
        </p:nvSpPr>
        <p:spPr bwMode="auto">
          <a:xfrm>
            <a:off x="2267073" y="1499281"/>
            <a:ext cx="6858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4" name="矩形 125">
            <a:extLst>
              <a:ext uri="{FF2B5EF4-FFF2-40B4-BE49-F238E27FC236}">
                <a16:creationId xmlns:a16="http://schemas.microsoft.com/office/drawing/2014/main" id="{C0BF3E8D-504B-4939-B9A8-6A64EE2ACD10}"/>
              </a:ext>
            </a:extLst>
          </p:cNvPr>
          <p:cNvSpPr/>
          <p:nvPr/>
        </p:nvSpPr>
        <p:spPr bwMode="auto">
          <a:xfrm>
            <a:off x="2267073" y="1651681"/>
            <a:ext cx="838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5" name="矩形 126">
            <a:extLst>
              <a:ext uri="{FF2B5EF4-FFF2-40B4-BE49-F238E27FC236}">
                <a16:creationId xmlns:a16="http://schemas.microsoft.com/office/drawing/2014/main" id="{AC157798-45AF-4C20-A573-E640B9795278}"/>
              </a:ext>
            </a:extLst>
          </p:cNvPr>
          <p:cNvSpPr/>
          <p:nvPr/>
        </p:nvSpPr>
        <p:spPr bwMode="auto">
          <a:xfrm>
            <a:off x="2267073" y="1804081"/>
            <a:ext cx="9906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6" name="矩形 127">
            <a:extLst>
              <a:ext uri="{FF2B5EF4-FFF2-40B4-BE49-F238E27FC236}">
                <a16:creationId xmlns:a16="http://schemas.microsoft.com/office/drawing/2014/main" id="{C81A757F-4F30-4829-A85B-4C550E35DBC7}"/>
              </a:ext>
            </a:extLst>
          </p:cNvPr>
          <p:cNvSpPr/>
          <p:nvPr/>
        </p:nvSpPr>
        <p:spPr bwMode="auto">
          <a:xfrm>
            <a:off x="2267073" y="1956481"/>
            <a:ext cx="13716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7" name="矩形 128">
            <a:extLst>
              <a:ext uri="{FF2B5EF4-FFF2-40B4-BE49-F238E27FC236}">
                <a16:creationId xmlns:a16="http://schemas.microsoft.com/office/drawing/2014/main" id="{DA379037-6962-4B5F-9C13-8689EE04948D}"/>
              </a:ext>
            </a:extLst>
          </p:cNvPr>
          <p:cNvSpPr/>
          <p:nvPr/>
        </p:nvSpPr>
        <p:spPr bwMode="auto">
          <a:xfrm>
            <a:off x="2267073" y="2108881"/>
            <a:ext cx="8382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8" name="矩形 129">
            <a:extLst>
              <a:ext uri="{FF2B5EF4-FFF2-40B4-BE49-F238E27FC236}">
                <a16:creationId xmlns:a16="http://schemas.microsoft.com/office/drawing/2014/main" id="{2FF2BCEE-6119-4DDA-AAD4-8A6AFC9B9A10}"/>
              </a:ext>
            </a:extLst>
          </p:cNvPr>
          <p:cNvSpPr/>
          <p:nvPr/>
        </p:nvSpPr>
        <p:spPr bwMode="auto">
          <a:xfrm>
            <a:off x="2267073" y="2261281"/>
            <a:ext cx="697319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9" name="矩形 130">
            <a:extLst>
              <a:ext uri="{FF2B5EF4-FFF2-40B4-BE49-F238E27FC236}">
                <a16:creationId xmlns:a16="http://schemas.microsoft.com/office/drawing/2014/main" id="{8E196C56-491C-4631-A995-29950E162AD4}"/>
              </a:ext>
            </a:extLst>
          </p:cNvPr>
          <p:cNvSpPr/>
          <p:nvPr/>
        </p:nvSpPr>
        <p:spPr bwMode="auto">
          <a:xfrm>
            <a:off x="2267073" y="2422541"/>
            <a:ext cx="3429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0" name="矩形 131">
            <a:extLst>
              <a:ext uri="{FF2B5EF4-FFF2-40B4-BE49-F238E27FC236}">
                <a16:creationId xmlns:a16="http://schemas.microsoft.com/office/drawing/2014/main" id="{39EA4798-4E51-4C0C-B7CF-70E3A55B55B3}"/>
              </a:ext>
            </a:extLst>
          </p:cNvPr>
          <p:cNvSpPr/>
          <p:nvPr/>
        </p:nvSpPr>
        <p:spPr bwMode="auto">
          <a:xfrm>
            <a:off x="2267073" y="2574941"/>
            <a:ext cx="419100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1" name="矩形 132">
            <a:extLst>
              <a:ext uri="{FF2B5EF4-FFF2-40B4-BE49-F238E27FC236}">
                <a16:creationId xmlns:a16="http://schemas.microsoft.com/office/drawing/2014/main" id="{D2B553FF-9116-43A9-BFF6-1508DFB788AB}"/>
              </a:ext>
            </a:extLst>
          </p:cNvPr>
          <p:cNvSpPr/>
          <p:nvPr/>
        </p:nvSpPr>
        <p:spPr bwMode="auto">
          <a:xfrm>
            <a:off x="2267073" y="2727341"/>
            <a:ext cx="697319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2" name="矩形 133">
            <a:extLst>
              <a:ext uri="{FF2B5EF4-FFF2-40B4-BE49-F238E27FC236}">
                <a16:creationId xmlns:a16="http://schemas.microsoft.com/office/drawing/2014/main" id="{A6ACFD85-CF18-491F-B48B-20BA3F343364}"/>
              </a:ext>
            </a:extLst>
          </p:cNvPr>
          <p:cNvSpPr/>
          <p:nvPr/>
        </p:nvSpPr>
        <p:spPr bwMode="auto">
          <a:xfrm>
            <a:off x="2265301" y="2879741"/>
            <a:ext cx="1144772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3" name="矩形 134">
            <a:extLst>
              <a:ext uri="{FF2B5EF4-FFF2-40B4-BE49-F238E27FC236}">
                <a16:creationId xmlns:a16="http://schemas.microsoft.com/office/drawing/2014/main" id="{1DECF70C-5463-4A8D-AB21-29204C53713F}"/>
              </a:ext>
            </a:extLst>
          </p:cNvPr>
          <p:cNvSpPr/>
          <p:nvPr/>
        </p:nvSpPr>
        <p:spPr bwMode="auto">
          <a:xfrm>
            <a:off x="2149006" y="3032141"/>
            <a:ext cx="1601972" cy="152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4" name="右箭头 149">
            <a:extLst>
              <a:ext uri="{FF2B5EF4-FFF2-40B4-BE49-F238E27FC236}">
                <a16:creationId xmlns:a16="http://schemas.microsoft.com/office/drawing/2014/main" id="{439F2D3B-F703-49C9-AC45-DEC00B1239B2}"/>
              </a:ext>
            </a:extLst>
          </p:cNvPr>
          <p:cNvSpPr/>
          <p:nvPr/>
        </p:nvSpPr>
        <p:spPr bwMode="auto">
          <a:xfrm>
            <a:off x="3817103" y="2270636"/>
            <a:ext cx="762000" cy="3038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23CCAC-6559-41A9-9103-1192BD63D3F2}"/>
              </a:ext>
            </a:extLst>
          </p:cNvPr>
          <p:cNvSpPr txBox="1"/>
          <p:nvPr/>
        </p:nvSpPr>
        <p:spPr>
          <a:xfrm>
            <a:off x="3948028" y="1907850"/>
            <a:ext cx="95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sort</a:t>
            </a:r>
            <a:endParaRPr lang="zh-CN" altLang="en-US" sz="1800" dirty="0"/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0E5AE9B7-7488-484A-9B83-8A39DCF1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6" y="1398302"/>
            <a:ext cx="1568112" cy="208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9364D746-52DC-48CE-BF5F-39F338D2C70A}"/>
              </a:ext>
            </a:extLst>
          </p:cNvPr>
          <p:cNvSpPr txBox="1"/>
          <p:nvPr/>
        </p:nvSpPr>
        <p:spPr>
          <a:xfrm>
            <a:off x="31824" y="1221699"/>
            <a:ext cx="112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sparsity</a:t>
            </a:r>
            <a:endParaRPr lang="zh-CN" altLang="en-US" sz="1800" dirty="0"/>
          </a:p>
        </p:txBody>
      </p:sp>
      <p:sp>
        <p:nvSpPr>
          <p:cNvPr id="128" name="右箭头 149">
            <a:extLst>
              <a:ext uri="{FF2B5EF4-FFF2-40B4-BE49-F238E27FC236}">
                <a16:creationId xmlns:a16="http://schemas.microsoft.com/office/drawing/2014/main" id="{5A2EDEA0-0967-4F03-B67A-A68BA5A9E826}"/>
              </a:ext>
            </a:extLst>
          </p:cNvPr>
          <p:cNvSpPr/>
          <p:nvPr/>
        </p:nvSpPr>
        <p:spPr bwMode="auto">
          <a:xfrm>
            <a:off x="4328033" y="4775096"/>
            <a:ext cx="762000" cy="3038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9" name="右箭头 149">
            <a:extLst>
              <a:ext uri="{FF2B5EF4-FFF2-40B4-BE49-F238E27FC236}">
                <a16:creationId xmlns:a16="http://schemas.microsoft.com/office/drawing/2014/main" id="{9EFC547C-F768-4B3C-AC7D-945DA1F12ABD}"/>
              </a:ext>
            </a:extLst>
          </p:cNvPr>
          <p:cNvSpPr/>
          <p:nvPr/>
        </p:nvSpPr>
        <p:spPr bwMode="auto">
          <a:xfrm>
            <a:off x="6474757" y="4796885"/>
            <a:ext cx="762000" cy="3038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0" name="右箭头 149">
            <a:extLst>
              <a:ext uri="{FF2B5EF4-FFF2-40B4-BE49-F238E27FC236}">
                <a16:creationId xmlns:a16="http://schemas.microsoft.com/office/drawing/2014/main" id="{F93C3F14-BA1B-4B09-9595-6A29A1C9F2AF}"/>
              </a:ext>
            </a:extLst>
          </p:cNvPr>
          <p:cNvSpPr/>
          <p:nvPr/>
        </p:nvSpPr>
        <p:spPr bwMode="auto">
          <a:xfrm>
            <a:off x="2059647" y="4767230"/>
            <a:ext cx="762000" cy="3038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8AB3FA-EAE2-4E7B-BE0F-77E1D8EFC1C4}"/>
              </a:ext>
            </a:extLst>
          </p:cNvPr>
          <p:cNvSpPr txBox="1"/>
          <p:nvPr/>
        </p:nvSpPr>
        <p:spPr>
          <a:xfrm>
            <a:off x="5900875" y="1883594"/>
            <a:ext cx="10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combine</a:t>
            </a:r>
            <a:endParaRPr lang="zh-CN" altLang="en-US" sz="1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BF4B0C-48E5-453C-A1D8-D167D709409B}"/>
              </a:ext>
            </a:extLst>
          </p:cNvPr>
          <p:cNvSpPr txBox="1"/>
          <p:nvPr/>
        </p:nvSpPr>
        <p:spPr>
          <a:xfrm>
            <a:off x="4162239" y="4473301"/>
            <a:ext cx="10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combine</a:t>
            </a:r>
            <a:endParaRPr lang="zh-CN" altLang="en-US" sz="1800" dirty="0"/>
          </a:p>
        </p:txBody>
      </p:sp>
      <p:sp>
        <p:nvSpPr>
          <p:cNvPr id="133" name="TextBox 141">
            <a:extLst>
              <a:ext uri="{FF2B5EF4-FFF2-40B4-BE49-F238E27FC236}">
                <a16:creationId xmlns:a16="http://schemas.microsoft.com/office/drawing/2014/main" id="{01E7C9DD-DF3D-4FF4-83F7-3F07FC796288}"/>
              </a:ext>
            </a:extLst>
          </p:cNvPr>
          <p:cNvSpPr txBox="1"/>
          <p:nvPr/>
        </p:nvSpPr>
        <p:spPr>
          <a:xfrm>
            <a:off x="6510030" y="4477017"/>
            <a:ext cx="10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altLang="zh-CN" sz="1800" dirty="0"/>
              <a:t>split</a:t>
            </a:r>
            <a:endParaRPr lang="zh-CN" altLang="en-US" sz="1800" dirty="0"/>
          </a:p>
        </p:txBody>
      </p:sp>
      <p:sp>
        <p:nvSpPr>
          <p:cNvPr id="134" name="内容占位符 2">
            <a:extLst>
              <a:ext uri="{FF2B5EF4-FFF2-40B4-BE49-F238E27FC236}">
                <a16:creationId xmlns:a16="http://schemas.microsoft.com/office/drawing/2014/main" id="{02BABC2B-1D01-4305-A395-B4588B62C0D7}"/>
              </a:ext>
            </a:extLst>
          </p:cNvPr>
          <p:cNvSpPr txBox="1">
            <a:spLocks/>
          </p:cNvSpPr>
          <p:nvPr/>
        </p:nvSpPr>
        <p:spPr bwMode="auto">
          <a:xfrm>
            <a:off x="552325" y="819261"/>
            <a:ext cx="75247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200" dirty="0">
                <a:latin typeface="Times" panose="02020603050405020304" pitchFamily="18" charset="0"/>
                <a:cs typeface="Times" panose="02020603050405020304" pitchFamily="18" charset="0"/>
              </a:rPr>
              <a:t>Idea</a:t>
            </a:r>
          </a:p>
        </p:txBody>
      </p:sp>
      <p:sp>
        <p:nvSpPr>
          <p:cNvPr id="135" name="Slide Number Placeholder 5">
            <a:extLst>
              <a:ext uri="{FF2B5EF4-FFF2-40B4-BE49-F238E27FC236}">
                <a16:creationId xmlns:a16="http://schemas.microsoft.com/office/drawing/2014/main" id="{B2355FD2-D66E-4FFF-B76F-CC871C54EFA3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/>
      <p:bldP spid="127" grpId="0"/>
      <p:bldP spid="128" grpId="0" animBg="1"/>
      <p:bldP spid="129" grpId="0" animBg="1"/>
      <p:bldP spid="130" grpId="0" animBg="1"/>
      <p:bldP spid="131" grpId="0"/>
      <p:bldP spid="132" grpId="0"/>
      <p:bldP spid="1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7775466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SCSR: View-Level Blocking (Sorting Free)</a:t>
            </a:r>
          </a:p>
        </p:txBody>
      </p:sp>
      <p:sp>
        <p:nvSpPr>
          <p:cNvPr id="135" name="Rectangle 4">
            <a:extLst>
              <a:ext uri="{FF2B5EF4-FFF2-40B4-BE49-F238E27FC236}">
                <a16:creationId xmlns:a16="http://schemas.microsoft.com/office/drawing/2014/main" id="{49E72BE9-8951-4B1B-B4D2-01715EAD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65285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Leverages the view-level </a:t>
            </a:r>
            <a:r>
              <a:rPr lang="en-US" altLang="zh-CN" dirty="0" err="1">
                <a:ea typeface="宋体" charset="-122"/>
              </a:rPr>
              <a:t>sparsities</a:t>
            </a:r>
            <a:endParaRPr lang="en-US" altLang="zh-CN" dirty="0">
              <a:ea typeface="宋体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Adjacent views have nearly the same sparsity</a:t>
            </a:r>
          </a:p>
        </p:txBody>
      </p:sp>
      <p:sp>
        <p:nvSpPr>
          <p:cNvPr id="136" name="TextBox 1">
            <a:extLst>
              <a:ext uri="{FF2B5EF4-FFF2-40B4-BE49-F238E27FC236}">
                <a16:creationId xmlns:a16="http://schemas.microsoft.com/office/drawing/2014/main" id="{EFF31B58-CEBC-4518-A7AA-9082FC6732F3}"/>
              </a:ext>
            </a:extLst>
          </p:cNvPr>
          <p:cNvSpPr txBox="1"/>
          <p:nvPr/>
        </p:nvSpPr>
        <p:spPr>
          <a:xfrm>
            <a:off x="583085" y="2698368"/>
            <a:ext cx="461665" cy="1089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1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7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4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30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11">
            <a:extLst>
              <a:ext uri="{FF2B5EF4-FFF2-40B4-BE49-F238E27FC236}">
                <a16:creationId xmlns:a16="http://schemas.microsoft.com/office/drawing/2014/main" id="{0F45730D-B64D-4422-9214-2C34D3ECABC4}"/>
              </a:ext>
            </a:extLst>
          </p:cNvPr>
          <p:cNvSpPr txBox="1"/>
          <p:nvPr/>
        </p:nvSpPr>
        <p:spPr>
          <a:xfrm>
            <a:off x="587494" y="4909728"/>
            <a:ext cx="461665" cy="10264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1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7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4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31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右箭头 2">
            <a:extLst>
              <a:ext uri="{FF2B5EF4-FFF2-40B4-BE49-F238E27FC236}">
                <a16:creationId xmlns:a16="http://schemas.microsoft.com/office/drawing/2014/main" id="{9C67898B-D961-46E2-8456-50F1C1F91877}"/>
              </a:ext>
            </a:extLst>
          </p:cNvPr>
          <p:cNvSpPr/>
          <p:nvPr/>
        </p:nvSpPr>
        <p:spPr>
          <a:xfrm>
            <a:off x="2042197" y="4168192"/>
            <a:ext cx="549344" cy="1374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1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18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26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37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44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52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0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868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9" name="TextBox 4">
            <a:extLst>
              <a:ext uri="{FF2B5EF4-FFF2-40B4-BE49-F238E27FC236}">
                <a16:creationId xmlns:a16="http://schemas.microsoft.com/office/drawing/2014/main" id="{2AB2C94F-781B-484D-A4E2-5B2CE19260EC}"/>
              </a:ext>
            </a:extLst>
          </p:cNvPr>
          <p:cNvSpPr txBox="1"/>
          <p:nvPr/>
        </p:nvSpPr>
        <p:spPr>
          <a:xfrm>
            <a:off x="2023274" y="3721356"/>
            <a:ext cx="63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1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7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4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曲线连接符 7">
            <a:extLst>
              <a:ext uri="{FF2B5EF4-FFF2-40B4-BE49-F238E27FC236}">
                <a16:creationId xmlns:a16="http://schemas.microsoft.com/office/drawing/2014/main" id="{FC18640F-7B47-489F-96B0-1B8E1B3B10DB}"/>
              </a:ext>
            </a:extLst>
          </p:cNvPr>
          <p:cNvCxnSpPr/>
          <p:nvPr/>
        </p:nvCxnSpPr>
        <p:spPr>
          <a:xfrm flipV="1">
            <a:off x="3557827" y="2450714"/>
            <a:ext cx="182880" cy="2194560"/>
          </a:xfrm>
          <a:prstGeom prst="curvedConnector4">
            <a:avLst>
              <a:gd name="adj1" fmla="val 314769"/>
              <a:gd name="adj2" fmla="val 1002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曲线连接符 115">
            <a:extLst>
              <a:ext uri="{FF2B5EF4-FFF2-40B4-BE49-F238E27FC236}">
                <a16:creationId xmlns:a16="http://schemas.microsoft.com/office/drawing/2014/main" id="{3E7FD7FE-FA8B-420B-BEE0-A6109BC8CE51}"/>
              </a:ext>
            </a:extLst>
          </p:cNvPr>
          <p:cNvCxnSpPr/>
          <p:nvPr/>
        </p:nvCxnSpPr>
        <p:spPr>
          <a:xfrm rot="5400000" flipH="1" flipV="1">
            <a:off x="2459452" y="4844252"/>
            <a:ext cx="2286000" cy="182880"/>
          </a:xfrm>
          <a:prstGeom prst="curvedConnector5">
            <a:avLst>
              <a:gd name="adj1" fmla="val 0"/>
              <a:gd name="adj2" fmla="val 455095"/>
              <a:gd name="adj3" fmla="val 989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29">
            <a:extLst>
              <a:ext uri="{FF2B5EF4-FFF2-40B4-BE49-F238E27FC236}">
                <a16:creationId xmlns:a16="http://schemas.microsoft.com/office/drawing/2014/main" id="{52A4B898-115C-4A32-A90B-D31C4DFF00A0}"/>
              </a:ext>
            </a:extLst>
          </p:cNvPr>
          <p:cNvSpPr txBox="1"/>
          <p:nvPr/>
        </p:nvSpPr>
        <p:spPr>
          <a:xfrm>
            <a:off x="3767504" y="3729504"/>
            <a:ext cx="9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1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7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4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9FB02D6-F13F-4E1A-ACEE-305FE69B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50" y="2346808"/>
            <a:ext cx="936720" cy="1608175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FF0F190C-BCD6-4E40-B65F-2770423D7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50" y="4539758"/>
            <a:ext cx="936720" cy="160817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903CD2-C5C9-4326-8985-C4F864DC6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644" y="2313764"/>
            <a:ext cx="1015487" cy="168977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0B4F071-7A47-4C4E-BCE7-3A641FF15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874" y="4483800"/>
            <a:ext cx="1018082" cy="1694088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F71FAB82-0AF7-4994-ABCF-7BD86CD76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5884" y="2294982"/>
            <a:ext cx="1036037" cy="1751395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3733B193-872D-4AAF-9BDB-DF465E308A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3842" y="4524376"/>
            <a:ext cx="1033333" cy="1591004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E4358E6-2B50-4493-97A2-7D579B9F24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0133" y="2468712"/>
            <a:ext cx="621975" cy="169948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C4C491D5-464A-4E33-B0D6-C517D67D87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767" y="4631422"/>
            <a:ext cx="588137" cy="97206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7D7BCBBE-7575-468E-81A3-1173050FDA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0400" y="2494078"/>
            <a:ext cx="362037" cy="3113515"/>
          </a:xfrm>
          <a:prstGeom prst="rect">
            <a:avLst/>
          </a:prstGeom>
        </p:spPr>
      </p:pic>
      <p:sp>
        <p:nvSpPr>
          <p:cNvPr id="152" name="右箭头 2">
            <a:extLst>
              <a:ext uri="{FF2B5EF4-FFF2-40B4-BE49-F238E27FC236}">
                <a16:creationId xmlns:a16="http://schemas.microsoft.com/office/drawing/2014/main" id="{7C1C0482-FE4A-4E94-9E74-9C37429FF830}"/>
              </a:ext>
            </a:extLst>
          </p:cNvPr>
          <p:cNvSpPr/>
          <p:nvPr/>
        </p:nvSpPr>
        <p:spPr>
          <a:xfrm>
            <a:off x="3958403" y="4166367"/>
            <a:ext cx="549344" cy="1374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11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18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326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437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544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652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0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868" algn="l" defTabSz="914218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3" name="右箭头 2">
            <a:extLst>
              <a:ext uri="{FF2B5EF4-FFF2-40B4-BE49-F238E27FC236}">
                <a16:creationId xmlns:a16="http://schemas.microsoft.com/office/drawing/2014/main" id="{F168E71F-16EF-43EE-93AF-C3B2E20C4010}"/>
              </a:ext>
            </a:extLst>
          </p:cNvPr>
          <p:cNvSpPr/>
          <p:nvPr/>
        </p:nvSpPr>
        <p:spPr>
          <a:xfrm>
            <a:off x="6138764" y="4174000"/>
            <a:ext cx="549344" cy="13748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4" name="TextBox 129">
            <a:extLst>
              <a:ext uri="{FF2B5EF4-FFF2-40B4-BE49-F238E27FC236}">
                <a16:creationId xmlns:a16="http://schemas.microsoft.com/office/drawing/2014/main" id="{18FD78DC-7ECC-4313-BFB6-7EF1D828DFE0}"/>
              </a:ext>
            </a:extLst>
          </p:cNvPr>
          <p:cNvSpPr txBox="1"/>
          <p:nvPr/>
        </p:nvSpPr>
        <p:spPr>
          <a:xfrm>
            <a:off x="5958770" y="3729504"/>
            <a:ext cx="110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1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1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6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7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4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2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0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68" algn="l" defTabSz="91421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924456B7-EAEA-4B17-AF03-2AAB012694E6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 animBg="1"/>
      <p:bldP spid="139" grpId="0"/>
      <p:bldP spid="142" grpId="0"/>
      <p:bldP spid="152" grpId="0" animBg="1"/>
      <p:bldP spid="153" grpId="0" animBg="1"/>
      <p:bldP spid="1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4122451" cy="1077218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GPU Kernel: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SpMV_T</a:t>
            </a: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is Expensive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7" y="1378803"/>
            <a:ext cx="88907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Assigning one row to each CUDA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Conducting </a:t>
            </a:r>
            <a:r>
              <a:rPr lang="en-US" altLang="zh-CN" dirty="0" err="1">
                <a:ea typeface="宋体" charset="-122"/>
              </a:rPr>
              <a:t>SpMV</a:t>
            </a:r>
            <a:r>
              <a:rPr lang="en-US" altLang="zh-CN" dirty="0">
                <a:ea typeface="宋体" charset="-122"/>
              </a:rPr>
              <a:t> on system matrix W in SCSR is straightforward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EBAC55-8D0B-43E5-83CC-07291EF1CA0F}"/>
              </a:ext>
            </a:extLst>
          </p:cNvPr>
          <p:cNvGrpSpPr/>
          <p:nvPr/>
        </p:nvGrpSpPr>
        <p:grpSpPr>
          <a:xfrm>
            <a:off x="2380643" y="3417525"/>
            <a:ext cx="2048364" cy="295466"/>
            <a:chOff x="3949972" y="4817797"/>
            <a:chExt cx="2048364" cy="2954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5F9D67-D864-463D-BA12-0A92A3C510F2}"/>
                </a:ext>
              </a:extLst>
            </p:cNvPr>
            <p:cNvSpPr txBox="1">
              <a:spLocks/>
            </p:cNvSpPr>
            <p:nvPr/>
          </p:nvSpPr>
          <p:spPr>
            <a:xfrm>
              <a:off x="3949972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F29A32-3EB1-43FA-BC76-63CAE1296AE1}"/>
                </a:ext>
              </a:extLst>
            </p:cNvPr>
            <p:cNvSpPr txBox="1">
              <a:spLocks/>
            </p:cNvSpPr>
            <p:nvPr/>
          </p:nvSpPr>
          <p:spPr>
            <a:xfrm>
              <a:off x="4242598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24974B-3F90-40FF-AEA4-D74B83819F62}"/>
                </a:ext>
              </a:extLst>
            </p:cNvPr>
            <p:cNvSpPr txBox="1">
              <a:spLocks/>
            </p:cNvSpPr>
            <p:nvPr/>
          </p:nvSpPr>
          <p:spPr>
            <a:xfrm>
              <a:off x="4535224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1CF214-2875-4E59-81AE-5275ACC6C7F3}"/>
                </a:ext>
              </a:extLst>
            </p:cNvPr>
            <p:cNvSpPr txBox="1">
              <a:spLocks/>
            </p:cNvSpPr>
            <p:nvPr/>
          </p:nvSpPr>
          <p:spPr>
            <a:xfrm>
              <a:off x="4827850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B7AF38-5C95-4F4F-8466-3626D29478F1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8B6790-C002-4B3F-8C0F-A97DFF5B4521}"/>
                </a:ext>
              </a:extLst>
            </p:cNvPr>
            <p:cNvSpPr txBox="1">
              <a:spLocks/>
            </p:cNvSpPr>
            <p:nvPr/>
          </p:nvSpPr>
          <p:spPr>
            <a:xfrm>
              <a:off x="5413102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E7481-C764-4C28-A069-4A424B8E58F2}"/>
                </a:ext>
              </a:extLst>
            </p:cNvPr>
            <p:cNvSpPr txBox="1">
              <a:spLocks/>
            </p:cNvSpPr>
            <p:nvPr/>
          </p:nvSpPr>
          <p:spPr>
            <a:xfrm>
              <a:off x="5705728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002523-5D58-4837-AE45-71BF766BA650}"/>
              </a:ext>
            </a:extLst>
          </p:cNvPr>
          <p:cNvGrpSpPr/>
          <p:nvPr/>
        </p:nvGrpSpPr>
        <p:grpSpPr>
          <a:xfrm>
            <a:off x="2304821" y="3025652"/>
            <a:ext cx="2094614" cy="295466"/>
            <a:chOff x="3903722" y="5348240"/>
            <a:chExt cx="2094614" cy="295466"/>
          </a:xfrm>
        </p:grpSpPr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7772AF69-B12A-4B1D-8A65-861E02E5D84E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64F0622D-71DE-422A-A65B-9B0DE776AF1E}"/>
                </a:ext>
              </a:extLst>
            </p:cNvPr>
            <p:cNvSpPr txBox="1">
              <a:spLocks/>
            </p:cNvSpPr>
            <p:nvPr/>
          </p:nvSpPr>
          <p:spPr>
            <a:xfrm>
              <a:off x="4507684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4A85A34F-B8AC-45C8-8BAE-8F4F7D8D43B7}"/>
                </a:ext>
              </a:extLst>
            </p:cNvPr>
            <p:cNvSpPr txBox="1">
              <a:spLocks/>
            </p:cNvSpPr>
            <p:nvPr/>
          </p:nvSpPr>
          <p:spPr>
            <a:xfrm>
              <a:off x="4205703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41EA6B-B807-47BD-AB95-3A301BF0A115}"/>
                </a:ext>
              </a:extLst>
            </p:cNvPr>
            <p:cNvSpPr txBox="1">
              <a:spLocks/>
            </p:cNvSpPr>
            <p:nvPr/>
          </p:nvSpPr>
          <p:spPr>
            <a:xfrm>
              <a:off x="4809665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3825F51-14F0-4363-81BD-F2655B69CB09}"/>
                </a:ext>
              </a:extLst>
            </p:cNvPr>
            <p:cNvSpPr txBox="1">
              <a:spLocks/>
            </p:cNvSpPr>
            <p:nvPr/>
          </p:nvSpPr>
          <p:spPr>
            <a:xfrm>
              <a:off x="5111646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AFE719-C593-48B3-9434-E19725A23058}"/>
                </a:ext>
              </a:extLst>
            </p:cNvPr>
            <p:cNvSpPr txBox="1">
              <a:spLocks/>
            </p:cNvSpPr>
            <p:nvPr/>
          </p:nvSpPr>
          <p:spPr>
            <a:xfrm>
              <a:off x="5715606" y="5348240"/>
              <a:ext cx="282730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8CAB08C5-7882-4AC1-B9CB-09E014462FDF}"/>
                </a:ext>
              </a:extLst>
            </p:cNvPr>
            <p:cNvSpPr txBox="1">
              <a:spLocks/>
            </p:cNvSpPr>
            <p:nvPr/>
          </p:nvSpPr>
          <p:spPr>
            <a:xfrm>
              <a:off x="5413627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9F20C5-4059-413D-9740-28FA7236274B}"/>
              </a:ext>
            </a:extLst>
          </p:cNvPr>
          <p:cNvGrpSpPr/>
          <p:nvPr/>
        </p:nvGrpSpPr>
        <p:grpSpPr>
          <a:xfrm>
            <a:off x="2286000" y="2663140"/>
            <a:ext cx="1509362" cy="295466"/>
            <a:chOff x="3903722" y="5741035"/>
            <a:chExt cx="1509362" cy="295466"/>
          </a:xfrm>
        </p:grpSpPr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3FDF0F81-B479-43A4-BBBD-4338EF11CE03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A53F3ED9-2B4B-4239-A72C-7742B7702F22}"/>
                </a:ext>
              </a:extLst>
            </p:cNvPr>
            <p:cNvSpPr txBox="1">
              <a:spLocks/>
            </p:cNvSpPr>
            <p:nvPr/>
          </p:nvSpPr>
          <p:spPr>
            <a:xfrm>
              <a:off x="4207911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DB98A58-7C18-4C4E-A1D7-5A65B9D749A8}"/>
                </a:ext>
              </a:extLst>
            </p:cNvPr>
            <p:cNvSpPr txBox="1">
              <a:spLocks/>
            </p:cNvSpPr>
            <p:nvPr/>
          </p:nvSpPr>
          <p:spPr>
            <a:xfrm>
              <a:off x="4512100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BCFFF215-73DE-480C-9364-447D44246C00}"/>
                </a:ext>
              </a:extLst>
            </p:cNvPr>
            <p:cNvSpPr txBox="1">
              <a:spLocks/>
            </p:cNvSpPr>
            <p:nvPr/>
          </p:nvSpPr>
          <p:spPr>
            <a:xfrm>
              <a:off x="4816289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5</a:t>
              </a:r>
            </a:p>
          </p:txBody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E73307BF-D66F-4DBA-B008-8FDFE81125B4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7</a:t>
              </a:r>
            </a:p>
          </p:txBody>
        </p:sp>
      </p:grp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4A381B3B-520F-4643-BF25-11F58E400DA7}"/>
              </a:ext>
            </a:extLst>
          </p:cNvPr>
          <p:cNvSpPr/>
          <p:nvPr/>
        </p:nvSpPr>
        <p:spPr bwMode="auto">
          <a:xfrm>
            <a:off x="2268555" y="3395739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26BE6F4-CD6C-40A4-9358-58C1785C77F3}"/>
              </a:ext>
            </a:extLst>
          </p:cNvPr>
          <p:cNvSpPr/>
          <p:nvPr/>
        </p:nvSpPr>
        <p:spPr bwMode="auto">
          <a:xfrm>
            <a:off x="2272817" y="3026337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9EE21C8B-93F0-4878-957B-DB9541249F28}"/>
              </a:ext>
            </a:extLst>
          </p:cNvPr>
          <p:cNvSpPr/>
          <p:nvPr/>
        </p:nvSpPr>
        <p:spPr bwMode="auto">
          <a:xfrm>
            <a:off x="2272817" y="2644485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B03E2077-F0D1-473E-B236-EE50E7BCEB02}"/>
              </a:ext>
            </a:extLst>
          </p:cNvPr>
          <p:cNvSpPr/>
          <p:nvPr/>
        </p:nvSpPr>
        <p:spPr bwMode="auto">
          <a:xfrm>
            <a:off x="3731354" y="2644485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EE4D8-28AD-430D-A6B9-AF8C9A54954E}"/>
              </a:ext>
            </a:extLst>
          </p:cNvPr>
          <p:cNvSpPr txBox="1"/>
          <p:nvPr/>
        </p:nvSpPr>
        <p:spPr>
          <a:xfrm>
            <a:off x="938009" y="2624338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row_ptr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[] 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FE827F-CF45-418E-B1C8-8EF75A64C861}"/>
              </a:ext>
            </a:extLst>
          </p:cNvPr>
          <p:cNvSpPr txBox="1"/>
          <p:nvPr/>
        </p:nvSpPr>
        <p:spPr>
          <a:xfrm>
            <a:off x="927509" y="3026466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col_idx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[] =</a:t>
            </a:r>
          </a:p>
        </p:txBody>
      </p:sp>
      <p:sp>
        <p:nvSpPr>
          <p:cNvPr id="34" name="TextBox 55">
            <a:extLst>
              <a:ext uri="{FF2B5EF4-FFF2-40B4-BE49-F238E27FC236}">
                <a16:creationId xmlns:a16="http://schemas.microsoft.com/office/drawing/2014/main" id="{CEBDA1FA-4219-4AAA-994A-F3C325960A16}"/>
              </a:ext>
            </a:extLst>
          </p:cNvPr>
          <p:cNvSpPr txBox="1"/>
          <p:nvPr/>
        </p:nvSpPr>
        <p:spPr>
          <a:xfrm>
            <a:off x="929837" y="3380592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0FAE8A8-9AF9-492D-AB64-01AB4B7BBDDD}"/>
              </a:ext>
            </a:extLst>
          </p:cNvPr>
          <p:cNvSpPr/>
          <p:nvPr/>
        </p:nvSpPr>
        <p:spPr bwMode="auto">
          <a:xfrm>
            <a:off x="4453393" y="3013365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F21C0F3C-F7EE-488D-A55C-37FDF1A4B615}"/>
              </a:ext>
            </a:extLst>
          </p:cNvPr>
          <p:cNvSpPr/>
          <p:nvPr/>
        </p:nvSpPr>
        <p:spPr bwMode="auto">
          <a:xfrm>
            <a:off x="4453393" y="3405238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3B08A7DD-015A-4043-BC66-46E759606E3D}"/>
              </a:ext>
            </a:extLst>
          </p:cNvPr>
          <p:cNvSpPr txBox="1">
            <a:spLocks/>
          </p:cNvSpPr>
          <p:nvPr/>
        </p:nvSpPr>
        <p:spPr>
          <a:xfrm>
            <a:off x="6110854" y="2503802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B6487F31-E9E6-43CE-BB4E-FA02FC6E6602}"/>
              </a:ext>
            </a:extLst>
          </p:cNvPr>
          <p:cNvSpPr txBox="1">
            <a:spLocks/>
          </p:cNvSpPr>
          <p:nvPr/>
        </p:nvSpPr>
        <p:spPr>
          <a:xfrm>
            <a:off x="6407230" y="2503802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738E1EAE-B662-4812-A6F4-40E2DFD21D5B}"/>
              </a:ext>
            </a:extLst>
          </p:cNvPr>
          <p:cNvSpPr txBox="1">
            <a:spLocks/>
          </p:cNvSpPr>
          <p:nvPr/>
        </p:nvSpPr>
        <p:spPr>
          <a:xfrm>
            <a:off x="6703606" y="2503802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A4BBC32C-7E35-415E-9BD9-A4FC94F44DE5}"/>
              </a:ext>
            </a:extLst>
          </p:cNvPr>
          <p:cNvSpPr txBox="1">
            <a:spLocks/>
          </p:cNvSpPr>
          <p:nvPr/>
        </p:nvSpPr>
        <p:spPr>
          <a:xfrm>
            <a:off x="6999982" y="2503802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E3076DDF-086B-444B-A06F-A54F7D926F91}"/>
              </a:ext>
            </a:extLst>
          </p:cNvPr>
          <p:cNvSpPr txBox="1"/>
          <p:nvPr/>
        </p:nvSpPr>
        <p:spPr>
          <a:xfrm>
            <a:off x="6984611" y="2497634"/>
            <a:ext cx="112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vector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</a:p>
        </p:txBody>
      </p:sp>
      <p:sp>
        <p:nvSpPr>
          <p:cNvPr id="42" name="TextBox 55">
            <a:extLst>
              <a:ext uri="{FF2B5EF4-FFF2-40B4-BE49-F238E27FC236}">
                <a16:creationId xmlns:a16="http://schemas.microsoft.com/office/drawing/2014/main" id="{C51A59BC-BFD0-4F0C-B1C7-027E326B3F40}"/>
              </a:ext>
            </a:extLst>
          </p:cNvPr>
          <p:cNvSpPr txBox="1"/>
          <p:nvPr/>
        </p:nvSpPr>
        <p:spPr>
          <a:xfrm>
            <a:off x="7130516" y="3741608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resultant_v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</a:p>
        </p:txBody>
      </p:sp>
      <p:sp>
        <p:nvSpPr>
          <p:cNvPr id="43" name="TextBox 55">
            <a:extLst>
              <a:ext uri="{FF2B5EF4-FFF2-40B4-BE49-F238E27FC236}">
                <a16:creationId xmlns:a16="http://schemas.microsoft.com/office/drawing/2014/main" id="{CA2CA074-3989-4523-BB2D-D94E49145024}"/>
              </a:ext>
            </a:extLst>
          </p:cNvPr>
          <p:cNvSpPr txBox="1"/>
          <p:nvPr/>
        </p:nvSpPr>
        <p:spPr>
          <a:xfrm>
            <a:off x="6015190" y="242993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44" name="TextBox 55">
            <a:extLst>
              <a:ext uri="{FF2B5EF4-FFF2-40B4-BE49-F238E27FC236}">
                <a16:creationId xmlns:a16="http://schemas.microsoft.com/office/drawing/2014/main" id="{B8E5A391-703F-4242-9CDE-3B232AE65826}"/>
              </a:ext>
            </a:extLst>
          </p:cNvPr>
          <p:cNvSpPr txBox="1"/>
          <p:nvPr/>
        </p:nvSpPr>
        <p:spPr>
          <a:xfrm>
            <a:off x="6311417" y="242993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45" name="TextBox 55">
            <a:extLst>
              <a:ext uri="{FF2B5EF4-FFF2-40B4-BE49-F238E27FC236}">
                <a16:creationId xmlns:a16="http://schemas.microsoft.com/office/drawing/2014/main" id="{0DFBFEF6-F6AA-46F2-A3D3-ECE4EF6A6D29}"/>
              </a:ext>
            </a:extLst>
          </p:cNvPr>
          <p:cNvSpPr txBox="1"/>
          <p:nvPr/>
        </p:nvSpPr>
        <p:spPr>
          <a:xfrm>
            <a:off x="6903872" y="242993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46" name="TextBox 55">
            <a:extLst>
              <a:ext uri="{FF2B5EF4-FFF2-40B4-BE49-F238E27FC236}">
                <a16:creationId xmlns:a16="http://schemas.microsoft.com/office/drawing/2014/main" id="{1B85AB93-D0C1-4986-A32D-AB182BCB5E1B}"/>
              </a:ext>
            </a:extLst>
          </p:cNvPr>
          <p:cNvSpPr txBox="1"/>
          <p:nvPr/>
        </p:nvSpPr>
        <p:spPr>
          <a:xfrm>
            <a:off x="6607644" y="242993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47" name="TextBox 55">
            <a:extLst>
              <a:ext uri="{FF2B5EF4-FFF2-40B4-BE49-F238E27FC236}">
                <a16:creationId xmlns:a16="http://schemas.microsoft.com/office/drawing/2014/main" id="{7C9F64D3-3B8E-4B6C-A752-94F1C2674CCD}"/>
              </a:ext>
            </a:extLst>
          </p:cNvPr>
          <p:cNvSpPr txBox="1"/>
          <p:nvPr/>
        </p:nvSpPr>
        <p:spPr>
          <a:xfrm>
            <a:off x="2319137" y="3741608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48" name="TextBox 55">
            <a:extLst>
              <a:ext uri="{FF2B5EF4-FFF2-40B4-BE49-F238E27FC236}">
                <a16:creationId xmlns:a16="http://schemas.microsoft.com/office/drawing/2014/main" id="{A8AF5425-F7CE-4A86-AEA7-D31401E2EB0F}"/>
              </a:ext>
            </a:extLst>
          </p:cNvPr>
          <p:cNvSpPr txBox="1"/>
          <p:nvPr/>
        </p:nvSpPr>
        <p:spPr>
          <a:xfrm>
            <a:off x="2904075" y="3741608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49" name="TextBox 55">
            <a:extLst>
              <a:ext uri="{FF2B5EF4-FFF2-40B4-BE49-F238E27FC236}">
                <a16:creationId xmlns:a16="http://schemas.microsoft.com/office/drawing/2014/main" id="{8B31BFE8-AD35-4F88-B8B7-8D1D548BF80E}"/>
              </a:ext>
            </a:extLst>
          </p:cNvPr>
          <p:cNvSpPr txBox="1"/>
          <p:nvPr/>
        </p:nvSpPr>
        <p:spPr>
          <a:xfrm>
            <a:off x="3781482" y="3741608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15509E-22F5-47B6-8802-70D8E051C180}"/>
              </a:ext>
            </a:extLst>
          </p:cNvPr>
          <p:cNvCxnSpPr/>
          <p:nvPr/>
        </p:nvCxnSpPr>
        <p:spPr bwMode="auto">
          <a:xfrm flipV="1">
            <a:off x="3094937" y="2993142"/>
            <a:ext cx="3110017" cy="370344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FE2A84-C993-4D79-8898-170450923E66}"/>
              </a:ext>
            </a:extLst>
          </p:cNvPr>
          <p:cNvCxnSpPr/>
          <p:nvPr/>
        </p:nvCxnSpPr>
        <p:spPr bwMode="auto">
          <a:xfrm flipV="1">
            <a:off x="3355541" y="3026337"/>
            <a:ext cx="3464945" cy="36936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2B77AF-437B-4AF6-B9E9-4D6A42223AAB}"/>
              </a:ext>
            </a:extLst>
          </p:cNvPr>
          <p:cNvCxnSpPr>
            <a:stCxn id="19" idx="2"/>
          </p:cNvCxnSpPr>
          <p:nvPr/>
        </p:nvCxnSpPr>
        <p:spPr bwMode="auto">
          <a:xfrm flipV="1">
            <a:off x="3659049" y="3118925"/>
            <a:ext cx="3463249" cy="202193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D0E0AD-58A2-45C8-BCF0-DA93DAC432A6}"/>
              </a:ext>
            </a:extLst>
          </p:cNvPr>
          <p:cNvCxnSpPr>
            <a:endCxn id="59" idx="0"/>
          </p:cNvCxnSpPr>
          <p:nvPr/>
        </p:nvCxnSpPr>
        <p:spPr bwMode="auto">
          <a:xfrm>
            <a:off x="6204954" y="2999655"/>
            <a:ext cx="489128" cy="276412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BF533F-90BC-4962-B33B-069A9936F774}"/>
              </a:ext>
            </a:extLst>
          </p:cNvPr>
          <p:cNvCxnSpPr>
            <a:stCxn id="37" idx="2"/>
          </p:cNvCxnSpPr>
          <p:nvPr/>
        </p:nvCxnSpPr>
        <p:spPr bwMode="auto">
          <a:xfrm flipH="1">
            <a:off x="6204954" y="2799268"/>
            <a:ext cx="52204" cy="210624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5">
                <a:extLst>
                  <a:ext uri="{FF2B5EF4-FFF2-40B4-BE49-F238E27FC236}">
                    <a16:creationId xmlns:a16="http://schemas.microsoft.com/office/drawing/2014/main" id="{416FB876-E5CB-4C40-A5BB-6B97045C3037}"/>
                  </a:ext>
                </a:extLst>
              </p:cNvPr>
              <p:cNvSpPr txBox="1"/>
              <p:nvPr/>
            </p:nvSpPr>
            <p:spPr>
              <a:xfrm>
                <a:off x="6777787" y="3141687"/>
                <a:ext cx="436853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7" charset="0"/>
                    <a:ea typeface="ＭＳ Ｐゴシック" pitchFamily="-107" charset="-128"/>
                    <a:cs typeface="ＭＳ Ｐゴシック" pitchFamily="-107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endParaRPr>
              </a:p>
            </p:txBody>
          </p:sp>
        </mc:Choice>
        <mc:Fallback xmlns="">
          <p:sp>
            <p:nvSpPr>
              <p:cNvPr id="55" name="TextBox 55">
                <a:extLst>
                  <a:ext uri="{FF2B5EF4-FFF2-40B4-BE49-F238E27FC236}">
                    <a16:creationId xmlns:a16="http://schemas.microsoft.com/office/drawing/2014/main" id="{416FB876-E5CB-4C40-A5BB-6B97045C3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87" y="3141687"/>
                <a:ext cx="436853" cy="302840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43B665C7-62BE-4EB6-A4F3-F0872C487E09}"/>
              </a:ext>
            </a:extLst>
          </p:cNvPr>
          <p:cNvSpPr txBox="1"/>
          <p:nvPr/>
        </p:nvSpPr>
        <p:spPr>
          <a:xfrm>
            <a:off x="4720548" y="2812888"/>
            <a:ext cx="85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multiply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C1590600-F379-48B8-9EE7-3C6848AA69B4}"/>
              </a:ext>
            </a:extLst>
          </p:cNvPr>
          <p:cNvSpPr txBox="1">
            <a:spLocks/>
          </p:cNvSpPr>
          <p:nvPr/>
        </p:nvSpPr>
        <p:spPr bwMode="auto">
          <a:xfrm>
            <a:off x="711200" y="4176811"/>
            <a:ext cx="7772400" cy="89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Conducting </a:t>
            </a:r>
            <a:r>
              <a:rPr lang="en-US" kern="0" dirty="0" err="1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SpMV_T</a:t>
            </a:r>
            <a:r>
              <a:rPr lang="en-US" kern="0" dirty="0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 is challenging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kern="0" dirty="0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Intuitive approach is to explicitly transpose W to W</a:t>
            </a:r>
            <a:r>
              <a:rPr lang="en-US" sz="2200" kern="0" baseline="30000" dirty="0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 by using csr2csc (a function in </a:t>
            </a:r>
            <a:r>
              <a:rPr lang="en-US" sz="2200" kern="0" dirty="0" err="1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cuSPARSE</a:t>
            </a:r>
            <a:r>
              <a:rPr lang="en-US" sz="2200" kern="0" dirty="0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 library)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kern="0" dirty="0">
                <a:solidFill>
                  <a:srgbClr val="000000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This approach is expensive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kern="0" dirty="0">
                <a:solidFill>
                  <a:schemeClr val="tx1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Overhead to transpose the matrix is large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kern="0" dirty="0">
                <a:solidFill>
                  <a:schemeClr val="tx1"/>
                </a:solidFill>
                <a:latin typeface="Times" panose="02020603050405020304" pitchFamily="18" charset="0"/>
                <a:ea typeface="ＭＳ Ｐゴシック"/>
                <a:cs typeface="Times" panose="02020603050405020304" pitchFamily="18" charset="0"/>
              </a:rPr>
              <a:t>Demand of memory space is doubled (store both CSR&amp;CSC)</a:t>
            </a:r>
          </a:p>
          <a:p>
            <a:pPr lvl="2"/>
            <a:endParaRPr lang="en-US" kern="0" dirty="0">
              <a:solidFill>
                <a:srgbClr val="808080"/>
              </a:solidFill>
              <a:latin typeface="Times" panose="02020603050405020304" pitchFamily="18" charset="0"/>
              <a:ea typeface="ＭＳ Ｐゴシック"/>
              <a:cs typeface="Times" panose="02020603050405020304" pitchFamily="18" charset="0"/>
            </a:endParaRPr>
          </a:p>
        </p:txBody>
      </p:sp>
      <p:sp>
        <p:nvSpPr>
          <p:cNvPr id="58" name="TextBox 55">
            <a:extLst>
              <a:ext uri="{FF2B5EF4-FFF2-40B4-BE49-F238E27FC236}">
                <a16:creationId xmlns:a16="http://schemas.microsoft.com/office/drawing/2014/main" id="{3CC6E011-18E8-45FF-9867-D10BE2D60E91}"/>
              </a:ext>
            </a:extLst>
          </p:cNvPr>
          <p:cNvSpPr txBox="1"/>
          <p:nvPr/>
        </p:nvSpPr>
        <p:spPr>
          <a:xfrm>
            <a:off x="642772" y="237462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W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174B699-4B3D-48E2-849C-C2280EFC1319}"/>
              </a:ext>
            </a:extLst>
          </p:cNvPr>
          <p:cNvSpPr/>
          <p:nvPr/>
        </p:nvSpPr>
        <p:spPr bwMode="auto">
          <a:xfrm>
            <a:off x="6565257" y="3276067"/>
            <a:ext cx="257649" cy="256032"/>
          </a:xfrm>
          <a:prstGeom prst="ellipse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id="{9FA08E3D-4859-4226-AF8E-9D7B5AED2652}"/>
              </a:ext>
            </a:extLst>
          </p:cNvPr>
          <p:cNvSpPr txBox="1">
            <a:spLocks/>
          </p:cNvSpPr>
          <p:nvPr/>
        </p:nvSpPr>
        <p:spPr>
          <a:xfrm>
            <a:off x="6119072" y="3750652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61" name="TextBox 19">
            <a:extLst>
              <a:ext uri="{FF2B5EF4-FFF2-40B4-BE49-F238E27FC236}">
                <a16:creationId xmlns:a16="http://schemas.microsoft.com/office/drawing/2014/main" id="{C6AE34D0-4597-46FE-8D72-719B1CA4D47D}"/>
              </a:ext>
            </a:extLst>
          </p:cNvPr>
          <p:cNvSpPr txBox="1">
            <a:spLocks/>
          </p:cNvSpPr>
          <p:nvPr/>
        </p:nvSpPr>
        <p:spPr>
          <a:xfrm>
            <a:off x="6415448" y="3750652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62" name="TextBox 19">
            <a:extLst>
              <a:ext uri="{FF2B5EF4-FFF2-40B4-BE49-F238E27FC236}">
                <a16:creationId xmlns:a16="http://schemas.microsoft.com/office/drawing/2014/main" id="{3585E33D-DAA5-40E1-9FF8-10C8E182AE38}"/>
              </a:ext>
            </a:extLst>
          </p:cNvPr>
          <p:cNvSpPr txBox="1">
            <a:spLocks/>
          </p:cNvSpPr>
          <p:nvPr/>
        </p:nvSpPr>
        <p:spPr>
          <a:xfrm>
            <a:off x="6711824" y="3750652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63" name="TextBox 19">
            <a:extLst>
              <a:ext uri="{FF2B5EF4-FFF2-40B4-BE49-F238E27FC236}">
                <a16:creationId xmlns:a16="http://schemas.microsoft.com/office/drawing/2014/main" id="{1ED2BAF2-B414-4C9D-88F0-D89066DCB362}"/>
              </a:ext>
            </a:extLst>
          </p:cNvPr>
          <p:cNvSpPr txBox="1">
            <a:spLocks/>
          </p:cNvSpPr>
          <p:nvPr/>
        </p:nvSpPr>
        <p:spPr>
          <a:xfrm>
            <a:off x="7008200" y="3750652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64" name="TextBox 55">
            <a:extLst>
              <a:ext uri="{FF2B5EF4-FFF2-40B4-BE49-F238E27FC236}">
                <a16:creationId xmlns:a16="http://schemas.microsoft.com/office/drawing/2014/main" id="{CC359623-1362-451F-B3CC-9FDDAE85F51D}"/>
              </a:ext>
            </a:extLst>
          </p:cNvPr>
          <p:cNvSpPr txBox="1"/>
          <p:nvPr/>
        </p:nvSpPr>
        <p:spPr>
          <a:xfrm>
            <a:off x="6023408" y="367678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65" name="TextBox 55">
            <a:extLst>
              <a:ext uri="{FF2B5EF4-FFF2-40B4-BE49-F238E27FC236}">
                <a16:creationId xmlns:a16="http://schemas.microsoft.com/office/drawing/2014/main" id="{5FAA8F51-AD0E-4944-9E7D-6F61C60C2462}"/>
              </a:ext>
            </a:extLst>
          </p:cNvPr>
          <p:cNvSpPr txBox="1"/>
          <p:nvPr/>
        </p:nvSpPr>
        <p:spPr>
          <a:xfrm>
            <a:off x="6319635" y="367678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66" name="TextBox 55">
            <a:extLst>
              <a:ext uri="{FF2B5EF4-FFF2-40B4-BE49-F238E27FC236}">
                <a16:creationId xmlns:a16="http://schemas.microsoft.com/office/drawing/2014/main" id="{51A147A4-947C-4F55-88E2-DA3DA8F034BA}"/>
              </a:ext>
            </a:extLst>
          </p:cNvPr>
          <p:cNvSpPr txBox="1"/>
          <p:nvPr/>
        </p:nvSpPr>
        <p:spPr>
          <a:xfrm>
            <a:off x="6912090" y="367678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67" name="TextBox 55">
            <a:extLst>
              <a:ext uri="{FF2B5EF4-FFF2-40B4-BE49-F238E27FC236}">
                <a16:creationId xmlns:a16="http://schemas.microsoft.com/office/drawing/2014/main" id="{EB5A3D5B-AE1E-48C8-9CD5-309DF25CDCBE}"/>
              </a:ext>
            </a:extLst>
          </p:cNvPr>
          <p:cNvSpPr txBox="1"/>
          <p:nvPr/>
        </p:nvSpPr>
        <p:spPr>
          <a:xfrm>
            <a:off x="6615862" y="367678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15B2AE1-0B0B-4683-995D-2E27E2E1FD4E}"/>
              </a:ext>
            </a:extLst>
          </p:cNvPr>
          <p:cNvCxnSpPr>
            <a:stCxn id="39" idx="2"/>
          </p:cNvCxnSpPr>
          <p:nvPr/>
        </p:nvCxnSpPr>
        <p:spPr bwMode="auto">
          <a:xfrm flipH="1">
            <a:off x="6825529" y="2799268"/>
            <a:ext cx="24381" cy="231039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911BA-55E2-4C29-AF4E-CC8B58E8F7C6}"/>
              </a:ext>
            </a:extLst>
          </p:cNvPr>
          <p:cNvCxnSpPr>
            <a:stCxn id="40" idx="2"/>
          </p:cNvCxnSpPr>
          <p:nvPr/>
        </p:nvCxnSpPr>
        <p:spPr bwMode="auto">
          <a:xfrm flipH="1">
            <a:off x="7120345" y="2799268"/>
            <a:ext cx="25941" cy="32746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5C06CC-333D-43AA-A600-C61A5D2F1542}"/>
              </a:ext>
            </a:extLst>
          </p:cNvPr>
          <p:cNvCxnSpPr>
            <a:stCxn id="59" idx="4"/>
          </p:cNvCxnSpPr>
          <p:nvPr/>
        </p:nvCxnSpPr>
        <p:spPr bwMode="auto">
          <a:xfrm>
            <a:off x="6694082" y="3532099"/>
            <a:ext cx="206733" cy="210352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197BA8-2DB7-4C55-B097-B649DA2A8AF9}"/>
              </a:ext>
            </a:extLst>
          </p:cNvPr>
          <p:cNvCxnSpPr>
            <a:endCxn id="59" idx="0"/>
          </p:cNvCxnSpPr>
          <p:nvPr/>
        </p:nvCxnSpPr>
        <p:spPr bwMode="auto">
          <a:xfrm flipH="1">
            <a:off x="6694082" y="3043578"/>
            <a:ext cx="126404" cy="232489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F7AD69-D4A2-4AE0-9067-D09B7D7E33F6}"/>
              </a:ext>
            </a:extLst>
          </p:cNvPr>
          <p:cNvCxnSpPr>
            <a:endCxn id="59" idx="0"/>
          </p:cNvCxnSpPr>
          <p:nvPr/>
        </p:nvCxnSpPr>
        <p:spPr bwMode="auto">
          <a:xfrm flipH="1">
            <a:off x="6694082" y="3120665"/>
            <a:ext cx="426263" cy="155402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55">
            <a:extLst>
              <a:ext uri="{FF2B5EF4-FFF2-40B4-BE49-F238E27FC236}">
                <a16:creationId xmlns:a16="http://schemas.microsoft.com/office/drawing/2014/main" id="{F1C58521-DAB8-44E1-97DD-EC45D1CEF8F6}"/>
              </a:ext>
            </a:extLst>
          </p:cNvPr>
          <p:cNvSpPr txBox="1"/>
          <p:nvPr/>
        </p:nvSpPr>
        <p:spPr>
          <a:xfrm>
            <a:off x="803424" y="2306250"/>
            <a:ext cx="94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SCSR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74" name="Rounded Rectangle 142">
            <a:extLst>
              <a:ext uri="{FF2B5EF4-FFF2-40B4-BE49-F238E27FC236}">
                <a16:creationId xmlns:a16="http://schemas.microsoft.com/office/drawing/2014/main" id="{CA37C213-FE3E-467D-B9E5-15F939B8C322}"/>
              </a:ext>
            </a:extLst>
          </p:cNvPr>
          <p:cNvSpPr/>
          <p:nvPr/>
        </p:nvSpPr>
        <p:spPr bwMode="auto">
          <a:xfrm>
            <a:off x="580542" y="4295507"/>
            <a:ext cx="7268058" cy="1419493"/>
          </a:xfrm>
          <a:prstGeom prst="round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T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 intra thread behavior: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Multiplies each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val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[]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element to corresponding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x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 element serially</a:t>
            </a:r>
            <a:endParaRPr kumimoji="0" lang="en-US" sz="2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ＭＳ Ｐゴシック" pitchFamily="-65" charset="-128"/>
              <a:cs typeface="Times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Accumulates all intermediate results to register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Adds final result in register to corresponding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 element 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18E7C99-CEC0-416F-A3E3-99D87DD0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368" y="137160"/>
            <a:ext cx="3822083" cy="1171366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FD212D96-D676-4FC7-A46D-4675B6AE327B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73" grpId="0"/>
      <p:bldP spid="74" grpId="0" animBg="1"/>
      <p:bldP spid="7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222643" y="4036367"/>
            <a:ext cx="43299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b="1" dirty="0">
                <a:ea typeface="宋体" charset="-122"/>
              </a:rPr>
              <a:t>Novel technologies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70942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HPC Platforms Become More Powerful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BE94D-6FDC-4028-A4F8-58B573CA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858" y="854694"/>
            <a:ext cx="4800600" cy="3159054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5B60CC1B-CFC4-4A94-97A4-B1AF9F55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8" y="3429000"/>
            <a:ext cx="381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b="1" dirty="0">
                <a:ea typeface="宋体" charset="-122"/>
              </a:rPr>
              <a:t>Emerging Architectures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289A26A0-EA73-4637-B78D-C6317BCE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19" y="1295400"/>
            <a:ext cx="3429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b="1" dirty="0">
                <a:ea typeface="宋体" charset="-122"/>
              </a:rPr>
              <a:t>HPC devices’ peak performance keeps increasing in last decade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9336E3-B6A9-4B9E-A7F2-7E37891EB86A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B5C13-3939-4A61-B928-CD0898964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032" y="4667259"/>
            <a:ext cx="1832812" cy="1853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FF1B07-6348-4BB7-AEEC-0901DBD63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661" y="4667259"/>
            <a:ext cx="1546062" cy="1853292"/>
          </a:xfrm>
          <a:prstGeom prst="rect">
            <a:avLst/>
          </a:prstGeom>
        </p:spPr>
      </p:pic>
      <p:pic>
        <p:nvPicPr>
          <p:cNvPr id="1026" name="Picture 2" descr="Image result for google tpu">
            <a:extLst>
              <a:ext uri="{FF2B5EF4-FFF2-40B4-BE49-F238E27FC236}">
                <a16:creationId xmlns:a16="http://schemas.microsoft.com/office/drawing/2014/main" id="{D3F3D386-F9C6-4475-A84E-25AEA86C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9" y="4013748"/>
            <a:ext cx="2526409" cy="13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icron's automata processor">
            <a:extLst>
              <a:ext uri="{FF2B5EF4-FFF2-40B4-BE49-F238E27FC236}">
                <a16:creationId xmlns:a16="http://schemas.microsoft.com/office/drawing/2014/main" id="{AEC6A600-D39E-40D9-90A9-56754F02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18" y="5438484"/>
            <a:ext cx="2526409" cy="132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9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5265451" cy="1077218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Unified GPU Kernel: Handle Both </a:t>
            </a:r>
            <a:r>
              <a:rPr lang="en-US" altLang="zh-CN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SpMV</a:t>
            </a: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</a:t>
            </a:r>
            <a:r>
              <a:rPr lang="en-US" altLang="zh-CN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SpMV_T</a:t>
            </a:r>
            <a:endParaRPr lang="en-US" altLang="zh-CN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7" y="1378803"/>
            <a:ext cx="88907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Unified data structure for </a:t>
            </a:r>
            <a:r>
              <a:rPr lang="en-US" altLang="zh-CN" dirty="0" err="1">
                <a:ea typeface="宋体" charset="-122"/>
              </a:rPr>
              <a:t>SpMV</a:t>
            </a:r>
            <a:r>
              <a:rPr lang="en-US" altLang="zh-CN" dirty="0">
                <a:ea typeface="宋体" charset="-122"/>
              </a:rPr>
              <a:t> &amp; </a:t>
            </a:r>
            <a:r>
              <a:rPr lang="en-US" altLang="zh-CN" dirty="0" err="1">
                <a:ea typeface="宋体" charset="-122"/>
              </a:rPr>
              <a:t>SpMV_T</a:t>
            </a:r>
            <a:endParaRPr lang="en-US" altLang="zh-CN" dirty="0">
              <a:ea typeface="宋体" charset="-122"/>
            </a:endParaRP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Conducting </a:t>
            </a:r>
            <a:r>
              <a:rPr lang="en-US" altLang="zh-CN" sz="2200" dirty="0" err="1">
                <a:ea typeface="宋体" charset="-122"/>
              </a:rPr>
              <a:t>SpMV_T</a:t>
            </a:r>
            <a:r>
              <a:rPr lang="en-US" altLang="zh-CN" sz="2200" dirty="0">
                <a:ea typeface="宋体" charset="-122"/>
              </a:rPr>
              <a:t> on SCSR instead of CSC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4E116F8-B96F-493E-9603-9F71C58F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68" y="132850"/>
            <a:ext cx="3822083" cy="1171366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13AAEEE-58E8-4F81-A0C0-449987B6DD50}"/>
              </a:ext>
            </a:extLst>
          </p:cNvPr>
          <p:cNvGrpSpPr/>
          <p:nvPr/>
        </p:nvGrpSpPr>
        <p:grpSpPr>
          <a:xfrm>
            <a:off x="2184327" y="3526606"/>
            <a:ext cx="2048364" cy="295466"/>
            <a:chOff x="3949972" y="4817797"/>
            <a:chExt cx="2048364" cy="295466"/>
          </a:xfrm>
        </p:grpSpPr>
        <p:sp>
          <p:nvSpPr>
            <p:cNvPr id="211" name="TextBox 8">
              <a:extLst>
                <a:ext uri="{FF2B5EF4-FFF2-40B4-BE49-F238E27FC236}">
                  <a16:creationId xmlns:a16="http://schemas.microsoft.com/office/drawing/2014/main" id="{25DCC550-8318-4682-A62A-7A1562434998}"/>
                </a:ext>
              </a:extLst>
            </p:cNvPr>
            <p:cNvSpPr txBox="1">
              <a:spLocks/>
            </p:cNvSpPr>
            <p:nvPr/>
          </p:nvSpPr>
          <p:spPr>
            <a:xfrm>
              <a:off x="3949972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212" name="TextBox 9">
              <a:extLst>
                <a:ext uri="{FF2B5EF4-FFF2-40B4-BE49-F238E27FC236}">
                  <a16:creationId xmlns:a16="http://schemas.microsoft.com/office/drawing/2014/main" id="{9910CD0A-76BB-4C8F-B941-1978913AEE11}"/>
                </a:ext>
              </a:extLst>
            </p:cNvPr>
            <p:cNvSpPr txBox="1">
              <a:spLocks/>
            </p:cNvSpPr>
            <p:nvPr/>
          </p:nvSpPr>
          <p:spPr>
            <a:xfrm>
              <a:off x="4242598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13" name="TextBox 10">
              <a:extLst>
                <a:ext uri="{FF2B5EF4-FFF2-40B4-BE49-F238E27FC236}">
                  <a16:creationId xmlns:a16="http://schemas.microsoft.com/office/drawing/2014/main" id="{43163E2D-F080-41D6-983B-24E17EDEA21B}"/>
                </a:ext>
              </a:extLst>
            </p:cNvPr>
            <p:cNvSpPr txBox="1">
              <a:spLocks/>
            </p:cNvSpPr>
            <p:nvPr/>
          </p:nvSpPr>
          <p:spPr>
            <a:xfrm>
              <a:off x="4535224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214" name="TextBox 11">
              <a:extLst>
                <a:ext uri="{FF2B5EF4-FFF2-40B4-BE49-F238E27FC236}">
                  <a16:creationId xmlns:a16="http://schemas.microsoft.com/office/drawing/2014/main" id="{3E27E2D6-9FCD-4260-B978-13E7F9F5AD5F}"/>
                </a:ext>
              </a:extLst>
            </p:cNvPr>
            <p:cNvSpPr txBox="1">
              <a:spLocks/>
            </p:cNvSpPr>
            <p:nvPr/>
          </p:nvSpPr>
          <p:spPr>
            <a:xfrm>
              <a:off x="4827850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15" name="TextBox 12">
              <a:extLst>
                <a:ext uri="{FF2B5EF4-FFF2-40B4-BE49-F238E27FC236}">
                  <a16:creationId xmlns:a16="http://schemas.microsoft.com/office/drawing/2014/main" id="{AB697941-E62B-4549-AD58-EDB097472EA1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216" name="TextBox 13">
              <a:extLst>
                <a:ext uri="{FF2B5EF4-FFF2-40B4-BE49-F238E27FC236}">
                  <a16:creationId xmlns:a16="http://schemas.microsoft.com/office/drawing/2014/main" id="{05DBB28F-9814-4177-97D4-B56937E461CE}"/>
                </a:ext>
              </a:extLst>
            </p:cNvPr>
            <p:cNvSpPr txBox="1">
              <a:spLocks/>
            </p:cNvSpPr>
            <p:nvPr/>
          </p:nvSpPr>
          <p:spPr>
            <a:xfrm>
              <a:off x="5413102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217" name="TextBox 14">
              <a:extLst>
                <a:ext uri="{FF2B5EF4-FFF2-40B4-BE49-F238E27FC236}">
                  <a16:creationId xmlns:a16="http://schemas.microsoft.com/office/drawing/2014/main" id="{F79C9108-1134-4F38-B88C-DECFBC60A661}"/>
                </a:ext>
              </a:extLst>
            </p:cNvPr>
            <p:cNvSpPr txBox="1">
              <a:spLocks/>
            </p:cNvSpPr>
            <p:nvPr/>
          </p:nvSpPr>
          <p:spPr>
            <a:xfrm>
              <a:off x="5705728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BD92EBF-7D73-40AD-B096-9CFA598F0F3E}"/>
              </a:ext>
            </a:extLst>
          </p:cNvPr>
          <p:cNvGrpSpPr/>
          <p:nvPr/>
        </p:nvGrpSpPr>
        <p:grpSpPr>
          <a:xfrm>
            <a:off x="2108505" y="3134733"/>
            <a:ext cx="2094614" cy="295466"/>
            <a:chOff x="3903722" y="5348240"/>
            <a:chExt cx="2094614" cy="295466"/>
          </a:xfrm>
        </p:grpSpPr>
        <p:sp>
          <p:nvSpPr>
            <p:cNvPr id="219" name="TextBox 19">
              <a:extLst>
                <a:ext uri="{FF2B5EF4-FFF2-40B4-BE49-F238E27FC236}">
                  <a16:creationId xmlns:a16="http://schemas.microsoft.com/office/drawing/2014/main" id="{7DC1901F-B54D-4B9B-9CC9-B12A9CDA2231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220" name="TextBox 19">
              <a:extLst>
                <a:ext uri="{FF2B5EF4-FFF2-40B4-BE49-F238E27FC236}">
                  <a16:creationId xmlns:a16="http://schemas.microsoft.com/office/drawing/2014/main" id="{EE6836B3-753B-4B7C-8724-CE9A78F96A0E}"/>
                </a:ext>
              </a:extLst>
            </p:cNvPr>
            <p:cNvSpPr txBox="1">
              <a:spLocks/>
            </p:cNvSpPr>
            <p:nvPr/>
          </p:nvSpPr>
          <p:spPr>
            <a:xfrm>
              <a:off x="4507684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221" name="TextBox 19">
              <a:extLst>
                <a:ext uri="{FF2B5EF4-FFF2-40B4-BE49-F238E27FC236}">
                  <a16:creationId xmlns:a16="http://schemas.microsoft.com/office/drawing/2014/main" id="{58C99908-1CB3-4A11-A342-06CA755E6778}"/>
                </a:ext>
              </a:extLst>
            </p:cNvPr>
            <p:cNvSpPr txBox="1">
              <a:spLocks/>
            </p:cNvSpPr>
            <p:nvPr/>
          </p:nvSpPr>
          <p:spPr>
            <a:xfrm>
              <a:off x="4205703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22" name="TextBox 19">
              <a:extLst>
                <a:ext uri="{FF2B5EF4-FFF2-40B4-BE49-F238E27FC236}">
                  <a16:creationId xmlns:a16="http://schemas.microsoft.com/office/drawing/2014/main" id="{C9656BCF-AA52-4890-ABDD-0A3B9F1FEC64}"/>
                </a:ext>
              </a:extLst>
            </p:cNvPr>
            <p:cNvSpPr txBox="1">
              <a:spLocks/>
            </p:cNvSpPr>
            <p:nvPr/>
          </p:nvSpPr>
          <p:spPr>
            <a:xfrm>
              <a:off x="4809665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23" name="TextBox 19">
              <a:extLst>
                <a:ext uri="{FF2B5EF4-FFF2-40B4-BE49-F238E27FC236}">
                  <a16:creationId xmlns:a16="http://schemas.microsoft.com/office/drawing/2014/main" id="{1D07AD25-54A3-4DD7-B093-7FE4E95CFA2B}"/>
                </a:ext>
              </a:extLst>
            </p:cNvPr>
            <p:cNvSpPr txBox="1">
              <a:spLocks/>
            </p:cNvSpPr>
            <p:nvPr/>
          </p:nvSpPr>
          <p:spPr>
            <a:xfrm>
              <a:off x="5111646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224" name="TextBox 19">
              <a:extLst>
                <a:ext uri="{FF2B5EF4-FFF2-40B4-BE49-F238E27FC236}">
                  <a16:creationId xmlns:a16="http://schemas.microsoft.com/office/drawing/2014/main" id="{E51812F9-CF9E-41B2-89B0-289BF5EB3A77}"/>
                </a:ext>
              </a:extLst>
            </p:cNvPr>
            <p:cNvSpPr txBox="1">
              <a:spLocks/>
            </p:cNvSpPr>
            <p:nvPr/>
          </p:nvSpPr>
          <p:spPr>
            <a:xfrm>
              <a:off x="5715606" y="5348240"/>
              <a:ext cx="282730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225" name="TextBox 19">
              <a:extLst>
                <a:ext uri="{FF2B5EF4-FFF2-40B4-BE49-F238E27FC236}">
                  <a16:creationId xmlns:a16="http://schemas.microsoft.com/office/drawing/2014/main" id="{33B6F080-D3C3-4676-8305-F248E6569DDC}"/>
                </a:ext>
              </a:extLst>
            </p:cNvPr>
            <p:cNvSpPr txBox="1">
              <a:spLocks/>
            </p:cNvSpPr>
            <p:nvPr/>
          </p:nvSpPr>
          <p:spPr>
            <a:xfrm>
              <a:off x="5413627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C7437C4-3196-44C5-9D90-5453E74EC6C5}"/>
              </a:ext>
            </a:extLst>
          </p:cNvPr>
          <p:cNvGrpSpPr/>
          <p:nvPr/>
        </p:nvGrpSpPr>
        <p:grpSpPr>
          <a:xfrm>
            <a:off x="2089684" y="2772221"/>
            <a:ext cx="1509362" cy="295466"/>
            <a:chOff x="3903722" y="5741035"/>
            <a:chExt cx="1509362" cy="295466"/>
          </a:xfrm>
        </p:grpSpPr>
        <p:sp>
          <p:nvSpPr>
            <p:cNvPr id="227" name="TextBox 19">
              <a:extLst>
                <a:ext uri="{FF2B5EF4-FFF2-40B4-BE49-F238E27FC236}">
                  <a16:creationId xmlns:a16="http://schemas.microsoft.com/office/drawing/2014/main" id="{C2726217-FB0B-4FC0-BAF1-2D1153DADCCD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228" name="TextBox 19">
              <a:extLst>
                <a:ext uri="{FF2B5EF4-FFF2-40B4-BE49-F238E27FC236}">
                  <a16:creationId xmlns:a16="http://schemas.microsoft.com/office/drawing/2014/main" id="{60A8B88F-F380-44BD-BEBB-902406FFF8DF}"/>
                </a:ext>
              </a:extLst>
            </p:cNvPr>
            <p:cNvSpPr txBox="1">
              <a:spLocks/>
            </p:cNvSpPr>
            <p:nvPr/>
          </p:nvSpPr>
          <p:spPr>
            <a:xfrm>
              <a:off x="4207911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29" name="TextBox 19">
              <a:extLst>
                <a:ext uri="{FF2B5EF4-FFF2-40B4-BE49-F238E27FC236}">
                  <a16:creationId xmlns:a16="http://schemas.microsoft.com/office/drawing/2014/main" id="{0E0C2E26-45A2-4B5A-A682-19AA5A2B2D2D}"/>
                </a:ext>
              </a:extLst>
            </p:cNvPr>
            <p:cNvSpPr txBox="1">
              <a:spLocks/>
            </p:cNvSpPr>
            <p:nvPr/>
          </p:nvSpPr>
          <p:spPr>
            <a:xfrm>
              <a:off x="4512100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30" name="TextBox 19">
              <a:extLst>
                <a:ext uri="{FF2B5EF4-FFF2-40B4-BE49-F238E27FC236}">
                  <a16:creationId xmlns:a16="http://schemas.microsoft.com/office/drawing/2014/main" id="{6E2FC193-E125-463D-BF5B-1C17A1E1360A}"/>
                </a:ext>
              </a:extLst>
            </p:cNvPr>
            <p:cNvSpPr txBox="1">
              <a:spLocks/>
            </p:cNvSpPr>
            <p:nvPr/>
          </p:nvSpPr>
          <p:spPr>
            <a:xfrm>
              <a:off x="4816289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5</a:t>
              </a:r>
            </a:p>
          </p:txBody>
        </p:sp>
        <p:sp>
          <p:nvSpPr>
            <p:cNvPr id="231" name="TextBox 19">
              <a:extLst>
                <a:ext uri="{FF2B5EF4-FFF2-40B4-BE49-F238E27FC236}">
                  <a16:creationId xmlns:a16="http://schemas.microsoft.com/office/drawing/2014/main" id="{701AC1B4-F0B5-4178-8DC2-CFF0F6197926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7</a:t>
              </a:r>
            </a:p>
          </p:txBody>
        </p:sp>
      </p:grpSp>
      <p:sp>
        <p:nvSpPr>
          <p:cNvPr id="232" name="Left Bracket 231">
            <a:extLst>
              <a:ext uri="{FF2B5EF4-FFF2-40B4-BE49-F238E27FC236}">
                <a16:creationId xmlns:a16="http://schemas.microsoft.com/office/drawing/2014/main" id="{4FB0B05A-58D4-49DD-89CF-51247216DADF}"/>
              </a:ext>
            </a:extLst>
          </p:cNvPr>
          <p:cNvSpPr/>
          <p:nvPr/>
        </p:nvSpPr>
        <p:spPr bwMode="auto">
          <a:xfrm>
            <a:off x="2072239" y="3504820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3" name="Left Bracket 232">
            <a:extLst>
              <a:ext uri="{FF2B5EF4-FFF2-40B4-BE49-F238E27FC236}">
                <a16:creationId xmlns:a16="http://schemas.microsoft.com/office/drawing/2014/main" id="{ABBFF495-7B89-46B6-8069-CDC05B3299A2}"/>
              </a:ext>
            </a:extLst>
          </p:cNvPr>
          <p:cNvSpPr/>
          <p:nvPr/>
        </p:nvSpPr>
        <p:spPr bwMode="auto">
          <a:xfrm>
            <a:off x="2076501" y="3135418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4" name="Left Bracket 233">
            <a:extLst>
              <a:ext uri="{FF2B5EF4-FFF2-40B4-BE49-F238E27FC236}">
                <a16:creationId xmlns:a16="http://schemas.microsoft.com/office/drawing/2014/main" id="{18829EF2-2E6D-43B2-ACBA-DAEF0940D7AC}"/>
              </a:ext>
            </a:extLst>
          </p:cNvPr>
          <p:cNvSpPr/>
          <p:nvPr/>
        </p:nvSpPr>
        <p:spPr bwMode="auto">
          <a:xfrm>
            <a:off x="2076501" y="2753566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5" name="Right Bracket 234">
            <a:extLst>
              <a:ext uri="{FF2B5EF4-FFF2-40B4-BE49-F238E27FC236}">
                <a16:creationId xmlns:a16="http://schemas.microsoft.com/office/drawing/2014/main" id="{48782DA4-DA48-4974-8918-3DB716A2AEA7}"/>
              </a:ext>
            </a:extLst>
          </p:cNvPr>
          <p:cNvSpPr/>
          <p:nvPr/>
        </p:nvSpPr>
        <p:spPr bwMode="auto">
          <a:xfrm>
            <a:off x="3535038" y="2753566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6" name="TextBox 33">
            <a:extLst>
              <a:ext uri="{FF2B5EF4-FFF2-40B4-BE49-F238E27FC236}">
                <a16:creationId xmlns:a16="http://schemas.microsoft.com/office/drawing/2014/main" id="{51250D31-FB7C-487D-8640-3AE7B5C0B42C}"/>
              </a:ext>
            </a:extLst>
          </p:cNvPr>
          <p:cNvSpPr txBox="1"/>
          <p:nvPr/>
        </p:nvSpPr>
        <p:spPr>
          <a:xfrm>
            <a:off x="741693" y="2733419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row_ptr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237" name="TextBox 34">
            <a:extLst>
              <a:ext uri="{FF2B5EF4-FFF2-40B4-BE49-F238E27FC236}">
                <a16:creationId xmlns:a16="http://schemas.microsoft.com/office/drawing/2014/main" id="{C357428C-196A-456B-915E-D0689404C723}"/>
              </a:ext>
            </a:extLst>
          </p:cNvPr>
          <p:cNvSpPr txBox="1"/>
          <p:nvPr/>
        </p:nvSpPr>
        <p:spPr>
          <a:xfrm>
            <a:off x="731193" y="3135547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col_idx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238" name="TextBox 55">
            <a:extLst>
              <a:ext uri="{FF2B5EF4-FFF2-40B4-BE49-F238E27FC236}">
                <a16:creationId xmlns:a16="http://schemas.microsoft.com/office/drawing/2014/main" id="{C56EF1E0-DBF5-4C40-8907-C513506C682A}"/>
              </a:ext>
            </a:extLst>
          </p:cNvPr>
          <p:cNvSpPr txBox="1"/>
          <p:nvPr/>
        </p:nvSpPr>
        <p:spPr>
          <a:xfrm>
            <a:off x="733521" y="3489673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239" name="Right Bracket 238">
            <a:extLst>
              <a:ext uri="{FF2B5EF4-FFF2-40B4-BE49-F238E27FC236}">
                <a16:creationId xmlns:a16="http://schemas.microsoft.com/office/drawing/2014/main" id="{6BB02F6F-A32F-493D-B08C-89AC3C8EE2F4}"/>
              </a:ext>
            </a:extLst>
          </p:cNvPr>
          <p:cNvSpPr/>
          <p:nvPr/>
        </p:nvSpPr>
        <p:spPr bwMode="auto">
          <a:xfrm>
            <a:off x="4257077" y="3122446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0" name="Right Bracket 239">
            <a:extLst>
              <a:ext uri="{FF2B5EF4-FFF2-40B4-BE49-F238E27FC236}">
                <a16:creationId xmlns:a16="http://schemas.microsoft.com/office/drawing/2014/main" id="{4EC45135-1FDA-43A8-8673-6AF8886910E3}"/>
              </a:ext>
            </a:extLst>
          </p:cNvPr>
          <p:cNvSpPr/>
          <p:nvPr/>
        </p:nvSpPr>
        <p:spPr bwMode="auto">
          <a:xfrm>
            <a:off x="4257077" y="3514319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41" name="TextBox 19">
            <a:extLst>
              <a:ext uri="{FF2B5EF4-FFF2-40B4-BE49-F238E27FC236}">
                <a16:creationId xmlns:a16="http://schemas.microsoft.com/office/drawing/2014/main" id="{E3A7F9B9-B566-4EA7-9460-0139DC744BF2}"/>
              </a:ext>
            </a:extLst>
          </p:cNvPr>
          <p:cNvSpPr txBox="1">
            <a:spLocks/>
          </p:cNvSpPr>
          <p:nvPr/>
        </p:nvSpPr>
        <p:spPr>
          <a:xfrm>
            <a:off x="5914538" y="261288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42" name="TextBox 19">
            <a:extLst>
              <a:ext uri="{FF2B5EF4-FFF2-40B4-BE49-F238E27FC236}">
                <a16:creationId xmlns:a16="http://schemas.microsoft.com/office/drawing/2014/main" id="{8F2E3FF9-D7D3-4F3B-BAC9-94B5687338C4}"/>
              </a:ext>
            </a:extLst>
          </p:cNvPr>
          <p:cNvSpPr txBox="1">
            <a:spLocks/>
          </p:cNvSpPr>
          <p:nvPr/>
        </p:nvSpPr>
        <p:spPr>
          <a:xfrm>
            <a:off x="6210914" y="261288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43" name="TextBox 19">
            <a:extLst>
              <a:ext uri="{FF2B5EF4-FFF2-40B4-BE49-F238E27FC236}">
                <a16:creationId xmlns:a16="http://schemas.microsoft.com/office/drawing/2014/main" id="{07978E86-CD4B-4F23-A06B-DCCE0002A768}"/>
              </a:ext>
            </a:extLst>
          </p:cNvPr>
          <p:cNvSpPr txBox="1">
            <a:spLocks/>
          </p:cNvSpPr>
          <p:nvPr/>
        </p:nvSpPr>
        <p:spPr>
          <a:xfrm>
            <a:off x="6507290" y="261288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44" name="TextBox 19">
            <a:extLst>
              <a:ext uri="{FF2B5EF4-FFF2-40B4-BE49-F238E27FC236}">
                <a16:creationId xmlns:a16="http://schemas.microsoft.com/office/drawing/2014/main" id="{35F5DCBF-631A-4ED3-BF7E-BAAE74C80A7D}"/>
              </a:ext>
            </a:extLst>
          </p:cNvPr>
          <p:cNvSpPr txBox="1">
            <a:spLocks/>
          </p:cNvSpPr>
          <p:nvPr/>
        </p:nvSpPr>
        <p:spPr>
          <a:xfrm>
            <a:off x="6803666" y="261288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45" name="TextBox 55">
            <a:extLst>
              <a:ext uri="{FF2B5EF4-FFF2-40B4-BE49-F238E27FC236}">
                <a16:creationId xmlns:a16="http://schemas.microsoft.com/office/drawing/2014/main" id="{4EE1E023-D0D8-413A-9554-C9B6CCE825D5}"/>
              </a:ext>
            </a:extLst>
          </p:cNvPr>
          <p:cNvSpPr txBox="1"/>
          <p:nvPr/>
        </p:nvSpPr>
        <p:spPr>
          <a:xfrm>
            <a:off x="6788295" y="2606715"/>
            <a:ext cx="112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vector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</a:p>
        </p:txBody>
      </p:sp>
      <p:sp>
        <p:nvSpPr>
          <p:cNvPr id="246" name="TextBox 55">
            <a:extLst>
              <a:ext uri="{FF2B5EF4-FFF2-40B4-BE49-F238E27FC236}">
                <a16:creationId xmlns:a16="http://schemas.microsoft.com/office/drawing/2014/main" id="{CB8312EA-10C5-4255-A721-CD86378F16D0}"/>
              </a:ext>
            </a:extLst>
          </p:cNvPr>
          <p:cNvSpPr txBox="1"/>
          <p:nvPr/>
        </p:nvSpPr>
        <p:spPr>
          <a:xfrm>
            <a:off x="6934200" y="385068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resultant_v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</a:p>
        </p:txBody>
      </p:sp>
      <p:sp>
        <p:nvSpPr>
          <p:cNvPr id="247" name="TextBox 55">
            <a:extLst>
              <a:ext uri="{FF2B5EF4-FFF2-40B4-BE49-F238E27FC236}">
                <a16:creationId xmlns:a16="http://schemas.microsoft.com/office/drawing/2014/main" id="{9874D917-495E-46BE-9CF2-73BA6F88B4D5}"/>
              </a:ext>
            </a:extLst>
          </p:cNvPr>
          <p:cNvSpPr txBox="1"/>
          <p:nvPr/>
        </p:nvSpPr>
        <p:spPr>
          <a:xfrm>
            <a:off x="5818874" y="253901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248" name="TextBox 55">
            <a:extLst>
              <a:ext uri="{FF2B5EF4-FFF2-40B4-BE49-F238E27FC236}">
                <a16:creationId xmlns:a16="http://schemas.microsoft.com/office/drawing/2014/main" id="{C48E6A56-823A-4413-89DC-19CAA289B11D}"/>
              </a:ext>
            </a:extLst>
          </p:cNvPr>
          <p:cNvSpPr txBox="1"/>
          <p:nvPr/>
        </p:nvSpPr>
        <p:spPr>
          <a:xfrm>
            <a:off x="6115101" y="253901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249" name="TextBox 55">
            <a:extLst>
              <a:ext uri="{FF2B5EF4-FFF2-40B4-BE49-F238E27FC236}">
                <a16:creationId xmlns:a16="http://schemas.microsoft.com/office/drawing/2014/main" id="{6FBDADF2-4B02-42C7-B1E2-B75D24CF3617}"/>
              </a:ext>
            </a:extLst>
          </p:cNvPr>
          <p:cNvSpPr txBox="1"/>
          <p:nvPr/>
        </p:nvSpPr>
        <p:spPr>
          <a:xfrm>
            <a:off x="6707556" y="253901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250" name="TextBox 55">
            <a:extLst>
              <a:ext uri="{FF2B5EF4-FFF2-40B4-BE49-F238E27FC236}">
                <a16:creationId xmlns:a16="http://schemas.microsoft.com/office/drawing/2014/main" id="{BA23EDE5-6848-4C94-85EC-653C8113DD3D}"/>
              </a:ext>
            </a:extLst>
          </p:cNvPr>
          <p:cNvSpPr txBox="1"/>
          <p:nvPr/>
        </p:nvSpPr>
        <p:spPr>
          <a:xfrm>
            <a:off x="6411328" y="253901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251" name="TextBox 55">
            <a:extLst>
              <a:ext uri="{FF2B5EF4-FFF2-40B4-BE49-F238E27FC236}">
                <a16:creationId xmlns:a16="http://schemas.microsoft.com/office/drawing/2014/main" id="{0C867A64-295B-4785-8597-97BD0D81D81A}"/>
              </a:ext>
            </a:extLst>
          </p:cNvPr>
          <p:cNvSpPr txBox="1"/>
          <p:nvPr/>
        </p:nvSpPr>
        <p:spPr>
          <a:xfrm>
            <a:off x="2122821" y="3850689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252" name="TextBox 55">
            <a:extLst>
              <a:ext uri="{FF2B5EF4-FFF2-40B4-BE49-F238E27FC236}">
                <a16:creationId xmlns:a16="http://schemas.microsoft.com/office/drawing/2014/main" id="{B9E72057-BC8D-4159-AF63-89D127B86AAD}"/>
              </a:ext>
            </a:extLst>
          </p:cNvPr>
          <p:cNvSpPr txBox="1"/>
          <p:nvPr/>
        </p:nvSpPr>
        <p:spPr>
          <a:xfrm>
            <a:off x="2707759" y="3850689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253" name="TextBox 55">
            <a:extLst>
              <a:ext uri="{FF2B5EF4-FFF2-40B4-BE49-F238E27FC236}">
                <a16:creationId xmlns:a16="http://schemas.microsoft.com/office/drawing/2014/main" id="{B5F103CE-0267-4235-9910-DD1829DB2510}"/>
              </a:ext>
            </a:extLst>
          </p:cNvPr>
          <p:cNvSpPr txBox="1"/>
          <p:nvPr/>
        </p:nvSpPr>
        <p:spPr>
          <a:xfrm>
            <a:off x="3585166" y="3850689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89377AD-5290-4905-B4E0-CC7FE31A90DA}"/>
              </a:ext>
            </a:extLst>
          </p:cNvPr>
          <p:cNvCxnSpPr/>
          <p:nvPr/>
        </p:nvCxnSpPr>
        <p:spPr bwMode="auto">
          <a:xfrm flipV="1">
            <a:off x="2898621" y="3430199"/>
            <a:ext cx="3725549" cy="4236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36778C3-6ED6-4423-8BC0-E13CC0A24BBE}"/>
              </a:ext>
            </a:extLst>
          </p:cNvPr>
          <p:cNvCxnSpPr/>
          <p:nvPr/>
        </p:nvCxnSpPr>
        <p:spPr bwMode="auto">
          <a:xfrm flipV="1">
            <a:off x="3159225" y="3430199"/>
            <a:ext cx="3464945" cy="74587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D7B2D3CF-8308-44CB-9D3E-99A4B70604DB}"/>
              </a:ext>
            </a:extLst>
          </p:cNvPr>
          <p:cNvCxnSpPr>
            <a:stCxn id="223" idx="2"/>
          </p:cNvCxnSpPr>
          <p:nvPr/>
        </p:nvCxnSpPr>
        <p:spPr bwMode="auto">
          <a:xfrm>
            <a:off x="3462733" y="3430199"/>
            <a:ext cx="3161437" cy="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24CC581-B345-416A-81C9-B360228CA72B}"/>
              </a:ext>
            </a:extLst>
          </p:cNvPr>
          <p:cNvCxnSpPr/>
          <p:nvPr/>
        </p:nvCxnSpPr>
        <p:spPr bwMode="auto">
          <a:xfrm flipH="1">
            <a:off x="6045519" y="3440370"/>
            <a:ext cx="560694" cy="40622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4F269457-CC02-4AEB-85F1-590B948BFACC}"/>
              </a:ext>
            </a:extLst>
          </p:cNvPr>
          <p:cNvCxnSpPr/>
          <p:nvPr/>
        </p:nvCxnSpPr>
        <p:spPr bwMode="auto">
          <a:xfrm>
            <a:off x="6619011" y="3430199"/>
            <a:ext cx="315064" cy="42288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9" name="TextBox 55">
            <a:extLst>
              <a:ext uri="{FF2B5EF4-FFF2-40B4-BE49-F238E27FC236}">
                <a16:creationId xmlns:a16="http://schemas.microsoft.com/office/drawing/2014/main" id="{09C6C569-65BB-4A2A-A835-8347B21816E4}"/>
              </a:ext>
            </a:extLst>
          </p:cNvPr>
          <p:cNvSpPr txBox="1"/>
          <p:nvPr/>
        </p:nvSpPr>
        <p:spPr>
          <a:xfrm>
            <a:off x="5058334" y="3134733"/>
            <a:ext cx="85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multiply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60" name="TextBox 55">
            <a:extLst>
              <a:ext uri="{FF2B5EF4-FFF2-40B4-BE49-F238E27FC236}">
                <a16:creationId xmlns:a16="http://schemas.microsoft.com/office/drawing/2014/main" id="{B1DFE1C9-8D0E-427E-B105-D60101FF3D5A}"/>
              </a:ext>
            </a:extLst>
          </p:cNvPr>
          <p:cNvSpPr txBox="1"/>
          <p:nvPr/>
        </p:nvSpPr>
        <p:spPr>
          <a:xfrm>
            <a:off x="446456" y="2483702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W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61" name="TextBox 19">
            <a:extLst>
              <a:ext uri="{FF2B5EF4-FFF2-40B4-BE49-F238E27FC236}">
                <a16:creationId xmlns:a16="http://schemas.microsoft.com/office/drawing/2014/main" id="{5747F6C9-2074-44DC-A311-EEC2114A2DC3}"/>
              </a:ext>
            </a:extLst>
          </p:cNvPr>
          <p:cNvSpPr txBox="1">
            <a:spLocks/>
          </p:cNvSpPr>
          <p:nvPr/>
        </p:nvSpPr>
        <p:spPr>
          <a:xfrm>
            <a:off x="5922756" y="385973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62" name="TextBox 19">
            <a:extLst>
              <a:ext uri="{FF2B5EF4-FFF2-40B4-BE49-F238E27FC236}">
                <a16:creationId xmlns:a16="http://schemas.microsoft.com/office/drawing/2014/main" id="{29C3694D-5B7B-4E7A-BA59-B902C98D66D6}"/>
              </a:ext>
            </a:extLst>
          </p:cNvPr>
          <p:cNvSpPr txBox="1">
            <a:spLocks/>
          </p:cNvSpPr>
          <p:nvPr/>
        </p:nvSpPr>
        <p:spPr>
          <a:xfrm>
            <a:off x="6219132" y="385973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63" name="TextBox 19">
            <a:extLst>
              <a:ext uri="{FF2B5EF4-FFF2-40B4-BE49-F238E27FC236}">
                <a16:creationId xmlns:a16="http://schemas.microsoft.com/office/drawing/2014/main" id="{F1A434CE-CE5C-46DA-9CE1-FAAB0EDFB010}"/>
              </a:ext>
            </a:extLst>
          </p:cNvPr>
          <p:cNvSpPr txBox="1">
            <a:spLocks/>
          </p:cNvSpPr>
          <p:nvPr/>
        </p:nvSpPr>
        <p:spPr>
          <a:xfrm>
            <a:off x="6515508" y="385973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64" name="TextBox 19">
            <a:extLst>
              <a:ext uri="{FF2B5EF4-FFF2-40B4-BE49-F238E27FC236}">
                <a16:creationId xmlns:a16="http://schemas.microsoft.com/office/drawing/2014/main" id="{50DED77F-0354-4803-BE8B-1C0B68919067}"/>
              </a:ext>
            </a:extLst>
          </p:cNvPr>
          <p:cNvSpPr txBox="1">
            <a:spLocks/>
          </p:cNvSpPr>
          <p:nvPr/>
        </p:nvSpPr>
        <p:spPr>
          <a:xfrm>
            <a:off x="6811884" y="385973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65" name="TextBox 55">
            <a:extLst>
              <a:ext uri="{FF2B5EF4-FFF2-40B4-BE49-F238E27FC236}">
                <a16:creationId xmlns:a16="http://schemas.microsoft.com/office/drawing/2014/main" id="{87754893-FCB2-4A59-8DE4-9E135F88B18F}"/>
              </a:ext>
            </a:extLst>
          </p:cNvPr>
          <p:cNvSpPr txBox="1"/>
          <p:nvPr/>
        </p:nvSpPr>
        <p:spPr>
          <a:xfrm>
            <a:off x="5827092" y="378586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266" name="TextBox 55">
            <a:extLst>
              <a:ext uri="{FF2B5EF4-FFF2-40B4-BE49-F238E27FC236}">
                <a16:creationId xmlns:a16="http://schemas.microsoft.com/office/drawing/2014/main" id="{C106D355-F8B0-483C-B02A-BF09A50B72B9}"/>
              </a:ext>
            </a:extLst>
          </p:cNvPr>
          <p:cNvSpPr txBox="1"/>
          <p:nvPr/>
        </p:nvSpPr>
        <p:spPr>
          <a:xfrm>
            <a:off x="6123319" y="378586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267" name="TextBox 55">
            <a:extLst>
              <a:ext uri="{FF2B5EF4-FFF2-40B4-BE49-F238E27FC236}">
                <a16:creationId xmlns:a16="http://schemas.microsoft.com/office/drawing/2014/main" id="{7D15729A-98B1-4305-B551-1CB204482DC2}"/>
              </a:ext>
            </a:extLst>
          </p:cNvPr>
          <p:cNvSpPr txBox="1"/>
          <p:nvPr/>
        </p:nvSpPr>
        <p:spPr>
          <a:xfrm>
            <a:off x="6715774" y="378586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268" name="TextBox 55">
            <a:extLst>
              <a:ext uri="{FF2B5EF4-FFF2-40B4-BE49-F238E27FC236}">
                <a16:creationId xmlns:a16="http://schemas.microsoft.com/office/drawing/2014/main" id="{3B00AECF-F391-4A08-AC79-27C82F6AF189}"/>
              </a:ext>
            </a:extLst>
          </p:cNvPr>
          <p:cNvSpPr txBox="1"/>
          <p:nvPr/>
        </p:nvSpPr>
        <p:spPr>
          <a:xfrm>
            <a:off x="6419546" y="378586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3164340-06D7-4B9A-AC61-8456FC90F345}"/>
              </a:ext>
            </a:extLst>
          </p:cNvPr>
          <p:cNvCxnSpPr>
            <a:stCxn id="243" idx="2"/>
          </p:cNvCxnSpPr>
          <p:nvPr/>
        </p:nvCxnSpPr>
        <p:spPr bwMode="auto">
          <a:xfrm flipH="1">
            <a:off x="6606213" y="2908349"/>
            <a:ext cx="47381" cy="52185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7AE046B-D15A-472B-A580-B0DAE4DB4493}"/>
              </a:ext>
            </a:extLst>
          </p:cNvPr>
          <p:cNvCxnSpPr/>
          <p:nvPr/>
        </p:nvCxnSpPr>
        <p:spPr bwMode="auto">
          <a:xfrm>
            <a:off x="6617310" y="3440370"/>
            <a:ext cx="31532" cy="42181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1" name="TextBox 55">
            <a:extLst>
              <a:ext uri="{FF2B5EF4-FFF2-40B4-BE49-F238E27FC236}">
                <a16:creationId xmlns:a16="http://schemas.microsoft.com/office/drawing/2014/main" id="{20453719-4832-4BE8-8E48-2382511CC0E2}"/>
              </a:ext>
            </a:extLst>
          </p:cNvPr>
          <p:cNvSpPr txBox="1"/>
          <p:nvPr/>
        </p:nvSpPr>
        <p:spPr>
          <a:xfrm>
            <a:off x="716678" y="2384234"/>
            <a:ext cx="94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SCSR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72" name="TextBox 55">
            <a:extLst>
              <a:ext uri="{FF2B5EF4-FFF2-40B4-BE49-F238E27FC236}">
                <a16:creationId xmlns:a16="http://schemas.microsoft.com/office/drawing/2014/main" id="{0AAF919E-4960-4A38-AA7A-5B5DAFAC662A}"/>
              </a:ext>
            </a:extLst>
          </p:cNvPr>
          <p:cNvSpPr txBox="1"/>
          <p:nvPr/>
        </p:nvSpPr>
        <p:spPr>
          <a:xfrm>
            <a:off x="3850265" y="2314669"/>
            <a:ext cx="119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SpMV_T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73" name="TextBox 55">
            <a:extLst>
              <a:ext uri="{FF2B5EF4-FFF2-40B4-BE49-F238E27FC236}">
                <a16:creationId xmlns:a16="http://schemas.microsoft.com/office/drawing/2014/main" id="{BE788BCD-2132-41E8-BAAA-F21A8DBD26BB}"/>
              </a:ext>
            </a:extLst>
          </p:cNvPr>
          <p:cNvSpPr txBox="1"/>
          <p:nvPr/>
        </p:nvSpPr>
        <p:spPr>
          <a:xfrm>
            <a:off x="6075179" y="3451383"/>
            <a:ext cx="2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+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74" name="TextBox 55">
            <a:extLst>
              <a:ext uri="{FF2B5EF4-FFF2-40B4-BE49-F238E27FC236}">
                <a16:creationId xmlns:a16="http://schemas.microsoft.com/office/drawing/2014/main" id="{5BF42886-6311-4720-B8F3-11E6586C165B}"/>
              </a:ext>
            </a:extLst>
          </p:cNvPr>
          <p:cNvSpPr txBox="1"/>
          <p:nvPr/>
        </p:nvSpPr>
        <p:spPr>
          <a:xfrm>
            <a:off x="6409227" y="3526606"/>
            <a:ext cx="2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+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75" name="TextBox 55">
            <a:extLst>
              <a:ext uri="{FF2B5EF4-FFF2-40B4-BE49-F238E27FC236}">
                <a16:creationId xmlns:a16="http://schemas.microsoft.com/office/drawing/2014/main" id="{BF25B83F-68EE-47D6-86A4-E07B53870EF0}"/>
              </a:ext>
            </a:extLst>
          </p:cNvPr>
          <p:cNvSpPr txBox="1"/>
          <p:nvPr/>
        </p:nvSpPr>
        <p:spPr>
          <a:xfrm>
            <a:off x="6709663" y="3430198"/>
            <a:ext cx="2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+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76" name="Rounded Rectangle 7">
            <a:extLst>
              <a:ext uri="{FF2B5EF4-FFF2-40B4-BE49-F238E27FC236}">
                <a16:creationId xmlns:a16="http://schemas.microsoft.com/office/drawing/2014/main" id="{D2482D7D-CD19-44D1-B39B-3CBA555DC823}"/>
              </a:ext>
            </a:extLst>
          </p:cNvPr>
          <p:cNvSpPr/>
          <p:nvPr/>
        </p:nvSpPr>
        <p:spPr bwMode="auto">
          <a:xfrm>
            <a:off x="1084885" y="4981570"/>
            <a:ext cx="6832996" cy="1190630"/>
          </a:xfrm>
          <a:prstGeom prst="round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T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 intra thread behavior: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Multiplies each </a:t>
            </a:r>
            <a:r>
              <a:rPr kumimoji="0" 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val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[]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element with x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2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Adds each product directly to corresponding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 element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26C9819B-CFB1-440C-A077-C06D54F7871A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273" grpId="0"/>
      <p:bldP spid="274" grpId="0"/>
      <p:bldP spid="275" grpId="0"/>
      <p:bldP spid="2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5265451" cy="1077218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Unified GPU Kernel: Handle Both </a:t>
            </a:r>
            <a:r>
              <a:rPr lang="en-US" altLang="zh-CN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SpMV</a:t>
            </a: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</a:t>
            </a:r>
            <a:r>
              <a:rPr lang="en-US" altLang="zh-CN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SpMV_T</a:t>
            </a:r>
            <a:endParaRPr lang="en-US" altLang="zh-CN" b="1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7" y="1378803"/>
            <a:ext cx="88907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Unified data structure for </a:t>
            </a:r>
            <a:r>
              <a:rPr lang="en-US" altLang="zh-CN" dirty="0" err="1">
                <a:ea typeface="宋体" charset="-122"/>
              </a:rPr>
              <a:t>SpMV</a:t>
            </a:r>
            <a:r>
              <a:rPr lang="en-US" altLang="zh-CN" dirty="0">
                <a:ea typeface="宋体" charset="-122"/>
              </a:rPr>
              <a:t> &amp; </a:t>
            </a:r>
            <a:r>
              <a:rPr lang="en-US" altLang="zh-CN" dirty="0" err="1">
                <a:ea typeface="宋体" charset="-122"/>
              </a:rPr>
              <a:t>SpMV_T</a:t>
            </a:r>
            <a:endParaRPr lang="en-US" altLang="zh-CN" dirty="0">
              <a:ea typeface="宋体" charset="-122"/>
            </a:endParaRP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Conducting </a:t>
            </a:r>
            <a:r>
              <a:rPr lang="en-US" altLang="zh-CN" sz="2200" dirty="0" err="1">
                <a:ea typeface="宋体" charset="-122"/>
              </a:rPr>
              <a:t>SpMV_T</a:t>
            </a:r>
            <a:r>
              <a:rPr lang="en-US" altLang="zh-CN" sz="2200" dirty="0">
                <a:ea typeface="宋体" charset="-122"/>
              </a:rPr>
              <a:t> on SCSR instead of CSC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4E116F8-B96F-493E-9603-9F71C58F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68" y="132850"/>
            <a:ext cx="3822083" cy="1171366"/>
          </a:xfrm>
          <a:prstGeom prst="rect">
            <a:avLst/>
          </a:prstGeom>
        </p:spPr>
      </p:pic>
      <p:sp>
        <p:nvSpPr>
          <p:cNvPr id="141" name="Rounded Rectangle 7">
            <a:extLst>
              <a:ext uri="{FF2B5EF4-FFF2-40B4-BE49-F238E27FC236}">
                <a16:creationId xmlns:a16="http://schemas.microsoft.com/office/drawing/2014/main" id="{C53F9587-BD84-4F72-84D2-6F426537C106}"/>
              </a:ext>
            </a:extLst>
          </p:cNvPr>
          <p:cNvSpPr/>
          <p:nvPr/>
        </p:nvSpPr>
        <p:spPr bwMode="auto">
          <a:xfrm>
            <a:off x="1084885" y="4981570"/>
            <a:ext cx="6623507" cy="1237218"/>
          </a:xfrm>
          <a:prstGeom prst="roundRect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Inter thread behavior: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T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0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 and T</a:t>
            </a:r>
            <a:r>
              <a:rPr kumimoji="0" 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 add to the same y element at the same time point when they process their first </a:t>
            </a:r>
            <a:r>
              <a:rPr kumimoji="0" 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val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[]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ＭＳ Ｐゴシック" pitchFamily="-65" charset="-128"/>
                <a:cs typeface="Times" panose="02020603050405020304" pitchFamily="18" charset="0"/>
              </a:rPr>
              <a:t>element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C505A03-49FD-469F-80A1-1E75C5B1584E}"/>
              </a:ext>
            </a:extLst>
          </p:cNvPr>
          <p:cNvGrpSpPr/>
          <p:nvPr/>
        </p:nvGrpSpPr>
        <p:grpSpPr>
          <a:xfrm>
            <a:off x="2187726" y="3526606"/>
            <a:ext cx="2048364" cy="295466"/>
            <a:chOff x="3949972" y="4817797"/>
            <a:chExt cx="2048364" cy="295466"/>
          </a:xfrm>
        </p:grpSpPr>
        <p:sp>
          <p:nvSpPr>
            <p:cNvPr id="143" name="TextBox 8">
              <a:extLst>
                <a:ext uri="{FF2B5EF4-FFF2-40B4-BE49-F238E27FC236}">
                  <a16:creationId xmlns:a16="http://schemas.microsoft.com/office/drawing/2014/main" id="{0E58A237-C4A7-4AF8-8E92-9E58D2EBBADF}"/>
                </a:ext>
              </a:extLst>
            </p:cNvPr>
            <p:cNvSpPr txBox="1">
              <a:spLocks/>
            </p:cNvSpPr>
            <p:nvPr/>
          </p:nvSpPr>
          <p:spPr>
            <a:xfrm>
              <a:off x="3949972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144" name="TextBox 9">
              <a:extLst>
                <a:ext uri="{FF2B5EF4-FFF2-40B4-BE49-F238E27FC236}">
                  <a16:creationId xmlns:a16="http://schemas.microsoft.com/office/drawing/2014/main" id="{4FA958DA-92E3-4EDD-981A-1EDC90313123}"/>
                </a:ext>
              </a:extLst>
            </p:cNvPr>
            <p:cNvSpPr txBox="1">
              <a:spLocks/>
            </p:cNvSpPr>
            <p:nvPr/>
          </p:nvSpPr>
          <p:spPr>
            <a:xfrm>
              <a:off x="4242598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45" name="TextBox 10">
              <a:extLst>
                <a:ext uri="{FF2B5EF4-FFF2-40B4-BE49-F238E27FC236}">
                  <a16:creationId xmlns:a16="http://schemas.microsoft.com/office/drawing/2014/main" id="{261627F0-2CC3-41B9-8D8C-BBAA441F5C83}"/>
                </a:ext>
              </a:extLst>
            </p:cNvPr>
            <p:cNvSpPr txBox="1">
              <a:spLocks/>
            </p:cNvSpPr>
            <p:nvPr/>
          </p:nvSpPr>
          <p:spPr>
            <a:xfrm>
              <a:off x="4535224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146" name="TextBox 11">
              <a:extLst>
                <a:ext uri="{FF2B5EF4-FFF2-40B4-BE49-F238E27FC236}">
                  <a16:creationId xmlns:a16="http://schemas.microsoft.com/office/drawing/2014/main" id="{2FA6D701-AF2E-496E-B8E2-BC61A175E035}"/>
                </a:ext>
              </a:extLst>
            </p:cNvPr>
            <p:cNvSpPr txBox="1">
              <a:spLocks/>
            </p:cNvSpPr>
            <p:nvPr/>
          </p:nvSpPr>
          <p:spPr>
            <a:xfrm>
              <a:off x="4827850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47" name="TextBox 12">
              <a:extLst>
                <a:ext uri="{FF2B5EF4-FFF2-40B4-BE49-F238E27FC236}">
                  <a16:creationId xmlns:a16="http://schemas.microsoft.com/office/drawing/2014/main" id="{C2A51CE9-7935-4C17-9573-D9703EC7FB9F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148" name="TextBox 13">
              <a:extLst>
                <a:ext uri="{FF2B5EF4-FFF2-40B4-BE49-F238E27FC236}">
                  <a16:creationId xmlns:a16="http://schemas.microsoft.com/office/drawing/2014/main" id="{5AA63830-0A3A-47E6-B886-E80D4EB7CE92}"/>
                </a:ext>
              </a:extLst>
            </p:cNvPr>
            <p:cNvSpPr txBox="1">
              <a:spLocks/>
            </p:cNvSpPr>
            <p:nvPr/>
          </p:nvSpPr>
          <p:spPr>
            <a:xfrm>
              <a:off x="5413102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149" name="TextBox 14">
              <a:extLst>
                <a:ext uri="{FF2B5EF4-FFF2-40B4-BE49-F238E27FC236}">
                  <a16:creationId xmlns:a16="http://schemas.microsoft.com/office/drawing/2014/main" id="{41168DF2-E4C1-446F-B3FB-74AD0175515F}"/>
                </a:ext>
              </a:extLst>
            </p:cNvPr>
            <p:cNvSpPr txBox="1">
              <a:spLocks/>
            </p:cNvSpPr>
            <p:nvPr/>
          </p:nvSpPr>
          <p:spPr>
            <a:xfrm>
              <a:off x="5705728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135CB20-4192-4AFC-A57A-C68F6489F286}"/>
              </a:ext>
            </a:extLst>
          </p:cNvPr>
          <p:cNvGrpSpPr/>
          <p:nvPr/>
        </p:nvGrpSpPr>
        <p:grpSpPr>
          <a:xfrm>
            <a:off x="2111904" y="3134733"/>
            <a:ext cx="2094614" cy="295466"/>
            <a:chOff x="3903722" y="5348240"/>
            <a:chExt cx="2094614" cy="295466"/>
          </a:xfrm>
        </p:grpSpPr>
        <p:sp>
          <p:nvSpPr>
            <p:cNvPr id="151" name="TextBox 19">
              <a:extLst>
                <a:ext uri="{FF2B5EF4-FFF2-40B4-BE49-F238E27FC236}">
                  <a16:creationId xmlns:a16="http://schemas.microsoft.com/office/drawing/2014/main" id="{2C8BF91D-C2DB-4742-91DD-D9C0C9D025A7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152" name="TextBox 19">
              <a:extLst>
                <a:ext uri="{FF2B5EF4-FFF2-40B4-BE49-F238E27FC236}">
                  <a16:creationId xmlns:a16="http://schemas.microsoft.com/office/drawing/2014/main" id="{FA01E10D-D84D-40F7-ABCB-9CDD21B67D0B}"/>
                </a:ext>
              </a:extLst>
            </p:cNvPr>
            <p:cNvSpPr txBox="1">
              <a:spLocks/>
            </p:cNvSpPr>
            <p:nvPr/>
          </p:nvSpPr>
          <p:spPr>
            <a:xfrm>
              <a:off x="4507684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153" name="TextBox 19">
              <a:extLst>
                <a:ext uri="{FF2B5EF4-FFF2-40B4-BE49-F238E27FC236}">
                  <a16:creationId xmlns:a16="http://schemas.microsoft.com/office/drawing/2014/main" id="{663F4A78-43EB-4E61-BD06-A3DB08C899CF}"/>
                </a:ext>
              </a:extLst>
            </p:cNvPr>
            <p:cNvSpPr txBox="1">
              <a:spLocks/>
            </p:cNvSpPr>
            <p:nvPr/>
          </p:nvSpPr>
          <p:spPr>
            <a:xfrm>
              <a:off x="4205703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54" name="TextBox 19">
              <a:extLst>
                <a:ext uri="{FF2B5EF4-FFF2-40B4-BE49-F238E27FC236}">
                  <a16:creationId xmlns:a16="http://schemas.microsoft.com/office/drawing/2014/main" id="{9C472F64-936A-4DE8-BFF6-6407DF923C95}"/>
                </a:ext>
              </a:extLst>
            </p:cNvPr>
            <p:cNvSpPr txBox="1">
              <a:spLocks/>
            </p:cNvSpPr>
            <p:nvPr/>
          </p:nvSpPr>
          <p:spPr>
            <a:xfrm>
              <a:off x="4809665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55" name="TextBox 19">
              <a:extLst>
                <a:ext uri="{FF2B5EF4-FFF2-40B4-BE49-F238E27FC236}">
                  <a16:creationId xmlns:a16="http://schemas.microsoft.com/office/drawing/2014/main" id="{FE497033-FA3F-44C2-928A-C029F7887179}"/>
                </a:ext>
              </a:extLst>
            </p:cNvPr>
            <p:cNvSpPr txBox="1">
              <a:spLocks/>
            </p:cNvSpPr>
            <p:nvPr/>
          </p:nvSpPr>
          <p:spPr>
            <a:xfrm>
              <a:off x="5111646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156" name="TextBox 19">
              <a:extLst>
                <a:ext uri="{FF2B5EF4-FFF2-40B4-BE49-F238E27FC236}">
                  <a16:creationId xmlns:a16="http://schemas.microsoft.com/office/drawing/2014/main" id="{A5301625-BD7A-4504-8F45-07D6F3943347}"/>
                </a:ext>
              </a:extLst>
            </p:cNvPr>
            <p:cNvSpPr txBox="1">
              <a:spLocks/>
            </p:cNvSpPr>
            <p:nvPr/>
          </p:nvSpPr>
          <p:spPr>
            <a:xfrm>
              <a:off x="5715606" y="5348240"/>
              <a:ext cx="282730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157" name="TextBox 19">
              <a:extLst>
                <a:ext uri="{FF2B5EF4-FFF2-40B4-BE49-F238E27FC236}">
                  <a16:creationId xmlns:a16="http://schemas.microsoft.com/office/drawing/2014/main" id="{99FBEF19-447A-4DC7-992D-C066AF8B65D3}"/>
                </a:ext>
              </a:extLst>
            </p:cNvPr>
            <p:cNvSpPr txBox="1">
              <a:spLocks/>
            </p:cNvSpPr>
            <p:nvPr/>
          </p:nvSpPr>
          <p:spPr>
            <a:xfrm>
              <a:off x="5413627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748B013-C50B-44B9-88B6-13E03D28A196}"/>
              </a:ext>
            </a:extLst>
          </p:cNvPr>
          <p:cNvGrpSpPr/>
          <p:nvPr/>
        </p:nvGrpSpPr>
        <p:grpSpPr>
          <a:xfrm>
            <a:off x="2093083" y="2772221"/>
            <a:ext cx="1509362" cy="295466"/>
            <a:chOff x="3903722" y="5741035"/>
            <a:chExt cx="1509362" cy="295466"/>
          </a:xfrm>
        </p:grpSpPr>
        <p:sp>
          <p:nvSpPr>
            <p:cNvPr id="159" name="TextBox 19">
              <a:extLst>
                <a:ext uri="{FF2B5EF4-FFF2-40B4-BE49-F238E27FC236}">
                  <a16:creationId xmlns:a16="http://schemas.microsoft.com/office/drawing/2014/main" id="{E55D7F0D-3BEE-48A5-9277-CF406793C4A0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160" name="TextBox 19">
              <a:extLst>
                <a:ext uri="{FF2B5EF4-FFF2-40B4-BE49-F238E27FC236}">
                  <a16:creationId xmlns:a16="http://schemas.microsoft.com/office/drawing/2014/main" id="{EDF1AABB-2A50-4400-8DFF-F6BDFDA689F6}"/>
                </a:ext>
              </a:extLst>
            </p:cNvPr>
            <p:cNvSpPr txBox="1">
              <a:spLocks/>
            </p:cNvSpPr>
            <p:nvPr/>
          </p:nvSpPr>
          <p:spPr>
            <a:xfrm>
              <a:off x="4207911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61" name="TextBox 19">
              <a:extLst>
                <a:ext uri="{FF2B5EF4-FFF2-40B4-BE49-F238E27FC236}">
                  <a16:creationId xmlns:a16="http://schemas.microsoft.com/office/drawing/2014/main" id="{431D92E4-48CD-46D2-A377-50EAF0CD295A}"/>
                </a:ext>
              </a:extLst>
            </p:cNvPr>
            <p:cNvSpPr txBox="1">
              <a:spLocks/>
            </p:cNvSpPr>
            <p:nvPr/>
          </p:nvSpPr>
          <p:spPr>
            <a:xfrm>
              <a:off x="4512100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62" name="TextBox 19">
              <a:extLst>
                <a:ext uri="{FF2B5EF4-FFF2-40B4-BE49-F238E27FC236}">
                  <a16:creationId xmlns:a16="http://schemas.microsoft.com/office/drawing/2014/main" id="{5A1B122F-92AC-4EEE-98C2-AB96BB2AB6B3}"/>
                </a:ext>
              </a:extLst>
            </p:cNvPr>
            <p:cNvSpPr txBox="1">
              <a:spLocks/>
            </p:cNvSpPr>
            <p:nvPr/>
          </p:nvSpPr>
          <p:spPr>
            <a:xfrm>
              <a:off x="4816289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5</a:t>
              </a:r>
            </a:p>
          </p:txBody>
        </p:sp>
        <p:sp>
          <p:nvSpPr>
            <p:cNvPr id="163" name="TextBox 19">
              <a:extLst>
                <a:ext uri="{FF2B5EF4-FFF2-40B4-BE49-F238E27FC236}">
                  <a16:creationId xmlns:a16="http://schemas.microsoft.com/office/drawing/2014/main" id="{3D1F0C1C-E88D-4788-A5DF-525C64871307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7</a:t>
              </a:r>
            </a:p>
          </p:txBody>
        </p:sp>
      </p:grpSp>
      <p:sp>
        <p:nvSpPr>
          <p:cNvPr id="164" name="Left Bracket 163">
            <a:extLst>
              <a:ext uri="{FF2B5EF4-FFF2-40B4-BE49-F238E27FC236}">
                <a16:creationId xmlns:a16="http://schemas.microsoft.com/office/drawing/2014/main" id="{288E9CAC-D37D-4FBB-9A94-BFCE12BB8C8E}"/>
              </a:ext>
            </a:extLst>
          </p:cNvPr>
          <p:cNvSpPr/>
          <p:nvPr/>
        </p:nvSpPr>
        <p:spPr bwMode="auto">
          <a:xfrm>
            <a:off x="2075638" y="3504820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5" name="Left Bracket 164">
            <a:extLst>
              <a:ext uri="{FF2B5EF4-FFF2-40B4-BE49-F238E27FC236}">
                <a16:creationId xmlns:a16="http://schemas.microsoft.com/office/drawing/2014/main" id="{DAB8FD5D-3F9A-4122-8AD8-305B1EF6CA36}"/>
              </a:ext>
            </a:extLst>
          </p:cNvPr>
          <p:cNvSpPr/>
          <p:nvPr/>
        </p:nvSpPr>
        <p:spPr bwMode="auto">
          <a:xfrm>
            <a:off x="2079900" y="3135418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6" name="Left Bracket 165">
            <a:extLst>
              <a:ext uri="{FF2B5EF4-FFF2-40B4-BE49-F238E27FC236}">
                <a16:creationId xmlns:a16="http://schemas.microsoft.com/office/drawing/2014/main" id="{CF62AAD0-55B7-4513-8A78-3DBA40DEF84B}"/>
              </a:ext>
            </a:extLst>
          </p:cNvPr>
          <p:cNvSpPr/>
          <p:nvPr/>
        </p:nvSpPr>
        <p:spPr bwMode="auto">
          <a:xfrm>
            <a:off x="2079900" y="2753566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7" name="Right Bracket 166">
            <a:extLst>
              <a:ext uri="{FF2B5EF4-FFF2-40B4-BE49-F238E27FC236}">
                <a16:creationId xmlns:a16="http://schemas.microsoft.com/office/drawing/2014/main" id="{2B8C683E-104E-4DDA-86A4-A38922AF6B4D}"/>
              </a:ext>
            </a:extLst>
          </p:cNvPr>
          <p:cNvSpPr/>
          <p:nvPr/>
        </p:nvSpPr>
        <p:spPr bwMode="auto">
          <a:xfrm>
            <a:off x="3538437" y="2753566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68" name="TextBox 33">
            <a:extLst>
              <a:ext uri="{FF2B5EF4-FFF2-40B4-BE49-F238E27FC236}">
                <a16:creationId xmlns:a16="http://schemas.microsoft.com/office/drawing/2014/main" id="{E80F6FE1-2FE3-4596-A1FB-D0520A909D5A}"/>
              </a:ext>
            </a:extLst>
          </p:cNvPr>
          <p:cNvSpPr txBox="1"/>
          <p:nvPr/>
        </p:nvSpPr>
        <p:spPr>
          <a:xfrm>
            <a:off x="745092" y="2733419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row_ptr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169" name="TextBox 34">
            <a:extLst>
              <a:ext uri="{FF2B5EF4-FFF2-40B4-BE49-F238E27FC236}">
                <a16:creationId xmlns:a16="http://schemas.microsoft.com/office/drawing/2014/main" id="{EEC5B5B6-DBE6-49D5-9824-F3108EAAF0A7}"/>
              </a:ext>
            </a:extLst>
          </p:cNvPr>
          <p:cNvSpPr txBox="1"/>
          <p:nvPr/>
        </p:nvSpPr>
        <p:spPr>
          <a:xfrm>
            <a:off x="734592" y="3135547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col_idx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170" name="TextBox 55">
            <a:extLst>
              <a:ext uri="{FF2B5EF4-FFF2-40B4-BE49-F238E27FC236}">
                <a16:creationId xmlns:a16="http://schemas.microsoft.com/office/drawing/2014/main" id="{4C5E000A-5DBD-48B0-9CA1-F1BC5F40AED7}"/>
              </a:ext>
            </a:extLst>
          </p:cNvPr>
          <p:cNvSpPr txBox="1"/>
          <p:nvPr/>
        </p:nvSpPr>
        <p:spPr>
          <a:xfrm>
            <a:off x="736920" y="3489673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171" name="Right Bracket 170">
            <a:extLst>
              <a:ext uri="{FF2B5EF4-FFF2-40B4-BE49-F238E27FC236}">
                <a16:creationId xmlns:a16="http://schemas.microsoft.com/office/drawing/2014/main" id="{97B3AABB-EA7E-4BBC-9A70-F622953F3A77}"/>
              </a:ext>
            </a:extLst>
          </p:cNvPr>
          <p:cNvSpPr/>
          <p:nvPr/>
        </p:nvSpPr>
        <p:spPr bwMode="auto">
          <a:xfrm>
            <a:off x="4260476" y="3122446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2" name="Right Bracket 171">
            <a:extLst>
              <a:ext uri="{FF2B5EF4-FFF2-40B4-BE49-F238E27FC236}">
                <a16:creationId xmlns:a16="http://schemas.microsoft.com/office/drawing/2014/main" id="{234934C3-1FFC-4ECA-8633-6897EB1355F9}"/>
              </a:ext>
            </a:extLst>
          </p:cNvPr>
          <p:cNvSpPr/>
          <p:nvPr/>
        </p:nvSpPr>
        <p:spPr bwMode="auto">
          <a:xfrm>
            <a:off x="4260476" y="3514319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73" name="TextBox 19">
            <a:extLst>
              <a:ext uri="{FF2B5EF4-FFF2-40B4-BE49-F238E27FC236}">
                <a16:creationId xmlns:a16="http://schemas.microsoft.com/office/drawing/2014/main" id="{E57994D7-52A3-4F58-86A3-D892D45029BB}"/>
              </a:ext>
            </a:extLst>
          </p:cNvPr>
          <p:cNvSpPr txBox="1">
            <a:spLocks/>
          </p:cNvSpPr>
          <p:nvPr/>
        </p:nvSpPr>
        <p:spPr>
          <a:xfrm>
            <a:off x="5917937" y="261288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74" name="TextBox 19">
            <a:extLst>
              <a:ext uri="{FF2B5EF4-FFF2-40B4-BE49-F238E27FC236}">
                <a16:creationId xmlns:a16="http://schemas.microsoft.com/office/drawing/2014/main" id="{0021157F-62C1-4A97-AA19-DCB12859873F}"/>
              </a:ext>
            </a:extLst>
          </p:cNvPr>
          <p:cNvSpPr txBox="1">
            <a:spLocks/>
          </p:cNvSpPr>
          <p:nvPr/>
        </p:nvSpPr>
        <p:spPr>
          <a:xfrm>
            <a:off x="6214313" y="261288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75" name="TextBox 19">
            <a:extLst>
              <a:ext uri="{FF2B5EF4-FFF2-40B4-BE49-F238E27FC236}">
                <a16:creationId xmlns:a16="http://schemas.microsoft.com/office/drawing/2014/main" id="{F1512CCD-E3F4-4E18-A4E8-769CCF9B31A6}"/>
              </a:ext>
            </a:extLst>
          </p:cNvPr>
          <p:cNvSpPr txBox="1">
            <a:spLocks/>
          </p:cNvSpPr>
          <p:nvPr/>
        </p:nvSpPr>
        <p:spPr>
          <a:xfrm>
            <a:off x="6510689" y="261288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76" name="TextBox 19">
            <a:extLst>
              <a:ext uri="{FF2B5EF4-FFF2-40B4-BE49-F238E27FC236}">
                <a16:creationId xmlns:a16="http://schemas.microsoft.com/office/drawing/2014/main" id="{38CC4DE8-5D09-4A2A-BC0C-87751356552E}"/>
              </a:ext>
            </a:extLst>
          </p:cNvPr>
          <p:cNvSpPr txBox="1">
            <a:spLocks/>
          </p:cNvSpPr>
          <p:nvPr/>
        </p:nvSpPr>
        <p:spPr>
          <a:xfrm>
            <a:off x="6807065" y="261288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77" name="TextBox 55">
            <a:extLst>
              <a:ext uri="{FF2B5EF4-FFF2-40B4-BE49-F238E27FC236}">
                <a16:creationId xmlns:a16="http://schemas.microsoft.com/office/drawing/2014/main" id="{A7104595-D84C-4DF6-A300-AD2EB3D66C33}"/>
              </a:ext>
            </a:extLst>
          </p:cNvPr>
          <p:cNvSpPr txBox="1"/>
          <p:nvPr/>
        </p:nvSpPr>
        <p:spPr>
          <a:xfrm>
            <a:off x="6791694" y="2606715"/>
            <a:ext cx="112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vector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</a:p>
        </p:txBody>
      </p:sp>
      <p:sp>
        <p:nvSpPr>
          <p:cNvPr id="178" name="TextBox 55">
            <a:extLst>
              <a:ext uri="{FF2B5EF4-FFF2-40B4-BE49-F238E27FC236}">
                <a16:creationId xmlns:a16="http://schemas.microsoft.com/office/drawing/2014/main" id="{A97EB0CA-17B3-4C6A-A3D7-A759C4D6F983}"/>
              </a:ext>
            </a:extLst>
          </p:cNvPr>
          <p:cNvSpPr txBox="1"/>
          <p:nvPr/>
        </p:nvSpPr>
        <p:spPr>
          <a:xfrm>
            <a:off x="6937599" y="3850689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resultant_v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</a:p>
        </p:txBody>
      </p:sp>
      <p:sp>
        <p:nvSpPr>
          <p:cNvPr id="179" name="TextBox 55">
            <a:extLst>
              <a:ext uri="{FF2B5EF4-FFF2-40B4-BE49-F238E27FC236}">
                <a16:creationId xmlns:a16="http://schemas.microsoft.com/office/drawing/2014/main" id="{C38D5ED5-3D00-445A-9F98-F042FB621B20}"/>
              </a:ext>
            </a:extLst>
          </p:cNvPr>
          <p:cNvSpPr txBox="1"/>
          <p:nvPr/>
        </p:nvSpPr>
        <p:spPr>
          <a:xfrm>
            <a:off x="5822273" y="253901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180" name="TextBox 55">
            <a:extLst>
              <a:ext uri="{FF2B5EF4-FFF2-40B4-BE49-F238E27FC236}">
                <a16:creationId xmlns:a16="http://schemas.microsoft.com/office/drawing/2014/main" id="{35B61E83-BA40-4E07-A799-50A77792EBA6}"/>
              </a:ext>
            </a:extLst>
          </p:cNvPr>
          <p:cNvSpPr txBox="1"/>
          <p:nvPr/>
        </p:nvSpPr>
        <p:spPr>
          <a:xfrm>
            <a:off x="6118500" y="253901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81" name="TextBox 55">
            <a:extLst>
              <a:ext uri="{FF2B5EF4-FFF2-40B4-BE49-F238E27FC236}">
                <a16:creationId xmlns:a16="http://schemas.microsoft.com/office/drawing/2014/main" id="{E8DB54CA-7368-427D-A2C8-8B38E1970D29}"/>
              </a:ext>
            </a:extLst>
          </p:cNvPr>
          <p:cNvSpPr txBox="1"/>
          <p:nvPr/>
        </p:nvSpPr>
        <p:spPr>
          <a:xfrm>
            <a:off x="6710955" y="253901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182" name="TextBox 55">
            <a:extLst>
              <a:ext uri="{FF2B5EF4-FFF2-40B4-BE49-F238E27FC236}">
                <a16:creationId xmlns:a16="http://schemas.microsoft.com/office/drawing/2014/main" id="{33E3E0B3-45B0-42F6-BC14-CAF8A5BD10D2}"/>
              </a:ext>
            </a:extLst>
          </p:cNvPr>
          <p:cNvSpPr txBox="1"/>
          <p:nvPr/>
        </p:nvSpPr>
        <p:spPr>
          <a:xfrm>
            <a:off x="6414727" y="253901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183" name="TextBox 55">
            <a:extLst>
              <a:ext uri="{FF2B5EF4-FFF2-40B4-BE49-F238E27FC236}">
                <a16:creationId xmlns:a16="http://schemas.microsoft.com/office/drawing/2014/main" id="{7EDB6574-93A4-4853-AB97-591077B0446B}"/>
              </a:ext>
            </a:extLst>
          </p:cNvPr>
          <p:cNvSpPr txBox="1"/>
          <p:nvPr/>
        </p:nvSpPr>
        <p:spPr>
          <a:xfrm>
            <a:off x="2126220" y="3850689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184" name="TextBox 55">
            <a:extLst>
              <a:ext uri="{FF2B5EF4-FFF2-40B4-BE49-F238E27FC236}">
                <a16:creationId xmlns:a16="http://schemas.microsoft.com/office/drawing/2014/main" id="{4757E2FD-FD18-43F4-B8F3-EECA0C73B327}"/>
              </a:ext>
            </a:extLst>
          </p:cNvPr>
          <p:cNvSpPr txBox="1"/>
          <p:nvPr/>
        </p:nvSpPr>
        <p:spPr>
          <a:xfrm>
            <a:off x="2711158" y="3850689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85" name="TextBox 55">
            <a:extLst>
              <a:ext uri="{FF2B5EF4-FFF2-40B4-BE49-F238E27FC236}">
                <a16:creationId xmlns:a16="http://schemas.microsoft.com/office/drawing/2014/main" id="{F64B5E68-C282-4234-AD38-9B5C35023EE0}"/>
              </a:ext>
            </a:extLst>
          </p:cNvPr>
          <p:cNvSpPr txBox="1"/>
          <p:nvPr/>
        </p:nvSpPr>
        <p:spPr>
          <a:xfrm>
            <a:off x="3588565" y="3850689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64B373A-B309-4F90-B69D-47BEC78EBD73}"/>
              </a:ext>
            </a:extLst>
          </p:cNvPr>
          <p:cNvCxnSpPr/>
          <p:nvPr/>
        </p:nvCxnSpPr>
        <p:spPr bwMode="auto">
          <a:xfrm flipV="1">
            <a:off x="2902020" y="3430199"/>
            <a:ext cx="3725549" cy="4236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AD302EB-F7CD-402E-A190-52898306EB2C}"/>
              </a:ext>
            </a:extLst>
          </p:cNvPr>
          <p:cNvCxnSpPr>
            <a:stCxn id="151" idx="2"/>
          </p:cNvCxnSpPr>
          <p:nvPr/>
        </p:nvCxnSpPr>
        <p:spPr bwMode="auto">
          <a:xfrm flipV="1">
            <a:off x="2258208" y="3352183"/>
            <a:ext cx="4009136" cy="7801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5A3E13F-7466-4090-82C5-ECED75C2ED1B}"/>
              </a:ext>
            </a:extLst>
          </p:cNvPr>
          <p:cNvCxnSpPr/>
          <p:nvPr/>
        </p:nvCxnSpPr>
        <p:spPr bwMode="auto">
          <a:xfrm flipH="1">
            <a:off x="6048918" y="3440370"/>
            <a:ext cx="560694" cy="40622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9" name="TextBox 55">
            <a:extLst>
              <a:ext uri="{FF2B5EF4-FFF2-40B4-BE49-F238E27FC236}">
                <a16:creationId xmlns:a16="http://schemas.microsoft.com/office/drawing/2014/main" id="{5C7D6B43-C8E3-44FD-B7D2-A30E1E2645AF}"/>
              </a:ext>
            </a:extLst>
          </p:cNvPr>
          <p:cNvSpPr txBox="1"/>
          <p:nvPr/>
        </p:nvSpPr>
        <p:spPr>
          <a:xfrm>
            <a:off x="4913205" y="3059105"/>
            <a:ext cx="85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multiply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0" name="TextBox 55">
            <a:extLst>
              <a:ext uri="{FF2B5EF4-FFF2-40B4-BE49-F238E27FC236}">
                <a16:creationId xmlns:a16="http://schemas.microsoft.com/office/drawing/2014/main" id="{921A0703-54E5-42B2-8933-A92375014AFA}"/>
              </a:ext>
            </a:extLst>
          </p:cNvPr>
          <p:cNvSpPr txBox="1"/>
          <p:nvPr/>
        </p:nvSpPr>
        <p:spPr>
          <a:xfrm>
            <a:off x="449855" y="2483702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W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1" name="TextBox 19">
            <a:extLst>
              <a:ext uri="{FF2B5EF4-FFF2-40B4-BE49-F238E27FC236}">
                <a16:creationId xmlns:a16="http://schemas.microsoft.com/office/drawing/2014/main" id="{8BDC454A-8806-4000-B605-B9EDE4FE7DD9}"/>
              </a:ext>
            </a:extLst>
          </p:cNvPr>
          <p:cNvSpPr txBox="1">
            <a:spLocks/>
          </p:cNvSpPr>
          <p:nvPr/>
        </p:nvSpPr>
        <p:spPr>
          <a:xfrm>
            <a:off x="5926155" y="385973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2" name="TextBox 19">
            <a:extLst>
              <a:ext uri="{FF2B5EF4-FFF2-40B4-BE49-F238E27FC236}">
                <a16:creationId xmlns:a16="http://schemas.microsoft.com/office/drawing/2014/main" id="{0DBE92AB-F391-4F6F-9C5E-2C412B2EED2F}"/>
              </a:ext>
            </a:extLst>
          </p:cNvPr>
          <p:cNvSpPr txBox="1">
            <a:spLocks/>
          </p:cNvSpPr>
          <p:nvPr/>
        </p:nvSpPr>
        <p:spPr>
          <a:xfrm>
            <a:off x="6222531" y="385973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3" name="TextBox 19">
            <a:extLst>
              <a:ext uri="{FF2B5EF4-FFF2-40B4-BE49-F238E27FC236}">
                <a16:creationId xmlns:a16="http://schemas.microsoft.com/office/drawing/2014/main" id="{47D82E64-FB26-4D4B-97EA-361E9E67224D}"/>
              </a:ext>
            </a:extLst>
          </p:cNvPr>
          <p:cNvSpPr txBox="1">
            <a:spLocks/>
          </p:cNvSpPr>
          <p:nvPr/>
        </p:nvSpPr>
        <p:spPr>
          <a:xfrm>
            <a:off x="6518907" y="385973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4" name="TextBox 19">
            <a:extLst>
              <a:ext uri="{FF2B5EF4-FFF2-40B4-BE49-F238E27FC236}">
                <a16:creationId xmlns:a16="http://schemas.microsoft.com/office/drawing/2014/main" id="{4A28CA9C-D648-432A-9BD6-BDDC11991371}"/>
              </a:ext>
            </a:extLst>
          </p:cNvPr>
          <p:cNvSpPr txBox="1">
            <a:spLocks/>
          </p:cNvSpPr>
          <p:nvPr/>
        </p:nvSpPr>
        <p:spPr>
          <a:xfrm>
            <a:off x="6815283" y="3859733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195" name="TextBox 55">
            <a:extLst>
              <a:ext uri="{FF2B5EF4-FFF2-40B4-BE49-F238E27FC236}">
                <a16:creationId xmlns:a16="http://schemas.microsoft.com/office/drawing/2014/main" id="{D4FA94A2-2A53-41F4-A5E5-FE3DD247FB7D}"/>
              </a:ext>
            </a:extLst>
          </p:cNvPr>
          <p:cNvSpPr txBox="1"/>
          <p:nvPr/>
        </p:nvSpPr>
        <p:spPr>
          <a:xfrm>
            <a:off x="5830491" y="378586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196" name="TextBox 55">
            <a:extLst>
              <a:ext uri="{FF2B5EF4-FFF2-40B4-BE49-F238E27FC236}">
                <a16:creationId xmlns:a16="http://schemas.microsoft.com/office/drawing/2014/main" id="{4CEC7199-C8FE-4EEE-8314-5CB654E9855C}"/>
              </a:ext>
            </a:extLst>
          </p:cNvPr>
          <p:cNvSpPr txBox="1"/>
          <p:nvPr/>
        </p:nvSpPr>
        <p:spPr>
          <a:xfrm>
            <a:off x="6126718" y="378586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97" name="TextBox 55">
            <a:extLst>
              <a:ext uri="{FF2B5EF4-FFF2-40B4-BE49-F238E27FC236}">
                <a16:creationId xmlns:a16="http://schemas.microsoft.com/office/drawing/2014/main" id="{42B8E32E-B939-41BB-8710-36FD71107A7D}"/>
              </a:ext>
            </a:extLst>
          </p:cNvPr>
          <p:cNvSpPr txBox="1"/>
          <p:nvPr/>
        </p:nvSpPr>
        <p:spPr>
          <a:xfrm>
            <a:off x="6719173" y="378586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198" name="TextBox 55">
            <a:extLst>
              <a:ext uri="{FF2B5EF4-FFF2-40B4-BE49-F238E27FC236}">
                <a16:creationId xmlns:a16="http://schemas.microsoft.com/office/drawing/2014/main" id="{39095125-8F17-41DC-BF05-0FE3C6FC9024}"/>
              </a:ext>
            </a:extLst>
          </p:cNvPr>
          <p:cNvSpPr txBox="1"/>
          <p:nvPr/>
        </p:nvSpPr>
        <p:spPr>
          <a:xfrm>
            <a:off x="6422945" y="3785867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C1BA741-CEB2-4CD1-8986-EF966A6FAA2E}"/>
              </a:ext>
            </a:extLst>
          </p:cNvPr>
          <p:cNvCxnSpPr>
            <a:stCxn id="175" idx="2"/>
          </p:cNvCxnSpPr>
          <p:nvPr/>
        </p:nvCxnSpPr>
        <p:spPr bwMode="auto">
          <a:xfrm flipH="1">
            <a:off x="6609612" y="2908349"/>
            <a:ext cx="47381" cy="52185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8EF6697-9B10-415A-99E0-24EBE65CA113}"/>
              </a:ext>
            </a:extLst>
          </p:cNvPr>
          <p:cNvCxnSpPr/>
          <p:nvPr/>
        </p:nvCxnSpPr>
        <p:spPr bwMode="auto">
          <a:xfrm flipH="1">
            <a:off x="6021652" y="3348504"/>
            <a:ext cx="241190" cy="49463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1" name="TextBox 55">
            <a:extLst>
              <a:ext uri="{FF2B5EF4-FFF2-40B4-BE49-F238E27FC236}">
                <a16:creationId xmlns:a16="http://schemas.microsoft.com/office/drawing/2014/main" id="{436B18E7-1E02-4DDC-8D5B-1865966F3A92}"/>
              </a:ext>
            </a:extLst>
          </p:cNvPr>
          <p:cNvSpPr txBox="1"/>
          <p:nvPr/>
        </p:nvSpPr>
        <p:spPr>
          <a:xfrm>
            <a:off x="734760" y="2384019"/>
            <a:ext cx="94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SCSR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02" name="TextBox 55">
            <a:extLst>
              <a:ext uri="{FF2B5EF4-FFF2-40B4-BE49-F238E27FC236}">
                <a16:creationId xmlns:a16="http://schemas.microsoft.com/office/drawing/2014/main" id="{DE593FDD-E97B-40B4-8130-E32956890DC7}"/>
              </a:ext>
            </a:extLst>
          </p:cNvPr>
          <p:cNvSpPr txBox="1"/>
          <p:nvPr/>
        </p:nvSpPr>
        <p:spPr>
          <a:xfrm>
            <a:off x="3853664" y="2314669"/>
            <a:ext cx="119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SpMV_T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03" name="TextBox 55">
            <a:extLst>
              <a:ext uri="{FF2B5EF4-FFF2-40B4-BE49-F238E27FC236}">
                <a16:creationId xmlns:a16="http://schemas.microsoft.com/office/drawing/2014/main" id="{1792AD2E-DBDE-430B-B4C7-00690BF49384}"/>
              </a:ext>
            </a:extLst>
          </p:cNvPr>
          <p:cNvSpPr txBox="1"/>
          <p:nvPr/>
        </p:nvSpPr>
        <p:spPr>
          <a:xfrm>
            <a:off x="6250907" y="3527268"/>
            <a:ext cx="2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+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04" name="TextBox 55">
            <a:extLst>
              <a:ext uri="{FF2B5EF4-FFF2-40B4-BE49-F238E27FC236}">
                <a16:creationId xmlns:a16="http://schemas.microsoft.com/office/drawing/2014/main" id="{41E81AED-1ECF-483B-9E95-9209F06ABF9C}"/>
              </a:ext>
            </a:extLst>
          </p:cNvPr>
          <p:cNvSpPr txBox="1"/>
          <p:nvPr/>
        </p:nvSpPr>
        <p:spPr>
          <a:xfrm>
            <a:off x="5940250" y="3415744"/>
            <a:ext cx="2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+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570A2B8-416D-41A3-9EFE-4B328D6BF9F2}"/>
              </a:ext>
            </a:extLst>
          </p:cNvPr>
          <p:cNvCxnSpPr/>
          <p:nvPr/>
        </p:nvCxnSpPr>
        <p:spPr bwMode="auto">
          <a:xfrm>
            <a:off x="6053181" y="2920242"/>
            <a:ext cx="214163" cy="43194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6" name="Explosion 1 200">
            <a:extLst>
              <a:ext uri="{FF2B5EF4-FFF2-40B4-BE49-F238E27FC236}">
                <a16:creationId xmlns:a16="http://schemas.microsoft.com/office/drawing/2014/main" id="{028F07C2-0442-472F-B0CC-C264FA128E18}"/>
              </a:ext>
            </a:extLst>
          </p:cNvPr>
          <p:cNvSpPr/>
          <p:nvPr/>
        </p:nvSpPr>
        <p:spPr bwMode="auto">
          <a:xfrm>
            <a:off x="4259073" y="4197688"/>
            <a:ext cx="2321856" cy="1145674"/>
          </a:xfrm>
          <a:prstGeom prst="irregularSeal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7" name="TextBox 55">
            <a:extLst>
              <a:ext uri="{FF2B5EF4-FFF2-40B4-BE49-F238E27FC236}">
                <a16:creationId xmlns:a16="http://schemas.microsoft.com/office/drawing/2014/main" id="{D9C01906-68A3-4F44-AF52-D54F9606684B}"/>
              </a:ext>
            </a:extLst>
          </p:cNvPr>
          <p:cNvSpPr txBox="1"/>
          <p:nvPr/>
        </p:nvSpPr>
        <p:spPr>
          <a:xfrm>
            <a:off x="4220374" y="4538008"/>
            <a:ext cx="197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Race condition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7520839D-C039-4E13-9B95-6F38754A35EB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89" grpId="0"/>
      <p:bldP spid="203" grpId="0"/>
      <p:bldP spid="204" grpId="0"/>
      <p:bldP spid="206" grpId="0" animBg="1"/>
      <p:bldP spid="2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4975577" cy="1077218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Unified GPU Kernel: Handle the Race Condition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7" y="1378803"/>
            <a:ext cx="889079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Column-indices based permutation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Permute elements within each matrix row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Make elements in each CSR column have different </a:t>
            </a:r>
            <a:r>
              <a:rPr lang="en-US" altLang="zh-CN" sz="2200" i="1" dirty="0" err="1">
                <a:ea typeface="宋体" charset="-122"/>
              </a:rPr>
              <a:t>col_idx</a:t>
            </a:r>
            <a:r>
              <a:rPr lang="en-US" altLang="zh-CN" sz="2200" i="1" dirty="0">
                <a:ea typeface="宋体" charset="-122"/>
              </a:rPr>
              <a:t>[] </a:t>
            </a:r>
            <a:r>
              <a:rPr lang="en-US" altLang="zh-CN" sz="2200" dirty="0">
                <a:ea typeface="宋体" charset="-122"/>
              </a:rPr>
              <a:t>value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4E116F8-B96F-493E-9603-9F71C58F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68" y="132850"/>
            <a:ext cx="3822083" cy="1171366"/>
          </a:xfrm>
          <a:prstGeom prst="rect">
            <a:avLst/>
          </a:prstGeom>
        </p:spPr>
      </p:pic>
      <p:sp>
        <p:nvSpPr>
          <p:cNvPr id="126" name="TextBox 8">
            <a:extLst>
              <a:ext uri="{FF2B5EF4-FFF2-40B4-BE49-F238E27FC236}">
                <a16:creationId xmlns:a16="http://schemas.microsoft.com/office/drawing/2014/main" id="{DDAD7990-6267-4D56-8B85-0069F9B76CD8}"/>
              </a:ext>
            </a:extLst>
          </p:cNvPr>
          <p:cNvSpPr txBox="1">
            <a:spLocks/>
          </p:cNvSpPr>
          <p:nvPr/>
        </p:nvSpPr>
        <p:spPr>
          <a:xfrm>
            <a:off x="2219768" y="4347840"/>
            <a:ext cx="292608" cy="29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82296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27" name="TextBox 9">
            <a:extLst>
              <a:ext uri="{FF2B5EF4-FFF2-40B4-BE49-F238E27FC236}">
                <a16:creationId xmlns:a16="http://schemas.microsoft.com/office/drawing/2014/main" id="{199E90E3-05E4-4B86-938A-62CA53DE8AEB}"/>
              </a:ext>
            </a:extLst>
          </p:cNvPr>
          <p:cNvSpPr txBox="1">
            <a:spLocks/>
          </p:cNvSpPr>
          <p:nvPr/>
        </p:nvSpPr>
        <p:spPr>
          <a:xfrm>
            <a:off x="2512394" y="4347840"/>
            <a:ext cx="292608" cy="2954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82296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128" name="TextBox 10">
            <a:extLst>
              <a:ext uri="{FF2B5EF4-FFF2-40B4-BE49-F238E27FC236}">
                <a16:creationId xmlns:a16="http://schemas.microsoft.com/office/drawing/2014/main" id="{4F7841C1-5EEF-4717-BBC4-5FD82BA4AA95}"/>
              </a:ext>
            </a:extLst>
          </p:cNvPr>
          <p:cNvSpPr txBox="1">
            <a:spLocks/>
          </p:cNvSpPr>
          <p:nvPr/>
        </p:nvSpPr>
        <p:spPr>
          <a:xfrm>
            <a:off x="2805020" y="4347840"/>
            <a:ext cx="292608" cy="2954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lIns="82296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29" name="TextBox 11">
            <a:extLst>
              <a:ext uri="{FF2B5EF4-FFF2-40B4-BE49-F238E27FC236}">
                <a16:creationId xmlns:a16="http://schemas.microsoft.com/office/drawing/2014/main" id="{91B0156B-B8E7-4041-9D2C-DC44B67D2DF1}"/>
              </a:ext>
            </a:extLst>
          </p:cNvPr>
          <p:cNvSpPr txBox="1">
            <a:spLocks/>
          </p:cNvSpPr>
          <p:nvPr/>
        </p:nvSpPr>
        <p:spPr>
          <a:xfrm>
            <a:off x="3097646" y="4347840"/>
            <a:ext cx="292608" cy="2954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lIns="82296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130" name="TextBox 12">
            <a:extLst>
              <a:ext uri="{FF2B5EF4-FFF2-40B4-BE49-F238E27FC236}">
                <a16:creationId xmlns:a16="http://schemas.microsoft.com/office/drawing/2014/main" id="{F7984EE8-C75E-4C1D-934C-89AAFC7C3C03}"/>
              </a:ext>
            </a:extLst>
          </p:cNvPr>
          <p:cNvSpPr txBox="1">
            <a:spLocks/>
          </p:cNvSpPr>
          <p:nvPr/>
        </p:nvSpPr>
        <p:spPr>
          <a:xfrm>
            <a:off x="3390272" y="4347840"/>
            <a:ext cx="292608" cy="2954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lIns="82296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131" name="TextBox 13">
            <a:extLst>
              <a:ext uri="{FF2B5EF4-FFF2-40B4-BE49-F238E27FC236}">
                <a16:creationId xmlns:a16="http://schemas.microsoft.com/office/drawing/2014/main" id="{43BE3930-B3DD-452A-A6AC-DB9FC9816CEA}"/>
              </a:ext>
            </a:extLst>
          </p:cNvPr>
          <p:cNvSpPr txBox="1">
            <a:spLocks/>
          </p:cNvSpPr>
          <p:nvPr/>
        </p:nvSpPr>
        <p:spPr>
          <a:xfrm>
            <a:off x="3682898" y="4347840"/>
            <a:ext cx="292608" cy="2954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82296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32" name="TextBox 14">
            <a:extLst>
              <a:ext uri="{FF2B5EF4-FFF2-40B4-BE49-F238E27FC236}">
                <a16:creationId xmlns:a16="http://schemas.microsoft.com/office/drawing/2014/main" id="{35A32394-64A7-4B3D-AB6C-63D5FE689E9C}"/>
              </a:ext>
            </a:extLst>
          </p:cNvPr>
          <p:cNvSpPr txBox="1">
            <a:spLocks/>
          </p:cNvSpPr>
          <p:nvPr/>
        </p:nvSpPr>
        <p:spPr>
          <a:xfrm>
            <a:off x="3975524" y="4347840"/>
            <a:ext cx="292608" cy="2954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82296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133" name="TextBox 19">
            <a:extLst>
              <a:ext uri="{FF2B5EF4-FFF2-40B4-BE49-F238E27FC236}">
                <a16:creationId xmlns:a16="http://schemas.microsoft.com/office/drawing/2014/main" id="{4E402E19-5230-4BE4-92AA-F340837FD5D5}"/>
              </a:ext>
            </a:extLst>
          </p:cNvPr>
          <p:cNvSpPr txBox="1">
            <a:spLocks/>
          </p:cNvSpPr>
          <p:nvPr/>
        </p:nvSpPr>
        <p:spPr>
          <a:xfrm>
            <a:off x="2143946" y="3955967"/>
            <a:ext cx="292608" cy="295466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134" name="TextBox 19">
            <a:extLst>
              <a:ext uri="{FF2B5EF4-FFF2-40B4-BE49-F238E27FC236}">
                <a16:creationId xmlns:a16="http://schemas.microsoft.com/office/drawing/2014/main" id="{83ED0F3E-009E-4312-A6CE-884922CB3E28}"/>
              </a:ext>
            </a:extLst>
          </p:cNvPr>
          <p:cNvSpPr txBox="1">
            <a:spLocks/>
          </p:cNvSpPr>
          <p:nvPr/>
        </p:nvSpPr>
        <p:spPr>
          <a:xfrm>
            <a:off x="2747908" y="3955967"/>
            <a:ext cx="292608" cy="295466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135" name="TextBox 19">
            <a:extLst>
              <a:ext uri="{FF2B5EF4-FFF2-40B4-BE49-F238E27FC236}">
                <a16:creationId xmlns:a16="http://schemas.microsoft.com/office/drawing/2014/main" id="{98A4141B-8BEF-455E-B24C-6C94FCA2BB23}"/>
              </a:ext>
            </a:extLst>
          </p:cNvPr>
          <p:cNvSpPr txBox="1">
            <a:spLocks/>
          </p:cNvSpPr>
          <p:nvPr/>
        </p:nvSpPr>
        <p:spPr>
          <a:xfrm>
            <a:off x="2445927" y="3955967"/>
            <a:ext cx="292608" cy="295466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136" name="TextBox 19">
            <a:extLst>
              <a:ext uri="{FF2B5EF4-FFF2-40B4-BE49-F238E27FC236}">
                <a16:creationId xmlns:a16="http://schemas.microsoft.com/office/drawing/2014/main" id="{C8D39A30-C7E0-4410-A24C-51C63F8343CB}"/>
              </a:ext>
            </a:extLst>
          </p:cNvPr>
          <p:cNvSpPr txBox="1">
            <a:spLocks/>
          </p:cNvSpPr>
          <p:nvPr/>
        </p:nvSpPr>
        <p:spPr>
          <a:xfrm>
            <a:off x="3049889" y="3955967"/>
            <a:ext cx="292608" cy="295466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8DD048E-0793-4A09-8C61-61092903B49D}"/>
              </a:ext>
            </a:extLst>
          </p:cNvPr>
          <p:cNvSpPr txBox="1">
            <a:spLocks/>
          </p:cNvSpPr>
          <p:nvPr/>
        </p:nvSpPr>
        <p:spPr>
          <a:xfrm>
            <a:off x="3351870" y="3955967"/>
            <a:ext cx="292608" cy="295466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0A774B7C-A888-4529-A6B5-16BF693D3663}"/>
              </a:ext>
            </a:extLst>
          </p:cNvPr>
          <p:cNvSpPr txBox="1">
            <a:spLocks/>
          </p:cNvSpPr>
          <p:nvPr/>
        </p:nvSpPr>
        <p:spPr>
          <a:xfrm>
            <a:off x="3955830" y="3955967"/>
            <a:ext cx="282730" cy="295466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139" name="TextBox 19">
            <a:extLst>
              <a:ext uri="{FF2B5EF4-FFF2-40B4-BE49-F238E27FC236}">
                <a16:creationId xmlns:a16="http://schemas.microsoft.com/office/drawing/2014/main" id="{4AF7855D-65EC-4451-9D16-1D6F3F12C536}"/>
              </a:ext>
            </a:extLst>
          </p:cNvPr>
          <p:cNvSpPr txBox="1">
            <a:spLocks/>
          </p:cNvSpPr>
          <p:nvPr/>
        </p:nvSpPr>
        <p:spPr>
          <a:xfrm>
            <a:off x="3653851" y="3955967"/>
            <a:ext cx="292608" cy="295466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F77E9DC-8415-4658-87DC-CA14277C4ACF}"/>
              </a:ext>
            </a:extLst>
          </p:cNvPr>
          <p:cNvGrpSpPr/>
          <p:nvPr/>
        </p:nvGrpSpPr>
        <p:grpSpPr>
          <a:xfrm>
            <a:off x="2125125" y="3593455"/>
            <a:ext cx="1509362" cy="295466"/>
            <a:chOff x="3903722" y="5741035"/>
            <a:chExt cx="1509362" cy="295466"/>
          </a:xfrm>
        </p:grpSpPr>
        <p:sp>
          <p:nvSpPr>
            <p:cNvPr id="208" name="TextBox 19">
              <a:extLst>
                <a:ext uri="{FF2B5EF4-FFF2-40B4-BE49-F238E27FC236}">
                  <a16:creationId xmlns:a16="http://schemas.microsoft.com/office/drawing/2014/main" id="{A303BB7C-C94F-4EC9-BD4B-733995A38540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209" name="TextBox 19">
              <a:extLst>
                <a:ext uri="{FF2B5EF4-FFF2-40B4-BE49-F238E27FC236}">
                  <a16:creationId xmlns:a16="http://schemas.microsoft.com/office/drawing/2014/main" id="{F9ED4082-61CC-46DA-AEB1-9CA6D4F3307B}"/>
                </a:ext>
              </a:extLst>
            </p:cNvPr>
            <p:cNvSpPr txBox="1">
              <a:spLocks/>
            </p:cNvSpPr>
            <p:nvPr/>
          </p:nvSpPr>
          <p:spPr>
            <a:xfrm>
              <a:off x="4207911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10" name="TextBox 19">
              <a:extLst>
                <a:ext uri="{FF2B5EF4-FFF2-40B4-BE49-F238E27FC236}">
                  <a16:creationId xmlns:a16="http://schemas.microsoft.com/office/drawing/2014/main" id="{DD6ED4AE-F041-48A8-9FEC-BC3A0D422859}"/>
                </a:ext>
              </a:extLst>
            </p:cNvPr>
            <p:cNvSpPr txBox="1">
              <a:spLocks/>
            </p:cNvSpPr>
            <p:nvPr/>
          </p:nvSpPr>
          <p:spPr>
            <a:xfrm>
              <a:off x="4512100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11" name="TextBox 19">
              <a:extLst>
                <a:ext uri="{FF2B5EF4-FFF2-40B4-BE49-F238E27FC236}">
                  <a16:creationId xmlns:a16="http://schemas.microsoft.com/office/drawing/2014/main" id="{E634D31A-F2AF-4B78-8696-68FC315DCC1E}"/>
                </a:ext>
              </a:extLst>
            </p:cNvPr>
            <p:cNvSpPr txBox="1">
              <a:spLocks/>
            </p:cNvSpPr>
            <p:nvPr/>
          </p:nvSpPr>
          <p:spPr>
            <a:xfrm>
              <a:off x="4816289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5</a:t>
              </a:r>
            </a:p>
          </p:txBody>
        </p:sp>
        <p:sp>
          <p:nvSpPr>
            <p:cNvPr id="212" name="TextBox 19">
              <a:extLst>
                <a:ext uri="{FF2B5EF4-FFF2-40B4-BE49-F238E27FC236}">
                  <a16:creationId xmlns:a16="http://schemas.microsoft.com/office/drawing/2014/main" id="{6DC53ABC-B1B8-4E87-84AA-78638B2407A7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7</a:t>
              </a:r>
            </a:p>
          </p:txBody>
        </p:sp>
      </p:grp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6FF2DF5C-0700-4239-BDE7-99CFA118B8A0}"/>
              </a:ext>
            </a:extLst>
          </p:cNvPr>
          <p:cNvSpPr/>
          <p:nvPr/>
        </p:nvSpPr>
        <p:spPr bwMode="auto">
          <a:xfrm>
            <a:off x="2107680" y="4326054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4" name="Left Bracket 213">
            <a:extLst>
              <a:ext uri="{FF2B5EF4-FFF2-40B4-BE49-F238E27FC236}">
                <a16:creationId xmlns:a16="http://schemas.microsoft.com/office/drawing/2014/main" id="{A0AE0C3C-F9BF-42D0-8253-EF057187B5E2}"/>
              </a:ext>
            </a:extLst>
          </p:cNvPr>
          <p:cNvSpPr/>
          <p:nvPr/>
        </p:nvSpPr>
        <p:spPr bwMode="auto">
          <a:xfrm>
            <a:off x="2111942" y="3956652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5" name="Left Bracket 214">
            <a:extLst>
              <a:ext uri="{FF2B5EF4-FFF2-40B4-BE49-F238E27FC236}">
                <a16:creationId xmlns:a16="http://schemas.microsoft.com/office/drawing/2014/main" id="{C4225C48-7A7C-4E00-B9EA-80C1975483E1}"/>
              </a:ext>
            </a:extLst>
          </p:cNvPr>
          <p:cNvSpPr/>
          <p:nvPr/>
        </p:nvSpPr>
        <p:spPr bwMode="auto">
          <a:xfrm>
            <a:off x="2111942" y="3574800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6" name="Right Bracket 215">
            <a:extLst>
              <a:ext uri="{FF2B5EF4-FFF2-40B4-BE49-F238E27FC236}">
                <a16:creationId xmlns:a16="http://schemas.microsoft.com/office/drawing/2014/main" id="{288ED5C0-18D4-4E45-9696-E264D8D54788}"/>
              </a:ext>
            </a:extLst>
          </p:cNvPr>
          <p:cNvSpPr/>
          <p:nvPr/>
        </p:nvSpPr>
        <p:spPr bwMode="auto">
          <a:xfrm>
            <a:off x="3570479" y="3574800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7" name="TextBox 33">
            <a:extLst>
              <a:ext uri="{FF2B5EF4-FFF2-40B4-BE49-F238E27FC236}">
                <a16:creationId xmlns:a16="http://schemas.microsoft.com/office/drawing/2014/main" id="{069FF277-1DEB-4330-89DC-EFD05B31BF15}"/>
              </a:ext>
            </a:extLst>
          </p:cNvPr>
          <p:cNvSpPr txBox="1"/>
          <p:nvPr/>
        </p:nvSpPr>
        <p:spPr>
          <a:xfrm>
            <a:off x="777134" y="3554653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row_ptr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218" name="TextBox 34">
            <a:extLst>
              <a:ext uri="{FF2B5EF4-FFF2-40B4-BE49-F238E27FC236}">
                <a16:creationId xmlns:a16="http://schemas.microsoft.com/office/drawing/2014/main" id="{54EC7C6E-7A19-459E-BD00-CBD2C28267EE}"/>
              </a:ext>
            </a:extLst>
          </p:cNvPr>
          <p:cNvSpPr txBox="1"/>
          <p:nvPr/>
        </p:nvSpPr>
        <p:spPr>
          <a:xfrm>
            <a:off x="766634" y="3956781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col_idx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219" name="TextBox 55">
            <a:extLst>
              <a:ext uri="{FF2B5EF4-FFF2-40B4-BE49-F238E27FC236}">
                <a16:creationId xmlns:a16="http://schemas.microsoft.com/office/drawing/2014/main" id="{10C2F41D-E905-4359-B271-C224C3A1BF2F}"/>
              </a:ext>
            </a:extLst>
          </p:cNvPr>
          <p:cNvSpPr txBox="1"/>
          <p:nvPr/>
        </p:nvSpPr>
        <p:spPr>
          <a:xfrm>
            <a:off x="768962" y="4310907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220" name="Right Bracket 219">
            <a:extLst>
              <a:ext uri="{FF2B5EF4-FFF2-40B4-BE49-F238E27FC236}">
                <a16:creationId xmlns:a16="http://schemas.microsoft.com/office/drawing/2014/main" id="{543A9C8F-E52D-4B84-8ABE-47EB94867B58}"/>
              </a:ext>
            </a:extLst>
          </p:cNvPr>
          <p:cNvSpPr/>
          <p:nvPr/>
        </p:nvSpPr>
        <p:spPr bwMode="auto">
          <a:xfrm>
            <a:off x="4292518" y="3943680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1" name="Right Bracket 220">
            <a:extLst>
              <a:ext uri="{FF2B5EF4-FFF2-40B4-BE49-F238E27FC236}">
                <a16:creationId xmlns:a16="http://schemas.microsoft.com/office/drawing/2014/main" id="{6350E51D-5269-416F-AE94-F55972FD2267}"/>
              </a:ext>
            </a:extLst>
          </p:cNvPr>
          <p:cNvSpPr/>
          <p:nvPr/>
        </p:nvSpPr>
        <p:spPr bwMode="auto">
          <a:xfrm>
            <a:off x="4292518" y="4335553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22" name="TextBox 19">
            <a:extLst>
              <a:ext uri="{FF2B5EF4-FFF2-40B4-BE49-F238E27FC236}">
                <a16:creationId xmlns:a16="http://schemas.microsoft.com/office/drawing/2014/main" id="{574FF801-D3F9-4B3A-93F1-1A6BDA034988}"/>
              </a:ext>
            </a:extLst>
          </p:cNvPr>
          <p:cNvSpPr txBox="1">
            <a:spLocks/>
          </p:cNvSpPr>
          <p:nvPr/>
        </p:nvSpPr>
        <p:spPr>
          <a:xfrm>
            <a:off x="5949979" y="343411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23" name="TextBox 19">
            <a:extLst>
              <a:ext uri="{FF2B5EF4-FFF2-40B4-BE49-F238E27FC236}">
                <a16:creationId xmlns:a16="http://schemas.microsoft.com/office/drawing/2014/main" id="{480D1A3D-1A13-41F4-A892-09256019EBDE}"/>
              </a:ext>
            </a:extLst>
          </p:cNvPr>
          <p:cNvSpPr txBox="1">
            <a:spLocks/>
          </p:cNvSpPr>
          <p:nvPr/>
        </p:nvSpPr>
        <p:spPr>
          <a:xfrm>
            <a:off x="6246355" y="343411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24" name="TextBox 19">
            <a:extLst>
              <a:ext uri="{FF2B5EF4-FFF2-40B4-BE49-F238E27FC236}">
                <a16:creationId xmlns:a16="http://schemas.microsoft.com/office/drawing/2014/main" id="{2C830B68-8568-4F44-8C55-22F973C9599E}"/>
              </a:ext>
            </a:extLst>
          </p:cNvPr>
          <p:cNvSpPr txBox="1">
            <a:spLocks/>
          </p:cNvSpPr>
          <p:nvPr/>
        </p:nvSpPr>
        <p:spPr>
          <a:xfrm>
            <a:off x="6542731" y="343411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25" name="TextBox 19">
            <a:extLst>
              <a:ext uri="{FF2B5EF4-FFF2-40B4-BE49-F238E27FC236}">
                <a16:creationId xmlns:a16="http://schemas.microsoft.com/office/drawing/2014/main" id="{82FCD47A-03F0-44B9-8CB0-3E7EC5EE53B9}"/>
              </a:ext>
            </a:extLst>
          </p:cNvPr>
          <p:cNvSpPr txBox="1">
            <a:spLocks/>
          </p:cNvSpPr>
          <p:nvPr/>
        </p:nvSpPr>
        <p:spPr>
          <a:xfrm>
            <a:off x="6839107" y="343411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26" name="TextBox 55">
            <a:extLst>
              <a:ext uri="{FF2B5EF4-FFF2-40B4-BE49-F238E27FC236}">
                <a16:creationId xmlns:a16="http://schemas.microsoft.com/office/drawing/2014/main" id="{511601DA-7CF2-4271-ACD3-C3C451C48124}"/>
              </a:ext>
            </a:extLst>
          </p:cNvPr>
          <p:cNvSpPr txBox="1"/>
          <p:nvPr/>
        </p:nvSpPr>
        <p:spPr>
          <a:xfrm>
            <a:off x="6823736" y="3427949"/>
            <a:ext cx="112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vector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</a:p>
        </p:txBody>
      </p:sp>
      <p:sp>
        <p:nvSpPr>
          <p:cNvPr id="227" name="TextBox 55">
            <a:extLst>
              <a:ext uri="{FF2B5EF4-FFF2-40B4-BE49-F238E27FC236}">
                <a16:creationId xmlns:a16="http://schemas.microsoft.com/office/drawing/2014/main" id="{9AD60990-9DD2-4635-871C-4753DB82F0D3}"/>
              </a:ext>
            </a:extLst>
          </p:cNvPr>
          <p:cNvSpPr txBox="1"/>
          <p:nvPr/>
        </p:nvSpPr>
        <p:spPr>
          <a:xfrm>
            <a:off x="6969641" y="46719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resultant_v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</a:p>
        </p:txBody>
      </p:sp>
      <p:sp>
        <p:nvSpPr>
          <p:cNvPr id="228" name="TextBox 55">
            <a:extLst>
              <a:ext uri="{FF2B5EF4-FFF2-40B4-BE49-F238E27FC236}">
                <a16:creationId xmlns:a16="http://schemas.microsoft.com/office/drawing/2014/main" id="{AFB3CE42-66FC-4C12-9115-353B97C765F0}"/>
              </a:ext>
            </a:extLst>
          </p:cNvPr>
          <p:cNvSpPr txBox="1"/>
          <p:nvPr/>
        </p:nvSpPr>
        <p:spPr>
          <a:xfrm>
            <a:off x="5854315" y="336025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229" name="TextBox 55">
            <a:extLst>
              <a:ext uri="{FF2B5EF4-FFF2-40B4-BE49-F238E27FC236}">
                <a16:creationId xmlns:a16="http://schemas.microsoft.com/office/drawing/2014/main" id="{35495347-082C-49BD-95E4-C6662ADAF1EC}"/>
              </a:ext>
            </a:extLst>
          </p:cNvPr>
          <p:cNvSpPr txBox="1"/>
          <p:nvPr/>
        </p:nvSpPr>
        <p:spPr>
          <a:xfrm>
            <a:off x="6150542" y="336025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230" name="TextBox 55">
            <a:extLst>
              <a:ext uri="{FF2B5EF4-FFF2-40B4-BE49-F238E27FC236}">
                <a16:creationId xmlns:a16="http://schemas.microsoft.com/office/drawing/2014/main" id="{5310D715-6BE1-4B39-B818-5AD13D919F38}"/>
              </a:ext>
            </a:extLst>
          </p:cNvPr>
          <p:cNvSpPr txBox="1"/>
          <p:nvPr/>
        </p:nvSpPr>
        <p:spPr>
          <a:xfrm>
            <a:off x="6742997" y="336025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231" name="TextBox 55">
            <a:extLst>
              <a:ext uri="{FF2B5EF4-FFF2-40B4-BE49-F238E27FC236}">
                <a16:creationId xmlns:a16="http://schemas.microsoft.com/office/drawing/2014/main" id="{FC065598-9EAA-4FDD-A003-FFFA22BAD752}"/>
              </a:ext>
            </a:extLst>
          </p:cNvPr>
          <p:cNvSpPr txBox="1"/>
          <p:nvPr/>
        </p:nvSpPr>
        <p:spPr>
          <a:xfrm>
            <a:off x="6446769" y="336025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232" name="TextBox 55">
            <a:extLst>
              <a:ext uri="{FF2B5EF4-FFF2-40B4-BE49-F238E27FC236}">
                <a16:creationId xmlns:a16="http://schemas.microsoft.com/office/drawing/2014/main" id="{5CB0A660-4BB7-433E-A8AD-1DEF2250C7B5}"/>
              </a:ext>
            </a:extLst>
          </p:cNvPr>
          <p:cNvSpPr txBox="1"/>
          <p:nvPr/>
        </p:nvSpPr>
        <p:spPr>
          <a:xfrm>
            <a:off x="2158262" y="4671923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233" name="TextBox 55">
            <a:extLst>
              <a:ext uri="{FF2B5EF4-FFF2-40B4-BE49-F238E27FC236}">
                <a16:creationId xmlns:a16="http://schemas.microsoft.com/office/drawing/2014/main" id="{262DCCBD-DB53-4DD2-931C-0101D39E90C6}"/>
              </a:ext>
            </a:extLst>
          </p:cNvPr>
          <p:cNvSpPr txBox="1"/>
          <p:nvPr/>
        </p:nvSpPr>
        <p:spPr>
          <a:xfrm>
            <a:off x="2743200" y="4671923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234" name="TextBox 55">
            <a:extLst>
              <a:ext uri="{FF2B5EF4-FFF2-40B4-BE49-F238E27FC236}">
                <a16:creationId xmlns:a16="http://schemas.microsoft.com/office/drawing/2014/main" id="{4C135539-EFD3-4AD0-AE72-55E8B14721E6}"/>
              </a:ext>
            </a:extLst>
          </p:cNvPr>
          <p:cNvSpPr txBox="1"/>
          <p:nvPr/>
        </p:nvSpPr>
        <p:spPr>
          <a:xfrm>
            <a:off x="3620607" y="4671923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235" name="TextBox 55">
            <a:extLst>
              <a:ext uri="{FF2B5EF4-FFF2-40B4-BE49-F238E27FC236}">
                <a16:creationId xmlns:a16="http://schemas.microsoft.com/office/drawing/2014/main" id="{9CDDD907-6887-4540-B977-5E2A57493895}"/>
              </a:ext>
            </a:extLst>
          </p:cNvPr>
          <p:cNvSpPr txBox="1"/>
          <p:nvPr/>
        </p:nvSpPr>
        <p:spPr>
          <a:xfrm>
            <a:off x="481897" y="330493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W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36" name="TextBox 19">
            <a:extLst>
              <a:ext uri="{FF2B5EF4-FFF2-40B4-BE49-F238E27FC236}">
                <a16:creationId xmlns:a16="http://schemas.microsoft.com/office/drawing/2014/main" id="{873239D7-EB00-4AC4-8972-17041D5E4DE9}"/>
              </a:ext>
            </a:extLst>
          </p:cNvPr>
          <p:cNvSpPr txBox="1">
            <a:spLocks/>
          </p:cNvSpPr>
          <p:nvPr/>
        </p:nvSpPr>
        <p:spPr>
          <a:xfrm>
            <a:off x="5958197" y="468096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37" name="TextBox 19">
            <a:extLst>
              <a:ext uri="{FF2B5EF4-FFF2-40B4-BE49-F238E27FC236}">
                <a16:creationId xmlns:a16="http://schemas.microsoft.com/office/drawing/2014/main" id="{384C854E-1305-4119-8213-4672F2C26204}"/>
              </a:ext>
            </a:extLst>
          </p:cNvPr>
          <p:cNvSpPr txBox="1">
            <a:spLocks/>
          </p:cNvSpPr>
          <p:nvPr/>
        </p:nvSpPr>
        <p:spPr>
          <a:xfrm>
            <a:off x="6254573" y="468096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38" name="TextBox 19">
            <a:extLst>
              <a:ext uri="{FF2B5EF4-FFF2-40B4-BE49-F238E27FC236}">
                <a16:creationId xmlns:a16="http://schemas.microsoft.com/office/drawing/2014/main" id="{51BFAB64-7172-4B08-8AC5-993501A6EE62}"/>
              </a:ext>
            </a:extLst>
          </p:cNvPr>
          <p:cNvSpPr txBox="1">
            <a:spLocks/>
          </p:cNvSpPr>
          <p:nvPr/>
        </p:nvSpPr>
        <p:spPr>
          <a:xfrm>
            <a:off x="6550949" y="468096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39" name="TextBox 19">
            <a:extLst>
              <a:ext uri="{FF2B5EF4-FFF2-40B4-BE49-F238E27FC236}">
                <a16:creationId xmlns:a16="http://schemas.microsoft.com/office/drawing/2014/main" id="{52095681-501E-47CE-AF98-D87AE150119C}"/>
              </a:ext>
            </a:extLst>
          </p:cNvPr>
          <p:cNvSpPr txBox="1">
            <a:spLocks/>
          </p:cNvSpPr>
          <p:nvPr/>
        </p:nvSpPr>
        <p:spPr>
          <a:xfrm>
            <a:off x="6847325" y="468096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240" name="TextBox 55">
            <a:extLst>
              <a:ext uri="{FF2B5EF4-FFF2-40B4-BE49-F238E27FC236}">
                <a16:creationId xmlns:a16="http://schemas.microsoft.com/office/drawing/2014/main" id="{4A2CBA0D-E859-4792-87B0-3C6E92F98FF4}"/>
              </a:ext>
            </a:extLst>
          </p:cNvPr>
          <p:cNvSpPr txBox="1"/>
          <p:nvPr/>
        </p:nvSpPr>
        <p:spPr>
          <a:xfrm>
            <a:off x="5862533" y="460710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241" name="TextBox 55">
            <a:extLst>
              <a:ext uri="{FF2B5EF4-FFF2-40B4-BE49-F238E27FC236}">
                <a16:creationId xmlns:a16="http://schemas.microsoft.com/office/drawing/2014/main" id="{8672ED3B-DD48-43C7-9C32-9A68B75B355B}"/>
              </a:ext>
            </a:extLst>
          </p:cNvPr>
          <p:cNvSpPr txBox="1"/>
          <p:nvPr/>
        </p:nvSpPr>
        <p:spPr>
          <a:xfrm>
            <a:off x="6158760" y="460710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242" name="TextBox 55">
            <a:extLst>
              <a:ext uri="{FF2B5EF4-FFF2-40B4-BE49-F238E27FC236}">
                <a16:creationId xmlns:a16="http://schemas.microsoft.com/office/drawing/2014/main" id="{04AFD00A-5736-4F4A-8AFE-C822287622CD}"/>
              </a:ext>
            </a:extLst>
          </p:cNvPr>
          <p:cNvSpPr txBox="1"/>
          <p:nvPr/>
        </p:nvSpPr>
        <p:spPr>
          <a:xfrm>
            <a:off x="6751215" y="460710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243" name="TextBox 55">
            <a:extLst>
              <a:ext uri="{FF2B5EF4-FFF2-40B4-BE49-F238E27FC236}">
                <a16:creationId xmlns:a16="http://schemas.microsoft.com/office/drawing/2014/main" id="{3CF82C83-C246-4152-A5F9-6BC586B315A4}"/>
              </a:ext>
            </a:extLst>
          </p:cNvPr>
          <p:cNvSpPr txBox="1"/>
          <p:nvPr/>
        </p:nvSpPr>
        <p:spPr>
          <a:xfrm>
            <a:off x="6454987" y="460710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244" name="TextBox 55">
            <a:extLst>
              <a:ext uri="{FF2B5EF4-FFF2-40B4-BE49-F238E27FC236}">
                <a16:creationId xmlns:a16="http://schemas.microsoft.com/office/drawing/2014/main" id="{EC46E83E-BCB6-4CBB-8B40-C68F158AF1E3}"/>
              </a:ext>
            </a:extLst>
          </p:cNvPr>
          <p:cNvSpPr txBox="1"/>
          <p:nvPr/>
        </p:nvSpPr>
        <p:spPr>
          <a:xfrm>
            <a:off x="642549" y="3236565"/>
            <a:ext cx="94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CSR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605DAF6B-C506-4206-8A24-9766FC8E1E67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03298 -4.44444E-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11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03194 1.48148E-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2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-0.03298 -4.44444E-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" y="116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03194 1.48148E-6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8" grpId="1" animBg="1"/>
      <p:bldP spid="129" grpId="0" animBg="1"/>
      <p:bldP spid="129" grpId="1" animBg="1"/>
      <p:bldP spid="130" grpId="0" animBg="1"/>
      <p:bldP spid="131" grpId="0" animBg="1"/>
      <p:bldP spid="132" grpId="0" animBg="1"/>
      <p:bldP spid="133" grpId="0"/>
      <p:bldP spid="134" grpId="0"/>
      <p:bldP spid="134" grpId="1"/>
      <p:bldP spid="135" grpId="0"/>
      <p:bldP spid="136" grpId="0"/>
      <p:bldP spid="136" grpId="1"/>
      <p:bldP spid="137" grpId="0"/>
      <p:bldP spid="138" grpId="0"/>
      <p:bldP spid="139" grpId="0"/>
      <p:bldP spid="213" grpId="0" animBg="1"/>
      <p:bldP spid="214" grpId="0" animBg="1"/>
      <p:bldP spid="215" grpId="0" animBg="1"/>
      <p:bldP spid="216" grpId="0" animBg="1"/>
      <p:bldP spid="217" grpId="0"/>
      <p:bldP spid="218" grpId="0"/>
      <p:bldP spid="219" grpId="0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 animBg="1"/>
      <p:bldP spid="237" grpId="0" animBg="1"/>
      <p:bldP spid="238" grpId="0" animBg="1"/>
      <p:bldP spid="239" grpId="0" animBg="1"/>
      <p:bldP spid="240" grpId="0"/>
      <p:bldP spid="241" grpId="0"/>
      <p:bldP spid="242" grpId="0"/>
      <p:bldP spid="243" grpId="0"/>
      <p:bldP spid="2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4975577" cy="1077218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Unified GPU Kernel: Handle the Race Condition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7" y="1378803"/>
            <a:ext cx="889079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Column-indices based permutation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Permute elements within each matrix row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Make elements in each CSR column have different </a:t>
            </a:r>
            <a:r>
              <a:rPr lang="en-US" altLang="zh-CN" sz="2200" i="1" dirty="0" err="1">
                <a:ea typeface="宋体" charset="-122"/>
              </a:rPr>
              <a:t>col_idx</a:t>
            </a:r>
            <a:r>
              <a:rPr lang="en-US" altLang="zh-CN" sz="2200" i="1" dirty="0">
                <a:ea typeface="宋体" charset="-122"/>
              </a:rPr>
              <a:t>[] </a:t>
            </a:r>
            <a:r>
              <a:rPr lang="en-US" altLang="zh-CN" sz="2200" dirty="0">
                <a:ea typeface="宋体" charset="-122"/>
              </a:rPr>
              <a:t>value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4E116F8-B96F-493E-9603-9F71C58F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368" y="132850"/>
            <a:ext cx="3822083" cy="117136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FAD00AB-D194-44EA-B22B-687AAF353C4B}"/>
              </a:ext>
            </a:extLst>
          </p:cNvPr>
          <p:cNvGrpSpPr/>
          <p:nvPr/>
        </p:nvGrpSpPr>
        <p:grpSpPr>
          <a:xfrm>
            <a:off x="2219768" y="4347840"/>
            <a:ext cx="2048364" cy="295466"/>
            <a:chOff x="3949972" y="4817797"/>
            <a:chExt cx="2048364" cy="295466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92EABA0-3923-42DF-850B-2A031E2E52B7}"/>
                </a:ext>
              </a:extLst>
            </p:cNvPr>
            <p:cNvSpPr txBox="1">
              <a:spLocks/>
            </p:cNvSpPr>
            <p:nvPr/>
          </p:nvSpPr>
          <p:spPr>
            <a:xfrm>
              <a:off x="3949972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9A34ED75-00CA-4500-A1A1-7DF00A730C1C}"/>
                </a:ext>
              </a:extLst>
            </p:cNvPr>
            <p:cNvSpPr txBox="1">
              <a:spLocks/>
            </p:cNvSpPr>
            <p:nvPr/>
          </p:nvSpPr>
          <p:spPr>
            <a:xfrm>
              <a:off x="4242598" y="4817797"/>
              <a:ext cx="292608" cy="2954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6A5683E-9464-47CE-B5BB-4EF4BC0D7890}"/>
                </a:ext>
              </a:extLst>
            </p:cNvPr>
            <p:cNvSpPr txBox="1">
              <a:spLocks/>
            </p:cNvSpPr>
            <p:nvPr/>
          </p:nvSpPr>
          <p:spPr>
            <a:xfrm>
              <a:off x="4828368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693055C2-8EB6-467A-97AD-0CB17F04F8E8}"/>
                </a:ext>
              </a:extLst>
            </p:cNvPr>
            <p:cNvSpPr txBox="1">
              <a:spLocks/>
            </p:cNvSpPr>
            <p:nvPr/>
          </p:nvSpPr>
          <p:spPr>
            <a:xfrm>
              <a:off x="4535483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D6DED57F-6726-40A0-A015-2155C060C71D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4817797"/>
              <a:ext cx="292608" cy="2954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CB7420C-ED88-42C9-817B-76A117374CDB}"/>
                </a:ext>
              </a:extLst>
            </p:cNvPr>
            <p:cNvSpPr txBox="1">
              <a:spLocks/>
            </p:cNvSpPr>
            <p:nvPr/>
          </p:nvSpPr>
          <p:spPr>
            <a:xfrm>
              <a:off x="5413102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19A447F7-C63A-4106-BB07-2977558B988C}"/>
                </a:ext>
              </a:extLst>
            </p:cNvPr>
            <p:cNvSpPr txBox="1">
              <a:spLocks/>
            </p:cNvSpPr>
            <p:nvPr/>
          </p:nvSpPr>
          <p:spPr>
            <a:xfrm>
              <a:off x="5705728" y="4817797"/>
              <a:ext cx="292608" cy="2954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82296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4EB595-263F-4911-9093-90F240879446}"/>
              </a:ext>
            </a:extLst>
          </p:cNvPr>
          <p:cNvGrpSpPr/>
          <p:nvPr/>
        </p:nvGrpSpPr>
        <p:grpSpPr>
          <a:xfrm>
            <a:off x="2143946" y="3955967"/>
            <a:ext cx="2094614" cy="295466"/>
            <a:chOff x="3903722" y="5348240"/>
            <a:chExt cx="2094614" cy="295466"/>
          </a:xfrm>
        </p:grpSpPr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1D952B1E-76E7-4EC1-B4A6-1D4D6C265FB0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61B7AAA5-FE40-4DE4-BAF1-E466330F23AB}"/>
                </a:ext>
              </a:extLst>
            </p:cNvPr>
            <p:cNvSpPr txBox="1">
              <a:spLocks/>
            </p:cNvSpPr>
            <p:nvPr/>
          </p:nvSpPr>
          <p:spPr>
            <a:xfrm>
              <a:off x="4809332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4376AEFC-9ED6-4792-9EBE-E90E56C9F50D}"/>
                </a:ext>
              </a:extLst>
            </p:cNvPr>
            <p:cNvSpPr txBox="1">
              <a:spLocks/>
            </p:cNvSpPr>
            <p:nvPr/>
          </p:nvSpPr>
          <p:spPr>
            <a:xfrm>
              <a:off x="4205703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C39E4D3-2177-4F65-B7AE-E2B486249034}"/>
                </a:ext>
              </a:extLst>
            </p:cNvPr>
            <p:cNvSpPr txBox="1">
              <a:spLocks/>
            </p:cNvSpPr>
            <p:nvPr/>
          </p:nvSpPr>
          <p:spPr>
            <a:xfrm>
              <a:off x="4507517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D32AC1-A11C-49C0-BAB1-A852529EDBF1}"/>
                </a:ext>
              </a:extLst>
            </p:cNvPr>
            <p:cNvSpPr txBox="1">
              <a:spLocks/>
            </p:cNvSpPr>
            <p:nvPr/>
          </p:nvSpPr>
          <p:spPr>
            <a:xfrm>
              <a:off x="5111646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0502350A-241E-454B-86EE-EEB259BFE6FE}"/>
                </a:ext>
              </a:extLst>
            </p:cNvPr>
            <p:cNvSpPr txBox="1">
              <a:spLocks/>
            </p:cNvSpPr>
            <p:nvPr/>
          </p:nvSpPr>
          <p:spPr>
            <a:xfrm>
              <a:off x="5715606" y="5348240"/>
              <a:ext cx="282730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3</a:t>
              </a:r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D24BCF8B-2077-4350-B39B-973672450534}"/>
                </a:ext>
              </a:extLst>
            </p:cNvPr>
            <p:cNvSpPr txBox="1">
              <a:spLocks/>
            </p:cNvSpPr>
            <p:nvPr/>
          </p:nvSpPr>
          <p:spPr>
            <a:xfrm>
              <a:off x="5413627" y="5348240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E27D03-E764-4E4A-BF81-2F06C5099666}"/>
              </a:ext>
            </a:extLst>
          </p:cNvPr>
          <p:cNvGrpSpPr/>
          <p:nvPr/>
        </p:nvGrpSpPr>
        <p:grpSpPr>
          <a:xfrm>
            <a:off x="2125125" y="3593455"/>
            <a:ext cx="1509362" cy="295466"/>
            <a:chOff x="3903722" y="5741035"/>
            <a:chExt cx="1509362" cy="295466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7B83990D-4E65-4903-BB5B-80469A28E7B1}"/>
                </a:ext>
              </a:extLst>
            </p:cNvPr>
            <p:cNvSpPr txBox="1">
              <a:spLocks/>
            </p:cNvSpPr>
            <p:nvPr/>
          </p:nvSpPr>
          <p:spPr>
            <a:xfrm>
              <a:off x="3903722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0</a:t>
              </a: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77AFB4BB-0167-46BA-A7AC-4E25C4937733}"/>
                </a:ext>
              </a:extLst>
            </p:cNvPr>
            <p:cNvSpPr txBox="1">
              <a:spLocks/>
            </p:cNvSpPr>
            <p:nvPr/>
          </p:nvSpPr>
          <p:spPr>
            <a:xfrm>
              <a:off x="4207911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12557447-31A6-41FE-BD07-9319C8196EB5}"/>
                </a:ext>
              </a:extLst>
            </p:cNvPr>
            <p:cNvSpPr txBox="1">
              <a:spLocks/>
            </p:cNvSpPr>
            <p:nvPr/>
          </p:nvSpPr>
          <p:spPr>
            <a:xfrm>
              <a:off x="4512100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2</a:t>
              </a:r>
            </a:p>
          </p:txBody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FB5B2B4B-8896-4B4B-B8EF-6938C3B9BB19}"/>
                </a:ext>
              </a:extLst>
            </p:cNvPr>
            <p:cNvSpPr txBox="1">
              <a:spLocks/>
            </p:cNvSpPr>
            <p:nvPr/>
          </p:nvSpPr>
          <p:spPr>
            <a:xfrm>
              <a:off x="4816289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5</a:t>
              </a:r>
            </a:p>
          </p:txBody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3F862D27-C126-45CD-9CF4-CCF39C4BDEC8}"/>
                </a:ext>
              </a:extLst>
            </p:cNvPr>
            <p:cNvSpPr txBox="1">
              <a:spLocks/>
            </p:cNvSpPr>
            <p:nvPr/>
          </p:nvSpPr>
          <p:spPr>
            <a:xfrm>
              <a:off x="5120476" y="5741035"/>
              <a:ext cx="292608" cy="2954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" bIns="9144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107" charset="0"/>
                  <a:ea typeface="ＭＳ Ｐゴシック" pitchFamily="-107" charset="-128"/>
                </a:rPr>
                <a:t>7</a:t>
              </a:r>
            </a:p>
          </p:txBody>
        </p:sp>
      </p:grp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88ED5B02-42D5-4067-A4B9-5CBF57601EA4}"/>
              </a:ext>
            </a:extLst>
          </p:cNvPr>
          <p:cNvSpPr/>
          <p:nvPr/>
        </p:nvSpPr>
        <p:spPr bwMode="auto">
          <a:xfrm>
            <a:off x="2107680" y="4326054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B6A0EEC9-DFC7-4587-8880-23F90DA638B0}"/>
              </a:ext>
            </a:extLst>
          </p:cNvPr>
          <p:cNvSpPr/>
          <p:nvPr/>
        </p:nvSpPr>
        <p:spPr bwMode="auto">
          <a:xfrm>
            <a:off x="2111942" y="3956652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1DF83142-EADB-4862-A203-D10F9D8634A1}"/>
              </a:ext>
            </a:extLst>
          </p:cNvPr>
          <p:cNvSpPr/>
          <p:nvPr/>
        </p:nvSpPr>
        <p:spPr bwMode="auto">
          <a:xfrm>
            <a:off x="2111942" y="3574800"/>
            <a:ext cx="64008" cy="320040"/>
          </a:xfrm>
          <a:prstGeom prst="lef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E277C013-94C3-487F-85F8-00E44CF9B2BB}"/>
              </a:ext>
            </a:extLst>
          </p:cNvPr>
          <p:cNvSpPr/>
          <p:nvPr/>
        </p:nvSpPr>
        <p:spPr bwMode="auto">
          <a:xfrm>
            <a:off x="3570479" y="3574800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F906E3B8-12A9-4C8E-AD54-13058EC64A2A}"/>
              </a:ext>
            </a:extLst>
          </p:cNvPr>
          <p:cNvSpPr txBox="1"/>
          <p:nvPr/>
        </p:nvSpPr>
        <p:spPr>
          <a:xfrm>
            <a:off x="777134" y="3554653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row_ptr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4354129E-6B4B-4D88-BA1F-E33BCF413BDB}"/>
              </a:ext>
            </a:extLst>
          </p:cNvPr>
          <p:cNvSpPr txBox="1"/>
          <p:nvPr/>
        </p:nvSpPr>
        <p:spPr>
          <a:xfrm>
            <a:off x="766634" y="3956781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col_idx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35" name="TextBox 55">
            <a:extLst>
              <a:ext uri="{FF2B5EF4-FFF2-40B4-BE49-F238E27FC236}">
                <a16:creationId xmlns:a16="http://schemas.microsoft.com/office/drawing/2014/main" id="{B535A0F8-B3A8-4D7F-ACF7-F16045303927}"/>
              </a:ext>
            </a:extLst>
          </p:cNvPr>
          <p:cNvSpPr txBox="1"/>
          <p:nvPr/>
        </p:nvSpPr>
        <p:spPr>
          <a:xfrm>
            <a:off x="768962" y="4310907"/>
            <a:ext cx="13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[] =</a:t>
            </a:r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A4FC1921-38E2-4F68-8565-86AECDC941BB}"/>
              </a:ext>
            </a:extLst>
          </p:cNvPr>
          <p:cNvSpPr/>
          <p:nvPr/>
        </p:nvSpPr>
        <p:spPr bwMode="auto">
          <a:xfrm>
            <a:off x="4292518" y="3943680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8C20B64E-FB5E-45D7-A6E1-FC0C9A4F0982}"/>
              </a:ext>
            </a:extLst>
          </p:cNvPr>
          <p:cNvSpPr/>
          <p:nvPr/>
        </p:nvSpPr>
        <p:spPr bwMode="auto">
          <a:xfrm>
            <a:off x="4292518" y="4335553"/>
            <a:ext cx="64008" cy="320040"/>
          </a:xfrm>
          <a:prstGeom prst="rightBracke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BB9895F2-B63E-4D2F-A259-CC3F4A87756F}"/>
              </a:ext>
            </a:extLst>
          </p:cNvPr>
          <p:cNvSpPr txBox="1">
            <a:spLocks/>
          </p:cNvSpPr>
          <p:nvPr/>
        </p:nvSpPr>
        <p:spPr>
          <a:xfrm>
            <a:off x="5949979" y="343411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C1A2A875-32B0-4D31-A436-B4555CC0A27A}"/>
              </a:ext>
            </a:extLst>
          </p:cNvPr>
          <p:cNvSpPr txBox="1">
            <a:spLocks/>
          </p:cNvSpPr>
          <p:nvPr/>
        </p:nvSpPr>
        <p:spPr>
          <a:xfrm>
            <a:off x="6246355" y="343411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5CD62DE9-3484-4F66-9DF9-2E6574106D96}"/>
              </a:ext>
            </a:extLst>
          </p:cNvPr>
          <p:cNvSpPr txBox="1">
            <a:spLocks/>
          </p:cNvSpPr>
          <p:nvPr/>
        </p:nvSpPr>
        <p:spPr>
          <a:xfrm>
            <a:off x="6542731" y="343411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89FFFED3-85EB-49B9-8F7E-A26752BF85BB}"/>
              </a:ext>
            </a:extLst>
          </p:cNvPr>
          <p:cNvSpPr txBox="1">
            <a:spLocks/>
          </p:cNvSpPr>
          <p:nvPr/>
        </p:nvSpPr>
        <p:spPr>
          <a:xfrm>
            <a:off x="6839107" y="343411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42" name="TextBox 55">
            <a:extLst>
              <a:ext uri="{FF2B5EF4-FFF2-40B4-BE49-F238E27FC236}">
                <a16:creationId xmlns:a16="http://schemas.microsoft.com/office/drawing/2014/main" id="{700F128F-8229-44FC-A142-7C10063AEFE6}"/>
              </a:ext>
            </a:extLst>
          </p:cNvPr>
          <p:cNvSpPr txBox="1"/>
          <p:nvPr/>
        </p:nvSpPr>
        <p:spPr>
          <a:xfrm>
            <a:off x="6823736" y="3427949"/>
            <a:ext cx="1129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vector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</a:p>
        </p:txBody>
      </p:sp>
      <p:sp>
        <p:nvSpPr>
          <p:cNvPr id="43" name="TextBox 55">
            <a:extLst>
              <a:ext uri="{FF2B5EF4-FFF2-40B4-BE49-F238E27FC236}">
                <a16:creationId xmlns:a16="http://schemas.microsoft.com/office/drawing/2014/main" id="{D77AF730-4413-47FB-BD38-4FBDAD6E2227}"/>
              </a:ext>
            </a:extLst>
          </p:cNvPr>
          <p:cNvSpPr txBox="1"/>
          <p:nvPr/>
        </p:nvSpPr>
        <p:spPr>
          <a:xfrm>
            <a:off x="6969641" y="46719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resultant_v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</a:p>
        </p:txBody>
      </p:sp>
      <p:sp>
        <p:nvSpPr>
          <p:cNvPr id="44" name="TextBox 55">
            <a:extLst>
              <a:ext uri="{FF2B5EF4-FFF2-40B4-BE49-F238E27FC236}">
                <a16:creationId xmlns:a16="http://schemas.microsoft.com/office/drawing/2014/main" id="{242560DD-5D4D-4DA0-B640-4FC51FB0CA57}"/>
              </a:ext>
            </a:extLst>
          </p:cNvPr>
          <p:cNvSpPr txBox="1"/>
          <p:nvPr/>
        </p:nvSpPr>
        <p:spPr>
          <a:xfrm>
            <a:off x="5854315" y="336025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45" name="TextBox 55">
            <a:extLst>
              <a:ext uri="{FF2B5EF4-FFF2-40B4-BE49-F238E27FC236}">
                <a16:creationId xmlns:a16="http://schemas.microsoft.com/office/drawing/2014/main" id="{AF276B5E-1904-4537-AF52-26995C52D79B}"/>
              </a:ext>
            </a:extLst>
          </p:cNvPr>
          <p:cNvSpPr txBox="1"/>
          <p:nvPr/>
        </p:nvSpPr>
        <p:spPr>
          <a:xfrm>
            <a:off x="6150542" y="336025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46" name="TextBox 55">
            <a:extLst>
              <a:ext uri="{FF2B5EF4-FFF2-40B4-BE49-F238E27FC236}">
                <a16:creationId xmlns:a16="http://schemas.microsoft.com/office/drawing/2014/main" id="{19040EA9-66DD-44DA-9C0F-CE06042FFC5B}"/>
              </a:ext>
            </a:extLst>
          </p:cNvPr>
          <p:cNvSpPr txBox="1"/>
          <p:nvPr/>
        </p:nvSpPr>
        <p:spPr>
          <a:xfrm>
            <a:off x="6742997" y="336025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47" name="TextBox 55">
            <a:extLst>
              <a:ext uri="{FF2B5EF4-FFF2-40B4-BE49-F238E27FC236}">
                <a16:creationId xmlns:a16="http://schemas.microsoft.com/office/drawing/2014/main" id="{6FAC227F-326B-4169-9B34-F64E8F9F3B37}"/>
              </a:ext>
            </a:extLst>
          </p:cNvPr>
          <p:cNvSpPr txBox="1"/>
          <p:nvPr/>
        </p:nvSpPr>
        <p:spPr>
          <a:xfrm>
            <a:off x="6446769" y="336025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sp>
        <p:nvSpPr>
          <p:cNvPr id="48" name="TextBox 55">
            <a:extLst>
              <a:ext uri="{FF2B5EF4-FFF2-40B4-BE49-F238E27FC236}">
                <a16:creationId xmlns:a16="http://schemas.microsoft.com/office/drawing/2014/main" id="{AE3DC0A2-B717-4B5A-B116-053D2A7A8AA0}"/>
              </a:ext>
            </a:extLst>
          </p:cNvPr>
          <p:cNvSpPr txBox="1"/>
          <p:nvPr/>
        </p:nvSpPr>
        <p:spPr>
          <a:xfrm>
            <a:off x="2158262" y="4671923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49" name="TextBox 55">
            <a:extLst>
              <a:ext uri="{FF2B5EF4-FFF2-40B4-BE49-F238E27FC236}">
                <a16:creationId xmlns:a16="http://schemas.microsoft.com/office/drawing/2014/main" id="{780B5500-C0A2-4C14-87DE-B3339C75B789}"/>
              </a:ext>
            </a:extLst>
          </p:cNvPr>
          <p:cNvSpPr txBox="1"/>
          <p:nvPr/>
        </p:nvSpPr>
        <p:spPr>
          <a:xfrm>
            <a:off x="2743200" y="4671923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50" name="TextBox 55">
            <a:extLst>
              <a:ext uri="{FF2B5EF4-FFF2-40B4-BE49-F238E27FC236}">
                <a16:creationId xmlns:a16="http://schemas.microsoft.com/office/drawing/2014/main" id="{E4EE8500-3011-460E-A5CF-2EA616A37E1C}"/>
              </a:ext>
            </a:extLst>
          </p:cNvPr>
          <p:cNvSpPr txBox="1"/>
          <p:nvPr/>
        </p:nvSpPr>
        <p:spPr>
          <a:xfrm>
            <a:off x="3620607" y="4671923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72168A-3953-455B-B2A8-B11DC30A6E58}"/>
              </a:ext>
            </a:extLst>
          </p:cNvPr>
          <p:cNvCxnSpPr/>
          <p:nvPr/>
        </p:nvCxnSpPr>
        <p:spPr bwMode="auto">
          <a:xfrm flipV="1">
            <a:off x="2934062" y="4251433"/>
            <a:ext cx="3725549" cy="4236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C6EAFF-B5F2-4AA3-BF9E-7C5991D53EED}"/>
              </a:ext>
            </a:extLst>
          </p:cNvPr>
          <p:cNvCxnSpPr>
            <a:stCxn id="16" idx="2"/>
          </p:cNvCxnSpPr>
          <p:nvPr/>
        </p:nvCxnSpPr>
        <p:spPr bwMode="auto">
          <a:xfrm flipV="1">
            <a:off x="2290250" y="4173417"/>
            <a:ext cx="4009136" cy="78016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D2A88A-6189-4AB9-8CA6-E494B10CCC8F}"/>
              </a:ext>
            </a:extLst>
          </p:cNvPr>
          <p:cNvCxnSpPr/>
          <p:nvPr/>
        </p:nvCxnSpPr>
        <p:spPr bwMode="auto">
          <a:xfrm>
            <a:off x="6641654" y="4235335"/>
            <a:ext cx="39421" cy="44053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5">
            <a:extLst>
              <a:ext uri="{FF2B5EF4-FFF2-40B4-BE49-F238E27FC236}">
                <a16:creationId xmlns:a16="http://schemas.microsoft.com/office/drawing/2014/main" id="{AD45E02A-2BC9-424D-B073-1795877F7956}"/>
              </a:ext>
            </a:extLst>
          </p:cNvPr>
          <p:cNvSpPr txBox="1"/>
          <p:nvPr/>
        </p:nvSpPr>
        <p:spPr>
          <a:xfrm>
            <a:off x="4905536" y="3722685"/>
            <a:ext cx="856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multiply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55" name="TextBox 55">
            <a:extLst>
              <a:ext uri="{FF2B5EF4-FFF2-40B4-BE49-F238E27FC236}">
                <a16:creationId xmlns:a16="http://schemas.microsoft.com/office/drawing/2014/main" id="{78EFFE47-566A-45F1-9BD4-6F27B04CC4A1}"/>
              </a:ext>
            </a:extLst>
          </p:cNvPr>
          <p:cNvSpPr txBox="1"/>
          <p:nvPr/>
        </p:nvSpPr>
        <p:spPr>
          <a:xfrm>
            <a:off x="481897" y="3304936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W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55B558B6-6267-424D-9BE7-7E5E94A0A8EF}"/>
              </a:ext>
            </a:extLst>
          </p:cNvPr>
          <p:cNvSpPr txBox="1">
            <a:spLocks/>
          </p:cNvSpPr>
          <p:nvPr/>
        </p:nvSpPr>
        <p:spPr>
          <a:xfrm>
            <a:off x="5958197" y="468096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B504AF0F-69C8-4670-9724-9ACA92D74B76}"/>
              </a:ext>
            </a:extLst>
          </p:cNvPr>
          <p:cNvSpPr txBox="1">
            <a:spLocks/>
          </p:cNvSpPr>
          <p:nvPr/>
        </p:nvSpPr>
        <p:spPr>
          <a:xfrm>
            <a:off x="6254573" y="468096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A5EC8E32-5E24-4A3D-A33B-ECBFF846345D}"/>
              </a:ext>
            </a:extLst>
          </p:cNvPr>
          <p:cNvSpPr txBox="1">
            <a:spLocks/>
          </p:cNvSpPr>
          <p:nvPr/>
        </p:nvSpPr>
        <p:spPr>
          <a:xfrm>
            <a:off x="6550949" y="468096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59" name="TextBox 19">
            <a:extLst>
              <a:ext uri="{FF2B5EF4-FFF2-40B4-BE49-F238E27FC236}">
                <a16:creationId xmlns:a16="http://schemas.microsoft.com/office/drawing/2014/main" id="{2E0E4AF7-3A06-4031-80E5-44B471671563}"/>
              </a:ext>
            </a:extLst>
          </p:cNvPr>
          <p:cNvSpPr txBox="1">
            <a:spLocks/>
          </p:cNvSpPr>
          <p:nvPr/>
        </p:nvSpPr>
        <p:spPr>
          <a:xfrm>
            <a:off x="6847325" y="4680967"/>
            <a:ext cx="292608" cy="295466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txBody>
          <a:bodyPr wrap="square" lIns="91440" tIns="9144" bIns="9144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60" name="TextBox 55">
            <a:extLst>
              <a:ext uri="{FF2B5EF4-FFF2-40B4-BE49-F238E27FC236}">
                <a16:creationId xmlns:a16="http://schemas.microsoft.com/office/drawing/2014/main" id="{D6740F39-A490-494A-94AA-F54E3B0573DB}"/>
              </a:ext>
            </a:extLst>
          </p:cNvPr>
          <p:cNvSpPr txBox="1"/>
          <p:nvPr/>
        </p:nvSpPr>
        <p:spPr>
          <a:xfrm>
            <a:off x="5862533" y="460710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0</a:t>
            </a:r>
          </a:p>
        </p:txBody>
      </p:sp>
      <p:sp>
        <p:nvSpPr>
          <p:cNvPr id="61" name="TextBox 55">
            <a:extLst>
              <a:ext uri="{FF2B5EF4-FFF2-40B4-BE49-F238E27FC236}">
                <a16:creationId xmlns:a16="http://schemas.microsoft.com/office/drawing/2014/main" id="{17F7222A-C3F9-4485-A421-F3DFC8756879}"/>
              </a:ext>
            </a:extLst>
          </p:cNvPr>
          <p:cNvSpPr txBox="1"/>
          <p:nvPr/>
        </p:nvSpPr>
        <p:spPr>
          <a:xfrm>
            <a:off x="6158760" y="460710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62" name="TextBox 55">
            <a:extLst>
              <a:ext uri="{FF2B5EF4-FFF2-40B4-BE49-F238E27FC236}">
                <a16:creationId xmlns:a16="http://schemas.microsoft.com/office/drawing/2014/main" id="{F303651C-4780-4E7D-B999-D5A413BF13C2}"/>
              </a:ext>
            </a:extLst>
          </p:cNvPr>
          <p:cNvSpPr txBox="1"/>
          <p:nvPr/>
        </p:nvSpPr>
        <p:spPr>
          <a:xfrm>
            <a:off x="6751215" y="460710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3</a:t>
            </a:r>
          </a:p>
        </p:txBody>
      </p:sp>
      <p:sp>
        <p:nvSpPr>
          <p:cNvPr id="63" name="TextBox 55">
            <a:extLst>
              <a:ext uri="{FF2B5EF4-FFF2-40B4-BE49-F238E27FC236}">
                <a16:creationId xmlns:a16="http://schemas.microsoft.com/office/drawing/2014/main" id="{053B12DD-B873-4770-9683-C96016D33694}"/>
              </a:ext>
            </a:extLst>
          </p:cNvPr>
          <p:cNvSpPr txBox="1"/>
          <p:nvPr/>
        </p:nvSpPr>
        <p:spPr>
          <a:xfrm>
            <a:off x="6454987" y="4607101"/>
            <a:ext cx="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C053BE-CB31-43F6-9AE3-3D0A622A9DA5}"/>
              </a:ext>
            </a:extLst>
          </p:cNvPr>
          <p:cNvCxnSpPr>
            <a:stCxn id="40" idx="2"/>
          </p:cNvCxnSpPr>
          <p:nvPr/>
        </p:nvCxnSpPr>
        <p:spPr bwMode="auto">
          <a:xfrm flipH="1">
            <a:off x="6641654" y="3729583"/>
            <a:ext cx="47381" cy="52185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D2DDD4-16E7-4D32-8944-2BD2F33E44D8}"/>
              </a:ext>
            </a:extLst>
          </p:cNvPr>
          <p:cNvCxnSpPr/>
          <p:nvPr/>
        </p:nvCxnSpPr>
        <p:spPr bwMode="auto">
          <a:xfrm flipH="1">
            <a:off x="6053694" y="4169738"/>
            <a:ext cx="241190" cy="494638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55">
            <a:extLst>
              <a:ext uri="{FF2B5EF4-FFF2-40B4-BE49-F238E27FC236}">
                <a16:creationId xmlns:a16="http://schemas.microsoft.com/office/drawing/2014/main" id="{4F3C1FB6-CB5A-4BEB-89D3-A9182598676D}"/>
              </a:ext>
            </a:extLst>
          </p:cNvPr>
          <p:cNvSpPr txBox="1"/>
          <p:nvPr/>
        </p:nvSpPr>
        <p:spPr>
          <a:xfrm>
            <a:off x="642549" y="3236565"/>
            <a:ext cx="94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CSR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67" name="TextBox 55">
            <a:extLst>
              <a:ext uri="{FF2B5EF4-FFF2-40B4-BE49-F238E27FC236}">
                <a16:creationId xmlns:a16="http://schemas.microsoft.com/office/drawing/2014/main" id="{CE8B2371-E840-4564-B7BD-61EAF6EFC937}"/>
              </a:ext>
            </a:extLst>
          </p:cNvPr>
          <p:cNvSpPr txBox="1"/>
          <p:nvPr/>
        </p:nvSpPr>
        <p:spPr>
          <a:xfrm>
            <a:off x="3885706" y="3135903"/>
            <a:ext cx="119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SpMV_T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68" name="TextBox 55">
            <a:extLst>
              <a:ext uri="{FF2B5EF4-FFF2-40B4-BE49-F238E27FC236}">
                <a16:creationId xmlns:a16="http://schemas.microsoft.com/office/drawing/2014/main" id="{AE58B379-5D83-4BAB-A97E-D70E8C0079F2}"/>
              </a:ext>
            </a:extLst>
          </p:cNvPr>
          <p:cNvSpPr txBox="1"/>
          <p:nvPr/>
        </p:nvSpPr>
        <p:spPr>
          <a:xfrm>
            <a:off x="6600270" y="4316018"/>
            <a:ext cx="2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+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69" name="TextBox 55">
            <a:extLst>
              <a:ext uri="{FF2B5EF4-FFF2-40B4-BE49-F238E27FC236}">
                <a16:creationId xmlns:a16="http://schemas.microsoft.com/office/drawing/2014/main" id="{00D17C3B-B0BF-41B7-B30A-FF481F39FA27}"/>
              </a:ext>
            </a:extLst>
          </p:cNvPr>
          <p:cNvSpPr txBox="1"/>
          <p:nvPr/>
        </p:nvSpPr>
        <p:spPr>
          <a:xfrm>
            <a:off x="5972292" y="4236978"/>
            <a:ext cx="2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+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5CEB80-CBB1-468C-8434-6A0F58F882A6}"/>
              </a:ext>
            </a:extLst>
          </p:cNvPr>
          <p:cNvCxnSpPr/>
          <p:nvPr/>
        </p:nvCxnSpPr>
        <p:spPr bwMode="auto">
          <a:xfrm>
            <a:off x="6085223" y="3741476"/>
            <a:ext cx="214163" cy="431941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A8CEFF-3F96-4005-A1CD-DACAD967B105}"/>
              </a:ext>
            </a:extLst>
          </p:cNvPr>
          <p:cNvCxnSpPr/>
          <p:nvPr/>
        </p:nvCxnSpPr>
        <p:spPr bwMode="auto">
          <a:xfrm flipH="1">
            <a:off x="6930281" y="3750767"/>
            <a:ext cx="83131" cy="28346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C7204C-9984-4DF1-AD29-710B57821633}"/>
              </a:ext>
            </a:extLst>
          </p:cNvPr>
          <p:cNvCxnSpPr/>
          <p:nvPr/>
        </p:nvCxnSpPr>
        <p:spPr bwMode="auto">
          <a:xfrm flipV="1">
            <a:off x="3829202" y="4026733"/>
            <a:ext cx="3101079" cy="280310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68B8F9-C164-44A9-914C-5ADC49825CD3}"/>
              </a:ext>
            </a:extLst>
          </p:cNvPr>
          <p:cNvCxnSpPr/>
          <p:nvPr/>
        </p:nvCxnSpPr>
        <p:spPr bwMode="auto">
          <a:xfrm flipH="1">
            <a:off x="6369960" y="4048950"/>
            <a:ext cx="558040" cy="622973"/>
          </a:xfrm>
          <a:prstGeom prst="straightConnector1">
            <a:avLst/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55">
            <a:extLst>
              <a:ext uri="{FF2B5EF4-FFF2-40B4-BE49-F238E27FC236}">
                <a16:creationId xmlns:a16="http://schemas.microsoft.com/office/drawing/2014/main" id="{9C449B0D-7779-4255-AB8C-A92D24417EBE}"/>
              </a:ext>
            </a:extLst>
          </p:cNvPr>
          <p:cNvSpPr txBox="1"/>
          <p:nvPr/>
        </p:nvSpPr>
        <p:spPr>
          <a:xfrm>
            <a:off x="6629855" y="3977356"/>
            <a:ext cx="28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07" charset="0"/>
                <a:ea typeface="ＭＳ Ｐゴシック" pitchFamily="-107" charset="-128"/>
              </a:rPr>
              <a:t>+</a:t>
            </a:r>
            <a:endParaRPr kumimoji="0" lang="en-US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7A6894CC-FA62-47D5-B3A3-891B9AAABBAA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8" grpId="0"/>
      <p:bldP spid="69" grpId="0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68656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Experimental Results: Memory Usage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" y="1219200"/>
            <a:ext cx="8485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Symmetry-Based Compression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D642E6D1-6DAB-47CA-A711-6D3C4038B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00056"/>
              </p:ext>
            </p:extLst>
          </p:nvPr>
        </p:nvGraphicFramePr>
        <p:xfrm>
          <a:off x="797577" y="1905000"/>
          <a:ext cx="7543800" cy="2763520"/>
        </p:xfrm>
        <a:graphic>
          <a:graphicData uri="http://schemas.openxmlformats.org/drawingml/2006/table">
            <a:tbl>
              <a:tblPr firstRow="1" bandRow="1"/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View number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               360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               720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Image</a:t>
                      </a:r>
                      <a:r>
                        <a:rPr lang="en-US" altLang="zh-CN" sz="1800" baseline="0" dirty="0"/>
                        <a:t> size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CSR size (GB)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w/ </a:t>
                      </a:r>
                      <a:r>
                        <a:rPr lang="en-US" altLang="zh-CN" sz="1800" dirty="0" err="1"/>
                        <a:t>Sym</a:t>
                      </a:r>
                      <a:r>
                        <a:rPr lang="en-US" altLang="zh-CN" sz="1800" dirty="0"/>
                        <a:t>-based compression(GB)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CSR size (GB)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w/ </a:t>
                      </a:r>
                      <a:r>
                        <a:rPr lang="en-US" altLang="zh-CN" sz="1800" dirty="0" err="1"/>
                        <a:t>Sym</a:t>
                      </a:r>
                      <a:r>
                        <a:rPr lang="en-US" altLang="zh-CN" sz="1800" dirty="0"/>
                        <a:t>-based compression(GB)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256</a:t>
                      </a:r>
                      <a:r>
                        <a:rPr lang="en-US" altLang="zh-CN" sz="1800" baseline="30000" dirty="0"/>
                        <a:t>2</a:t>
                      </a:r>
                      <a:endParaRPr lang="zh-CN" altLang="en-US" sz="1800" baseline="300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1.01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0.12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2.03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0.25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512</a:t>
                      </a:r>
                      <a:r>
                        <a:rPr lang="en-US" altLang="zh-CN" sz="1800" baseline="30000" dirty="0"/>
                        <a:t>2</a:t>
                      </a:r>
                      <a:endParaRPr lang="zh-CN" altLang="en-US" sz="1800" baseline="300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2.34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0.29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4.82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0.60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1024</a:t>
                      </a:r>
                      <a:r>
                        <a:rPr lang="en-US" altLang="zh-CN" sz="1800" baseline="30000" dirty="0"/>
                        <a:t>2</a:t>
                      </a:r>
                      <a:endParaRPr lang="zh-CN" altLang="en-US" sz="1800" baseline="300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6.19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0.77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11.97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1.50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2048</a:t>
                      </a:r>
                      <a:r>
                        <a:rPr lang="en-US" altLang="zh-CN" sz="1800" baseline="30000" dirty="0"/>
                        <a:t>2</a:t>
                      </a:r>
                      <a:endParaRPr lang="zh-CN" altLang="en-US" sz="1800" baseline="300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18.44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2.31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37.41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r>
                        <a:rPr lang="en-US" altLang="zh-CN" sz="1800" dirty="0"/>
                        <a:t>4.68</a:t>
                      </a:r>
                      <a:endParaRPr lang="zh-CN" altLang="en-US" sz="1800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3A3AB696-4210-49A2-A04B-ECAAE54F9C75}"/>
              </a:ext>
            </a:extLst>
          </p:cNvPr>
          <p:cNvSpPr/>
          <p:nvPr/>
        </p:nvSpPr>
        <p:spPr bwMode="auto">
          <a:xfrm>
            <a:off x="2590800" y="5219700"/>
            <a:ext cx="4343400" cy="723900"/>
          </a:xfrm>
          <a:prstGeom prst="wedgeRoundRectCallout">
            <a:avLst>
              <a:gd name="adj1" fmla="val 41101"/>
              <a:gd name="adj2" fmla="val -139072"/>
              <a:gd name="adj3" fmla="val 16667"/>
            </a:avLst>
          </a:prstGeom>
          <a:solidFill>
            <a:srgbClr val="BBE0E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81346-E434-4461-A06B-0F58069F098A}"/>
              </a:ext>
            </a:extLst>
          </p:cNvPr>
          <p:cNvSpPr txBox="1"/>
          <p:nvPr/>
        </p:nvSpPr>
        <p:spPr>
          <a:xfrm>
            <a:off x="2636817" y="5297269"/>
            <a:ext cx="42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Even the system matrix for finest image is within GPU memory capacity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A05161-3A53-4CD8-866F-AD9849933477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107" charset="0"/>
              <a:ea typeface="ＭＳ Ｐゴシック" pitchFamily="-107" charset="-128"/>
            </a:endParaRPr>
          </a:p>
        </p:txBody>
      </p:sp>
      <p:sp>
        <p:nvSpPr>
          <p:cNvPr id="8" name="内容占位符 2"/>
          <p:cNvSpPr txBox="1">
            <a:spLocks noGrp="1"/>
          </p:cNvSpPr>
          <p:nvPr>
            <p:ph idx="1"/>
          </p:nvPr>
        </p:nvSpPr>
        <p:spPr bwMode="auto">
          <a:xfrm>
            <a:off x="533400" y="11430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latin typeface="Times" charset="0"/>
                <a:ea typeface="宋体" charset="-122"/>
              </a:rPr>
              <a:t>Two Comparisons</a:t>
            </a:r>
          </a:p>
          <a:p>
            <a:pPr lvl="1" indent="-342900">
              <a:spcBef>
                <a:spcPct val="0"/>
              </a:spcBef>
            </a:pPr>
            <a:r>
              <a:rPr lang="en-US" altLang="zh-CN" sz="2400" dirty="0">
                <a:latin typeface="Times" charset="0"/>
                <a:ea typeface="宋体" charset="-122"/>
              </a:rPr>
              <a:t>overall performance and preprocessing</a:t>
            </a:r>
          </a:p>
          <a:p>
            <a:pPr lvl="1" indent="-342900">
              <a:spcBef>
                <a:spcPct val="0"/>
              </a:spcBef>
            </a:pPr>
            <a:r>
              <a:rPr lang="en-US" altLang="zh-CN" sz="2400" dirty="0">
                <a:latin typeface="Times" charset="0"/>
                <a:ea typeface="宋体" charset="-122"/>
              </a:rPr>
              <a:t>Comparison of two different blocking techniques (global-level and view-level) coupled with SCSR in our enhanced </a:t>
            </a:r>
            <a:r>
              <a:rPr lang="en-US" altLang="zh-CN" sz="2400" dirty="0" err="1">
                <a:latin typeface="Times" charset="0"/>
                <a:ea typeface="宋体" charset="-122"/>
              </a:rPr>
              <a:t>cuART</a:t>
            </a:r>
            <a:endParaRPr lang="en-US" altLang="zh-CN" sz="2400" dirty="0">
              <a:latin typeface="Times" charset="0"/>
              <a:ea typeface="宋体" charset="-122"/>
            </a:endParaRPr>
          </a:p>
          <a:p>
            <a:pPr lvl="1" indent="-342900">
              <a:spcBef>
                <a:spcPct val="0"/>
              </a:spcBef>
            </a:pPr>
            <a:r>
              <a:rPr lang="en-US" altLang="zh-CN" sz="2400" dirty="0">
                <a:latin typeface="Times" charset="0"/>
                <a:ea typeface="宋体" charset="-122"/>
              </a:rPr>
              <a:t>Compare our enhanced </a:t>
            </a:r>
            <a:r>
              <a:rPr lang="en-US" altLang="zh-CN" sz="2400" dirty="0" err="1">
                <a:latin typeface="Times" charset="0"/>
                <a:ea typeface="宋体" charset="-122"/>
              </a:rPr>
              <a:t>cuART</a:t>
            </a:r>
            <a:r>
              <a:rPr lang="en-US" altLang="zh-CN" sz="2400" dirty="0">
                <a:latin typeface="Times" charset="0"/>
                <a:ea typeface="宋体" charset="-122"/>
              </a:rPr>
              <a:t> to three other GPU implementations: CSR (</a:t>
            </a:r>
            <a:r>
              <a:rPr lang="en-US" altLang="zh-CN" sz="2400" dirty="0" err="1">
                <a:latin typeface="Times" charset="0"/>
                <a:ea typeface="宋体" charset="-122"/>
              </a:rPr>
              <a:t>cuSPARSE</a:t>
            </a:r>
            <a:r>
              <a:rPr lang="en-US" altLang="zh-CN" sz="2400" dirty="0">
                <a:latin typeface="Times" charset="0"/>
                <a:ea typeface="宋体" charset="-122"/>
              </a:rPr>
              <a:t>), BRC, and CSR5</a:t>
            </a:r>
          </a:p>
          <a:p>
            <a:pPr lvl="1" indent="-342900">
              <a:spcBef>
                <a:spcPct val="0"/>
              </a:spcBef>
            </a:pPr>
            <a:endParaRPr lang="en-US" altLang="zh-CN" sz="2400" dirty="0">
              <a:latin typeface="Times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" charset="0"/>
                <a:ea typeface="宋体" charset="-122"/>
              </a:rPr>
              <a:t>Datasets</a:t>
            </a:r>
          </a:p>
          <a:p>
            <a:pPr lvl="1" indent="-342900">
              <a:spcBef>
                <a:spcPct val="0"/>
              </a:spcBef>
            </a:pPr>
            <a:r>
              <a:rPr lang="en-US" altLang="zh-CN" sz="2400" dirty="0">
                <a:latin typeface="Times" charset="0"/>
                <a:ea typeface="宋体" charset="-122"/>
              </a:rPr>
              <a:t>Images with three sizes: 2048*2048, 1024*1024, 512*512</a:t>
            </a:r>
          </a:p>
          <a:p>
            <a:pPr lvl="1" indent="-342900">
              <a:spcBef>
                <a:spcPct val="0"/>
              </a:spcBef>
            </a:pPr>
            <a:endParaRPr lang="en-US" altLang="zh-CN" sz="2400" dirty="0">
              <a:latin typeface="Times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" charset="0"/>
                <a:ea typeface="宋体" charset="-122"/>
              </a:rPr>
              <a:t>Platform</a:t>
            </a:r>
          </a:p>
          <a:p>
            <a:pPr lvl="1" indent="-342900">
              <a:spcBef>
                <a:spcPct val="0"/>
              </a:spcBef>
            </a:pPr>
            <a:r>
              <a:rPr lang="en-US" altLang="zh-CN" sz="2400" dirty="0">
                <a:latin typeface="Times" charset="0"/>
                <a:ea typeface="宋体" charset="-122"/>
              </a:rPr>
              <a:t>NVIDIA Tesla K80 GPU (4992 CUDA cores, 24GB memory)</a:t>
            </a:r>
          </a:p>
          <a:p>
            <a:pPr lvl="1" indent="-342900">
              <a:spcBef>
                <a:spcPct val="0"/>
              </a:spcBef>
            </a:pPr>
            <a:r>
              <a:rPr lang="en-US" altLang="zh-CN" sz="2400" dirty="0">
                <a:latin typeface="Times" charset="0"/>
                <a:ea typeface="宋体" charset="-122"/>
              </a:rPr>
              <a:t>Intel Xeon E5-2697 CPU; 256GB system memory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6CB315-D100-4A4B-A83D-72A1F7BB3A80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982793E-2E48-4CD9-A1EF-1294C5CB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4038600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93479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70180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Experimental Results: Processing Time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03" y="988367"/>
            <a:ext cx="8662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Performance Comparisons: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three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existing schemes vs. our scheme</a:t>
            </a:r>
          </a:p>
        </p:txBody>
      </p:sp>
      <p:graphicFrame>
        <p:nvGraphicFramePr>
          <p:cNvPr id="14" name="图表 7">
            <a:extLst>
              <a:ext uri="{FF2B5EF4-FFF2-40B4-BE49-F238E27FC236}">
                <a16:creationId xmlns:a16="http://schemas.microsoft.com/office/drawing/2014/main" id="{798CE770-7619-4967-973C-664E2FE9BD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100574"/>
              </p:ext>
            </p:extLst>
          </p:nvPr>
        </p:nvGraphicFramePr>
        <p:xfrm>
          <a:off x="838200" y="1501264"/>
          <a:ext cx="7010400" cy="3855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C1FC6333-2011-4EC1-8E71-5B0E7FE1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49443"/>
            <a:ext cx="802212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Our </a:t>
            </a:r>
            <a:r>
              <a:rPr lang="en-US" altLang="zh-CN" sz="2200" dirty="0" err="1">
                <a:ea typeface="宋体" charset="-122"/>
              </a:rPr>
              <a:t>cuART</a:t>
            </a:r>
            <a:r>
              <a:rPr lang="en-US" altLang="zh-CN" sz="2200" dirty="0">
                <a:ea typeface="宋体" charset="-122"/>
              </a:rPr>
              <a:t> using view-level blocking coupled with SCSR can achieve up to 24.3-fold speedup against CPU version, and can achieve 6.8-fold, 7.2-fold, and 5.4-fold speedup against CSR, BRC, and CSR5 respectively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058EAA-482C-4700-AB32-A656DCA83C70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9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77038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Experimental Results: Preprocessing Time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88367"/>
            <a:ext cx="8903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charset="-122"/>
              </a:rPr>
              <a:t>Preprocessing Comparisons: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three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existing schemes vs. our scheme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1FC6333-2011-4EC1-8E71-5B0E7FE1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5249443"/>
            <a:ext cx="7924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CSR requires least preprocessing time; BRC and our g-l SCSR require substantial preprocessing time due to sorting overhead; our v-l SCSR requires nearly the same preprocessing time as CSR</a:t>
            </a:r>
          </a:p>
        </p:txBody>
      </p:sp>
      <p:graphicFrame>
        <p:nvGraphicFramePr>
          <p:cNvPr id="7" name="图表 8">
            <a:extLst>
              <a:ext uri="{FF2B5EF4-FFF2-40B4-BE49-F238E27FC236}">
                <a16:creationId xmlns:a16="http://schemas.microsoft.com/office/drawing/2014/main" id="{39B60494-6FB7-423D-B7AA-64FC5F33E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871111"/>
              </p:ext>
            </p:extLst>
          </p:nvPr>
        </p:nvGraphicFramePr>
        <p:xfrm>
          <a:off x="1060648" y="1439443"/>
          <a:ext cx="7086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83D769C-3F53-4B82-A233-B95F86F6C8A3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64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05444" y="762000"/>
            <a:ext cx="846324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" charset="0"/>
                <a:ea typeface="宋体" charset="-122"/>
              </a:rPr>
              <a:t>Data size Comparisons</a:t>
            </a:r>
          </a:p>
          <a:p>
            <a:pPr lvl="1"/>
            <a:endParaRPr lang="en-US" altLang="zh-CN" kern="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305444" y="4953000"/>
            <a:ext cx="846324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342900" lvl="1" indent="-342900">
              <a:buChar char="•"/>
            </a:pPr>
            <a:r>
              <a:rPr lang="en-US" altLang="zh-CN" sz="2400" dirty="0">
                <a:latin typeface="Times" charset="0"/>
                <a:ea typeface="宋体" charset="-122"/>
                <a:cs typeface="+mn-cs"/>
              </a:rPr>
              <a:t>Our enhanced </a:t>
            </a:r>
            <a:r>
              <a:rPr lang="en-US" altLang="zh-CN" sz="2400" dirty="0" err="1">
                <a:latin typeface="Times" charset="0"/>
                <a:ea typeface="宋体" charset="-122"/>
                <a:cs typeface="+mn-cs"/>
              </a:rPr>
              <a:t>cuART</a:t>
            </a:r>
            <a:r>
              <a:rPr lang="en-US" altLang="zh-CN" sz="2400" dirty="0">
                <a:latin typeface="Times" charset="0"/>
                <a:ea typeface="宋体" charset="-122"/>
                <a:cs typeface="+mn-cs"/>
              </a:rPr>
              <a:t> with view-level blocking requires slightly less memory space than with global-level blocking and requires around 8 times less memory space than all other approaches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4E7EB92-5C41-4F07-8369-129506278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4" y="177225"/>
            <a:ext cx="594426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Experimental Results: Data Size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1301CE1-DADE-41B7-83B9-6EAB62FA41B8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DEB261-A41A-41AF-8943-D529E86E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56300"/>
            <a:ext cx="5712447" cy="3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3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8667463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GPU-based CT Image Reconstruction Summary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8392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宋体" charset="-122"/>
              </a:rPr>
              <a:t>cuART</a:t>
            </a:r>
            <a:r>
              <a:rPr lang="en-US" altLang="zh-CN" dirty="0">
                <a:ea typeface="宋体" charset="-122"/>
              </a:rPr>
              <a:t> tool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Symmetry-based CSR (SCSR)</a:t>
            </a:r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Further compresses CSR data by removing symmetric but redundant non-zero elements</a:t>
            </a:r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Blocks CSR into multiple dense sub-matrices by leveraging global- and view- level of system matrix </a:t>
            </a:r>
            <a:r>
              <a:rPr lang="en-US" sz="2000" dirty="0" err="1"/>
              <a:t>sparsities</a:t>
            </a:r>
            <a:r>
              <a:rPr lang="en-US" sz="2000" dirty="0"/>
              <a:t> to reduce workload imbalance</a:t>
            </a:r>
            <a:endParaRPr lang="en-US" altLang="zh-CN" sz="2000" dirty="0">
              <a:ea typeface="宋体" charset="-122"/>
            </a:endParaRP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Unified GPU kernel</a:t>
            </a:r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Supports </a:t>
            </a:r>
            <a:r>
              <a:rPr lang="en-US" sz="2000" dirty="0" err="1"/>
              <a:t>SpMV</a:t>
            </a:r>
            <a:r>
              <a:rPr lang="en-US" sz="2000" dirty="0"/>
              <a:t> and </a:t>
            </a:r>
            <a:r>
              <a:rPr lang="en-US" sz="2000" dirty="0" err="1"/>
              <a:t>SpMV_T</a:t>
            </a:r>
            <a:r>
              <a:rPr lang="en-US" sz="2000" dirty="0"/>
              <a:t> at the same time with the same SCSR data</a:t>
            </a:r>
          </a:p>
          <a:p>
            <a:pPr marL="1028700" lvl="2" indent="-342900">
              <a:buFont typeface="Courier New" panose="02070309020205020404" pitchFamily="49" charset="0"/>
              <a:buChar char="o"/>
            </a:pPr>
            <a:r>
              <a:rPr lang="en-US" sz="2000" dirty="0"/>
              <a:t>Avoids race condition by permuting elements according to column-indices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1FD93C7-B301-46BA-9BB3-6076F2F5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67200"/>
            <a:ext cx="8657492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宋体" charset="-122"/>
              </a:rPr>
              <a:t>cuART</a:t>
            </a:r>
            <a:r>
              <a:rPr lang="en-US" altLang="zh-CN" dirty="0">
                <a:ea typeface="宋体" charset="-122"/>
              </a:rPr>
              <a:t> can significantly reduce the data size and improve the  overall performance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altLang="zh-CN" sz="2200" dirty="0">
                <a:ea typeface="宋体" charset="-122"/>
              </a:rPr>
              <a:t>achieves 24.3x speedup vs. CPU, and 6.8x, 7.2x, and 5.4x speedup vs. CSR, BRC, and CSR5 respectively</a:t>
            </a:r>
          </a:p>
          <a:p>
            <a:pPr marL="62865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SCSR with view-level blocking requires nearly the same preprocessing time as CSR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923D-9B52-4CD5-A64E-85F3D97E5D78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0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5417851" cy="1077218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Motivation: HPC Hardware’s Capacity is Underutilized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9" y="1280082"/>
            <a:ext cx="6324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B0F0"/>
                </a:solidFill>
                <a:ea typeface="宋体" charset="-122"/>
              </a:rPr>
              <a:t>Generic</a:t>
            </a:r>
            <a:r>
              <a:rPr lang="en-US" altLang="zh-CN" b="1" dirty="0">
                <a:ea typeface="宋体" charset="-122"/>
              </a:rPr>
              <a:t> and </a:t>
            </a:r>
            <a:r>
              <a:rPr lang="en-US" altLang="zh-CN" b="1" dirty="0">
                <a:solidFill>
                  <a:srgbClr val="00B0F0"/>
                </a:solidFill>
                <a:ea typeface="宋体" charset="-122"/>
              </a:rPr>
              <a:t>coarse-grained</a:t>
            </a:r>
            <a:r>
              <a:rPr lang="en-US" altLang="zh-CN" b="1" dirty="0">
                <a:ea typeface="宋体" charset="-122"/>
              </a:rPr>
              <a:t> parallelization</a:t>
            </a:r>
            <a:endParaRPr lang="en-US" altLang="zh-CN" dirty="0">
              <a:solidFill>
                <a:srgbClr val="00B0F0"/>
              </a:solidFill>
              <a:ea typeface="宋体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0AD9956-98AD-4EC3-9D70-064322AC344F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5ACC4-A9E9-45BF-96B1-6C4378A5DA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8" y="2031125"/>
            <a:ext cx="1707166" cy="11921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AF5CAF-CDDF-45AF-B5D1-07FAA76B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038" y="1956733"/>
            <a:ext cx="632553" cy="805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94E9F-EB72-462B-9E4D-B2557B395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513" y="2053448"/>
            <a:ext cx="920806" cy="115520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7A601F2-F941-4D7F-879C-687A1E2AC471}"/>
              </a:ext>
            </a:extLst>
          </p:cNvPr>
          <p:cNvSpPr/>
          <p:nvPr/>
        </p:nvSpPr>
        <p:spPr>
          <a:xfrm>
            <a:off x="2644238" y="2829675"/>
            <a:ext cx="240323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231836-7ECD-4979-B3FD-A1146B689C99}"/>
              </a:ext>
            </a:extLst>
          </p:cNvPr>
          <p:cNvCxnSpPr/>
          <p:nvPr/>
        </p:nvCxnSpPr>
        <p:spPr>
          <a:xfrm>
            <a:off x="3881315" y="2782407"/>
            <a:ext cx="0" cy="533400"/>
          </a:xfrm>
          <a:prstGeom prst="straightConnector1">
            <a:avLst/>
          </a:prstGeom>
          <a:ln w="19050" cap="flat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">
            <a:extLst>
              <a:ext uri="{FF2B5EF4-FFF2-40B4-BE49-F238E27FC236}">
                <a16:creationId xmlns:a16="http://schemas.microsoft.com/office/drawing/2014/main" id="{B86D128E-C134-4125-8CE2-7161C7FA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300" y="3274226"/>
            <a:ext cx="2702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Generic, underutilize GPU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9470D3D-1D24-4E69-878E-BCB0954B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959" y="2183344"/>
            <a:ext cx="2702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Up to 3X speedup vs. 15x speedup (</a:t>
            </a:r>
            <a:r>
              <a:rPr lang="en-US" altLang="zh-CN" sz="1800" dirty="0" err="1">
                <a:ea typeface="宋体" charset="-122"/>
              </a:rPr>
              <a:t>cuSPARSE</a:t>
            </a:r>
            <a:r>
              <a:rPr lang="en-US" altLang="zh-CN" sz="1800" dirty="0">
                <a:ea typeface="宋体" charset="-122"/>
              </a:rPr>
              <a:t> peak)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B52F11B-5383-41E1-AEFE-F079EA135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279" y="3104949"/>
            <a:ext cx="27547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600" dirty="0">
                <a:ea typeface="宋体" charset="-122"/>
              </a:rPr>
              <a:t>From [Liu, IEEE Access 2014]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001A896-435D-4F49-A1F7-2B7BA35C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" y="3667283"/>
            <a:ext cx="6324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B0F0"/>
                </a:solidFill>
                <a:ea typeface="宋体" charset="-122"/>
              </a:rPr>
              <a:t>Insufficient </a:t>
            </a:r>
            <a:r>
              <a:rPr lang="en-US" altLang="zh-CN" b="1" dirty="0">
                <a:ea typeface="宋体" charset="-122"/>
              </a:rPr>
              <a:t>programming interface support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2FCD45-2B66-4415-9AE3-D5F5247A7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573428"/>
            <a:ext cx="1731922" cy="16735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3F73BE-8EE2-4E6B-A4AC-FDE6E25B6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277" y="4571094"/>
            <a:ext cx="1412245" cy="16735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E5D0F1-7328-4CD5-A7C6-0C5F393C9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041" y="4403735"/>
            <a:ext cx="1139252" cy="1083829"/>
          </a:xfrm>
          <a:prstGeom prst="rect">
            <a:avLst/>
          </a:prstGeom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D35CBE85-1DD9-4857-AD7D-0EBD7F0A6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32" y="4007040"/>
            <a:ext cx="5263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Automata Processor-based Association rule mining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736D9944-02DD-4E65-BFF2-A8FC49D4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4758"/>
            <a:ext cx="37407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GPU-based CT image reconstruction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B216E85-6F79-44B9-9217-31E04FAA218C}"/>
              </a:ext>
            </a:extLst>
          </p:cNvPr>
          <p:cNvSpPr/>
          <p:nvPr/>
        </p:nvSpPr>
        <p:spPr>
          <a:xfrm>
            <a:off x="2270570" y="5590207"/>
            <a:ext cx="240323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F4E029-2A74-4737-9217-0C9758A7644F}"/>
              </a:ext>
            </a:extLst>
          </p:cNvPr>
          <p:cNvCxnSpPr/>
          <p:nvPr/>
        </p:nvCxnSpPr>
        <p:spPr>
          <a:xfrm>
            <a:off x="3395022" y="5507494"/>
            <a:ext cx="0" cy="533400"/>
          </a:xfrm>
          <a:prstGeom prst="straightConnector1">
            <a:avLst/>
          </a:prstGeom>
          <a:ln w="19050" cap="flat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4">
            <a:extLst>
              <a:ext uri="{FF2B5EF4-FFF2-40B4-BE49-F238E27FC236}">
                <a16:creationId xmlns:a16="http://schemas.microsoft.com/office/drawing/2014/main" id="{2C1BE484-6CC4-4AF4-BD46-FD8D755FA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34" y="5996024"/>
            <a:ext cx="2702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Low-level interface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1243E761-0DAF-4708-BA31-A7D1FA605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959" y="4348817"/>
            <a:ext cx="2702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Manually manipulation of the hardware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55E5B769-FB40-468C-846E-F4BDDE228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119" y="4964668"/>
            <a:ext cx="270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Expensive reconfiguration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64A0E846-3648-4228-B434-D157E805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585" y="5914237"/>
            <a:ext cx="27547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600" dirty="0">
                <a:ea typeface="宋体" charset="-122"/>
              </a:rPr>
              <a:t>From [Wang, IPDPS 2015]</a:t>
            </a:r>
          </a:p>
        </p:txBody>
      </p:sp>
    </p:spTree>
    <p:extLst>
      <p:ext uri="{BB962C8B-B14F-4D97-AF65-F5344CB8AC3E}">
        <p14:creationId xmlns:p14="http://schemas.microsoft.com/office/powerpoint/2010/main" val="334250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03A7E66-9269-4F9F-91DF-81B69EE51370}"/>
              </a:ext>
            </a:extLst>
          </p:cNvPr>
          <p:cNvGrpSpPr/>
          <p:nvPr/>
        </p:nvGrpSpPr>
        <p:grpSpPr>
          <a:xfrm>
            <a:off x="2514600" y="2590800"/>
            <a:ext cx="3666640" cy="3663283"/>
            <a:chOff x="752960" y="1447800"/>
            <a:chExt cx="3666640" cy="36632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8EDEA5-9755-4D9E-8D17-9BB80F820AFA}"/>
                </a:ext>
              </a:extLst>
            </p:cNvPr>
            <p:cNvSpPr/>
            <p:nvPr/>
          </p:nvSpPr>
          <p:spPr>
            <a:xfrm>
              <a:off x="762000" y="1447800"/>
              <a:ext cx="36576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34CBD3-86F0-4DD2-9D00-F5C81C6D49CE}"/>
                </a:ext>
              </a:extLst>
            </p:cNvPr>
            <p:cNvSpPr/>
            <p:nvPr/>
          </p:nvSpPr>
          <p:spPr>
            <a:xfrm>
              <a:off x="762000" y="1447800"/>
              <a:ext cx="1097280" cy="1097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9F1F02-4D9C-4DB3-A880-9379758D2E92}"/>
                </a:ext>
              </a:extLst>
            </p:cNvPr>
            <p:cNvSpPr/>
            <p:nvPr/>
          </p:nvSpPr>
          <p:spPr>
            <a:xfrm>
              <a:off x="1645920" y="1447800"/>
              <a:ext cx="1097280" cy="10972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1CF6FB-1CDA-4A56-B7AA-9553BC252F3F}"/>
                </a:ext>
              </a:extLst>
            </p:cNvPr>
            <p:cNvSpPr/>
            <p:nvPr/>
          </p:nvSpPr>
          <p:spPr>
            <a:xfrm>
              <a:off x="2484120" y="1447800"/>
              <a:ext cx="1097280" cy="1097280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2F482F-EE38-49FA-AD20-DDFB991BF6FF}"/>
                </a:ext>
              </a:extLst>
            </p:cNvPr>
            <p:cNvSpPr/>
            <p:nvPr/>
          </p:nvSpPr>
          <p:spPr>
            <a:xfrm>
              <a:off x="3322320" y="1447800"/>
              <a:ext cx="1097280" cy="109728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38C052-503A-4BE1-9E43-0BCD8F9D9CE0}"/>
                </a:ext>
              </a:extLst>
            </p:cNvPr>
            <p:cNvSpPr/>
            <p:nvPr/>
          </p:nvSpPr>
          <p:spPr>
            <a:xfrm>
              <a:off x="1645920" y="2295041"/>
              <a:ext cx="1097280" cy="1097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10DF31-ECCE-4AC0-AD14-C1C7AF5AB938}"/>
                </a:ext>
              </a:extLst>
            </p:cNvPr>
            <p:cNvSpPr/>
            <p:nvPr/>
          </p:nvSpPr>
          <p:spPr>
            <a:xfrm>
              <a:off x="762000" y="2286000"/>
              <a:ext cx="1097280" cy="10972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DCE18-E26A-4B18-9743-4B23FE6B5C57}"/>
                </a:ext>
              </a:extLst>
            </p:cNvPr>
            <p:cNvSpPr/>
            <p:nvPr/>
          </p:nvSpPr>
          <p:spPr>
            <a:xfrm>
              <a:off x="3322320" y="2286000"/>
              <a:ext cx="1097280" cy="1097280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FF3569-3411-40B0-BE8B-AA96E78F41C1}"/>
                </a:ext>
              </a:extLst>
            </p:cNvPr>
            <p:cNvSpPr/>
            <p:nvPr/>
          </p:nvSpPr>
          <p:spPr>
            <a:xfrm>
              <a:off x="2486961" y="2286000"/>
              <a:ext cx="1097280" cy="109728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DEA6-DD3E-4B00-B7EF-8EFA199522D0}"/>
                </a:ext>
              </a:extLst>
            </p:cNvPr>
            <p:cNvSpPr/>
            <p:nvPr/>
          </p:nvSpPr>
          <p:spPr>
            <a:xfrm>
              <a:off x="752960" y="3126913"/>
              <a:ext cx="1097280" cy="1097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F8CEBD-782C-42B7-97B6-AB03A534960A}"/>
                </a:ext>
              </a:extLst>
            </p:cNvPr>
            <p:cNvSpPr/>
            <p:nvPr/>
          </p:nvSpPr>
          <p:spPr>
            <a:xfrm>
              <a:off x="1636880" y="3124200"/>
              <a:ext cx="1097280" cy="10972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C2D5E8-EE40-45C0-B1D7-E616BC26D54E}"/>
                </a:ext>
              </a:extLst>
            </p:cNvPr>
            <p:cNvSpPr/>
            <p:nvPr/>
          </p:nvSpPr>
          <p:spPr>
            <a:xfrm>
              <a:off x="2484120" y="3133241"/>
              <a:ext cx="1097280" cy="1097280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5BC2D5-A552-4E8E-9228-CC146D1A4679}"/>
                </a:ext>
              </a:extLst>
            </p:cNvPr>
            <p:cNvSpPr/>
            <p:nvPr/>
          </p:nvSpPr>
          <p:spPr>
            <a:xfrm>
              <a:off x="3322320" y="3133241"/>
              <a:ext cx="1097280" cy="109728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E593A2-D3AA-4BCD-94C2-B04242D58BEA}"/>
                </a:ext>
              </a:extLst>
            </p:cNvPr>
            <p:cNvSpPr/>
            <p:nvPr/>
          </p:nvSpPr>
          <p:spPr>
            <a:xfrm>
              <a:off x="1636880" y="4008120"/>
              <a:ext cx="1097280" cy="1097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7CAC6D-6D13-4F33-9F96-F4F348C209C9}"/>
                </a:ext>
              </a:extLst>
            </p:cNvPr>
            <p:cNvSpPr/>
            <p:nvPr/>
          </p:nvSpPr>
          <p:spPr>
            <a:xfrm>
              <a:off x="752960" y="4013803"/>
              <a:ext cx="1097280" cy="10972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B93CE-9BBA-4A65-8602-BA1E96CDDE95}"/>
                </a:ext>
              </a:extLst>
            </p:cNvPr>
            <p:cNvSpPr/>
            <p:nvPr/>
          </p:nvSpPr>
          <p:spPr>
            <a:xfrm>
              <a:off x="3313280" y="3996238"/>
              <a:ext cx="1097280" cy="1097280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4E7EB6-2881-474C-B912-660E6C756E2E}"/>
                </a:ext>
              </a:extLst>
            </p:cNvPr>
            <p:cNvSpPr/>
            <p:nvPr/>
          </p:nvSpPr>
          <p:spPr>
            <a:xfrm>
              <a:off x="2478955" y="4005279"/>
              <a:ext cx="1097280" cy="109728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5">
            <a:extLst>
              <a:ext uri="{FF2B5EF4-FFF2-40B4-BE49-F238E27FC236}">
                <a16:creationId xmlns:a16="http://schemas.microsoft.com/office/drawing/2014/main" id="{CB535F5E-B94E-4344-BD63-152D9326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4" y="177225"/>
            <a:ext cx="7695556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Current Project: Multi-GPU Ptychography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96144321-E084-48CF-8135-B5B81E46865B}"/>
              </a:ext>
            </a:extLst>
          </p:cNvPr>
          <p:cNvSpPr txBox="1">
            <a:spLocks/>
          </p:cNvSpPr>
          <p:nvPr/>
        </p:nvSpPr>
        <p:spPr bwMode="auto">
          <a:xfrm>
            <a:off x="264178" y="922020"/>
            <a:ext cx="846324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" charset="0"/>
                <a:ea typeface="宋体" charset="-122"/>
              </a:rPr>
              <a:t>Use multiple GPUs to accelerate single angular ptychographic image reconstruction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Sub-images have overlaps to overcome the boundary blurring</a:t>
            </a: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pPr lvl="1"/>
            <a:endParaRPr lang="en-US" altLang="zh-CN" kern="0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E14FD24-E934-4F58-88AB-8DD9107B069E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>
            <a:extLst>
              <a:ext uri="{FF2B5EF4-FFF2-40B4-BE49-F238E27FC236}">
                <a16:creationId xmlns:a16="http://schemas.microsoft.com/office/drawing/2014/main" id="{CB535F5E-B94E-4344-BD63-152D9326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4" y="177225"/>
            <a:ext cx="4647556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Asynchronous Processing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96144321-E084-48CF-8135-B5B81E46865B}"/>
              </a:ext>
            </a:extLst>
          </p:cNvPr>
          <p:cNvSpPr txBox="1">
            <a:spLocks/>
          </p:cNvSpPr>
          <p:nvPr/>
        </p:nvSpPr>
        <p:spPr bwMode="auto">
          <a:xfrm>
            <a:off x="264178" y="922020"/>
            <a:ext cx="846324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" charset="0"/>
                <a:ea typeface="宋体" charset="-122"/>
              </a:rPr>
              <a:t>Straightforward Implementation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Reconstruct each sub-images asynchronously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Only sync and align once at the end of the reconstruction</a:t>
            </a: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pPr lvl="1"/>
            <a:endParaRPr lang="en-US" altLang="zh-CN" kern="0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E14FD24-E934-4F58-88AB-8DD9107B069E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EE3D2CA-2E25-459D-93E5-78EC7E4DB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44315"/>
              </p:ext>
            </p:extLst>
          </p:nvPr>
        </p:nvGraphicFramePr>
        <p:xfrm>
          <a:off x="1447800" y="2514600"/>
          <a:ext cx="4800602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0301">
                  <a:extLst>
                    <a:ext uri="{9D8B030D-6E8A-4147-A177-3AD203B41FA5}">
                      <a16:colId xmlns:a16="http://schemas.microsoft.com/office/drawing/2014/main" val="251933588"/>
                    </a:ext>
                  </a:extLst>
                </a:gridCol>
                <a:gridCol w="2400301">
                  <a:extLst>
                    <a:ext uri="{9D8B030D-6E8A-4147-A177-3AD203B41FA5}">
                      <a16:colId xmlns:a16="http://schemas.microsoft.com/office/drawing/2014/main" val="291791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" charset="0"/>
                          <a:ea typeface="宋体" charset="-122"/>
                          <a:cs typeface="+mn-cs"/>
                        </a:rPr>
                        <a:t>Single 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" charset="0"/>
                          <a:ea typeface="宋体" charset="-122"/>
                          <a:cs typeface="+mn-cs"/>
                        </a:rPr>
                        <a:t>68s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" charset="0"/>
                          <a:ea typeface="宋体" charset="-122"/>
                          <a:cs typeface="+mn-cs"/>
                        </a:rPr>
                        <a:t>2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" charset="0"/>
                          <a:ea typeface="宋体" charset="-122"/>
                          <a:cs typeface="+mn-cs"/>
                        </a:rPr>
                        <a:t>36s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" charset="0"/>
                          <a:ea typeface="宋体" charset="-122"/>
                          <a:cs typeface="+mn-cs"/>
                        </a:rPr>
                        <a:t>4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" charset="0"/>
                          <a:ea typeface="宋体" charset="-122"/>
                          <a:cs typeface="+mn-cs"/>
                        </a:rPr>
                        <a:t>25s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" charset="0"/>
                          <a:ea typeface="宋体" charset="-122"/>
                          <a:cs typeface="+mn-cs"/>
                        </a:rPr>
                        <a:t>8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Times" charset="0"/>
                          <a:ea typeface="宋体" charset="-122"/>
                          <a:cs typeface="+mn-cs"/>
                        </a:rPr>
                        <a:t>24s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96405"/>
                  </a:ext>
                </a:extLst>
              </a:tr>
            </a:tbl>
          </a:graphicData>
        </a:graphic>
      </p:graphicFrame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11D00BEC-F29E-4C5A-924C-87EA294602E3}"/>
              </a:ext>
            </a:extLst>
          </p:cNvPr>
          <p:cNvSpPr txBox="1">
            <a:spLocks/>
          </p:cNvSpPr>
          <p:nvPr/>
        </p:nvSpPr>
        <p:spPr bwMode="auto">
          <a:xfrm>
            <a:off x="340378" y="4769393"/>
            <a:ext cx="846324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" charset="0"/>
                <a:ea typeface="宋体" charset="-122"/>
              </a:rPr>
              <a:t>Drawbacks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Lower image quality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Slower convergence speed</a:t>
            </a: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319124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>
            <a:extLst>
              <a:ext uri="{FF2B5EF4-FFF2-40B4-BE49-F238E27FC236}">
                <a16:creationId xmlns:a16="http://schemas.microsoft.com/office/drawing/2014/main" id="{CB535F5E-B94E-4344-BD63-152D9326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4" y="177225"/>
            <a:ext cx="4418956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Synchronous Processing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96144321-E084-48CF-8135-B5B81E46865B}"/>
              </a:ext>
            </a:extLst>
          </p:cNvPr>
          <p:cNvSpPr txBox="1">
            <a:spLocks/>
          </p:cNvSpPr>
          <p:nvPr/>
        </p:nvSpPr>
        <p:spPr bwMode="auto">
          <a:xfrm>
            <a:off x="264178" y="922020"/>
            <a:ext cx="846324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" charset="0"/>
                <a:ea typeface="宋体" charset="-122"/>
              </a:rPr>
              <a:t>Advanced Implementation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Sync the sub-images after each iteration</a:t>
            </a: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pPr lvl="1"/>
            <a:endParaRPr lang="en-US" altLang="zh-CN" kern="0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E14FD24-E934-4F58-88AB-8DD9107B069E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0EBFC0-7053-46F7-AD38-ECF8D11D7090}"/>
              </a:ext>
            </a:extLst>
          </p:cNvPr>
          <p:cNvGrpSpPr/>
          <p:nvPr/>
        </p:nvGrpSpPr>
        <p:grpSpPr>
          <a:xfrm>
            <a:off x="2525254" y="2362200"/>
            <a:ext cx="3666640" cy="3663283"/>
            <a:chOff x="752960" y="1447800"/>
            <a:chExt cx="3666640" cy="36632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4FE901-06F8-40AA-9A2A-45D2096E4EE3}"/>
                </a:ext>
              </a:extLst>
            </p:cNvPr>
            <p:cNvSpPr/>
            <p:nvPr/>
          </p:nvSpPr>
          <p:spPr>
            <a:xfrm>
              <a:off x="762000" y="1447800"/>
              <a:ext cx="3657600" cy="3657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1A88E-BCB6-47AA-A0D7-B3464A34BA9E}"/>
                </a:ext>
              </a:extLst>
            </p:cNvPr>
            <p:cNvSpPr/>
            <p:nvPr/>
          </p:nvSpPr>
          <p:spPr>
            <a:xfrm>
              <a:off x="762000" y="1447800"/>
              <a:ext cx="1097280" cy="1097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73C1CA-B804-44C8-8DEE-C685D7D45170}"/>
                </a:ext>
              </a:extLst>
            </p:cNvPr>
            <p:cNvSpPr/>
            <p:nvPr/>
          </p:nvSpPr>
          <p:spPr>
            <a:xfrm>
              <a:off x="1645920" y="1447800"/>
              <a:ext cx="1097280" cy="10972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A2B98F-BB1B-45E9-9E1B-FA0E9E0EB23A}"/>
                </a:ext>
              </a:extLst>
            </p:cNvPr>
            <p:cNvSpPr/>
            <p:nvPr/>
          </p:nvSpPr>
          <p:spPr>
            <a:xfrm>
              <a:off x="2484120" y="1447800"/>
              <a:ext cx="1097280" cy="1097280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4BE0A-62CE-405D-BAD3-65CDE819FA74}"/>
                </a:ext>
              </a:extLst>
            </p:cNvPr>
            <p:cNvSpPr/>
            <p:nvPr/>
          </p:nvSpPr>
          <p:spPr>
            <a:xfrm>
              <a:off x="3322320" y="1447800"/>
              <a:ext cx="1097280" cy="109728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0C2C21-DCDE-4140-8D50-3E2CBFF6E675}"/>
                </a:ext>
              </a:extLst>
            </p:cNvPr>
            <p:cNvSpPr/>
            <p:nvPr/>
          </p:nvSpPr>
          <p:spPr>
            <a:xfrm>
              <a:off x="1645920" y="2295041"/>
              <a:ext cx="1097280" cy="1097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FDC1B1-A513-423C-A957-09C0AE7B1C5E}"/>
                </a:ext>
              </a:extLst>
            </p:cNvPr>
            <p:cNvSpPr/>
            <p:nvPr/>
          </p:nvSpPr>
          <p:spPr>
            <a:xfrm>
              <a:off x="762000" y="2286000"/>
              <a:ext cx="1097280" cy="10972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F176F5-6151-4419-9C8C-94A0A22C2B2D}"/>
                </a:ext>
              </a:extLst>
            </p:cNvPr>
            <p:cNvSpPr/>
            <p:nvPr/>
          </p:nvSpPr>
          <p:spPr>
            <a:xfrm>
              <a:off x="3322320" y="2286000"/>
              <a:ext cx="1097280" cy="1097280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29711F-2FC3-4CCD-9CA7-93329C407A98}"/>
                </a:ext>
              </a:extLst>
            </p:cNvPr>
            <p:cNvSpPr/>
            <p:nvPr/>
          </p:nvSpPr>
          <p:spPr>
            <a:xfrm>
              <a:off x="2486961" y="2286000"/>
              <a:ext cx="1097280" cy="109728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5215B6-5311-4451-A060-36461E9648FE}"/>
                </a:ext>
              </a:extLst>
            </p:cNvPr>
            <p:cNvSpPr/>
            <p:nvPr/>
          </p:nvSpPr>
          <p:spPr>
            <a:xfrm>
              <a:off x="752960" y="3126913"/>
              <a:ext cx="1097280" cy="1097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E7CA00-35BB-4C07-BDBD-D0DD3F71C09D}"/>
                </a:ext>
              </a:extLst>
            </p:cNvPr>
            <p:cNvSpPr/>
            <p:nvPr/>
          </p:nvSpPr>
          <p:spPr>
            <a:xfrm>
              <a:off x="1636880" y="3124200"/>
              <a:ext cx="1097280" cy="10972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8CF36F-7CD0-411F-B0BB-9E5CA58D36D0}"/>
                </a:ext>
              </a:extLst>
            </p:cNvPr>
            <p:cNvSpPr/>
            <p:nvPr/>
          </p:nvSpPr>
          <p:spPr>
            <a:xfrm>
              <a:off x="2484120" y="3133241"/>
              <a:ext cx="1097280" cy="1097280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4FA273-B79E-4C95-8026-0E0D213CC17B}"/>
                </a:ext>
              </a:extLst>
            </p:cNvPr>
            <p:cNvSpPr/>
            <p:nvPr/>
          </p:nvSpPr>
          <p:spPr>
            <a:xfrm>
              <a:off x="3322320" y="3133241"/>
              <a:ext cx="1097280" cy="109728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C60055-2D28-46F6-9A55-FDB88A04BD95}"/>
                </a:ext>
              </a:extLst>
            </p:cNvPr>
            <p:cNvSpPr/>
            <p:nvPr/>
          </p:nvSpPr>
          <p:spPr>
            <a:xfrm>
              <a:off x="1636880" y="4008120"/>
              <a:ext cx="1097280" cy="10972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F6C4DD-F5BB-472C-A06C-2AD031D40141}"/>
                </a:ext>
              </a:extLst>
            </p:cNvPr>
            <p:cNvSpPr/>
            <p:nvPr/>
          </p:nvSpPr>
          <p:spPr>
            <a:xfrm>
              <a:off x="752960" y="4013803"/>
              <a:ext cx="1097280" cy="109728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1F6689-F91D-4E48-8EA4-24D45514FC7D}"/>
                </a:ext>
              </a:extLst>
            </p:cNvPr>
            <p:cNvSpPr/>
            <p:nvPr/>
          </p:nvSpPr>
          <p:spPr>
            <a:xfrm>
              <a:off x="3313280" y="3996238"/>
              <a:ext cx="1097280" cy="1097280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7882AD-688C-4AA6-8E3C-1942DCA1D5F4}"/>
                </a:ext>
              </a:extLst>
            </p:cNvPr>
            <p:cNvSpPr/>
            <p:nvPr/>
          </p:nvSpPr>
          <p:spPr>
            <a:xfrm>
              <a:off x="2478955" y="4005279"/>
              <a:ext cx="1097280" cy="109728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E375957-56FE-439B-8514-2E8D2DE17FA2}"/>
              </a:ext>
            </a:extLst>
          </p:cNvPr>
          <p:cNvSpPr/>
          <p:nvPr/>
        </p:nvSpPr>
        <p:spPr>
          <a:xfrm>
            <a:off x="3422927" y="3211507"/>
            <a:ext cx="1097280" cy="10972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52CEFC-63E2-4D81-B61E-9649A019D58C}"/>
              </a:ext>
            </a:extLst>
          </p:cNvPr>
          <p:cNvCxnSpPr>
            <a:cxnSpLocks/>
          </p:cNvCxnSpPr>
          <p:nvPr/>
        </p:nvCxnSpPr>
        <p:spPr>
          <a:xfrm>
            <a:off x="3048000" y="374904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B902C1-5D1E-4E03-A870-A4799BB18806}"/>
              </a:ext>
            </a:extLst>
          </p:cNvPr>
          <p:cNvCxnSpPr>
            <a:cxnSpLocks/>
          </p:cNvCxnSpPr>
          <p:nvPr/>
        </p:nvCxnSpPr>
        <p:spPr>
          <a:xfrm rot="5400000">
            <a:off x="3667928" y="3077511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202F95-1EA5-40F5-84C0-38F57724F519}"/>
              </a:ext>
            </a:extLst>
          </p:cNvPr>
          <p:cNvCxnSpPr>
            <a:cxnSpLocks/>
          </p:cNvCxnSpPr>
          <p:nvPr/>
        </p:nvCxnSpPr>
        <p:spPr>
          <a:xfrm rot="16200000">
            <a:off x="3667928" y="44577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3FAD02-0582-4F06-874D-15A8BEEEA887}"/>
              </a:ext>
            </a:extLst>
          </p:cNvPr>
          <p:cNvCxnSpPr>
            <a:cxnSpLocks/>
          </p:cNvCxnSpPr>
          <p:nvPr/>
        </p:nvCxnSpPr>
        <p:spPr>
          <a:xfrm rot="10800000">
            <a:off x="4363094" y="3791014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C04932-0EA8-406C-B8E4-18304593E941}"/>
              </a:ext>
            </a:extLst>
          </p:cNvPr>
          <p:cNvCxnSpPr>
            <a:cxnSpLocks/>
          </p:cNvCxnSpPr>
          <p:nvPr/>
        </p:nvCxnSpPr>
        <p:spPr>
          <a:xfrm>
            <a:off x="3189547" y="2999213"/>
            <a:ext cx="368794" cy="38313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00EEA6-CF3F-46BE-94C4-A48FE6E0C506}"/>
              </a:ext>
            </a:extLst>
          </p:cNvPr>
          <p:cNvCxnSpPr>
            <a:cxnSpLocks/>
          </p:cNvCxnSpPr>
          <p:nvPr/>
        </p:nvCxnSpPr>
        <p:spPr>
          <a:xfrm rot="5400000">
            <a:off x="4362640" y="2991432"/>
            <a:ext cx="368794" cy="38313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C93041-EC7E-4448-BA8E-0C07B67C7754}"/>
              </a:ext>
            </a:extLst>
          </p:cNvPr>
          <p:cNvCxnSpPr>
            <a:cxnSpLocks/>
          </p:cNvCxnSpPr>
          <p:nvPr/>
        </p:nvCxnSpPr>
        <p:spPr>
          <a:xfrm rot="10800000">
            <a:off x="4363418" y="4157452"/>
            <a:ext cx="368794" cy="38313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801051-6B77-44F4-8248-702FCFD179D7}"/>
              </a:ext>
            </a:extLst>
          </p:cNvPr>
          <p:cNvCxnSpPr>
            <a:cxnSpLocks/>
          </p:cNvCxnSpPr>
          <p:nvPr/>
        </p:nvCxnSpPr>
        <p:spPr>
          <a:xfrm rot="16200000">
            <a:off x="3167886" y="4126101"/>
            <a:ext cx="368794" cy="383131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57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>
            <a:extLst>
              <a:ext uri="{FF2B5EF4-FFF2-40B4-BE49-F238E27FC236}">
                <a16:creationId xmlns:a16="http://schemas.microsoft.com/office/drawing/2014/main" id="{CB535F5E-B94E-4344-BD63-152D9326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4" y="177225"/>
            <a:ext cx="2219810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Bottlenecks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96144321-E084-48CF-8135-B5B81E46865B}"/>
              </a:ext>
            </a:extLst>
          </p:cNvPr>
          <p:cNvSpPr txBox="1">
            <a:spLocks/>
          </p:cNvSpPr>
          <p:nvPr/>
        </p:nvSpPr>
        <p:spPr bwMode="auto">
          <a:xfrm>
            <a:off x="119402" y="1066155"/>
            <a:ext cx="44680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" charset="0"/>
                <a:ea typeface="宋体" charset="-122"/>
              </a:rPr>
              <a:t>Data communication pattern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Serial GPU-GPU communication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Each GPU has only one input and one output mem copy engines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Each GPU communicate with eight neighbor GPUs</a:t>
            </a: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pPr lvl="1"/>
            <a:endParaRPr lang="en-US" altLang="zh-CN" kern="0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E14FD24-E934-4F58-88AB-8DD9107B069E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8BFBBCF8-700C-4364-8B81-736D88824FB2}"/>
              </a:ext>
            </a:extLst>
          </p:cNvPr>
          <p:cNvSpPr txBox="1">
            <a:spLocks/>
          </p:cNvSpPr>
          <p:nvPr/>
        </p:nvSpPr>
        <p:spPr bwMode="auto">
          <a:xfrm>
            <a:off x="109390" y="3620889"/>
            <a:ext cx="44680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" charset="0"/>
                <a:ea typeface="宋体" charset="-122"/>
              </a:rPr>
              <a:t>Synchronization scheme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Computing should not start until  the data copy completed</a:t>
            </a:r>
          </a:p>
          <a:p>
            <a:pPr lvl="1"/>
            <a:r>
              <a:rPr lang="en-US" altLang="zh-CN" dirty="0">
                <a:latin typeface="Times" charset="0"/>
                <a:ea typeface="宋体" charset="-122"/>
              </a:rPr>
              <a:t>Requires finer-grained synchronization</a:t>
            </a: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endParaRPr lang="en-US" altLang="zh-CN" dirty="0">
              <a:latin typeface="Times" charset="0"/>
              <a:ea typeface="宋体" charset="-122"/>
            </a:endParaRPr>
          </a:p>
          <a:p>
            <a:pPr lvl="1"/>
            <a:endParaRPr lang="en-US" altLang="zh-CN" kern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69F73E-1FC8-4665-BA21-24FD4190E8A1}"/>
              </a:ext>
            </a:extLst>
          </p:cNvPr>
          <p:cNvSpPr/>
          <p:nvPr/>
        </p:nvSpPr>
        <p:spPr>
          <a:xfrm>
            <a:off x="5181600" y="1524000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01BB2C-43F0-4DE3-AC66-E0BB371AFFF8}"/>
              </a:ext>
            </a:extLst>
          </p:cNvPr>
          <p:cNvSpPr/>
          <p:nvPr/>
        </p:nvSpPr>
        <p:spPr>
          <a:xfrm>
            <a:off x="5494023" y="4084320"/>
            <a:ext cx="1097280" cy="10972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B261AC-077F-437B-B0A4-08477FC132F9}"/>
              </a:ext>
            </a:extLst>
          </p:cNvPr>
          <p:cNvSpPr/>
          <p:nvPr/>
        </p:nvSpPr>
        <p:spPr>
          <a:xfrm>
            <a:off x="6035043" y="2049135"/>
            <a:ext cx="1905000" cy="1303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125056-D0C8-4540-BB21-D9A8FCE26B71}"/>
              </a:ext>
            </a:extLst>
          </p:cNvPr>
          <p:cNvSpPr/>
          <p:nvPr/>
        </p:nvSpPr>
        <p:spPr>
          <a:xfrm>
            <a:off x="7376160" y="4084320"/>
            <a:ext cx="1097280" cy="109728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0483C-575C-4E80-BB5D-5D3B56AA90AA}"/>
              </a:ext>
            </a:extLst>
          </p:cNvPr>
          <p:cNvSpPr txBox="1"/>
          <p:nvPr/>
        </p:nvSpPr>
        <p:spPr>
          <a:xfrm>
            <a:off x="6562889" y="99087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CF251A-E48E-47DE-9652-6B6FEFBD73A5}"/>
              </a:ext>
            </a:extLst>
          </p:cNvPr>
          <p:cNvSpPr txBox="1"/>
          <p:nvPr/>
        </p:nvSpPr>
        <p:spPr>
          <a:xfrm>
            <a:off x="6149338" y="2347024"/>
            <a:ext cx="172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Computation cores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DFCE3E-86F4-4DFA-B190-A016442DD27D}"/>
              </a:ext>
            </a:extLst>
          </p:cNvPr>
          <p:cNvSpPr txBox="1"/>
          <p:nvPr/>
        </p:nvSpPr>
        <p:spPr>
          <a:xfrm>
            <a:off x="5676903" y="4087936"/>
            <a:ext cx="109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 copy input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94149B-449D-4D01-A0A4-3D6333147A94}"/>
              </a:ext>
            </a:extLst>
          </p:cNvPr>
          <p:cNvSpPr txBox="1"/>
          <p:nvPr/>
        </p:nvSpPr>
        <p:spPr>
          <a:xfrm>
            <a:off x="7493955" y="4125128"/>
            <a:ext cx="109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 copy output</a:t>
            </a:r>
          </a:p>
        </p:txBody>
      </p:sp>
    </p:spTree>
    <p:extLst>
      <p:ext uri="{BB962C8B-B14F-4D97-AF65-F5344CB8AC3E}">
        <p14:creationId xmlns:p14="http://schemas.microsoft.com/office/powerpoint/2010/main" val="289131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7703851" cy="1077218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My Research Goal: Boost the Utilization of Hardware’s Capacity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8803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b="1" dirty="0">
                <a:ea typeface="宋体" charset="-122"/>
              </a:rPr>
              <a:t>Make specific applications run faster</a:t>
            </a:r>
            <a:endParaRPr lang="en-US" altLang="zh-CN" dirty="0">
              <a:solidFill>
                <a:srgbClr val="00B0F0"/>
              </a:solidFill>
              <a:ea typeface="宋体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21C38E-AD39-4AF6-A59A-A2A7EAAF1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005" y="1371600"/>
            <a:ext cx="358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b="1" dirty="0">
                <a:ea typeface="宋体" charset="-122"/>
              </a:rPr>
              <a:t>Make the emerging architectures easier to use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6DD8-A9FE-40D0-A271-59FE5977A749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1704F-8646-48DE-876C-566393DE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86" y="3849460"/>
            <a:ext cx="1420242" cy="1351149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0ED6B41-D0BA-4273-A0CE-3E3B0178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5" y="2172117"/>
            <a:ext cx="1880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GPU-based CT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0ABC02F-0BE5-4B56-BDF4-CC3152CB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173" y="2096272"/>
            <a:ext cx="27588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Paradigm-based AP programming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64733-C775-4CD1-9391-37D7E2F70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341" y="2808739"/>
            <a:ext cx="2189800" cy="1434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CC08FC-8896-43B2-8E1D-EBF7869BB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85" y="2684330"/>
            <a:ext cx="2431316" cy="1230142"/>
          </a:xfrm>
          <a:prstGeom prst="rect">
            <a:avLst/>
          </a:prstGeom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70E1C155-E01F-4804-BE84-9F63F7E80D86}"/>
              </a:ext>
            </a:extLst>
          </p:cNvPr>
          <p:cNvSpPr/>
          <p:nvPr/>
        </p:nvSpPr>
        <p:spPr>
          <a:xfrm>
            <a:off x="1295400" y="4145280"/>
            <a:ext cx="274320" cy="27432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517BB-2BE4-45D9-B46C-2B83F8C59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7932"/>
            <a:ext cx="2857415" cy="733631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2E377A14-E8D7-45FE-BDB7-2034EDF08F82}"/>
              </a:ext>
            </a:extLst>
          </p:cNvPr>
          <p:cNvSpPr/>
          <p:nvPr/>
        </p:nvSpPr>
        <p:spPr>
          <a:xfrm>
            <a:off x="1371600" y="5544579"/>
            <a:ext cx="203009" cy="259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34155902-7C38-4138-8994-8F30D78CC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77" y="5765880"/>
            <a:ext cx="15282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b="1" dirty="0">
                <a:ea typeface="宋体" charset="-122"/>
              </a:rPr>
              <a:t>24X speedup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E3D6988B-DC62-44E9-BE4B-8C98F646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909" y="5991584"/>
            <a:ext cx="24655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600" dirty="0">
                <a:ea typeface="宋体" charset="-122"/>
              </a:rPr>
              <a:t>[Yu, IEEE BIGDATA’17]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092A2E50-0C96-4DD2-9540-85693FFC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85" y="6143327"/>
            <a:ext cx="24655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600" dirty="0">
                <a:ea typeface="宋体" charset="-122"/>
              </a:rPr>
              <a:t>[Yu, ACM CF’17]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DF46E5EC-05F1-4B32-BB12-C35A0561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85" y="6444198"/>
            <a:ext cx="24655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600" dirty="0">
                <a:ea typeface="宋体" charset="-122"/>
              </a:rPr>
              <a:t>[Yu, CCGrid’16]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1E275587-C230-4670-8BAA-1A26BC44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896" y="3208693"/>
            <a:ext cx="10264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600" dirty="0">
                <a:ea typeface="宋体" charset="-122"/>
              </a:rPr>
              <a:t>on top of AP SDK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5DBF4E6-B71A-4D73-A6DE-C310A008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780" y="4049877"/>
            <a:ext cx="677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b="1" dirty="0">
                <a:solidFill>
                  <a:srgbClr val="00B050"/>
                </a:solidFill>
                <a:ea typeface="宋体" charset="-122"/>
              </a:rPr>
              <a:t>VS.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E82A77-8A5D-40F9-8A06-9261DF7BD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400" y="3657296"/>
            <a:ext cx="836116" cy="1064148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FEDA8AA2-C3C8-4357-B243-328B3656031E}"/>
              </a:ext>
            </a:extLst>
          </p:cNvPr>
          <p:cNvSpPr/>
          <p:nvPr/>
        </p:nvSpPr>
        <p:spPr>
          <a:xfrm>
            <a:off x="3544273" y="4976550"/>
            <a:ext cx="203009" cy="259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15D64C80-924C-464C-BEC3-9BF71147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677" y="4365736"/>
            <a:ext cx="677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b="1" dirty="0">
                <a:solidFill>
                  <a:srgbClr val="00B050"/>
                </a:solidFill>
                <a:ea typeface="宋体" charset="-122"/>
              </a:rPr>
              <a:t>VS.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461F23E-ACF0-40F7-B016-0AD7D8D30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73" y="4163580"/>
            <a:ext cx="1004456" cy="955590"/>
          </a:xfrm>
          <a:prstGeom prst="rect">
            <a:avLst/>
          </a:prstGeom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1F9CDAB0-BE2A-444E-A2BD-D6973C44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908" y="5079909"/>
            <a:ext cx="1808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Very low-level interface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A6C6B63A-3E3F-4398-A3B8-B46A2FE1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876" y="5320510"/>
            <a:ext cx="15282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3X speedup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40720A6C-33EA-4939-86E5-F9CE4C53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398" y="5200609"/>
            <a:ext cx="17217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Auto automata construction</a:t>
            </a:r>
          </a:p>
        </p:txBody>
      </p:sp>
    </p:spTree>
    <p:extLst>
      <p:ext uri="{BB962C8B-B14F-4D97-AF65-F5344CB8AC3E}">
        <p14:creationId xmlns:p14="http://schemas.microsoft.com/office/powerpoint/2010/main" val="150688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11469" y="1459708"/>
            <a:ext cx="73210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930035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F26B17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3400" kern="0" dirty="0" err="1"/>
              <a:t>cuART</a:t>
            </a:r>
            <a:r>
              <a:rPr lang="en-US" altLang="zh-CN" sz="3400" kern="0" dirty="0"/>
              <a:t>: Fine-grained Algebraic Reconstruction Technique for Computed Tomography Images on GPU</a:t>
            </a:r>
          </a:p>
        </p:txBody>
      </p:sp>
      <p:sp>
        <p:nvSpPr>
          <p:cNvPr id="3" name="Rectangle 2"/>
          <p:cNvSpPr/>
          <p:nvPr/>
        </p:nvSpPr>
        <p:spPr>
          <a:xfrm>
            <a:off x="-80540" y="4567295"/>
            <a:ext cx="88185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altLang="zh-CN" sz="1600" b="1" dirty="0">
                <a:ea typeface="宋体" charset="-122"/>
              </a:rPr>
              <a:t>X. Yu, </a:t>
            </a:r>
            <a:r>
              <a:rPr lang="en-US" altLang="zh-CN" sz="1600" dirty="0">
                <a:ea typeface="宋体" charset="-122"/>
              </a:rPr>
              <a:t>H. Wang, W. Feng, H. Gong and G. Cao. 2016. "</a:t>
            </a:r>
            <a:r>
              <a:rPr lang="en-US" altLang="zh-CN" sz="1600" dirty="0" err="1">
                <a:ea typeface="宋体" charset="-122"/>
              </a:rPr>
              <a:t>cuART</a:t>
            </a:r>
            <a:r>
              <a:rPr lang="en-US" altLang="zh-CN" sz="1600" dirty="0">
                <a:ea typeface="宋体" charset="-122"/>
              </a:rPr>
              <a:t>: Fine-Grained Algebraic Reconstruction Technique for Computed Tomography Images on GPUs," In Proceedings of the IEEE/ACM International Symposium on Cluster, Cloud and Grid Computing (</a:t>
            </a:r>
            <a:r>
              <a:rPr lang="en-US" altLang="zh-CN" sz="1600" dirty="0" err="1">
                <a:ea typeface="宋体" charset="-122"/>
              </a:rPr>
              <a:t>CCGrid</a:t>
            </a:r>
            <a:r>
              <a:rPr lang="en-US" altLang="zh-CN" sz="1600" dirty="0">
                <a:ea typeface="宋体" charset="-122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44BB5-5CD3-4949-9A5F-24EC6C36A449}"/>
              </a:ext>
            </a:extLst>
          </p:cNvPr>
          <p:cNvSpPr/>
          <p:nvPr/>
        </p:nvSpPr>
        <p:spPr>
          <a:xfrm>
            <a:off x="-80540" y="5298628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br>
              <a:rPr lang="en-US" altLang="zh-CN" sz="1600" b="1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X. Yu</a:t>
            </a:r>
            <a:r>
              <a:rPr lang="en-US" altLang="zh-CN" sz="1600" dirty="0">
                <a:ea typeface="宋体" charset="-122"/>
              </a:rPr>
              <a:t>, H. Wang, W. Feng, H. Gong, and G. Cao. 2017. “An Enhanced Image Reconstruction Tool for Computed Tomography on GPUs,” In Proceedings of the ACM Computing Frontiers Conference (CF'17)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C6C97F-C76A-48CA-9F60-7A05FAB5D80A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3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72466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Computed Tomography is Indispensable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Computed Tomography (CT) is one of the most important medical imaging diagnostic tools</a:t>
            </a:r>
            <a:endParaRPr lang="en-US" altLang="zh-CN" dirty="0">
              <a:ea typeface="宋体" charset="-122"/>
            </a:endParaRP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60 million patients undergo a CT scan in 2002 in US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Imaging modality relying on x-ray projections of the subject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Reconstructing images through the projection vector collected from the detector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B0F0"/>
              </a:solidFill>
              <a:ea typeface="宋体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8005C2-68F7-4D8D-81E4-2187A608D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76600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b="1" dirty="0">
                <a:ea typeface="宋体" charset="-122"/>
              </a:rPr>
              <a:t>CT Device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5DD5ABB-2BD2-4A7E-BE08-9EC50361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76600"/>
            <a:ext cx="304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b="1" dirty="0">
                <a:ea typeface="宋体" charset="-122"/>
              </a:rPr>
              <a:t>Fan-beam CT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63C47-2F4C-417A-AE05-A63355780E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9" y="3875068"/>
            <a:ext cx="3098562" cy="2163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F512C-C468-4CF9-924C-404D8860C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875068"/>
            <a:ext cx="1890467" cy="2165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634961-479B-4664-95C3-2B52F0029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321" y="3993040"/>
            <a:ext cx="1946673" cy="1898827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7C60F27-3118-4ECD-A362-B5B6799C441A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5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6941851" cy="1077218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Motivation: CT Image Reconstruction is Computational Expensive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E76D-37F8-473D-8FE7-B0B32959A9B0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23D70-77AB-45E0-996F-E67E43AFB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1447799" cy="1658606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66E79EED-EA21-4DE4-ADB4-1F73E49C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57400"/>
            <a:ext cx="1904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X-ray is harmful to the patient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895C5CA-FA98-4C71-B04C-14F64C0A29E2}"/>
              </a:ext>
            </a:extLst>
          </p:cNvPr>
          <p:cNvSpPr/>
          <p:nvPr/>
        </p:nvSpPr>
        <p:spPr>
          <a:xfrm>
            <a:off x="1535721" y="3464379"/>
            <a:ext cx="190501" cy="1272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C31BAF-C6D3-4F2B-BD94-C327EE7D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66101"/>
            <a:ext cx="3581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b="1" dirty="0">
                <a:ea typeface="宋体" charset="-122"/>
              </a:rPr>
              <a:t>Algebraic Reconstruction Technique (ART)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02857A9-FDEF-4574-88B5-5FA9F287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222" y="3691668"/>
            <a:ext cx="1904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Keep the dose as low as possible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0DD5D90-A424-46A4-B459-94A6918D1338}"/>
              </a:ext>
            </a:extLst>
          </p:cNvPr>
          <p:cNvSpPr/>
          <p:nvPr/>
        </p:nvSpPr>
        <p:spPr>
          <a:xfrm rot="17922276">
            <a:off x="4139741" y="5028041"/>
            <a:ext cx="190501" cy="1272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4CD54AC-BB00-4D4E-A48A-74299BD9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1" y="5639605"/>
            <a:ext cx="1207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advantage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D25BB66-45F0-4490-8331-7EADABF2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158" y="5342946"/>
            <a:ext cx="46387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285750" lvl="1" indent="0">
              <a:buClr>
                <a:schemeClr val="tx1"/>
              </a:buClr>
            </a:pPr>
            <a:r>
              <a:rPr lang="en-US" altLang="zh-CN" dirty="0">
                <a:ea typeface="宋体" charset="-122"/>
              </a:rPr>
              <a:t>produces better images with fewer projection (much less radiation dose on patients)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C1AF648-794F-4568-B5F9-F4FB3FD40BE8}"/>
              </a:ext>
            </a:extLst>
          </p:cNvPr>
          <p:cNvSpPr/>
          <p:nvPr/>
        </p:nvSpPr>
        <p:spPr>
          <a:xfrm rot="14428585">
            <a:off x="4142977" y="3831488"/>
            <a:ext cx="190501" cy="1272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F5FB279-D580-428E-93A1-71D4D5963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712" y="4552127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disadvantage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7D3EDECD-B700-4798-8F13-3E516B54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2" y="3806564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285750" lvl="1" indent="0"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high computational cost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7727552-376E-423F-B384-5CA583473F4E}"/>
              </a:ext>
            </a:extLst>
          </p:cNvPr>
          <p:cNvSpPr/>
          <p:nvPr/>
        </p:nvSpPr>
        <p:spPr>
          <a:xfrm rot="10800000">
            <a:off x="6172200" y="3087469"/>
            <a:ext cx="19050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B05CA1DE-9117-488F-B16B-D0A9DDE1E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179" y="3198050"/>
            <a:ext cx="2259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map to HPC platform </a:t>
            </a:r>
          </a:p>
        </p:txBody>
      </p:sp>
      <p:pic>
        <p:nvPicPr>
          <p:cNvPr id="21" name="Picture 45">
            <a:extLst>
              <a:ext uri="{FF2B5EF4-FFF2-40B4-BE49-F238E27FC236}">
                <a16:creationId xmlns:a16="http://schemas.microsoft.com/office/drawing/2014/main" id="{1A6055C5-2A4F-44DA-BA8A-11448893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07" y="1530721"/>
            <a:ext cx="2009590" cy="151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6792B8FF-958A-4358-9557-AB19DF02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492974"/>
            <a:ext cx="1176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285750" lvl="1" indent="0">
              <a:buClr>
                <a:schemeClr val="tx1"/>
              </a:buClr>
            </a:pPr>
            <a:r>
              <a:rPr lang="en-US" altLang="zh-CN" dirty="0">
                <a:ea typeface="宋体" charset="-122"/>
              </a:rPr>
              <a:t>GPU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40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9B90A70A-1472-42B0-BC08-0A6A6ECD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6" y="1219200"/>
            <a:ext cx="84851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Traditional implementation: computation-centric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Calculate the weighting factors on the fly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ea typeface="宋体" charset="-122"/>
              </a:rPr>
              <a:t>More flexible, suitable for the multi-core devices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ea typeface="宋体" charset="-122"/>
              </a:rPr>
              <a:t>Too heavy computational overhead for many-core devices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ea typeface="宋体" charset="-122"/>
            </a:endParaRP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ea typeface="宋体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ea typeface="宋体" charset="-122"/>
              </a:rPr>
              <a:t>GPU-based implementation: memory-centric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charset="-122"/>
              </a:rPr>
              <a:t>Pre-calculate all weighting factors and store them as a matrix</a:t>
            </a:r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ea typeface="宋体" charset="-122"/>
              </a:rPr>
              <a:t>The computation pattern is converted to sparse matrix-vector multiplication (</a:t>
            </a:r>
            <a:r>
              <a:rPr lang="en-US" dirty="0" err="1">
                <a:ea typeface="宋体" charset="-122"/>
              </a:rPr>
              <a:t>SpMV</a:t>
            </a:r>
            <a:r>
              <a:rPr lang="en-US" dirty="0">
                <a:ea typeface="宋体" charset="-122"/>
              </a:rPr>
              <a:t>)</a:t>
            </a:r>
            <a:endParaRPr lang="en-US" dirty="0"/>
          </a:p>
          <a:p>
            <a:pPr marL="628650" lvl="1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B562D8E-8C25-4E35-A5BC-E3575488453A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05E53-8F39-47FA-95FE-EC0200EE7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9" y="214321"/>
            <a:ext cx="45796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cuART</a:t>
            </a: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Design Overview</a:t>
            </a:r>
          </a:p>
        </p:txBody>
      </p:sp>
    </p:spTree>
    <p:extLst>
      <p:ext uri="{BB962C8B-B14F-4D97-AF65-F5344CB8AC3E}">
        <p14:creationId xmlns:p14="http://schemas.microsoft.com/office/powerpoint/2010/main" val="97794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68549" y="214321"/>
            <a:ext cx="4579651" cy="584775"/>
          </a:xfrm>
          <a:prstGeom prst="rect">
            <a:avLst/>
          </a:prstGeom>
          <a:solidFill>
            <a:srgbClr val="FFEAA6">
              <a:alpha val="6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b="1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cuART</a:t>
            </a:r>
            <a:r>
              <a:rPr lang="en-US" altLang="zh-CN" b="1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Design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205B-1F43-4525-9A91-04DE9711EA49}"/>
              </a:ext>
            </a:extLst>
          </p:cNvPr>
          <p:cNvSpPr txBox="1">
            <a:spLocks/>
          </p:cNvSpPr>
          <p:nvPr/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49D6C-A9F9-401C-8CDB-6E685032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76600"/>
            <a:ext cx="990600" cy="1260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AD051-10BE-4AD0-8714-6226CF62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60" y="922932"/>
            <a:ext cx="1669440" cy="162840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A2D5FE7B-E666-4D42-A410-AD0010FE519D}"/>
              </a:ext>
            </a:extLst>
          </p:cNvPr>
          <p:cNvSpPr/>
          <p:nvPr/>
        </p:nvSpPr>
        <p:spPr>
          <a:xfrm>
            <a:off x="1004834" y="2701911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1D78B07-2024-47F0-80AB-1947EE0F6EDB}"/>
              </a:ext>
            </a:extLst>
          </p:cNvPr>
          <p:cNvSpPr/>
          <p:nvPr/>
        </p:nvSpPr>
        <p:spPr>
          <a:xfrm>
            <a:off x="1004834" y="4602455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17D80CF-4D93-40EE-836B-156FEA62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62" y="3722315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generic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AA911-3CA1-4BEE-8EA6-C36F571B3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71" y="5136473"/>
            <a:ext cx="920806" cy="1155208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64E91674-57DA-4DD3-9CB0-C27D9D126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074" y="5867399"/>
            <a:ext cx="99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7200" dirty="0">
                <a:solidFill>
                  <a:srgbClr val="FF0000"/>
                </a:solidFill>
                <a:ea typeface="宋体" charset="-122"/>
                <a:sym typeface="Wingdings" panose="05000000000000000000" pitchFamily="2" charset="2"/>
              </a:rPr>
              <a:t></a:t>
            </a:r>
            <a:endParaRPr lang="en-US" altLang="zh-CN" sz="1800" dirty="0">
              <a:ea typeface="宋体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DB38656-9756-4D59-A66E-2F1B5D18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44745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3X speedup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1ADEC0-649D-4BA4-B0B7-5B292FC91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55824"/>
            <a:ext cx="1524000" cy="1486543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E11C8708-A7DF-4732-91CF-FA49C911DC82}"/>
              </a:ext>
            </a:extLst>
          </p:cNvPr>
          <p:cNvSpPr/>
          <p:nvPr/>
        </p:nvSpPr>
        <p:spPr>
          <a:xfrm>
            <a:off x="6477000" y="1600200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B7F0695-0D25-462F-AC12-3AC3B0E9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70892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solidFill>
                  <a:srgbClr val="00B0F0"/>
                </a:solidFill>
                <a:ea typeface="宋体" charset="-122"/>
              </a:rPr>
              <a:t>Application-specific characteristics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54F7B5F-A3B8-4426-90C8-A4B134F1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60460"/>
            <a:ext cx="213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2000" dirty="0">
                <a:ea typeface="宋体" charset="-122"/>
              </a:rPr>
              <a:t>Two symmetries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7B671A9-7268-4695-A0D3-40313576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46272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2000" dirty="0">
                <a:ea typeface="宋体" charset="-122"/>
              </a:rPr>
              <a:t>Two level sparsity patterns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3E7F1E4-E33D-4108-B682-3CC799967E07}"/>
              </a:ext>
            </a:extLst>
          </p:cNvPr>
          <p:cNvSpPr/>
          <p:nvPr/>
        </p:nvSpPr>
        <p:spPr>
          <a:xfrm rot="1755762">
            <a:off x="5157735" y="2722057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D7EE2BE-11AC-4F05-BF42-56346E040DCC}"/>
              </a:ext>
            </a:extLst>
          </p:cNvPr>
          <p:cNvSpPr/>
          <p:nvPr/>
        </p:nvSpPr>
        <p:spPr>
          <a:xfrm rot="19602501">
            <a:off x="7138934" y="2722058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DE8EEDD7-EDBA-45C5-8FE6-8CB76070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512" y="3152764"/>
            <a:ext cx="213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sz="2000" b="1" dirty="0">
                <a:ea typeface="宋体" charset="-122"/>
              </a:rPr>
              <a:t>Symmetry-based CSR (SCSR)</a:t>
            </a:r>
            <a:endParaRPr lang="en-US" sz="2000" b="1" dirty="0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29174F55-D5C9-4BB2-BF00-E2BAB678C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66652"/>
            <a:ext cx="213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/>
            <a:r>
              <a:rPr lang="en-US" altLang="zh-CN" sz="2000" b="1" dirty="0">
                <a:ea typeface="宋体" charset="-122"/>
              </a:rPr>
              <a:t>Unified GPU kernel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A054EA1-2B38-49D4-A337-B7DCB0CC723E}"/>
              </a:ext>
            </a:extLst>
          </p:cNvPr>
          <p:cNvSpPr/>
          <p:nvPr/>
        </p:nvSpPr>
        <p:spPr>
          <a:xfrm>
            <a:off x="4572000" y="3892885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3AEFB6F-F007-4691-96D7-F2A17F92D6EB}"/>
              </a:ext>
            </a:extLst>
          </p:cNvPr>
          <p:cNvSpPr/>
          <p:nvPr/>
        </p:nvSpPr>
        <p:spPr>
          <a:xfrm>
            <a:off x="7537938" y="3892884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AB490E66-901D-4258-BB2C-E8B8FF3D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781" y="3808341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solidFill>
                  <a:srgbClr val="00B0F0"/>
                </a:solidFill>
                <a:ea typeface="宋体" charset="-122"/>
              </a:rPr>
              <a:t>Architecture-aware implementation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EA888B6-00AF-4D53-AD99-564B6EBA1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547" y="4500092"/>
            <a:ext cx="2757141" cy="7078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CFF261-82EB-412A-9E06-0B9652018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474" y="4407538"/>
            <a:ext cx="2131445" cy="10784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3F6CA0C-1790-4DED-89B6-173AE92FD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280" y="5756008"/>
            <a:ext cx="795203" cy="997631"/>
          </a:xfrm>
          <a:prstGeom prst="rect">
            <a:avLst/>
          </a:prstGeom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8F732E31-1FDF-4D8F-9E36-0BEC36FD731D}"/>
              </a:ext>
            </a:extLst>
          </p:cNvPr>
          <p:cNvSpPr/>
          <p:nvPr/>
        </p:nvSpPr>
        <p:spPr>
          <a:xfrm rot="19288264">
            <a:off x="5853435" y="5221234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F0F84C38-327D-486E-965E-7419DD57B7CC}"/>
              </a:ext>
            </a:extLst>
          </p:cNvPr>
          <p:cNvSpPr/>
          <p:nvPr/>
        </p:nvSpPr>
        <p:spPr>
          <a:xfrm rot="2124169">
            <a:off x="6198118" y="5202672"/>
            <a:ext cx="200132" cy="450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666A7A3C-EEEC-42F3-93DA-4CCE2E84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603386"/>
            <a:ext cx="17913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1800" dirty="0">
                <a:ea typeface="宋体" charset="-122"/>
              </a:rPr>
              <a:t>24X speedup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6247D47A-DF5C-47E6-9481-BA7CAB684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012" y="5785877"/>
            <a:ext cx="99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marL="0" indent="0">
              <a:buClr>
                <a:schemeClr val="tx1"/>
              </a:buClr>
            </a:pPr>
            <a:r>
              <a:rPr lang="en-US" altLang="zh-CN" sz="7200" dirty="0">
                <a:solidFill>
                  <a:srgbClr val="92D050"/>
                </a:solidFill>
                <a:ea typeface="宋体" charset="-122"/>
                <a:sym typeface="Wingdings" panose="05000000000000000000" pitchFamily="2" charset="2"/>
              </a:rPr>
              <a:t></a:t>
            </a:r>
            <a:endParaRPr lang="en-US" altLang="zh-CN" sz="1800" dirty="0">
              <a:solidFill>
                <a:srgbClr val="92D05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48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/>
      <p:bldP spid="19" grpId="0"/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/>
      <p:bldP spid="31" grpId="0" animBg="1"/>
      <p:bldP spid="32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B2135"/>
      </a:dk2>
      <a:lt2>
        <a:srgbClr val="F4EFDF"/>
      </a:lt2>
      <a:accent1>
        <a:srgbClr val="33A485"/>
      </a:accent1>
      <a:accent2>
        <a:srgbClr val="EC6E39"/>
      </a:accent2>
      <a:accent3>
        <a:srgbClr val="D5A52C"/>
      </a:accent3>
      <a:accent4>
        <a:srgbClr val="909081"/>
      </a:accent4>
      <a:accent5>
        <a:srgbClr val="3BA1C1"/>
      </a:accent5>
      <a:accent6>
        <a:srgbClr val="916A8C"/>
      </a:accent6>
      <a:hlink>
        <a:srgbClr val="3BA1C1"/>
      </a:hlink>
      <a:folHlink>
        <a:srgbClr val="916A8C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0A845BBA-79DB-48B1-B20E-7DB1D922483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VT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V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VT">
    <a:majorFont>
      <a:latin typeface="Arial"/>
      <a:ea typeface="ＭＳ Ｐゴシック"/>
      <a:cs typeface="ＭＳ Ｐゴシック"/>
    </a:majorFont>
    <a:minorFont>
      <a:latin typeface="Arial"/>
      <a:ea typeface="ＭＳ Ｐゴシック"/>
      <a:cs typeface="ＭＳ Ｐゴシック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22794</TotalTime>
  <Words>2085</Words>
  <Application>Microsoft Office PowerPoint</Application>
  <PresentationFormat>On-screen Show (4:3)</PresentationFormat>
  <Paragraphs>643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华文楷体</vt:lpstr>
      <vt:lpstr>宋体</vt:lpstr>
      <vt:lpstr>Arial</vt:lpstr>
      <vt:lpstr>Cambria Math</vt:lpstr>
      <vt:lpstr>Century Schoolbook</vt:lpstr>
      <vt:lpstr>Corbel</vt:lpstr>
      <vt:lpstr>Courier New</vt:lpstr>
      <vt:lpstr>Times</vt:lpstr>
      <vt:lpstr>Times New Roman</vt:lpstr>
      <vt:lpstr>Wingdings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Title of Your Research &gt;</dc:title>
  <dc:creator>Wuchun Feng</dc:creator>
  <cp:lastModifiedBy>xiaodong</cp:lastModifiedBy>
  <cp:revision>694</cp:revision>
  <dcterms:created xsi:type="dcterms:W3CDTF">2009-01-29T14:38:54Z</dcterms:created>
  <dcterms:modified xsi:type="dcterms:W3CDTF">2019-11-25T08:33:06Z</dcterms:modified>
</cp:coreProperties>
</file>