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71" r:id="rId3"/>
    <p:sldId id="263" r:id="rId4"/>
    <p:sldId id="261" r:id="rId5"/>
    <p:sldId id="284" r:id="rId6"/>
    <p:sldId id="287" r:id="rId7"/>
    <p:sldId id="288" r:id="rId8"/>
    <p:sldId id="267" r:id="rId9"/>
    <p:sldId id="278" r:id="rId10"/>
    <p:sldId id="266" r:id="rId11"/>
    <p:sldId id="272" r:id="rId12"/>
    <p:sldId id="281" r:id="rId13"/>
    <p:sldId id="260" r:id="rId14"/>
    <p:sldId id="274" r:id="rId15"/>
    <p:sldId id="264" r:id="rId16"/>
    <p:sldId id="285" r:id="rId17"/>
    <p:sldId id="286" r:id="rId18"/>
    <p:sldId id="273" r:id="rId19"/>
    <p:sldId id="265"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EF7139-74FF-4F9B-A1DC-25B15B67F387}" v="4" dt="2025-04-29T06:25:31.3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84" d="100"/>
          <a:sy n="84" d="100"/>
        </p:scale>
        <p:origin x="40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HANA SHAIK" userId="df11ffd34f2dbfe6" providerId="LiveId" clId="{F7EF7139-74FF-4F9B-A1DC-25B15B67F387}"/>
    <pc:docChg chg="delSld modSld">
      <pc:chgData name="SUHANA SHAIK" userId="df11ffd34f2dbfe6" providerId="LiveId" clId="{F7EF7139-74FF-4F9B-A1DC-25B15B67F387}" dt="2025-04-29T06:25:31.312" v="13" actId="1076"/>
      <pc:docMkLst>
        <pc:docMk/>
      </pc:docMkLst>
      <pc:sldChg chg="modSp mod">
        <pc:chgData name="SUHANA SHAIK" userId="df11ffd34f2dbfe6" providerId="LiveId" clId="{F7EF7139-74FF-4F9B-A1DC-25B15B67F387}" dt="2025-04-29T06:16:53.346" v="5" actId="1076"/>
        <pc:sldMkLst>
          <pc:docMk/>
          <pc:sldMk cId="130964010" sldId="260"/>
        </pc:sldMkLst>
        <pc:spChg chg="mod">
          <ac:chgData name="SUHANA SHAIK" userId="df11ffd34f2dbfe6" providerId="LiveId" clId="{F7EF7139-74FF-4F9B-A1DC-25B15B67F387}" dt="2025-04-29T06:16:53.346" v="5" actId="1076"/>
          <ac:spMkLst>
            <pc:docMk/>
            <pc:sldMk cId="130964010" sldId="260"/>
            <ac:spMk id="11" creationId="{6A59A279-3EA1-6A04-9513-BCAF73926B6A}"/>
          </ac:spMkLst>
        </pc:spChg>
      </pc:sldChg>
      <pc:sldChg chg="modSp mod">
        <pc:chgData name="SUHANA SHAIK" userId="df11ffd34f2dbfe6" providerId="LiveId" clId="{F7EF7139-74FF-4F9B-A1DC-25B15B67F387}" dt="2025-04-29T06:24:32.235" v="8" actId="255"/>
        <pc:sldMkLst>
          <pc:docMk/>
          <pc:sldMk cId="348856429" sldId="286"/>
        </pc:sldMkLst>
        <pc:spChg chg="mod">
          <ac:chgData name="SUHANA SHAIK" userId="df11ffd34f2dbfe6" providerId="LiveId" clId="{F7EF7139-74FF-4F9B-A1DC-25B15B67F387}" dt="2025-04-29T06:24:32.235" v="8" actId="255"/>
          <ac:spMkLst>
            <pc:docMk/>
            <pc:sldMk cId="348856429" sldId="286"/>
            <ac:spMk id="2" creationId="{BE22A78C-E151-702C-590F-AE1ED8FCCA22}"/>
          </ac:spMkLst>
        </pc:spChg>
      </pc:sldChg>
      <pc:sldChg chg="modSp mod">
        <pc:chgData name="SUHANA SHAIK" userId="df11ffd34f2dbfe6" providerId="LiveId" clId="{F7EF7139-74FF-4F9B-A1DC-25B15B67F387}" dt="2025-04-29T06:16:25.029" v="4" actId="14100"/>
        <pc:sldMkLst>
          <pc:docMk/>
          <pc:sldMk cId="3303784247" sldId="287"/>
        </pc:sldMkLst>
        <pc:spChg chg="mod">
          <ac:chgData name="SUHANA SHAIK" userId="df11ffd34f2dbfe6" providerId="LiveId" clId="{F7EF7139-74FF-4F9B-A1DC-25B15B67F387}" dt="2025-04-29T06:16:04.208" v="1" actId="14100"/>
          <ac:spMkLst>
            <pc:docMk/>
            <pc:sldMk cId="3303784247" sldId="287"/>
            <ac:spMk id="2" creationId="{C20D8E48-3352-7DE3-37C1-38A06F73A230}"/>
          </ac:spMkLst>
        </pc:spChg>
        <pc:picChg chg="mod">
          <ac:chgData name="SUHANA SHAIK" userId="df11ffd34f2dbfe6" providerId="LiveId" clId="{F7EF7139-74FF-4F9B-A1DC-25B15B67F387}" dt="2025-04-29T06:16:25.029" v="4" actId="14100"/>
          <ac:picMkLst>
            <pc:docMk/>
            <pc:sldMk cId="3303784247" sldId="287"/>
            <ac:picMk id="3" creationId="{A72382B8-65DD-B8CD-5FB3-04800ADC84B3}"/>
          </ac:picMkLst>
        </pc:picChg>
      </pc:sldChg>
      <pc:sldChg chg="modSp mod">
        <pc:chgData name="SUHANA SHAIK" userId="df11ffd34f2dbfe6" providerId="LiveId" clId="{F7EF7139-74FF-4F9B-A1DC-25B15B67F387}" dt="2025-04-29T06:25:31.312" v="13" actId="1076"/>
        <pc:sldMkLst>
          <pc:docMk/>
          <pc:sldMk cId="1998625604" sldId="288"/>
        </pc:sldMkLst>
        <pc:spChg chg="mod">
          <ac:chgData name="SUHANA SHAIK" userId="df11ffd34f2dbfe6" providerId="LiveId" clId="{F7EF7139-74FF-4F9B-A1DC-25B15B67F387}" dt="2025-04-29T06:25:23.763" v="12" actId="122"/>
          <ac:spMkLst>
            <pc:docMk/>
            <pc:sldMk cId="1998625604" sldId="288"/>
            <ac:spMk id="2" creationId="{8A34E09A-D7C0-6749-61A7-59B295E6C9CF}"/>
          </ac:spMkLst>
        </pc:spChg>
        <pc:picChg chg="mod">
          <ac:chgData name="SUHANA SHAIK" userId="df11ffd34f2dbfe6" providerId="LiveId" clId="{F7EF7139-74FF-4F9B-A1DC-25B15B67F387}" dt="2025-04-29T06:25:31.312" v="13" actId="1076"/>
          <ac:picMkLst>
            <pc:docMk/>
            <pc:sldMk cId="1998625604" sldId="288"/>
            <ac:picMk id="1026" creationId="{C27BA0DF-0F38-FA74-46B6-FE76EDA0F69C}"/>
          </ac:picMkLst>
        </pc:picChg>
      </pc:sldChg>
      <pc:sldChg chg="del">
        <pc:chgData name="SUHANA SHAIK" userId="df11ffd34f2dbfe6" providerId="LiveId" clId="{F7EF7139-74FF-4F9B-A1DC-25B15B67F387}" dt="2025-04-29T06:15:44.846" v="0" actId="47"/>
        <pc:sldMkLst>
          <pc:docMk/>
          <pc:sldMk cId="3696931282" sldId="28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FE5055-4098-4DD9-96CD-A911CEA2C406}" type="doc">
      <dgm:prSet loTypeId="urn:microsoft.com/office/officeart/2005/8/layout/process1" loCatId="process" qsTypeId="urn:microsoft.com/office/officeart/2005/8/quickstyle/simple1" qsCatId="simple" csTypeId="urn:microsoft.com/office/officeart/2005/8/colors/colorful5" csCatId="colorful" phldr="1"/>
      <dgm:spPr/>
      <dgm:t>
        <a:bodyPr/>
        <a:lstStyle/>
        <a:p>
          <a:endParaRPr lang="en-US"/>
        </a:p>
      </dgm:t>
    </dgm:pt>
    <dgm:pt modelId="{44632FD8-3BD3-4DAD-AD95-4D5C844AADB2}">
      <dgm:prSet/>
      <dgm:spPr/>
      <dgm:t>
        <a:bodyPr/>
        <a:lstStyle/>
        <a:p>
          <a:r>
            <a:rPr lang="en-US" dirty="0"/>
            <a:t>Facebook AI research combined Google's BERT and Open Ai's GPT</a:t>
          </a:r>
        </a:p>
      </dgm:t>
    </dgm:pt>
    <dgm:pt modelId="{CA754242-40F9-4CA8-B4C7-76EE55AACBC0}" type="parTrans" cxnId="{F075C84C-B262-4A64-85A3-0022A431ED7D}">
      <dgm:prSet/>
      <dgm:spPr/>
      <dgm:t>
        <a:bodyPr/>
        <a:lstStyle/>
        <a:p>
          <a:endParaRPr lang="en-US"/>
        </a:p>
      </dgm:t>
    </dgm:pt>
    <dgm:pt modelId="{6F50D5C6-7979-4553-B0AD-C192B0080036}" type="sibTrans" cxnId="{F075C84C-B262-4A64-85A3-0022A431ED7D}">
      <dgm:prSet/>
      <dgm:spPr/>
      <dgm:t>
        <a:bodyPr/>
        <a:lstStyle/>
        <a:p>
          <a:endParaRPr lang="en-US"/>
        </a:p>
      </dgm:t>
    </dgm:pt>
    <dgm:pt modelId="{A5842680-F0FA-4928-9B45-D1D7AFEFB117}">
      <dgm:prSet/>
      <dgm:spPr/>
      <dgm:t>
        <a:bodyPr/>
        <a:lstStyle/>
        <a:p>
          <a:r>
            <a:rPr lang="en-US" dirty="0"/>
            <a:t>A denoising autoencoder for pretraining sequence-to-sequence models and uses a standard Transformer-based neural machine translation architecture.</a:t>
          </a:r>
        </a:p>
      </dgm:t>
    </dgm:pt>
    <dgm:pt modelId="{A8BE3FF3-D568-439A-98C5-176B145B4E1D}" type="parTrans" cxnId="{29B6A7C5-D80D-47A6-A99E-03D40C871B5E}">
      <dgm:prSet/>
      <dgm:spPr/>
      <dgm:t>
        <a:bodyPr/>
        <a:lstStyle/>
        <a:p>
          <a:endParaRPr lang="en-US"/>
        </a:p>
      </dgm:t>
    </dgm:pt>
    <dgm:pt modelId="{D9B9C801-7834-4B3B-BA01-3D096B662C44}" type="sibTrans" cxnId="{29B6A7C5-D80D-47A6-A99E-03D40C871B5E}">
      <dgm:prSet/>
      <dgm:spPr/>
      <dgm:t>
        <a:bodyPr/>
        <a:lstStyle/>
        <a:p>
          <a:endParaRPr lang="en-US"/>
        </a:p>
      </dgm:t>
    </dgm:pt>
    <dgm:pt modelId="{038BCBD1-B577-4107-B1C0-57EC98BF1B12}">
      <dgm:prSet/>
      <dgm:spPr/>
      <dgm:t>
        <a:bodyPr/>
        <a:lstStyle/>
        <a:p>
          <a:r>
            <a:rPr lang="en-US" dirty="0"/>
            <a:t>Uses a standard seq2seq/NMT architecture with a bidirectional encoder (like BERT) and a left-to-right decoder (like GPT). This means the encoder's attention mask is fully visible, like BERT, and the decoder's attention mask is causal, like GPT2.</a:t>
          </a:r>
        </a:p>
      </dgm:t>
    </dgm:pt>
    <dgm:pt modelId="{7C7EE358-602B-4FEF-BB9E-98F75DF25547}" type="parTrans" cxnId="{D03DE519-9D33-4F9F-97B3-DDDF446FE111}">
      <dgm:prSet/>
      <dgm:spPr/>
      <dgm:t>
        <a:bodyPr/>
        <a:lstStyle/>
        <a:p>
          <a:endParaRPr lang="en-US"/>
        </a:p>
      </dgm:t>
    </dgm:pt>
    <dgm:pt modelId="{CE2E911F-E579-4DE7-9E2E-B1C970168F21}" type="sibTrans" cxnId="{D03DE519-9D33-4F9F-97B3-DDDF446FE111}">
      <dgm:prSet/>
      <dgm:spPr/>
      <dgm:t>
        <a:bodyPr/>
        <a:lstStyle/>
        <a:p>
          <a:endParaRPr lang="en-US"/>
        </a:p>
      </dgm:t>
    </dgm:pt>
    <dgm:pt modelId="{7CABA6F3-71B1-40CF-A525-B35824CB1FA0}">
      <dgm:prSet/>
      <dgm:spPr/>
      <dgm:t>
        <a:bodyPr/>
        <a:lstStyle/>
        <a:p>
          <a:r>
            <a:rPr lang="en-US" dirty="0"/>
            <a:t>Trained by </a:t>
          </a:r>
        </a:p>
      </dgm:t>
    </dgm:pt>
    <dgm:pt modelId="{5CD7D571-4CB9-418D-BE4C-C09ECB5C1FD6}" type="parTrans" cxnId="{133C9AC3-0249-43CD-908C-B8909B2B6460}">
      <dgm:prSet/>
      <dgm:spPr/>
      <dgm:t>
        <a:bodyPr/>
        <a:lstStyle/>
        <a:p>
          <a:endParaRPr lang="en-US"/>
        </a:p>
      </dgm:t>
    </dgm:pt>
    <dgm:pt modelId="{D7991F0E-A012-448A-A8E7-3287D2B5DDFE}" type="sibTrans" cxnId="{133C9AC3-0249-43CD-908C-B8909B2B6460}">
      <dgm:prSet/>
      <dgm:spPr/>
      <dgm:t>
        <a:bodyPr/>
        <a:lstStyle/>
        <a:p>
          <a:endParaRPr lang="en-US"/>
        </a:p>
      </dgm:t>
    </dgm:pt>
    <dgm:pt modelId="{4A3128A2-B68F-4272-B66E-DD60D4D0021C}">
      <dgm:prSet/>
      <dgm:spPr/>
      <dgm:t>
        <a:bodyPr/>
        <a:lstStyle/>
        <a:p>
          <a:r>
            <a:rPr lang="en-US" dirty="0"/>
            <a:t>corrupting text with an arbitrary noising function</a:t>
          </a:r>
        </a:p>
      </dgm:t>
    </dgm:pt>
    <dgm:pt modelId="{5ED3D736-DE76-49A4-B4AD-C4CB10F6B64B}" type="parTrans" cxnId="{4535BBE9-7790-4ED9-B439-B7DA77978FA7}">
      <dgm:prSet/>
      <dgm:spPr/>
      <dgm:t>
        <a:bodyPr/>
        <a:lstStyle/>
        <a:p>
          <a:endParaRPr lang="en-US"/>
        </a:p>
      </dgm:t>
    </dgm:pt>
    <dgm:pt modelId="{F1994755-B500-4491-A11D-B1550CD5A2CF}" type="sibTrans" cxnId="{4535BBE9-7790-4ED9-B439-B7DA77978FA7}">
      <dgm:prSet/>
      <dgm:spPr/>
      <dgm:t>
        <a:bodyPr/>
        <a:lstStyle/>
        <a:p>
          <a:endParaRPr lang="en-US"/>
        </a:p>
      </dgm:t>
    </dgm:pt>
    <dgm:pt modelId="{75E6BA39-CAD7-4F76-A7FD-86C92AA63C65}">
      <dgm:prSet/>
      <dgm:spPr/>
      <dgm:t>
        <a:bodyPr/>
        <a:lstStyle/>
        <a:p>
          <a:r>
            <a:rPr lang="en-US" dirty="0"/>
            <a:t>learning a model to reconstruct the original text. </a:t>
          </a:r>
        </a:p>
      </dgm:t>
    </dgm:pt>
    <dgm:pt modelId="{E1AD54CC-DB37-4D36-88B7-1DAE8364AFD7}" type="parTrans" cxnId="{78053E59-80D7-48CC-AAF7-D1C344533F09}">
      <dgm:prSet/>
      <dgm:spPr/>
      <dgm:t>
        <a:bodyPr/>
        <a:lstStyle/>
        <a:p>
          <a:endParaRPr lang="en-US"/>
        </a:p>
      </dgm:t>
    </dgm:pt>
    <dgm:pt modelId="{99B84B73-BAEE-4B30-BA78-DA131E70654B}" type="sibTrans" cxnId="{78053E59-80D7-48CC-AAF7-D1C344533F09}">
      <dgm:prSet/>
      <dgm:spPr/>
      <dgm:t>
        <a:bodyPr/>
        <a:lstStyle/>
        <a:p>
          <a:endParaRPr lang="en-US"/>
        </a:p>
      </dgm:t>
    </dgm:pt>
    <dgm:pt modelId="{FA344CD8-997B-4406-9BC4-7BD655C0643C}" type="pres">
      <dgm:prSet presAssocID="{17FE5055-4098-4DD9-96CD-A911CEA2C406}" presName="Name0" presStyleCnt="0">
        <dgm:presLayoutVars>
          <dgm:dir/>
          <dgm:resizeHandles val="exact"/>
        </dgm:presLayoutVars>
      </dgm:prSet>
      <dgm:spPr/>
    </dgm:pt>
    <dgm:pt modelId="{2801BA59-D5BB-4227-8A50-E36C2BA9007F}" type="pres">
      <dgm:prSet presAssocID="{44632FD8-3BD3-4DAD-AD95-4D5C844AADB2}" presName="node" presStyleLbl="node1" presStyleIdx="0" presStyleCnt="4">
        <dgm:presLayoutVars>
          <dgm:bulletEnabled val="1"/>
        </dgm:presLayoutVars>
      </dgm:prSet>
      <dgm:spPr/>
    </dgm:pt>
    <dgm:pt modelId="{1119C691-A3D1-4EBC-AFFC-2502F1C451A0}" type="pres">
      <dgm:prSet presAssocID="{6F50D5C6-7979-4553-B0AD-C192B0080036}" presName="sibTrans" presStyleLbl="sibTrans2D1" presStyleIdx="0" presStyleCnt="3"/>
      <dgm:spPr/>
    </dgm:pt>
    <dgm:pt modelId="{36A7AD10-E09D-41E3-8A1C-F1DDAE9654B2}" type="pres">
      <dgm:prSet presAssocID="{6F50D5C6-7979-4553-B0AD-C192B0080036}" presName="connectorText" presStyleLbl="sibTrans2D1" presStyleIdx="0" presStyleCnt="3"/>
      <dgm:spPr/>
    </dgm:pt>
    <dgm:pt modelId="{409805ED-45D6-4A5B-873E-5D1B2B03325F}" type="pres">
      <dgm:prSet presAssocID="{A5842680-F0FA-4928-9B45-D1D7AFEFB117}" presName="node" presStyleLbl="node1" presStyleIdx="1" presStyleCnt="4">
        <dgm:presLayoutVars>
          <dgm:bulletEnabled val="1"/>
        </dgm:presLayoutVars>
      </dgm:prSet>
      <dgm:spPr/>
    </dgm:pt>
    <dgm:pt modelId="{3C359CD9-003B-40C7-8BBE-F23619EF6131}" type="pres">
      <dgm:prSet presAssocID="{D9B9C801-7834-4B3B-BA01-3D096B662C44}" presName="sibTrans" presStyleLbl="sibTrans2D1" presStyleIdx="1" presStyleCnt="3"/>
      <dgm:spPr/>
    </dgm:pt>
    <dgm:pt modelId="{92D92DF1-7194-4546-B0B2-7B5F76603E1B}" type="pres">
      <dgm:prSet presAssocID="{D9B9C801-7834-4B3B-BA01-3D096B662C44}" presName="connectorText" presStyleLbl="sibTrans2D1" presStyleIdx="1" presStyleCnt="3"/>
      <dgm:spPr/>
    </dgm:pt>
    <dgm:pt modelId="{CDEF060D-1BCF-427B-A3F0-366C2A6ED1EB}" type="pres">
      <dgm:prSet presAssocID="{038BCBD1-B577-4107-B1C0-57EC98BF1B12}" presName="node" presStyleLbl="node1" presStyleIdx="2" presStyleCnt="4">
        <dgm:presLayoutVars>
          <dgm:bulletEnabled val="1"/>
        </dgm:presLayoutVars>
      </dgm:prSet>
      <dgm:spPr/>
    </dgm:pt>
    <dgm:pt modelId="{BB02B4D9-A916-4B4B-B493-70BAE1819F02}" type="pres">
      <dgm:prSet presAssocID="{CE2E911F-E579-4DE7-9E2E-B1C970168F21}" presName="sibTrans" presStyleLbl="sibTrans2D1" presStyleIdx="2" presStyleCnt="3"/>
      <dgm:spPr/>
    </dgm:pt>
    <dgm:pt modelId="{A3BD26DB-C11C-42FF-860F-A88CF3B1CD3F}" type="pres">
      <dgm:prSet presAssocID="{CE2E911F-E579-4DE7-9E2E-B1C970168F21}" presName="connectorText" presStyleLbl="sibTrans2D1" presStyleIdx="2" presStyleCnt="3"/>
      <dgm:spPr/>
    </dgm:pt>
    <dgm:pt modelId="{B3818B5B-8CBB-489D-B5F7-64BC94B359B3}" type="pres">
      <dgm:prSet presAssocID="{7CABA6F3-71B1-40CF-A525-B35824CB1FA0}" presName="node" presStyleLbl="node1" presStyleIdx="3" presStyleCnt="4">
        <dgm:presLayoutVars>
          <dgm:bulletEnabled val="1"/>
        </dgm:presLayoutVars>
      </dgm:prSet>
      <dgm:spPr/>
    </dgm:pt>
  </dgm:ptLst>
  <dgm:cxnLst>
    <dgm:cxn modelId="{D03DE519-9D33-4F9F-97B3-DDDF446FE111}" srcId="{17FE5055-4098-4DD9-96CD-A911CEA2C406}" destId="{038BCBD1-B577-4107-B1C0-57EC98BF1B12}" srcOrd="2" destOrd="0" parTransId="{7C7EE358-602B-4FEF-BB9E-98F75DF25547}" sibTransId="{CE2E911F-E579-4DE7-9E2E-B1C970168F21}"/>
    <dgm:cxn modelId="{1B4A581A-4705-438A-876B-C92517E4AE13}" type="presOf" srcId="{75E6BA39-CAD7-4F76-A7FD-86C92AA63C65}" destId="{B3818B5B-8CBB-489D-B5F7-64BC94B359B3}" srcOrd="0" destOrd="2" presId="urn:microsoft.com/office/officeart/2005/8/layout/process1"/>
    <dgm:cxn modelId="{6001E036-4626-4A92-8700-36F434CA0A12}" type="presOf" srcId="{6F50D5C6-7979-4553-B0AD-C192B0080036}" destId="{1119C691-A3D1-4EBC-AFFC-2502F1C451A0}" srcOrd="0" destOrd="0" presId="urn:microsoft.com/office/officeart/2005/8/layout/process1"/>
    <dgm:cxn modelId="{55F5505E-3601-41FB-AA2A-7CE17FAFF764}" type="presOf" srcId="{6F50D5C6-7979-4553-B0AD-C192B0080036}" destId="{36A7AD10-E09D-41E3-8A1C-F1DDAE9654B2}" srcOrd="1" destOrd="0" presId="urn:microsoft.com/office/officeart/2005/8/layout/process1"/>
    <dgm:cxn modelId="{3221E944-E456-4AB8-A531-DC6EF55717C3}" type="presOf" srcId="{4A3128A2-B68F-4272-B66E-DD60D4D0021C}" destId="{B3818B5B-8CBB-489D-B5F7-64BC94B359B3}" srcOrd="0" destOrd="1" presId="urn:microsoft.com/office/officeart/2005/8/layout/process1"/>
    <dgm:cxn modelId="{64393665-FFF7-44FF-9827-F7A775ED4522}" type="presOf" srcId="{7CABA6F3-71B1-40CF-A525-B35824CB1FA0}" destId="{B3818B5B-8CBB-489D-B5F7-64BC94B359B3}" srcOrd="0" destOrd="0" presId="urn:microsoft.com/office/officeart/2005/8/layout/process1"/>
    <dgm:cxn modelId="{07A87A47-ABDD-4C80-AF0E-84FF76368C53}" type="presOf" srcId="{CE2E911F-E579-4DE7-9E2E-B1C970168F21}" destId="{A3BD26DB-C11C-42FF-860F-A88CF3B1CD3F}" srcOrd="1" destOrd="0" presId="urn:microsoft.com/office/officeart/2005/8/layout/process1"/>
    <dgm:cxn modelId="{F075C84C-B262-4A64-85A3-0022A431ED7D}" srcId="{17FE5055-4098-4DD9-96CD-A911CEA2C406}" destId="{44632FD8-3BD3-4DAD-AD95-4D5C844AADB2}" srcOrd="0" destOrd="0" parTransId="{CA754242-40F9-4CA8-B4C7-76EE55AACBC0}" sibTransId="{6F50D5C6-7979-4553-B0AD-C192B0080036}"/>
    <dgm:cxn modelId="{BEFC6E74-6DD1-498F-9F7F-DB1BD631444B}" type="presOf" srcId="{D9B9C801-7834-4B3B-BA01-3D096B662C44}" destId="{3C359CD9-003B-40C7-8BBE-F23619EF6131}" srcOrd="0" destOrd="0" presId="urn:microsoft.com/office/officeart/2005/8/layout/process1"/>
    <dgm:cxn modelId="{B970E958-E896-4567-B89C-B20FC3F4E3A2}" type="presOf" srcId="{038BCBD1-B577-4107-B1C0-57EC98BF1B12}" destId="{CDEF060D-1BCF-427B-A3F0-366C2A6ED1EB}" srcOrd="0" destOrd="0" presId="urn:microsoft.com/office/officeart/2005/8/layout/process1"/>
    <dgm:cxn modelId="{78053E59-80D7-48CC-AAF7-D1C344533F09}" srcId="{7CABA6F3-71B1-40CF-A525-B35824CB1FA0}" destId="{75E6BA39-CAD7-4F76-A7FD-86C92AA63C65}" srcOrd="1" destOrd="0" parTransId="{E1AD54CC-DB37-4D36-88B7-1DAE8364AFD7}" sibTransId="{99B84B73-BAEE-4B30-BA78-DA131E70654B}"/>
    <dgm:cxn modelId="{25815EAC-511C-4E3C-9D35-0C8C61026F30}" type="presOf" srcId="{CE2E911F-E579-4DE7-9E2E-B1C970168F21}" destId="{BB02B4D9-A916-4B4B-B493-70BAE1819F02}" srcOrd="0" destOrd="0" presId="urn:microsoft.com/office/officeart/2005/8/layout/process1"/>
    <dgm:cxn modelId="{B9F344B6-3085-43E9-B6BA-F464EFB47BF5}" type="presOf" srcId="{A5842680-F0FA-4928-9B45-D1D7AFEFB117}" destId="{409805ED-45D6-4A5B-873E-5D1B2B03325F}" srcOrd="0" destOrd="0" presId="urn:microsoft.com/office/officeart/2005/8/layout/process1"/>
    <dgm:cxn modelId="{224DFFBF-874D-4A48-A6D0-8BF592632744}" type="presOf" srcId="{17FE5055-4098-4DD9-96CD-A911CEA2C406}" destId="{FA344CD8-997B-4406-9BC4-7BD655C0643C}" srcOrd="0" destOrd="0" presId="urn:microsoft.com/office/officeart/2005/8/layout/process1"/>
    <dgm:cxn modelId="{133C9AC3-0249-43CD-908C-B8909B2B6460}" srcId="{17FE5055-4098-4DD9-96CD-A911CEA2C406}" destId="{7CABA6F3-71B1-40CF-A525-B35824CB1FA0}" srcOrd="3" destOrd="0" parTransId="{5CD7D571-4CB9-418D-BE4C-C09ECB5C1FD6}" sibTransId="{D7991F0E-A012-448A-A8E7-3287D2B5DDFE}"/>
    <dgm:cxn modelId="{29B6A7C5-D80D-47A6-A99E-03D40C871B5E}" srcId="{17FE5055-4098-4DD9-96CD-A911CEA2C406}" destId="{A5842680-F0FA-4928-9B45-D1D7AFEFB117}" srcOrd="1" destOrd="0" parTransId="{A8BE3FF3-D568-439A-98C5-176B145B4E1D}" sibTransId="{D9B9C801-7834-4B3B-BA01-3D096B662C44}"/>
    <dgm:cxn modelId="{E5E589CC-AC02-4F6F-884C-39BA5265F510}" type="presOf" srcId="{D9B9C801-7834-4B3B-BA01-3D096B662C44}" destId="{92D92DF1-7194-4546-B0B2-7B5F76603E1B}" srcOrd="1" destOrd="0" presId="urn:microsoft.com/office/officeart/2005/8/layout/process1"/>
    <dgm:cxn modelId="{4535BBE9-7790-4ED9-B439-B7DA77978FA7}" srcId="{7CABA6F3-71B1-40CF-A525-B35824CB1FA0}" destId="{4A3128A2-B68F-4272-B66E-DD60D4D0021C}" srcOrd="0" destOrd="0" parTransId="{5ED3D736-DE76-49A4-B4AD-C4CB10F6B64B}" sibTransId="{F1994755-B500-4491-A11D-B1550CD5A2CF}"/>
    <dgm:cxn modelId="{9B8907EB-8F39-4752-B996-6CFAA1862330}" type="presOf" srcId="{44632FD8-3BD3-4DAD-AD95-4D5C844AADB2}" destId="{2801BA59-D5BB-4227-8A50-E36C2BA9007F}" srcOrd="0" destOrd="0" presId="urn:microsoft.com/office/officeart/2005/8/layout/process1"/>
    <dgm:cxn modelId="{59C7F45E-5C09-4DDE-A696-6FE785FB17F1}" type="presParOf" srcId="{FA344CD8-997B-4406-9BC4-7BD655C0643C}" destId="{2801BA59-D5BB-4227-8A50-E36C2BA9007F}" srcOrd="0" destOrd="0" presId="urn:microsoft.com/office/officeart/2005/8/layout/process1"/>
    <dgm:cxn modelId="{BE0C03D9-5D28-42B8-A64A-2F1787D8BC63}" type="presParOf" srcId="{FA344CD8-997B-4406-9BC4-7BD655C0643C}" destId="{1119C691-A3D1-4EBC-AFFC-2502F1C451A0}" srcOrd="1" destOrd="0" presId="urn:microsoft.com/office/officeart/2005/8/layout/process1"/>
    <dgm:cxn modelId="{762BF6EA-50D7-477D-AE9B-BD37B0BC4181}" type="presParOf" srcId="{1119C691-A3D1-4EBC-AFFC-2502F1C451A0}" destId="{36A7AD10-E09D-41E3-8A1C-F1DDAE9654B2}" srcOrd="0" destOrd="0" presId="urn:microsoft.com/office/officeart/2005/8/layout/process1"/>
    <dgm:cxn modelId="{51FAB173-6065-47D6-9B57-758B4BFC05B1}" type="presParOf" srcId="{FA344CD8-997B-4406-9BC4-7BD655C0643C}" destId="{409805ED-45D6-4A5B-873E-5D1B2B03325F}" srcOrd="2" destOrd="0" presId="urn:microsoft.com/office/officeart/2005/8/layout/process1"/>
    <dgm:cxn modelId="{F7CEFA32-881F-43D6-85E7-FC892AA5607D}" type="presParOf" srcId="{FA344CD8-997B-4406-9BC4-7BD655C0643C}" destId="{3C359CD9-003B-40C7-8BBE-F23619EF6131}" srcOrd="3" destOrd="0" presId="urn:microsoft.com/office/officeart/2005/8/layout/process1"/>
    <dgm:cxn modelId="{1B3D2F10-6969-4DD6-885F-6422FE2A62B8}" type="presParOf" srcId="{3C359CD9-003B-40C7-8BBE-F23619EF6131}" destId="{92D92DF1-7194-4546-B0B2-7B5F76603E1B}" srcOrd="0" destOrd="0" presId="urn:microsoft.com/office/officeart/2005/8/layout/process1"/>
    <dgm:cxn modelId="{D5695911-5059-466E-BB57-0F872782E30F}" type="presParOf" srcId="{FA344CD8-997B-4406-9BC4-7BD655C0643C}" destId="{CDEF060D-1BCF-427B-A3F0-366C2A6ED1EB}" srcOrd="4" destOrd="0" presId="urn:microsoft.com/office/officeart/2005/8/layout/process1"/>
    <dgm:cxn modelId="{A5190033-C5FC-44EA-8179-2008ACF29B67}" type="presParOf" srcId="{FA344CD8-997B-4406-9BC4-7BD655C0643C}" destId="{BB02B4D9-A916-4B4B-B493-70BAE1819F02}" srcOrd="5" destOrd="0" presId="urn:microsoft.com/office/officeart/2005/8/layout/process1"/>
    <dgm:cxn modelId="{DD562CCC-BC97-436F-99D2-9C37C068B3E2}" type="presParOf" srcId="{BB02B4D9-A916-4B4B-B493-70BAE1819F02}" destId="{A3BD26DB-C11C-42FF-860F-A88CF3B1CD3F}" srcOrd="0" destOrd="0" presId="urn:microsoft.com/office/officeart/2005/8/layout/process1"/>
    <dgm:cxn modelId="{92D12F2B-59D7-4022-936F-F3A00EF0A251}" type="presParOf" srcId="{FA344CD8-997B-4406-9BC4-7BD655C0643C}" destId="{B3818B5B-8CBB-489D-B5F7-64BC94B359B3}"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01BA59-D5BB-4227-8A50-E36C2BA9007F}">
      <dsp:nvSpPr>
        <dsp:cNvPr id="0" name=""/>
        <dsp:cNvSpPr/>
      </dsp:nvSpPr>
      <dsp:spPr>
        <a:xfrm>
          <a:off x="4617" y="26218"/>
          <a:ext cx="2018928" cy="252090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Facebook AI research combined Google's BERT and Open Ai's GPT</a:t>
          </a:r>
        </a:p>
      </dsp:txBody>
      <dsp:txXfrm>
        <a:off x="63749" y="85350"/>
        <a:ext cx="1900664" cy="2402636"/>
      </dsp:txXfrm>
    </dsp:sp>
    <dsp:sp modelId="{1119C691-A3D1-4EBC-AFFC-2502F1C451A0}">
      <dsp:nvSpPr>
        <dsp:cNvPr id="0" name=""/>
        <dsp:cNvSpPr/>
      </dsp:nvSpPr>
      <dsp:spPr>
        <a:xfrm>
          <a:off x="2225438" y="1036321"/>
          <a:ext cx="428012" cy="50069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225438" y="1136460"/>
        <a:ext cx="299608" cy="300416"/>
      </dsp:txXfrm>
    </dsp:sp>
    <dsp:sp modelId="{409805ED-45D6-4A5B-873E-5D1B2B03325F}">
      <dsp:nvSpPr>
        <dsp:cNvPr id="0" name=""/>
        <dsp:cNvSpPr/>
      </dsp:nvSpPr>
      <dsp:spPr>
        <a:xfrm>
          <a:off x="2831117" y="26218"/>
          <a:ext cx="2018928" cy="2520900"/>
        </a:xfrm>
        <a:prstGeom prst="roundRect">
          <a:avLst>
            <a:gd name="adj" fmla="val 10000"/>
          </a:avLst>
        </a:prstGeom>
        <a:solidFill>
          <a:schemeClr val="accent5">
            <a:hueOff val="466891"/>
            <a:satOff val="987"/>
            <a:lumOff val="-1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 denoising autoencoder for pretraining sequence-to-sequence models and uses a standard Transformer-based neural machine translation architecture.</a:t>
          </a:r>
        </a:p>
      </dsp:txBody>
      <dsp:txXfrm>
        <a:off x="2890249" y="85350"/>
        <a:ext cx="1900664" cy="2402636"/>
      </dsp:txXfrm>
    </dsp:sp>
    <dsp:sp modelId="{3C359CD9-003B-40C7-8BBE-F23619EF6131}">
      <dsp:nvSpPr>
        <dsp:cNvPr id="0" name=""/>
        <dsp:cNvSpPr/>
      </dsp:nvSpPr>
      <dsp:spPr>
        <a:xfrm>
          <a:off x="5051938" y="1036321"/>
          <a:ext cx="428012" cy="500694"/>
        </a:xfrm>
        <a:prstGeom prst="rightArrow">
          <a:avLst>
            <a:gd name="adj1" fmla="val 60000"/>
            <a:gd name="adj2" fmla="val 50000"/>
          </a:avLst>
        </a:prstGeom>
        <a:solidFill>
          <a:schemeClr val="accent5">
            <a:hueOff val="700336"/>
            <a:satOff val="1480"/>
            <a:lumOff val="-205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051938" y="1136460"/>
        <a:ext cx="299608" cy="300416"/>
      </dsp:txXfrm>
    </dsp:sp>
    <dsp:sp modelId="{CDEF060D-1BCF-427B-A3F0-366C2A6ED1EB}">
      <dsp:nvSpPr>
        <dsp:cNvPr id="0" name=""/>
        <dsp:cNvSpPr/>
      </dsp:nvSpPr>
      <dsp:spPr>
        <a:xfrm>
          <a:off x="5657617" y="26218"/>
          <a:ext cx="2018928" cy="2520900"/>
        </a:xfrm>
        <a:prstGeom prst="roundRect">
          <a:avLst>
            <a:gd name="adj" fmla="val 10000"/>
          </a:avLst>
        </a:prstGeom>
        <a:solidFill>
          <a:schemeClr val="accent5">
            <a:hueOff val="933781"/>
            <a:satOff val="1973"/>
            <a:lumOff val="-27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Uses a standard seq2seq/NMT architecture with a bidirectional encoder (like BERT) and a left-to-right decoder (like GPT). This means the encoder's attention mask is fully visible, like BERT, and the decoder's attention mask is causal, like GPT2.</a:t>
          </a:r>
        </a:p>
      </dsp:txBody>
      <dsp:txXfrm>
        <a:off x="5716749" y="85350"/>
        <a:ext cx="1900664" cy="2402636"/>
      </dsp:txXfrm>
    </dsp:sp>
    <dsp:sp modelId="{BB02B4D9-A916-4B4B-B493-70BAE1819F02}">
      <dsp:nvSpPr>
        <dsp:cNvPr id="0" name=""/>
        <dsp:cNvSpPr/>
      </dsp:nvSpPr>
      <dsp:spPr>
        <a:xfrm>
          <a:off x="7878438" y="1036321"/>
          <a:ext cx="428012" cy="500694"/>
        </a:xfrm>
        <a:prstGeom prst="rightArrow">
          <a:avLst>
            <a:gd name="adj1" fmla="val 60000"/>
            <a:gd name="adj2" fmla="val 50000"/>
          </a:avLst>
        </a:prstGeom>
        <a:solidFill>
          <a:schemeClr val="accent5">
            <a:hueOff val="1400672"/>
            <a:satOff val="2960"/>
            <a:lumOff val="-411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7878438" y="1136460"/>
        <a:ext cx="299608" cy="300416"/>
      </dsp:txXfrm>
    </dsp:sp>
    <dsp:sp modelId="{B3818B5B-8CBB-489D-B5F7-64BC94B359B3}">
      <dsp:nvSpPr>
        <dsp:cNvPr id="0" name=""/>
        <dsp:cNvSpPr/>
      </dsp:nvSpPr>
      <dsp:spPr>
        <a:xfrm>
          <a:off x="8484116" y="26218"/>
          <a:ext cx="2018928" cy="2520900"/>
        </a:xfrm>
        <a:prstGeom prst="roundRect">
          <a:avLst>
            <a:gd name="adj" fmla="val 10000"/>
          </a:avLst>
        </a:prstGeom>
        <a:solidFill>
          <a:schemeClr val="accent5">
            <a:hueOff val="1400672"/>
            <a:satOff val="2960"/>
            <a:lumOff val="-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Trained by </a:t>
          </a:r>
        </a:p>
        <a:p>
          <a:pPr marL="57150" lvl="1" indent="-57150" algn="l" defTabSz="444500">
            <a:lnSpc>
              <a:spcPct val="90000"/>
            </a:lnSpc>
            <a:spcBef>
              <a:spcPct val="0"/>
            </a:spcBef>
            <a:spcAft>
              <a:spcPct val="15000"/>
            </a:spcAft>
            <a:buChar char="•"/>
          </a:pPr>
          <a:r>
            <a:rPr lang="en-US" sz="1000" kern="1200" dirty="0"/>
            <a:t>corrupting text with an arbitrary noising function</a:t>
          </a:r>
        </a:p>
        <a:p>
          <a:pPr marL="57150" lvl="1" indent="-57150" algn="l" defTabSz="444500">
            <a:lnSpc>
              <a:spcPct val="90000"/>
            </a:lnSpc>
            <a:spcBef>
              <a:spcPct val="0"/>
            </a:spcBef>
            <a:spcAft>
              <a:spcPct val="15000"/>
            </a:spcAft>
            <a:buChar char="•"/>
          </a:pPr>
          <a:r>
            <a:rPr lang="en-US" sz="1000" kern="1200" dirty="0"/>
            <a:t>learning a model to reconstruct the original text. </a:t>
          </a:r>
        </a:p>
      </dsp:txBody>
      <dsp:txXfrm>
        <a:off x="8543248" y="85350"/>
        <a:ext cx="1900664" cy="240263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4/29/2025</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07344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4/29/2025</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74034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4/29/2025</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555143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4/29/2025</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579634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4/29/2025</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16677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4/29/2025</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0027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4/29/2025</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812788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4/29/2025</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585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4/29/2025</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748831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4/29/2025</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758150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4/29/2025</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929044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4/29/2025</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1080081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olls of Newspaper">
            <a:extLst>
              <a:ext uri="{FF2B5EF4-FFF2-40B4-BE49-F238E27FC236}">
                <a16:creationId xmlns:a16="http://schemas.microsoft.com/office/drawing/2014/main" id="{AE476C31-6A09-51E3-FA99-A1D91D12242C}"/>
              </a:ext>
            </a:extLst>
          </p:cNvPr>
          <p:cNvPicPr>
            <a:picLocks noChangeAspect="1"/>
          </p:cNvPicPr>
          <p:nvPr/>
        </p:nvPicPr>
        <p:blipFill rotWithShape="1">
          <a:blip r:embed="rId2">
            <a:alphaModFix amt="40000"/>
          </a:blip>
          <a:srcRect t="493" r="-1" b="15215"/>
          <a:stretch/>
        </p:blipFill>
        <p:spPr>
          <a:xfrm>
            <a:off x="20" y="10"/>
            <a:ext cx="12188932" cy="6857990"/>
          </a:xfrm>
          <a:prstGeom prst="rect">
            <a:avLst/>
          </a:prstGeom>
        </p:spPr>
      </p:pic>
      <p:sp>
        <p:nvSpPr>
          <p:cNvPr id="2" name="Title 1">
            <a:extLst>
              <a:ext uri="{FF2B5EF4-FFF2-40B4-BE49-F238E27FC236}">
                <a16:creationId xmlns:a16="http://schemas.microsoft.com/office/drawing/2014/main" id="{A26DD560-A1E7-5044-29AD-B19AB94479A6}"/>
              </a:ext>
            </a:extLst>
          </p:cNvPr>
          <p:cNvSpPr>
            <a:spLocks noGrp="1"/>
          </p:cNvSpPr>
          <p:nvPr>
            <p:ph type="ctrTitle"/>
          </p:nvPr>
        </p:nvSpPr>
        <p:spPr>
          <a:xfrm>
            <a:off x="482600" y="732032"/>
            <a:ext cx="10426192" cy="2736390"/>
          </a:xfrm>
        </p:spPr>
        <p:txBody>
          <a:bodyPr anchor="t">
            <a:normAutofit/>
          </a:bodyPr>
          <a:lstStyle/>
          <a:p>
            <a:pPr algn="ctr"/>
            <a:r>
              <a:rPr lang="en-US" sz="5400" dirty="0">
                <a:solidFill>
                  <a:srgbClr val="FFFFFF"/>
                </a:solidFill>
              </a:rPr>
              <a:t>Text Summarization</a:t>
            </a:r>
            <a:br>
              <a:rPr lang="en-US" sz="6000" dirty="0">
                <a:solidFill>
                  <a:srgbClr val="FFFFFF"/>
                </a:solidFill>
              </a:rPr>
            </a:br>
            <a:r>
              <a:rPr lang="en-US" sz="2000" dirty="0">
                <a:solidFill>
                  <a:srgbClr val="FFFFFF"/>
                </a:solidFill>
              </a:rPr>
              <a:t>using </a:t>
            </a:r>
            <a:br>
              <a:rPr lang="en-US" sz="2000" dirty="0">
                <a:solidFill>
                  <a:srgbClr val="FFFFFF"/>
                </a:solidFill>
              </a:rPr>
            </a:br>
            <a:r>
              <a:rPr lang="en-US" sz="2000" dirty="0">
                <a:solidFill>
                  <a:srgbClr val="FFFFFF"/>
                </a:solidFill>
              </a:rPr>
              <a:t>Language Models</a:t>
            </a:r>
            <a:endParaRPr lang="en-US" sz="4000" dirty="0">
              <a:solidFill>
                <a:srgbClr val="FFFFFF"/>
              </a:solidFill>
            </a:endParaRPr>
          </a:p>
        </p:txBody>
      </p:sp>
      <p:sp>
        <p:nvSpPr>
          <p:cNvPr id="3" name="Subtitle 2">
            <a:extLst>
              <a:ext uri="{FF2B5EF4-FFF2-40B4-BE49-F238E27FC236}">
                <a16:creationId xmlns:a16="http://schemas.microsoft.com/office/drawing/2014/main" id="{898F01CA-6109-E024-3165-94F93E750E70}"/>
              </a:ext>
            </a:extLst>
          </p:cNvPr>
          <p:cNvSpPr>
            <a:spLocks noGrp="1"/>
          </p:cNvSpPr>
          <p:nvPr>
            <p:ph type="subTitle" idx="1"/>
          </p:nvPr>
        </p:nvSpPr>
        <p:spPr>
          <a:xfrm>
            <a:off x="6596565" y="4201721"/>
            <a:ext cx="4986084" cy="1949813"/>
          </a:xfrm>
        </p:spPr>
        <p:txBody>
          <a:bodyPr anchor="b">
            <a:normAutofit/>
          </a:bodyPr>
          <a:lstStyle/>
          <a:p>
            <a:pPr algn="r"/>
            <a:r>
              <a:rPr lang="en-US" dirty="0">
                <a:solidFill>
                  <a:srgbClr val="FFFFFF"/>
                </a:solidFill>
              </a:rPr>
              <a:t>Shaik Suhana (220001073)</a:t>
            </a:r>
          </a:p>
          <a:p>
            <a:pPr algn="r"/>
            <a:r>
              <a:rPr lang="en-US" dirty="0" err="1">
                <a:solidFill>
                  <a:srgbClr val="FFFFFF"/>
                </a:solidFill>
              </a:rPr>
              <a:t>M.Hema</a:t>
            </a:r>
            <a:r>
              <a:rPr lang="en-US" dirty="0">
                <a:solidFill>
                  <a:srgbClr val="FFFFFF"/>
                </a:solidFill>
              </a:rPr>
              <a:t> Deepika (220001047)</a:t>
            </a:r>
          </a:p>
        </p:txBody>
      </p:sp>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213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4EAA5-9F4E-775F-1B74-6ACAA4F9F2BF}"/>
              </a:ext>
            </a:extLst>
          </p:cNvPr>
          <p:cNvSpPr>
            <a:spLocks noGrp="1"/>
          </p:cNvSpPr>
          <p:nvPr>
            <p:ph type="title"/>
          </p:nvPr>
        </p:nvSpPr>
        <p:spPr>
          <a:xfrm>
            <a:off x="482600" y="978408"/>
            <a:ext cx="10634472" cy="694944"/>
          </a:xfrm>
        </p:spPr>
        <p:txBody>
          <a:bodyPr/>
          <a:lstStyle/>
          <a:p>
            <a:r>
              <a:rPr lang="en-US" sz="3200" dirty="0"/>
              <a:t>Source:  </a:t>
            </a:r>
            <a:r>
              <a:rPr lang="en-US" sz="2400" dirty="0">
                <a:solidFill>
                  <a:schemeClr val="accent5"/>
                </a:solidFill>
              </a:rPr>
              <a:t>https://www.kaggle.com/datasets/gowrishankarp/newspaper-text-summarization-cnn-dailymail</a:t>
            </a:r>
          </a:p>
        </p:txBody>
      </p:sp>
      <p:sp>
        <p:nvSpPr>
          <p:cNvPr id="3" name="Content Placeholder 2">
            <a:extLst>
              <a:ext uri="{FF2B5EF4-FFF2-40B4-BE49-F238E27FC236}">
                <a16:creationId xmlns:a16="http://schemas.microsoft.com/office/drawing/2014/main" id="{E9A8CE3F-C98C-3CF1-0F51-2BB631E38A8D}"/>
              </a:ext>
            </a:extLst>
          </p:cNvPr>
          <p:cNvSpPr>
            <a:spLocks noGrp="1"/>
          </p:cNvSpPr>
          <p:nvPr>
            <p:ph idx="1"/>
          </p:nvPr>
        </p:nvSpPr>
        <p:spPr>
          <a:xfrm>
            <a:off x="482601" y="1810512"/>
            <a:ext cx="5106276" cy="4069079"/>
          </a:xfrm>
        </p:spPr>
        <p:txBody>
          <a:bodyPr>
            <a:normAutofit/>
          </a:bodyPr>
          <a:lstStyle/>
          <a:p>
            <a:endParaRPr lang="en-US" sz="1400" dirty="0"/>
          </a:p>
          <a:p>
            <a:pPr marL="171450" indent="-171450">
              <a:buFont typeface="Arial" panose="020B0604020202020204" pitchFamily="34" charset="0"/>
              <a:buChar char="•"/>
            </a:pPr>
            <a:r>
              <a:rPr lang="en-US" sz="1400" dirty="0"/>
              <a:t>In all, the corpus has 200K Daily Mail and 100K CNN articles, as defined by their scripts. </a:t>
            </a:r>
          </a:p>
          <a:p>
            <a:pPr marL="171450" indent="-171450">
              <a:buFont typeface="Arial" panose="020B0604020202020204" pitchFamily="34" charset="0"/>
              <a:buChar char="•"/>
            </a:pPr>
            <a:r>
              <a:rPr lang="en-US" sz="1400" dirty="0"/>
              <a:t>The source documents in the training set have 766 words spanning 29.74 sentences on an average while the summaries consist of 53 words and 3.72 sentences. </a:t>
            </a:r>
          </a:p>
          <a:p>
            <a:pPr marL="171450" indent="-171450">
              <a:buFont typeface="Arial" panose="020B0604020202020204" pitchFamily="34" charset="0"/>
              <a:buChar char="•"/>
            </a:pPr>
            <a:r>
              <a:rPr lang="en-US" sz="1400" dirty="0"/>
              <a:t>The dataset is inspired from the one used in the Association for Computational Linguistics (ACL) 2017 paper Get To The Point: Summarization with Pointer-Generator Networks.</a:t>
            </a:r>
          </a:p>
          <a:p>
            <a:pPr marL="171450" indent="-171450">
              <a:buFont typeface="Arial" panose="020B0604020202020204" pitchFamily="34" charset="0"/>
              <a:buChar char="•"/>
            </a:pPr>
            <a:r>
              <a:rPr lang="en-US" sz="1400" dirty="0"/>
              <a:t>Using Daily Mail to train and build a model. </a:t>
            </a:r>
          </a:p>
          <a:p>
            <a:pPr marL="171450" indent="-171450">
              <a:buFont typeface="Arial" panose="020B0604020202020204" pitchFamily="34" charset="0"/>
              <a:buChar char="•"/>
            </a:pPr>
            <a:r>
              <a:rPr lang="en-US" sz="1400" dirty="0"/>
              <a:t>Using CNN as a test corpus to evaluate Daily Mail model</a:t>
            </a:r>
          </a:p>
        </p:txBody>
      </p:sp>
      <p:pic>
        <p:nvPicPr>
          <p:cNvPr id="5" name="Picture 4" descr="Text&#10;&#10;Description automatically generated">
            <a:extLst>
              <a:ext uri="{FF2B5EF4-FFF2-40B4-BE49-F238E27FC236}">
                <a16:creationId xmlns:a16="http://schemas.microsoft.com/office/drawing/2014/main" id="{65C2F124-16E8-B8D5-CF4F-CE906F9D8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9876" y="2148840"/>
            <a:ext cx="5943600" cy="3730750"/>
          </a:xfrm>
          <a:prstGeom prst="rect">
            <a:avLst/>
          </a:prstGeom>
        </p:spPr>
      </p:pic>
    </p:spTree>
    <p:extLst>
      <p:ext uri="{BB962C8B-B14F-4D97-AF65-F5344CB8AC3E}">
        <p14:creationId xmlns:p14="http://schemas.microsoft.com/office/powerpoint/2010/main" val="113230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B3652-02C6-FA2F-F86E-82477DACCB66}"/>
              </a:ext>
            </a:extLst>
          </p:cNvPr>
          <p:cNvSpPr>
            <a:spLocks noGrp="1"/>
          </p:cNvSpPr>
          <p:nvPr>
            <p:ph type="title"/>
          </p:nvPr>
        </p:nvSpPr>
        <p:spPr>
          <a:xfrm>
            <a:off x="506248" y="655216"/>
            <a:ext cx="10634472" cy="483842"/>
          </a:xfrm>
        </p:spPr>
        <p:txBody>
          <a:bodyPr/>
          <a:lstStyle/>
          <a:p>
            <a:r>
              <a:rPr lang="en-US" sz="4000" dirty="0"/>
              <a:t>Preprocessing</a:t>
            </a:r>
          </a:p>
        </p:txBody>
      </p:sp>
      <p:pic>
        <p:nvPicPr>
          <p:cNvPr id="5" name="Content Placeholder 4">
            <a:extLst>
              <a:ext uri="{FF2B5EF4-FFF2-40B4-BE49-F238E27FC236}">
                <a16:creationId xmlns:a16="http://schemas.microsoft.com/office/drawing/2014/main" id="{2FD1D634-8306-9C6A-C657-CE0FA713D70D}"/>
              </a:ext>
            </a:extLst>
          </p:cNvPr>
          <p:cNvPicPr>
            <a:picLocks noGrp="1" noChangeAspect="1"/>
          </p:cNvPicPr>
          <p:nvPr>
            <p:ph idx="1"/>
          </p:nvPr>
        </p:nvPicPr>
        <p:blipFill>
          <a:blip r:embed="rId2"/>
          <a:stretch>
            <a:fillRect/>
          </a:stretch>
        </p:blipFill>
        <p:spPr>
          <a:xfrm>
            <a:off x="506248" y="2948152"/>
            <a:ext cx="3142756" cy="2593430"/>
          </a:xfrm>
        </p:spPr>
      </p:pic>
      <p:pic>
        <p:nvPicPr>
          <p:cNvPr id="4098" name="Picture 2" descr="Microsoft Excel: Spreadsheets - Apps on Google Play">
            <a:extLst>
              <a:ext uri="{FF2B5EF4-FFF2-40B4-BE49-F238E27FC236}">
                <a16:creationId xmlns:a16="http://schemas.microsoft.com/office/drawing/2014/main" id="{CAF20F69-7708-F5A0-5DB1-B9933044CC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2573" y="1635673"/>
            <a:ext cx="1589196" cy="1434663"/>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Mop and bucket outline">
            <a:extLst>
              <a:ext uri="{FF2B5EF4-FFF2-40B4-BE49-F238E27FC236}">
                <a16:creationId xmlns:a16="http://schemas.microsoft.com/office/drawing/2014/main" id="{D6D0158E-8994-F7DF-60CE-1123ECDD36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74988" y="1718441"/>
            <a:ext cx="914400" cy="914400"/>
          </a:xfrm>
          <a:prstGeom prst="rect">
            <a:avLst/>
          </a:prstGeom>
        </p:spPr>
      </p:pic>
      <p:sp>
        <p:nvSpPr>
          <p:cNvPr id="8" name="Content Placeholder 2">
            <a:extLst>
              <a:ext uri="{FF2B5EF4-FFF2-40B4-BE49-F238E27FC236}">
                <a16:creationId xmlns:a16="http://schemas.microsoft.com/office/drawing/2014/main" id="{6E882D28-3EFA-74BB-540B-E1E2876124D5}"/>
              </a:ext>
            </a:extLst>
          </p:cNvPr>
          <p:cNvSpPr txBox="1">
            <a:spLocks/>
          </p:cNvSpPr>
          <p:nvPr/>
        </p:nvSpPr>
        <p:spPr>
          <a:xfrm>
            <a:off x="8135006" y="3153104"/>
            <a:ext cx="3667235" cy="201010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400" dirty="0"/>
              <a:t>Remove special characters</a:t>
            </a:r>
          </a:p>
          <a:p>
            <a:pPr marL="285750" indent="-285750">
              <a:buFont typeface="Arial" panose="020B0604020202020204" pitchFamily="34" charset="0"/>
              <a:buChar char="•"/>
            </a:pPr>
            <a:r>
              <a:rPr lang="en-US" sz="1400" dirty="0"/>
              <a:t>Handle contractions</a:t>
            </a:r>
          </a:p>
          <a:p>
            <a:pPr marL="285750" indent="-285750">
              <a:buFont typeface="Arial" panose="020B0604020202020204" pitchFamily="34" charset="0"/>
              <a:buChar char="•"/>
            </a:pPr>
            <a:r>
              <a:rPr lang="en-US" sz="1400" dirty="0"/>
              <a:t>Clean Hashtags</a:t>
            </a:r>
          </a:p>
          <a:p>
            <a:pPr marL="285750" indent="-285750">
              <a:buFont typeface="Arial" panose="020B0604020202020204" pitchFamily="34" charset="0"/>
              <a:buChar char="•"/>
            </a:pPr>
            <a:r>
              <a:rPr lang="en-US" sz="1400" dirty="0"/>
              <a:t>Remove Multiple Spaces</a:t>
            </a:r>
          </a:p>
          <a:p>
            <a:pPr marL="285750" indent="-285750">
              <a:buFont typeface="Arial" panose="020B0604020202020204" pitchFamily="34" charset="0"/>
              <a:buChar char="•"/>
            </a:pPr>
            <a:r>
              <a:rPr lang="en-US" sz="1400" dirty="0"/>
              <a:t>Remove punctuations, links, mentions and \r\n new line characters</a:t>
            </a:r>
          </a:p>
          <a:p>
            <a:endParaRPr lang="en-US" sz="1400" dirty="0"/>
          </a:p>
        </p:txBody>
      </p:sp>
      <p:sp>
        <p:nvSpPr>
          <p:cNvPr id="11" name="Arrow: Right 10">
            <a:extLst>
              <a:ext uri="{FF2B5EF4-FFF2-40B4-BE49-F238E27FC236}">
                <a16:creationId xmlns:a16="http://schemas.microsoft.com/office/drawing/2014/main" id="{0ED4B2B1-AEFC-B956-1D1A-59EFA357411C}"/>
              </a:ext>
            </a:extLst>
          </p:cNvPr>
          <p:cNvSpPr/>
          <p:nvPr/>
        </p:nvSpPr>
        <p:spPr>
          <a:xfrm>
            <a:off x="3112430" y="2132286"/>
            <a:ext cx="1217067" cy="4414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B6BEF1A6-8E14-CFF4-9650-17F04883A935}"/>
              </a:ext>
            </a:extLst>
          </p:cNvPr>
          <p:cNvSpPr/>
          <p:nvPr/>
        </p:nvSpPr>
        <p:spPr>
          <a:xfrm>
            <a:off x="6835091" y="2132286"/>
            <a:ext cx="1217067" cy="4414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Disk with solid fill">
            <a:extLst>
              <a:ext uri="{FF2B5EF4-FFF2-40B4-BE49-F238E27FC236}">
                <a16:creationId xmlns:a16="http://schemas.microsoft.com/office/drawing/2014/main" id="{CB43F318-0AA1-5505-B2FB-142BCC917B3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84954" y="1895804"/>
            <a:ext cx="914400" cy="914400"/>
          </a:xfrm>
          <a:prstGeom prst="rect">
            <a:avLst/>
          </a:prstGeom>
        </p:spPr>
      </p:pic>
    </p:spTree>
    <p:extLst>
      <p:ext uri="{BB962C8B-B14F-4D97-AF65-F5344CB8AC3E}">
        <p14:creationId xmlns:p14="http://schemas.microsoft.com/office/powerpoint/2010/main" val="3618926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4FB4-2AEF-D627-A561-45DDE752EC5C}"/>
              </a:ext>
            </a:extLst>
          </p:cNvPr>
          <p:cNvSpPr>
            <a:spLocks noGrp="1"/>
          </p:cNvSpPr>
          <p:nvPr>
            <p:ph type="title"/>
          </p:nvPr>
        </p:nvSpPr>
        <p:spPr>
          <a:xfrm>
            <a:off x="482600" y="978408"/>
            <a:ext cx="10634472" cy="594753"/>
          </a:xfrm>
        </p:spPr>
        <p:txBody>
          <a:bodyPr/>
          <a:lstStyle/>
          <a:p>
            <a:r>
              <a:rPr lang="en-US" sz="4000" dirty="0"/>
              <a:t>Fine-tuning Transformers</a:t>
            </a:r>
          </a:p>
        </p:txBody>
      </p:sp>
      <p:sp>
        <p:nvSpPr>
          <p:cNvPr id="3" name="Content Placeholder 2">
            <a:extLst>
              <a:ext uri="{FF2B5EF4-FFF2-40B4-BE49-F238E27FC236}">
                <a16:creationId xmlns:a16="http://schemas.microsoft.com/office/drawing/2014/main" id="{B74590C3-AEFA-CFAA-08E9-E0B31B4551EA}"/>
              </a:ext>
            </a:extLst>
          </p:cNvPr>
          <p:cNvSpPr>
            <a:spLocks noGrp="1"/>
          </p:cNvSpPr>
          <p:nvPr>
            <p:ph idx="1"/>
          </p:nvPr>
        </p:nvSpPr>
        <p:spPr>
          <a:xfrm>
            <a:off x="482600" y="1887794"/>
            <a:ext cx="10506991" cy="3991797"/>
          </a:xfrm>
        </p:spPr>
        <p:txBody>
          <a:bodyPr>
            <a:normAutofit/>
          </a:bodyPr>
          <a:lstStyle/>
          <a:p>
            <a:pPr marL="285750" indent="-285750">
              <a:buFont typeface="Arial" panose="020B0604020202020204" pitchFamily="34" charset="0"/>
              <a:buChar char="•"/>
            </a:pPr>
            <a:r>
              <a:rPr lang="en-US" sz="1700" b="1" i="0" dirty="0">
                <a:effectLst/>
              </a:rPr>
              <a:t>LR scheduler</a:t>
            </a:r>
            <a:r>
              <a:rPr lang="en-US" sz="1700" b="0" i="0" dirty="0">
                <a:effectLst/>
              </a:rPr>
              <a:t>: </a:t>
            </a:r>
            <a:r>
              <a:rPr lang="en-US" sz="1700" i="0" u="none" strike="noStrike" dirty="0">
                <a:solidFill>
                  <a:srgbClr val="000000"/>
                </a:solidFill>
                <a:effectLst/>
              </a:rPr>
              <a:t>same learning rate throughout training is often suboptimal. Some phases of training benefit from smaller or larger steps.</a:t>
            </a:r>
            <a:endParaRPr lang="en-US" sz="1700" i="0" dirty="0">
              <a:effectLst/>
            </a:endParaRPr>
          </a:p>
          <a:p>
            <a:pPr marL="285750" indent="-285750" rtl="0">
              <a:spcBef>
                <a:spcPts val="1200"/>
              </a:spcBef>
              <a:spcAft>
                <a:spcPts val="1200"/>
              </a:spcAft>
              <a:buFont typeface="Arial" panose="020B0604020202020204" pitchFamily="34" charset="0"/>
              <a:buChar char="•"/>
            </a:pPr>
            <a:r>
              <a:rPr lang="en-US" sz="1700" b="0" i="0" dirty="0">
                <a:solidFill>
                  <a:srgbClr val="292929"/>
                </a:solidFill>
                <a:effectLst/>
              </a:rPr>
              <a:t>Warm-up steps: </a:t>
            </a:r>
            <a:r>
              <a:rPr lang="en-US" sz="1700" i="0" u="none" strike="noStrike" dirty="0">
                <a:solidFill>
                  <a:srgbClr val="000000"/>
                </a:solidFill>
                <a:effectLst/>
              </a:rPr>
              <a:t>initial training steps during which the learning rate gradually increases from 0 to the initial learning rate , instead of jumping to it instantly.</a:t>
            </a:r>
          </a:p>
          <a:p>
            <a:pPr marL="285750" indent="-285750">
              <a:spcBef>
                <a:spcPts val="1200"/>
              </a:spcBef>
              <a:spcAft>
                <a:spcPts val="1200"/>
              </a:spcAft>
              <a:buFont typeface="Arial" panose="020B0604020202020204" pitchFamily="34" charset="0"/>
              <a:buChar char="•"/>
            </a:pPr>
            <a:r>
              <a:rPr lang="en-US" sz="1700" b="0" i="0" u="none" strike="noStrike" dirty="0">
                <a:solidFill>
                  <a:srgbClr val="000000"/>
                </a:solidFill>
                <a:effectLst/>
              </a:rPr>
              <a:t>Prevents the model from blowing up early in training, Helps stabilize training in the beginning.</a:t>
            </a:r>
            <a:endParaRPr lang="en-US" sz="1700" dirty="0">
              <a:solidFill>
                <a:srgbClr val="000000"/>
              </a:solidFill>
            </a:endParaRPr>
          </a:p>
          <a:p>
            <a:pPr marL="285750" indent="-285750">
              <a:spcBef>
                <a:spcPts val="1200"/>
              </a:spcBef>
              <a:spcAft>
                <a:spcPts val="1200"/>
              </a:spcAft>
              <a:buFont typeface="Arial" panose="020B0604020202020204" pitchFamily="34" charset="0"/>
              <a:buChar char="•"/>
            </a:pPr>
            <a:r>
              <a:rPr lang="en-US" sz="1700" b="0" i="0" u="none" strike="noStrike" dirty="0">
                <a:solidFill>
                  <a:srgbClr val="000000"/>
                </a:solidFill>
                <a:effectLst/>
              </a:rPr>
              <a:t>Especially important for </a:t>
            </a:r>
            <a:r>
              <a:rPr lang="en-US" sz="1700" i="0" u="none" strike="noStrike" dirty="0">
                <a:solidFill>
                  <a:srgbClr val="000000"/>
                </a:solidFill>
                <a:effectLst/>
              </a:rPr>
              <a:t>transformer models</a:t>
            </a:r>
            <a:r>
              <a:rPr lang="en-US" sz="1700" b="0" i="0" u="none" strike="noStrike" dirty="0">
                <a:solidFill>
                  <a:srgbClr val="000000"/>
                </a:solidFill>
                <a:effectLst/>
              </a:rPr>
              <a:t>, which are sensitive to high learning rates initially.</a:t>
            </a:r>
            <a:endParaRPr lang="en-US" sz="1700" dirty="0"/>
          </a:p>
          <a:p>
            <a:pPr marL="285750" indent="-285750" rtl="0">
              <a:spcBef>
                <a:spcPts val="1200"/>
              </a:spcBef>
              <a:spcAft>
                <a:spcPts val="1200"/>
              </a:spcAft>
              <a:buFont typeface="Arial" panose="020B0604020202020204" pitchFamily="34" charset="0"/>
              <a:buChar char="•"/>
            </a:pPr>
            <a:r>
              <a:rPr lang="en-US" sz="1700" dirty="0">
                <a:solidFill>
                  <a:srgbClr val="000000"/>
                </a:solidFill>
              </a:rPr>
              <a:t>Used </a:t>
            </a:r>
            <a:r>
              <a:rPr lang="en-US" sz="1700" b="1" dirty="0" err="1">
                <a:solidFill>
                  <a:srgbClr val="000000"/>
                </a:solidFill>
              </a:rPr>
              <a:t>AdamW</a:t>
            </a:r>
            <a:r>
              <a:rPr lang="en-US" sz="1700" b="1" dirty="0">
                <a:solidFill>
                  <a:srgbClr val="000000"/>
                </a:solidFill>
              </a:rPr>
              <a:t>, Adam optimizers</a:t>
            </a:r>
            <a:r>
              <a:rPr lang="en-US" sz="1700" dirty="0">
                <a:solidFill>
                  <a:srgbClr val="000000"/>
                </a:solidFill>
              </a:rPr>
              <a:t>.</a:t>
            </a:r>
          </a:p>
          <a:p>
            <a:pPr marL="285750" indent="-285750">
              <a:spcBef>
                <a:spcPts val="1200"/>
              </a:spcBef>
              <a:spcAft>
                <a:spcPts val="1200"/>
              </a:spcAft>
              <a:buFont typeface="Arial" panose="020B0604020202020204" pitchFamily="34" charset="0"/>
              <a:buChar char="•"/>
            </a:pPr>
            <a:r>
              <a:rPr lang="en-IN" sz="1800" i="0" u="none" strike="noStrike" dirty="0">
                <a:solidFill>
                  <a:srgbClr val="000000"/>
                </a:solidFill>
                <a:effectLst/>
              </a:rPr>
              <a:t>Frequent Evaluation During Fine-Tuning</a:t>
            </a:r>
            <a:endParaRPr lang="en-IN" sz="1400" dirty="0">
              <a:effectLst/>
            </a:endParaRPr>
          </a:p>
          <a:p>
            <a:pPr marL="285750" indent="-285750" rtl="0">
              <a:spcBef>
                <a:spcPts val="1200"/>
              </a:spcBef>
              <a:spcAft>
                <a:spcPts val="1200"/>
              </a:spcAft>
              <a:buFont typeface="Arial" panose="020B0604020202020204" pitchFamily="34" charset="0"/>
              <a:buChar char="•"/>
            </a:pPr>
            <a:endParaRPr lang="en-US" sz="1700" i="0" u="none" strike="noStrike" dirty="0">
              <a:solidFill>
                <a:srgbClr val="000000"/>
              </a:solidFill>
              <a:effectLst/>
            </a:endParaRPr>
          </a:p>
        </p:txBody>
      </p:sp>
    </p:spTree>
    <p:extLst>
      <p:ext uri="{BB962C8B-B14F-4D97-AF65-F5344CB8AC3E}">
        <p14:creationId xmlns:p14="http://schemas.microsoft.com/office/powerpoint/2010/main" val="2993424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9255-9B2D-3F98-C107-D6F1D2111655}"/>
              </a:ext>
            </a:extLst>
          </p:cNvPr>
          <p:cNvSpPr>
            <a:spLocks noGrp="1"/>
          </p:cNvSpPr>
          <p:nvPr>
            <p:ph type="title"/>
          </p:nvPr>
        </p:nvSpPr>
        <p:spPr>
          <a:xfrm>
            <a:off x="482600" y="657435"/>
            <a:ext cx="10634472" cy="786384"/>
          </a:xfrm>
        </p:spPr>
        <p:txBody>
          <a:bodyPr/>
          <a:lstStyle/>
          <a:p>
            <a:r>
              <a:rPr lang="en-US" sz="4000" dirty="0"/>
              <a:t>Fine-Tuning – Configuration Tracker</a:t>
            </a:r>
          </a:p>
        </p:txBody>
      </p:sp>
      <p:sp>
        <p:nvSpPr>
          <p:cNvPr id="6" name="Content Placeholder 2">
            <a:extLst>
              <a:ext uri="{FF2B5EF4-FFF2-40B4-BE49-F238E27FC236}">
                <a16:creationId xmlns:a16="http://schemas.microsoft.com/office/drawing/2014/main" id="{5422C892-479F-DAAB-EA99-0AF963302029}"/>
              </a:ext>
            </a:extLst>
          </p:cNvPr>
          <p:cNvSpPr txBox="1">
            <a:spLocks/>
          </p:cNvSpPr>
          <p:nvPr/>
        </p:nvSpPr>
        <p:spPr>
          <a:xfrm>
            <a:off x="731315" y="2042060"/>
            <a:ext cx="3667235" cy="376676"/>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3200" dirty="0"/>
              <a:t>BART</a:t>
            </a:r>
          </a:p>
        </p:txBody>
      </p:sp>
      <p:sp>
        <p:nvSpPr>
          <p:cNvPr id="7" name="Content Placeholder 2">
            <a:extLst>
              <a:ext uri="{FF2B5EF4-FFF2-40B4-BE49-F238E27FC236}">
                <a16:creationId xmlns:a16="http://schemas.microsoft.com/office/drawing/2014/main" id="{E0A25223-18D6-E647-AD75-D9B1A8253F60}"/>
              </a:ext>
            </a:extLst>
          </p:cNvPr>
          <p:cNvSpPr txBox="1">
            <a:spLocks/>
          </p:cNvSpPr>
          <p:nvPr/>
        </p:nvSpPr>
        <p:spPr>
          <a:xfrm>
            <a:off x="731314" y="4250927"/>
            <a:ext cx="3667235" cy="376676"/>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3200" dirty="0"/>
              <a:t>Pegasus</a:t>
            </a:r>
          </a:p>
        </p:txBody>
      </p:sp>
      <p:graphicFrame>
        <p:nvGraphicFramePr>
          <p:cNvPr id="8" name="Table 7">
            <a:extLst>
              <a:ext uri="{FF2B5EF4-FFF2-40B4-BE49-F238E27FC236}">
                <a16:creationId xmlns:a16="http://schemas.microsoft.com/office/drawing/2014/main" id="{0AFCEF71-2CE6-CF62-5E95-35A45A45CFAE}"/>
              </a:ext>
            </a:extLst>
          </p:cNvPr>
          <p:cNvGraphicFramePr>
            <a:graphicFrameLocks noGrp="1"/>
          </p:cNvGraphicFramePr>
          <p:nvPr>
            <p:extLst>
              <p:ext uri="{D42A27DB-BD31-4B8C-83A1-F6EECF244321}">
                <p14:modId xmlns:p14="http://schemas.microsoft.com/office/powerpoint/2010/main" val="2226565990"/>
              </p:ext>
            </p:extLst>
          </p:nvPr>
        </p:nvGraphicFramePr>
        <p:xfrm>
          <a:off x="3956573" y="3969355"/>
          <a:ext cx="7295538" cy="2230177"/>
        </p:xfrm>
        <a:graphic>
          <a:graphicData uri="http://schemas.openxmlformats.org/drawingml/2006/table">
            <a:tbl>
              <a:tblPr lastRow="1"/>
              <a:tblGrid>
                <a:gridCol w="1215923">
                  <a:extLst>
                    <a:ext uri="{9D8B030D-6E8A-4147-A177-3AD203B41FA5}">
                      <a16:colId xmlns:a16="http://schemas.microsoft.com/office/drawing/2014/main" val="847535538"/>
                    </a:ext>
                  </a:extLst>
                </a:gridCol>
                <a:gridCol w="1215923">
                  <a:extLst>
                    <a:ext uri="{9D8B030D-6E8A-4147-A177-3AD203B41FA5}">
                      <a16:colId xmlns:a16="http://schemas.microsoft.com/office/drawing/2014/main" val="2545719547"/>
                    </a:ext>
                  </a:extLst>
                </a:gridCol>
                <a:gridCol w="1215923">
                  <a:extLst>
                    <a:ext uri="{9D8B030D-6E8A-4147-A177-3AD203B41FA5}">
                      <a16:colId xmlns:a16="http://schemas.microsoft.com/office/drawing/2014/main" val="3495676391"/>
                    </a:ext>
                  </a:extLst>
                </a:gridCol>
                <a:gridCol w="1215923">
                  <a:extLst>
                    <a:ext uri="{9D8B030D-6E8A-4147-A177-3AD203B41FA5}">
                      <a16:colId xmlns:a16="http://schemas.microsoft.com/office/drawing/2014/main" val="1524900332"/>
                    </a:ext>
                  </a:extLst>
                </a:gridCol>
                <a:gridCol w="1215923">
                  <a:extLst>
                    <a:ext uri="{9D8B030D-6E8A-4147-A177-3AD203B41FA5}">
                      <a16:colId xmlns:a16="http://schemas.microsoft.com/office/drawing/2014/main" val="3088984615"/>
                    </a:ext>
                  </a:extLst>
                </a:gridCol>
                <a:gridCol w="1215923">
                  <a:extLst>
                    <a:ext uri="{9D8B030D-6E8A-4147-A177-3AD203B41FA5}">
                      <a16:colId xmlns:a16="http://schemas.microsoft.com/office/drawing/2014/main" val="2950208939"/>
                    </a:ext>
                  </a:extLst>
                </a:gridCol>
              </a:tblGrid>
              <a:tr h="321959">
                <a:tc>
                  <a:txBody>
                    <a:bodyPr/>
                    <a:lstStyle/>
                    <a:p>
                      <a:r>
                        <a:rPr lang="en-IN" sz="900" b="1" dirty="0"/>
                        <a:t>Configuration</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b="1" dirty="0"/>
                        <a:t>1</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b="1"/>
                        <a:t>2</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b="1"/>
                        <a:t>3</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b="1"/>
                        <a:t>4</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b="1" dirty="0"/>
                        <a:t>5 (increased train size to 60K)</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9189370"/>
                  </a:ext>
                </a:extLst>
              </a:tr>
              <a:tr h="184076">
                <a:tc>
                  <a:txBody>
                    <a:bodyPr/>
                    <a:lstStyle/>
                    <a:p>
                      <a:r>
                        <a:rPr lang="en-IN" sz="900" b="1"/>
                        <a:t>Optimizer</a:t>
                      </a:r>
                      <a:endParaRPr lang="en-IN" sz="90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AdamW</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Adam</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Adam</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Adam</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Adam</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4135386"/>
                  </a:ext>
                </a:extLst>
              </a:tr>
              <a:tr h="184076">
                <a:tc>
                  <a:txBody>
                    <a:bodyPr/>
                    <a:lstStyle/>
                    <a:p>
                      <a:r>
                        <a:rPr lang="en-IN" sz="900" b="1" dirty="0"/>
                        <a:t>Epoch</a:t>
                      </a:r>
                      <a:endParaRPr lang="en-IN" sz="900" dirty="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5</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5</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5</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5</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5</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2393646"/>
                  </a:ext>
                </a:extLst>
              </a:tr>
              <a:tr h="184076">
                <a:tc>
                  <a:txBody>
                    <a:bodyPr/>
                    <a:lstStyle/>
                    <a:p>
                      <a:r>
                        <a:rPr lang="en-IN" sz="900" b="1" dirty="0"/>
                        <a:t>Learning Rate</a:t>
                      </a:r>
                      <a:endParaRPr lang="en-IN" sz="900" dirty="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0.00001</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0.00001</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0.00001</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0.00001</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0.00001</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772224"/>
                  </a:ext>
                </a:extLst>
              </a:tr>
              <a:tr h="184076">
                <a:tc>
                  <a:txBody>
                    <a:bodyPr/>
                    <a:lstStyle/>
                    <a:p>
                      <a:r>
                        <a:rPr lang="en-IN" sz="900" b="1" dirty="0"/>
                        <a:t>Batch Size</a:t>
                      </a:r>
                      <a:endParaRPr lang="en-IN" sz="900" dirty="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3</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3</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3</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3</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3</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9248510"/>
                  </a:ext>
                </a:extLst>
              </a:tr>
              <a:tr h="218287">
                <a:tc>
                  <a:txBody>
                    <a:bodyPr/>
                    <a:lstStyle/>
                    <a:p>
                      <a:r>
                        <a:rPr lang="en-IN" sz="900" b="1" dirty="0"/>
                        <a:t>Max Length Input</a:t>
                      </a:r>
                      <a:endParaRPr lang="en-IN" sz="900" dirty="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264</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264</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264</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264</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264</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8306516"/>
                  </a:ext>
                </a:extLst>
              </a:tr>
              <a:tr h="218287">
                <a:tc>
                  <a:txBody>
                    <a:bodyPr/>
                    <a:lstStyle/>
                    <a:p>
                      <a:r>
                        <a:rPr lang="en-IN" sz="900" b="1" dirty="0"/>
                        <a:t>Target Max Length</a:t>
                      </a:r>
                      <a:endParaRPr lang="en-IN" sz="900" dirty="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64</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64</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80</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90</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90</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1681205"/>
                  </a:ext>
                </a:extLst>
              </a:tr>
              <a:tr h="184076">
                <a:tc>
                  <a:txBody>
                    <a:bodyPr/>
                    <a:lstStyle/>
                    <a:p>
                      <a:r>
                        <a:rPr lang="en-IN" sz="900" b="1" dirty="0"/>
                        <a:t>rouge1</a:t>
                      </a:r>
                      <a:endParaRPr lang="en-IN" sz="900" dirty="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0.4135</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0.4136</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0.4315</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0.4328</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b="0" i="0" kern="1200" dirty="0">
                          <a:solidFill>
                            <a:schemeClr val="tx1"/>
                          </a:solidFill>
                          <a:effectLst/>
                          <a:latin typeface="+mn-lt"/>
                          <a:ea typeface="+mn-ea"/>
                          <a:cs typeface="+mn-cs"/>
                        </a:rPr>
                        <a:t>0.4233</a:t>
                      </a:r>
                      <a:endParaRPr lang="en-IN" sz="900" dirty="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0651801"/>
                  </a:ext>
                </a:extLst>
              </a:tr>
              <a:tr h="0">
                <a:tc>
                  <a:txBody>
                    <a:bodyPr/>
                    <a:lstStyle/>
                    <a:p>
                      <a:r>
                        <a:rPr lang="en-IN" sz="900" b="1" dirty="0"/>
                        <a:t>rouge2</a:t>
                      </a:r>
                      <a:endParaRPr lang="en-IN" sz="900" dirty="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0.1914</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0.1916</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0.1923</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0.1985</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b="0" i="0" kern="1200" dirty="0">
                          <a:solidFill>
                            <a:schemeClr val="tx1"/>
                          </a:solidFill>
                          <a:effectLst/>
                          <a:latin typeface="+mn-lt"/>
                          <a:ea typeface="+mn-ea"/>
                          <a:cs typeface="+mn-cs"/>
                        </a:rPr>
                        <a:t>0.2042</a:t>
                      </a:r>
                      <a:endParaRPr lang="en-IN" sz="900" dirty="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9208500"/>
                  </a:ext>
                </a:extLst>
              </a:tr>
              <a:tr h="184076">
                <a:tc>
                  <a:txBody>
                    <a:bodyPr/>
                    <a:lstStyle/>
                    <a:p>
                      <a:r>
                        <a:rPr lang="en-IN" sz="900" b="1" dirty="0"/>
                        <a:t>rougeL</a:t>
                      </a:r>
                      <a:endParaRPr lang="en-IN" sz="900" dirty="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0.2522</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0.2508</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0.3025</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0.3222</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b="0" i="0" kern="1200" dirty="0">
                          <a:solidFill>
                            <a:schemeClr val="tx1"/>
                          </a:solidFill>
                          <a:effectLst/>
                          <a:latin typeface="+mn-lt"/>
                          <a:ea typeface="+mn-ea"/>
                          <a:cs typeface="+mn-cs"/>
                        </a:rPr>
                        <a:t>0.3270</a:t>
                      </a:r>
                      <a:endParaRPr lang="en-IN" sz="900" dirty="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2190069"/>
                  </a:ext>
                </a:extLst>
              </a:tr>
              <a:tr h="184076">
                <a:tc>
                  <a:txBody>
                    <a:bodyPr/>
                    <a:lstStyle/>
                    <a:p>
                      <a:r>
                        <a:rPr lang="en-IN" sz="900" b="1" dirty="0"/>
                        <a:t>rougeLsum</a:t>
                      </a:r>
                      <a:endParaRPr lang="en-IN" sz="900" dirty="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0.3680</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0.3682</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0.3690</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0.3703</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b="0" i="0" dirty="0">
                          <a:effectLst/>
                          <a:latin typeface="Calibri" panose="020F0502020204030204" pitchFamily="34" charset="0"/>
                          <a:ea typeface="Calibri" panose="020F0502020204030204" pitchFamily="34" charset="0"/>
                          <a:cs typeface="Calibri" panose="020F0502020204030204" pitchFamily="34" charset="0"/>
                        </a:rPr>
                        <a:t>0.3750</a:t>
                      </a:r>
                      <a:endParaRPr lang="en-IN" sz="900" dirty="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8960941"/>
                  </a:ext>
                </a:extLst>
              </a:tr>
            </a:tbl>
          </a:graphicData>
        </a:graphic>
      </p:graphicFrame>
      <p:graphicFrame>
        <p:nvGraphicFramePr>
          <p:cNvPr id="9" name="Table 8">
            <a:extLst>
              <a:ext uri="{FF2B5EF4-FFF2-40B4-BE49-F238E27FC236}">
                <a16:creationId xmlns:a16="http://schemas.microsoft.com/office/drawing/2014/main" id="{B41E3B6F-0AC2-4EC7-D717-FE0E268A0BDD}"/>
              </a:ext>
            </a:extLst>
          </p:cNvPr>
          <p:cNvGraphicFramePr>
            <a:graphicFrameLocks noGrp="1"/>
          </p:cNvGraphicFramePr>
          <p:nvPr>
            <p:extLst>
              <p:ext uri="{D42A27DB-BD31-4B8C-83A1-F6EECF244321}">
                <p14:modId xmlns:p14="http://schemas.microsoft.com/office/powerpoint/2010/main" val="1467619391"/>
              </p:ext>
            </p:extLst>
          </p:nvPr>
        </p:nvGraphicFramePr>
        <p:xfrm>
          <a:off x="3956573" y="1553720"/>
          <a:ext cx="7295538" cy="2151392"/>
        </p:xfrm>
        <a:graphic>
          <a:graphicData uri="http://schemas.openxmlformats.org/drawingml/2006/table">
            <a:tbl>
              <a:tblPr/>
              <a:tblGrid>
                <a:gridCol w="1215923">
                  <a:extLst>
                    <a:ext uri="{9D8B030D-6E8A-4147-A177-3AD203B41FA5}">
                      <a16:colId xmlns:a16="http://schemas.microsoft.com/office/drawing/2014/main" val="1205079947"/>
                    </a:ext>
                  </a:extLst>
                </a:gridCol>
                <a:gridCol w="1215923">
                  <a:extLst>
                    <a:ext uri="{9D8B030D-6E8A-4147-A177-3AD203B41FA5}">
                      <a16:colId xmlns:a16="http://schemas.microsoft.com/office/drawing/2014/main" val="256633936"/>
                    </a:ext>
                  </a:extLst>
                </a:gridCol>
                <a:gridCol w="1215923">
                  <a:extLst>
                    <a:ext uri="{9D8B030D-6E8A-4147-A177-3AD203B41FA5}">
                      <a16:colId xmlns:a16="http://schemas.microsoft.com/office/drawing/2014/main" val="2081478824"/>
                    </a:ext>
                  </a:extLst>
                </a:gridCol>
                <a:gridCol w="1215923">
                  <a:extLst>
                    <a:ext uri="{9D8B030D-6E8A-4147-A177-3AD203B41FA5}">
                      <a16:colId xmlns:a16="http://schemas.microsoft.com/office/drawing/2014/main" val="2968219340"/>
                    </a:ext>
                  </a:extLst>
                </a:gridCol>
                <a:gridCol w="1215923">
                  <a:extLst>
                    <a:ext uri="{9D8B030D-6E8A-4147-A177-3AD203B41FA5}">
                      <a16:colId xmlns:a16="http://schemas.microsoft.com/office/drawing/2014/main" val="1253618261"/>
                    </a:ext>
                  </a:extLst>
                </a:gridCol>
                <a:gridCol w="1215923">
                  <a:extLst>
                    <a:ext uri="{9D8B030D-6E8A-4147-A177-3AD203B41FA5}">
                      <a16:colId xmlns:a16="http://schemas.microsoft.com/office/drawing/2014/main" val="2415178200"/>
                    </a:ext>
                  </a:extLst>
                </a:gridCol>
              </a:tblGrid>
              <a:tr h="154813">
                <a:tc>
                  <a:txBody>
                    <a:bodyPr/>
                    <a:lstStyle/>
                    <a:p>
                      <a:r>
                        <a:rPr lang="en-IN" sz="900" b="1" dirty="0"/>
                        <a:t>Configuration</a:t>
                      </a:r>
                      <a:endParaRPr lang="en-IN" sz="900" dirty="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b="1"/>
                        <a:t>1</a:t>
                      </a:r>
                      <a:endParaRPr lang="en-IN" sz="90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b="1"/>
                        <a:t>2</a:t>
                      </a:r>
                      <a:endParaRPr lang="en-IN" sz="90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b="1"/>
                        <a:t>3</a:t>
                      </a:r>
                      <a:endParaRPr lang="en-IN" sz="90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b="1"/>
                        <a:t>4</a:t>
                      </a:r>
                      <a:endParaRPr lang="en-IN" sz="90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b="1" dirty="0"/>
                        <a:t>5 (Increased Train Size to 60K)</a:t>
                      </a:r>
                      <a:endParaRPr lang="en-US" sz="900" dirty="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5582915"/>
                  </a:ext>
                </a:extLst>
              </a:tr>
              <a:tr h="88512">
                <a:tc>
                  <a:txBody>
                    <a:bodyPr/>
                    <a:lstStyle/>
                    <a:p>
                      <a:r>
                        <a:rPr lang="en-IN" sz="900" b="1" dirty="0"/>
                        <a:t>Optimizer</a:t>
                      </a:r>
                      <a:endParaRPr lang="en-IN" sz="900" dirty="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AdamW</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Adam</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Adam</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Adam</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Adam</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4408518"/>
                  </a:ext>
                </a:extLst>
              </a:tr>
              <a:tr h="88512">
                <a:tc>
                  <a:txBody>
                    <a:bodyPr/>
                    <a:lstStyle/>
                    <a:p>
                      <a:r>
                        <a:rPr lang="en-IN" sz="900" b="1" dirty="0"/>
                        <a:t>Epoch</a:t>
                      </a:r>
                      <a:endParaRPr lang="en-IN" sz="900" dirty="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5</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5</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5</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5</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5</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7685221"/>
                  </a:ext>
                </a:extLst>
              </a:tr>
              <a:tr h="88512">
                <a:tc>
                  <a:txBody>
                    <a:bodyPr/>
                    <a:lstStyle/>
                    <a:p>
                      <a:r>
                        <a:rPr lang="en-IN" sz="900" b="1"/>
                        <a:t>Learning Rate</a:t>
                      </a:r>
                      <a:endParaRPr lang="en-IN" sz="90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0.00001</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0.00001</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0.00001</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0.00001</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0.00001</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7497801"/>
                  </a:ext>
                </a:extLst>
              </a:tr>
              <a:tr h="88512">
                <a:tc>
                  <a:txBody>
                    <a:bodyPr/>
                    <a:lstStyle/>
                    <a:p>
                      <a:r>
                        <a:rPr lang="en-IN" sz="900" b="1"/>
                        <a:t>Batch Size</a:t>
                      </a:r>
                      <a:endParaRPr lang="en-IN" sz="90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3</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3</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3</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3</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3</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1619206"/>
                  </a:ext>
                </a:extLst>
              </a:tr>
              <a:tr h="88512">
                <a:tc>
                  <a:txBody>
                    <a:bodyPr/>
                    <a:lstStyle/>
                    <a:p>
                      <a:r>
                        <a:rPr lang="en-IN" sz="900" b="1" dirty="0"/>
                        <a:t>Max Length Input</a:t>
                      </a:r>
                      <a:endParaRPr lang="en-IN" sz="900" dirty="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264</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264</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264</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264</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264</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6204247"/>
                  </a:ext>
                </a:extLst>
              </a:tr>
              <a:tr h="88512">
                <a:tc>
                  <a:txBody>
                    <a:bodyPr/>
                    <a:lstStyle/>
                    <a:p>
                      <a:r>
                        <a:rPr lang="en-IN" sz="900" b="1"/>
                        <a:t>Target Max Length</a:t>
                      </a:r>
                      <a:endParaRPr lang="en-IN" sz="90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64</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64</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80</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90</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90</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1710382"/>
                  </a:ext>
                </a:extLst>
              </a:tr>
              <a:tr h="88512">
                <a:tc>
                  <a:txBody>
                    <a:bodyPr/>
                    <a:lstStyle/>
                    <a:p>
                      <a:r>
                        <a:rPr lang="en-IN" sz="900" b="1"/>
                        <a:t>ROUGE-1</a:t>
                      </a:r>
                      <a:endParaRPr lang="en-IN" sz="90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0.3612</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0.3619</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0.3618</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0.3622</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b="0" i="0" kern="1200" dirty="0">
                          <a:solidFill>
                            <a:schemeClr val="tx1"/>
                          </a:solidFill>
                          <a:effectLst/>
                          <a:latin typeface="+mn-lt"/>
                          <a:ea typeface="+mn-ea"/>
                          <a:cs typeface="+mn-cs"/>
                        </a:rPr>
                        <a:t>0.3674</a:t>
                      </a:r>
                      <a:endParaRPr lang="en-IN" sz="900" dirty="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6144668"/>
                  </a:ext>
                </a:extLst>
              </a:tr>
              <a:tr h="0">
                <a:tc>
                  <a:txBody>
                    <a:bodyPr/>
                    <a:lstStyle/>
                    <a:p>
                      <a:r>
                        <a:rPr lang="en-IN" sz="900" b="1"/>
                        <a:t>ROUGE-2</a:t>
                      </a:r>
                      <a:endParaRPr lang="en-IN" sz="90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0.0986</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0.0980</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0.0988</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0.1045</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b="0" i="0" kern="1200" dirty="0">
                          <a:solidFill>
                            <a:schemeClr val="tx1"/>
                          </a:solidFill>
                          <a:effectLst/>
                          <a:latin typeface="+mn-lt"/>
                          <a:ea typeface="+mn-ea"/>
                          <a:cs typeface="+mn-cs"/>
                        </a:rPr>
                        <a:t>0.1640</a:t>
                      </a:r>
                      <a:endParaRPr lang="en-IN" sz="900" dirty="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9437361"/>
                  </a:ext>
                </a:extLst>
              </a:tr>
              <a:tr h="88512">
                <a:tc>
                  <a:txBody>
                    <a:bodyPr/>
                    <a:lstStyle/>
                    <a:p>
                      <a:r>
                        <a:rPr lang="en-IN" sz="900" b="1"/>
                        <a:t>ROUGE-L</a:t>
                      </a:r>
                      <a:endParaRPr lang="en-IN" sz="90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0.2478</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0.2499</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0.2580</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0.2701</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b="0" i="0" kern="1200" dirty="0">
                          <a:solidFill>
                            <a:schemeClr val="tx1"/>
                          </a:solidFill>
                          <a:effectLst/>
                          <a:latin typeface="+mn-lt"/>
                          <a:ea typeface="+mn-ea"/>
                          <a:cs typeface="+mn-cs"/>
                        </a:rPr>
                        <a:t>0.2755</a:t>
                      </a:r>
                      <a:endParaRPr lang="en-IN" sz="900" dirty="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2769426"/>
                  </a:ext>
                </a:extLst>
              </a:tr>
              <a:tr h="0">
                <a:tc>
                  <a:txBody>
                    <a:bodyPr/>
                    <a:lstStyle/>
                    <a:p>
                      <a:r>
                        <a:rPr lang="en-IN" sz="900" b="1"/>
                        <a:t>ROUGE-Lsum</a:t>
                      </a:r>
                      <a:endParaRPr lang="en-IN" sz="90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0.3111</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0.3114</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0.3121</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0.3132</a:t>
                      </a:r>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b="0" i="0" kern="1200" dirty="0">
                          <a:solidFill>
                            <a:schemeClr val="tx1"/>
                          </a:solidFill>
                          <a:effectLst/>
                          <a:latin typeface="+mn-lt"/>
                          <a:ea typeface="+mn-ea"/>
                          <a:cs typeface="+mn-cs"/>
                        </a:rPr>
                        <a:t>0.3180</a:t>
                      </a:r>
                      <a:endParaRPr lang="en-IN" sz="900" dirty="0"/>
                    </a:p>
                  </a:txBody>
                  <a:tcPr marL="45952" marR="45952" marT="22976" marB="22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6375850"/>
                  </a:ext>
                </a:extLst>
              </a:tr>
            </a:tbl>
          </a:graphicData>
        </a:graphic>
      </p:graphicFrame>
      <p:sp>
        <p:nvSpPr>
          <p:cNvPr id="11" name="Content Placeholder 10">
            <a:extLst>
              <a:ext uri="{FF2B5EF4-FFF2-40B4-BE49-F238E27FC236}">
                <a16:creationId xmlns:a16="http://schemas.microsoft.com/office/drawing/2014/main" id="{6A59A279-3EA1-6A04-9513-BCAF73926B6A}"/>
              </a:ext>
            </a:extLst>
          </p:cNvPr>
          <p:cNvSpPr>
            <a:spLocks noGrp="1"/>
          </p:cNvSpPr>
          <p:nvPr>
            <p:ph idx="1"/>
          </p:nvPr>
        </p:nvSpPr>
        <p:spPr>
          <a:xfrm>
            <a:off x="-704293" y="4458412"/>
            <a:ext cx="64214" cy="75378"/>
          </a:xfrm>
        </p:spPr>
        <p:txBody>
          <a:bodyPr>
            <a:normAutofit fontScale="25000" lnSpcReduction="20000"/>
          </a:bodyPr>
          <a:lstStyle/>
          <a:p>
            <a:endParaRPr lang="en-IN" dirty="0"/>
          </a:p>
        </p:txBody>
      </p:sp>
    </p:spTree>
    <p:extLst>
      <p:ext uri="{BB962C8B-B14F-4D97-AF65-F5344CB8AC3E}">
        <p14:creationId xmlns:p14="http://schemas.microsoft.com/office/powerpoint/2010/main" val="130964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85E91A-A963-0572-520F-F73B8DE957FD}"/>
              </a:ext>
            </a:extLst>
          </p:cNvPr>
          <p:cNvSpPr>
            <a:spLocks noGrp="1"/>
          </p:cNvSpPr>
          <p:nvPr>
            <p:ph type="ctrTitle"/>
          </p:nvPr>
        </p:nvSpPr>
        <p:spPr>
          <a:xfrm>
            <a:off x="6014678" y="702870"/>
            <a:ext cx="5614993" cy="3093468"/>
          </a:xfrm>
        </p:spPr>
        <p:txBody>
          <a:bodyPr anchor="b">
            <a:normAutofit/>
          </a:bodyPr>
          <a:lstStyle/>
          <a:p>
            <a:r>
              <a:rPr lang="en-US" dirty="0"/>
              <a:t>Results </a:t>
            </a:r>
          </a:p>
        </p:txBody>
      </p:sp>
      <p:sp>
        <p:nvSpPr>
          <p:cNvPr id="3" name="Subtitle 2">
            <a:extLst>
              <a:ext uri="{FF2B5EF4-FFF2-40B4-BE49-F238E27FC236}">
                <a16:creationId xmlns:a16="http://schemas.microsoft.com/office/drawing/2014/main" id="{DE88F03D-01E2-8541-F191-02231FD77052}"/>
              </a:ext>
            </a:extLst>
          </p:cNvPr>
          <p:cNvSpPr>
            <a:spLocks noGrp="1"/>
          </p:cNvSpPr>
          <p:nvPr>
            <p:ph type="subTitle" idx="1"/>
          </p:nvPr>
        </p:nvSpPr>
        <p:spPr>
          <a:xfrm>
            <a:off x="6014677" y="4067746"/>
            <a:ext cx="5614993" cy="2124206"/>
          </a:xfrm>
        </p:spPr>
        <p:txBody>
          <a:bodyPr anchor="t">
            <a:normAutofit/>
          </a:bodyPr>
          <a:lstStyle/>
          <a:p>
            <a:r>
              <a:rPr lang="en-US" dirty="0"/>
              <a:t>ROUGE Scores</a:t>
            </a:r>
          </a:p>
        </p:txBody>
      </p:sp>
      <p:cxnSp>
        <p:nvCxnSpPr>
          <p:cNvPr id="12" name="Straight Connector 11">
            <a:extLst>
              <a:ext uri="{FF2B5EF4-FFF2-40B4-BE49-F238E27FC236}">
                <a16:creationId xmlns:a16="http://schemas.microsoft.com/office/drawing/2014/main" id="{FBE3B19C-5EF6-492A-AA6F-EC0C2F236D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7" name="Graphic 6" descr="Bar chart">
            <a:extLst>
              <a:ext uri="{FF2B5EF4-FFF2-40B4-BE49-F238E27FC236}">
                <a16:creationId xmlns:a16="http://schemas.microsoft.com/office/drawing/2014/main" id="{C98B9874-1607-50E5-F865-E3061425E0D6}"/>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2600" y="917356"/>
            <a:ext cx="5026102" cy="5026102"/>
          </a:xfrm>
          <a:prstGeom prst="rect">
            <a:avLst/>
          </a:prstGeom>
        </p:spPr>
      </p:pic>
      <p:cxnSp>
        <p:nvCxnSpPr>
          <p:cNvPr id="14" name="Straight Connector 13">
            <a:extLst>
              <a:ext uri="{FF2B5EF4-FFF2-40B4-BE49-F238E27FC236}">
                <a16:creationId xmlns:a16="http://schemas.microsoft.com/office/drawing/2014/main" id="{02DB647E-7779-454B-9098-17E6CE33DD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719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3121-9E88-EB99-5976-E415F904084E}"/>
              </a:ext>
            </a:extLst>
          </p:cNvPr>
          <p:cNvSpPr>
            <a:spLocks noGrp="1"/>
          </p:cNvSpPr>
          <p:nvPr>
            <p:ph type="title"/>
          </p:nvPr>
        </p:nvSpPr>
        <p:spPr>
          <a:xfrm>
            <a:off x="525779" y="861774"/>
            <a:ext cx="10634472" cy="877824"/>
          </a:xfrm>
        </p:spPr>
        <p:txBody>
          <a:bodyPr/>
          <a:lstStyle/>
          <a:p>
            <a:pPr algn="ctr"/>
            <a:r>
              <a:rPr lang="en-US" sz="4000" dirty="0"/>
              <a:t>BART</a:t>
            </a:r>
          </a:p>
        </p:txBody>
      </p:sp>
      <p:sp>
        <p:nvSpPr>
          <p:cNvPr id="7" name="TextBox 6">
            <a:extLst>
              <a:ext uri="{FF2B5EF4-FFF2-40B4-BE49-F238E27FC236}">
                <a16:creationId xmlns:a16="http://schemas.microsoft.com/office/drawing/2014/main" id="{6F107C67-6B4B-65A7-93FE-43ED1151207F}"/>
              </a:ext>
            </a:extLst>
          </p:cNvPr>
          <p:cNvSpPr txBox="1"/>
          <p:nvPr/>
        </p:nvSpPr>
        <p:spPr>
          <a:xfrm>
            <a:off x="1307592" y="5382768"/>
            <a:ext cx="9070847"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Test ROUGE Score: {</a:t>
            </a:r>
            <a:r>
              <a:rPr lang="en-US" b="0" i="0" dirty="0">
                <a:effectLst/>
                <a:latin typeface="Calibri" panose="020F0502020204030204" pitchFamily="34" charset="0"/>
                <a:ea typeface="Calibri" panose="020F0502020204030204" pitchFamily="34" charset="0"/>
                <a:cs typeface="Calibri" panose="020F0502020204030204" pitchFamily="34" charset="0"/>
              </a:rPr>
              <a:t>rouge1: 0.3681, rouge2: 0.1634, </a:t>
            </a:r>
            <a:r>
              <a:rPr lang="en-US" b="0" i="0" dirty="0" err="1">
                <a:effectLst/>
                <a:latin typeface="Calibri" panose="020F0502020204030204" pitchFamily="34" charset="0"/>
                <a:ea typeface="Calibri" panose="020F0502020204030204" pitchFamily="34" charset="0"/>
                <a:cs typeface="Calibri" panose="020F0502020204030204" pitchFamily="34" charset="0"/>
              </a:rPr>
              <a:t>rougeL</a:t>
            </a:r>
            <a:r>
              <a:rPr lang="en-US" b="0" i="0" dirty="0">
                <a:effectLst/>
                <a:latin typeface="Calibri" panose="020F0502020204030204" pitchFamily="34" charset="0"/>
                <a:ea typeface="Calibri" panose="020F0502020204030204" pitchFamily="34" charset="0"/>
                <a:cs typeface="Calibri" panose="020F0502020204030204" pitchFamily="34" charset="0"/>
              </a:rPr>
              <a:t>: 0.2771, </a:t>
            </a:r>
            <a:r>
              <a:rPr lang="en-US" b="0" i="0" dirty="0" err="1">
                <a:effectLst/>
                <a:latin typeface="Calibri" panose="020F0502020204030204" pitchFamily="34" charset="0"/>
                <a:ea typeface="Calibri" panose="020F0502020204030204" pitchFamily="34" charset="0"/>
                <a:cs typeface="Calibri" panose="020F0502020204030204" pitchFamily="34" charset="0"/>
              </a:rPr>
              <a:t>rougeLsum</a:t>
            </a:r>
            <a:r>
              <a:rPr lang="en-US" b="0" i="0" dirty="0">
                <a:effectLst/>
                <a:latin typeface="Calibri" panose="020F0502020204030204" pitchFamily="34" charset="0"/>
                <a:ea typeface="Calibri" panose="020F0502020204030204" pitchFamily="34" charset="0"/>
                <a:cs typeface="Calibri" panose="020F0502020204030204" pitchFamily="34" charset="0"/>
              </a:rPr>
              <a:t>: 0.3178}</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5122" name="Picture 2">
            <a:extLst>
              <a:ext uri="{FF2B5EF4-FFF2-40B4-BE49-F238E27FC236}">
                <a16:creationId xmlns:a16="http://schemas.microsoft.com/office/drawing/2014/main" id="{1BBC46D2-BEB6-57A5-D052-273C77FF43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090" y="1809135"/>
            <a:ext cx="4963956" cy="330926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5C1C71BC-E8DD-892A-55D6-3CFD578893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5986" y="1778499"/>
            <a:ext cx="5486924" cy="3370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975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B3AB-E1DB-F735-1134-B7234D1790A2}"/>
              </a:ext>
            </a:extLst>
          </p:cNvPr>
          <p:cNvSpPr>
            <a:spLocks noGrp="1"/>
          </p:cNvSpPr>
          <p:nvPr>
            <p:ph type="title"/>
          </p:nvPr>
        </p:nvSpPr>
        <p:spPr>
          <a:xfrm>
            <a:off x="482600" y="978408"/>
            <a:ext cx="10634472" cy="740664"/>
          </a:xfrm>
        </p:spPr>
        <p:txBody>
          <a:bodyPr/>
          <a:lstStyle/>
          <a:p>
            <a:pPr algn="ctr"/>
            <a:r>
              <a:rPr lang="en-IN" sz="4000" dirty="0"/>
              <a:t>Pegasus</a:t>
            </a:r>
          </a:p>
        </p:txBody>
      </p:sp>
      <p:pic>
        <p:nvPicPr>
          <p:cNvPr id="6148" name="Picture 4">
            <a:extLst>
              <a:ext uri="{FF2B5EF4-FFF2-40B4-BE49-F238E27FC236}">
                <a16:creationId xmlns:a16="http://schemas.microsoft.com/office/drawing/2014/main" id="{C20E81BF-531C-2DC0-8584-6D7D6D031D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9578" y="1956815"/>
            <a:ext cx="4313610" cy="294436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1A55B08-7369-3B42-8E0E-438489F50B05}"/>
              </a:ext>
            </a:extLst>
          </p:cNvPr>
          <p:cNvSpPr txBox="1"/>
          <p:nvPr/>
        </p:nvSpPr>
        <p:spPr>
          <a:xfrm>
            <a:off x="1255014" y="5184648"/>
            <a:ext cx="9937242" cy="369332"/>
          </a:xfrm>
          <a:prstGeom prst="rect">
            <a:avLst/>
          </a:prstGeom>
          <a:noFill/>
        </p:spPr>
        <p:txBody>
          <a:bodyPr wrap="square">
            <a:spAutoFit/>
          </a:bodyPr>
          <a:lstStyle/>
          <a:p>
            <a:r>
              <a:rPr lang="en-US" b="0" i="0" dirty="0">
                <a:effectLst/>
                <a:latin typeface="Calibri" panose="020F0502020204030204" pitchFamily="34" charset="0"/>
                <a:ea typeface="Calibri" panose="020F0502020204030204" pitchFamily="34" charset="0"/>
                <a:cs typeface="Calibri" panose="020F0502020204030204" pitchFamily="34" charset="0"/>
              </a:rPr>
              <a:t>Test ROUGE scores: {rouge1: 0.4233, rouge2: 0.2042, </a:t>
            </a:r>
            <a:r>
              <a:rPr lang="en-US" b="0" i="0" dirty="0" err="1">
                <a:effectLst/>
                <a:latin typeface="Calibri" panose="020F0502020204030204" pitchFamily="34" charset="0"/>
                <a:ea typeface="Calibri" panose="020F0502020204030204" pitchFamily="34" charset="0"/>
                <a:cs typeface="Calibri" panose="020F0502020204030204" pitchFamily="34" charset="0"/>
              </a:rPr>
              <a:t>rougeL</a:t>
            </a:r>
            <a:r>
              <a:rPr lang="en-US" b="0" i="0" dirty="0">
                <a:effectLst/>
                <a:latin typeface="Calibri" panose="020F0502020204030204" pitchFamily="34" charset="0"/>
                <a:ea typeface="Calibri" panose="020F0502020204030204" pitchFamily="34" charset="0"/>
                <a:cs typeface="Calibri" panose="020F0502020204030204" pitchFamily="34" charset="0"/>
              </a:rPr>
              <a:t>: 0.3270, </a:t>
            </a:r>
            <a:r>
              <a:rPr lang="en-US" b="0" i="0" dirty="0" err="1">
                <a:effectLst/>
                <a:latin typeface="Calibri" panose="020F0502020204030204" pitchFamily="34" charset="0"/>
                <a:ea typeface="Calibri" panose="020F0502020204030204" pitchFamily="34" charset="0"/>
                <a:cs typeface="Calibri" panose="020F0502020204030204" pitchFamily="34" charset="0"/>
              </a:rPr>
              <a:t>rougeLsum</a:t>
            </a:r>
            <a:r>
              <a:rPr lang="en-US" b="0" i="0" dirty="0">
                <a:effectLst/>
                <a:latin typeface="Calibri" panose="020F0502020204030204" pitchFamily="34" charset="0"/>
                <a:ea typeface="Calibri" panose="020F0502020204030204" pitchFamily="34" charset="0"/>
                <a:cs typeface="Calibri" panose="020F0502020204030204" pitchFamily="34" charset="0"/>
              </a:rPr>
              <a:t>: 0.3750}</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6160" name="Picture 16">
            <a:extLst>
              <a:ext uri="{FF2B5EF4-FFF2-40B4-BE49-F238E27FC236}">
                <a16:creationId xmlns:a16="http://schemas.microsoft.com/office/drawing/2014/main" id="{8CCBC92D-AE76-E187-510A-F217ECBE3F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3436" y="2098546"/>
            <a:ext cx="4405650" cy="2944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959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2A78C-E151-702C-590F-AE1ED8FCCA22}"/>
              </a:ext>
            </a:extLst>
          </p:cNvPr>
          <p:cNvSpPr>
            <a:spLocks noGrp="1"/>
          </p:cNvSpPr>
          <p:nvPr>
            <p:ph type="title"/>
          </p:nvPr>
        </p:nvSpPr>
        <p:spPr>
          <a:xfrm>
            <a:off x="482600" y="978408"/>
            <a:ext cx="10634472" cy="649224"/>
          </a:xfrm>
        </p:spPr>
        <p:txBody>
          <a:bodyPr/>
          <a:lstStyle/>
          <a:p>
            <a:r>
              <a:rPr lang="en-IN" sz="4000" dirty="0"/>
              <a:t>BART vs Pegasus</a:t>
            </a:r>
          </a:p>
        </p:txBody>
      </p:sp>
      <p:pic>
        <p:nvPicPr>
          <p:cNvPr id="1026" name="Picture 2">
            <a:extLst>
              <a:ext uri="{FF2B5EF4-FFF2-40B4-BE49-F238E27FC236}">
                <a16:creationId xmlns:a16="http://schemas.microsoft.com/office/drawing/2014/main" id="{F73CCECE-691E-4FBB-D4D4-096AEE8C51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7793" y="1965452"/>
            <a:ext cx="6561159" cy="3914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56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3121-9E88-EB99-5976-E415F904084E}"/>
              </a:ext>
            </a:extLst>
          </p:cNvPr>
          <p:cNvSpPr>
            <a:spLocks noGrp="1"/>
          </p:cNvSpPr>
          <p:nvPr>
            <p:ph type="title"/>
          </p:nvPr>
        </p:nvSpPr>
        <p:spPr>
          <a:xfrm>
            <a:off x="482600" y="978408"/>
            <a:ext cx="10634472" cy="877824"/>
          </a:xfrm>
        </p:spPr>
        <p:txBody>
          <a:bodyPr/>
          <a:lstStyle/>
          <a:p>
            <a:r>
              <a:rPr lang="en-US" sz="4000" dirty="0"/>
              <a:t>Results – SHAP Explainer</a:t>
            </a:r>
          </a:p>
        </p:txBody>
      </p:sp>
      <p:pic>
        <p:nvPicPr>
          <p:cNvPr id="2052" name="Picture 4">
            <a:extLst>
              <a:ext uri="{FF2B5EF4-FFF2-40B4-BE49-F238E27FC236}">
                <a16:creationId xmlns:a16="http://schemas.microsoft.com/office/drawing/2014/main" id="{96CC9534-C0A1-DAB5-54FE-CED46286D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912" y="2053781"/>
            <a:ext cx="6400800"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492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D9C9-FF86-DCC3-2D1A-E77E41B0BB88}"/>
              </a:ext>
            </a:extLst>
          </p:cNvPr>
          <p:cNvSpPr>
            <a:spLocks noGrp="1"/>
          </p:cNvSpPr>
          <p:nvPr>
            <p:ph type="title"/>
          </p:nvPr>
        </p:nvSpPr>
        <p:spPr>
          <a:xfrm>
            <a:off x="482600" y="663776"/>
            <a:ext cx="10634472" cy="841248"/>
          </a:xfrm>
        </p:spPr>
        <p:txBody>
          <a:bodyPr/>
          <a:lstStyle/>
          <a:p>
            <a:r>
              <a:rPr lang="en-US" sz="4000" dirty="0"/>
              <a:t>Result - Summarization</a:t>
            </a:r>
          </a:p>
        </p:txBody>
      </p:sp>
      <p:graphicFrame>
        <p:nvGraphicFramePr>
          <p:cNvPr id="8" name="Table 4">
            <a:extLst>
              <a:ext uri="{FF2B5EF4-FFF2-40B4-BE49-F238E27FC236}">
                <a16:creationId xmlns:a16="http://schemas.microsoft.com/office/drawing/2014/main" id="{B89494A7-3144-590A-D470-E81066A626FC}"/>
              </a:ext>
            </a:extLst>
          </p:cNvPr>
          <p:cNvGraphicFramePr>
            <a:graphicFrameLocks noGrp="1"/>
          </p:cNvGraphicFramePr>
          <p:nvPr>
            <p:ph idx="1"/>
            <p:extLst>
              <p:ext uri="{D42A27DB-BD31-4B8C-83A1-F6EECF244321}">
                <p14:modId xmlns:p14="http://schemas.microsoft.com/office/powerpoint/2010/main" val="2628353051"/>
              </p:ext>
            </p:extLst>
          </p:nvPr>
        </p:nvGraphicFramePr>
        <p:xfrm>
          <a:off x="482600" y="1680625"/>
          <a:ext cx="10932652" cy="4641518"/>
        </p:xfrm>
        <a:graphic>
          <a:graphicData uri="http://schemas.openxmlformats.org/drawingml/2006/table">
            <a:tbl>
              <a:tblPr firstRow="1" bandRow="1">
                <a:tableStyleId>{5C22544A-7EE6-4342-B048-85BDC9FD1C3A}</a:tableStyleId>
              </a:tblPr>
              <a:tblGrid>
                <a:gridCol w="5466326">
                  <a:extLst>
                    <a:ext uri="{9D8B030D-6E8A-4147-A177-3AD203B41FA5}">
                      <a16:colId xmlns:a16="http://schemas.microsoft.com/office/drawing/2014/main" val="4008571037"/>
                    </a:ext>
                  </a:extLst>
                </a:gridCol>
                <a:gridCol w="5466326">
                  <a:extLst>
                    <a:ext uri="{9D8B030D-6E8A-4147-A177-3AD203B41FA5}">
                      <a16:colId xmlns:a16="http://schemas.microsoft.com/office/drawing/2014/main" val="3994441810"/>
                    </a:ext>
                  </a:extLst>
                </a:gridCol>
              </a:tblGrid>
              <a:tr h="402390">
                <a:tc>
                  <a:txBody>
                    <a:bodyPr/>
                    <a:lstStyle/>
                    <a:p>
                      <a:r>
                        <a:rPr lang="en-US" dirty="0"/>
                        <a:t>Original Text </a:t>
                      </a:r>
                    </a:p>
                  </a:txBody>
                  <a:tcPr/>
                </a:tc>
                <a:tc>
                  <a:txBody>
                    <a:bodyPr/>
                    <a:lstStyle/>
                    <a:p>
                      <a:r>
                        <a:rPr lang="en-US" dirty="0"/>
                        <a:t>Predicted Summary</a:t>
                      </a:r>
                    </a:p>
                  </a:txBody>
                  <a:tcPr/>
                </a:tc>
                <a:extLst>
                  <a:ext uri="{0D108BD9-81ED-4DB2-BD59-A6C34878D82A}">
                    <a16:rowId xmlns:a16="http://schemas.microsoft.com/office/drawing/2014/main" val="71433922"/>
                  </a:ext>
                </a:extLst>
              </a:tr>
              <a:tr h="4239128">
                <a:tc>
                  <a:txBody>
                    <a:bodyPr/>
                    <a:lstStyle/>
                    <a:p>
                      <a:r>
                        <a:rPr lang="en-US" sz="1400" b="0" i="0" kern="1200" dirty="0">
                          <a:solidFill>
                            <a:schemeClr val="dk1"/>
                          </a:solidFill>
                          <a:effectLst/>
                          <a:latin typeface="+mn-lt"/>
                          <a:ea typeface="+mn-ea"/>
                          <a:cs typeface="+mn-cs"/>
                        </a:rPr>
                        <a:t>(CNN) -- Interior Department officials announced an extensive restructuring of the agencies that oversee offshore oil drilling Wednesday, pledging "fundamental change" for a system widely criticized after the worst oil spill in U.S. history. The expected moves split the since-renamed Minerals Management Service into separate agencies, with one responsible for approving offshore leases and another to enforce safety and environmental laws. Michael Bromwich, the head of the current Bureau of Ocean Energy Management, Regulation, and Enforcement, told reporters the reorganization is aimed at beefing up safety after "decades of neglect" and conflicts of interest among regulators. "This reorganization is much more than just moving boxes around," Bromwich said. "It is about a comprehensive review and a fundamental change in the way that these agencies operate.“ The Interior Department said it plans to have its newly created Bureau of Ocean Energy Management and Bureau of Safety and Environmental Enforcement up and running by October 1. A separate agency to collect revenues from leases was spun off from MMS in 2010…………………..</a:t>
                      </a:r>
                      <a:endParaRPr lang="en-US" sz="1400" dirty="0"/>
                    </a:p>
                  </a:txBody>
                  <a:tcPr/>
                </a:tc>
                <a:tc>
                  <a:txBody>
                    <a:bodyPr/>
                    <a:lstStyle/>
                    <a:p>
                      <a:r>
                        <a:rPr lang="en-US" sz="1600" b="1" u="sng" dirty="0"/>
                        <a:t>BART</a:t>
                      </a:r>
                      <a:r>
                        <a:rPr lang="en-US" sz="1600" dirty="0"/>
                        <a:t>:</a:t>
                      </a:r>
                    </a:p>
                    <a:p>
                      <a:r>
                        <a:rPr lang="en-US" sz="1600" dirty="0"/>
                        <a:t>'Former head of Sandia National Laboratories to lead committee on safety, well containment. "This reorganization is much more than just moving boxes around," Michael Bromwich says. Minerals Management Service will be split into separate agencies. The agency is responsible for approving offshore leases and enforcing safety and environmental laws.’</a:t>
                      </a:r>
                    </a:p>
                    <a:p>
                      <a:endParaRPr lang="en-US" sz="1600" dirty="0"/>
                    </a:p>
                    <a:p>
                      <a:pPr rtl="0"/>
                      <a:r>
                        <a:rPr lang="en-US" sz="1600" b="1" i="0" u="sng" strike="noStrike" kern="1200" dirty="0">
                          <a:solidFill>
                            <a:schemeClr val="dk1"/>
                          </a:solidFill>
                          <a:effectLst/>
                          <a:latin typeface="+mn-lt"/>
                          <a:ea typeface="+mn-ea"/>
                          <a:cs typeface="+mn-cs"/>
                        </a:rPr>
                        <a:t>Pegasus:</a:t>
                      </a:r>
                      <a:endParaRPr lang="en-US" sz="1600" b="1" u="sng" dirty="0">
                        <a:effectLst/>
                      </a:endParaRPr>
                    </a:p>
                    <a:p>
                      <a:pPr rtl="0"/>
                      <a:r>
                        <a:rPr lang="en-US" sz="1600" b="0" i="0" u="none" strike="noStrike" kern="1200" dirty="0">
                          <a:solidFill>
                            <a:schemeClr val="dk1"/>
                          </a:solidFill>
                          <a:effectLst/>
                          <a:latin typeface="+mn-lt"/>
                          <a:ea typeface="+mn-ea"/>
                          <a:cs typeface="+mn-cs"/>
                        </a:rPr>
                        <a:t>the interior department announces an extensive restructuring of the agencies that oversee offshore oil drilling. the agency is split into separate agencies, with one responsible for approving offshore leases and another to enforce safety and environmental laws. the reorganization is aimed at beefing up safety after "decades of neglect" and conflicts of interest among regulators.</a:t>
                      </a:r>
                      <a:endParaRPr lang="en-US" sz="1600" dirty="0"/>
                    </a:p>
                  </a:txBody>
                  <a:tcPr/>
                </a:tc>
                <a:extLst>
                  <a:ext uri="{0D108BD9-81ED-4DB2-BD59-A6C34878D82A}">
                    <a16:rowId xmlns:a16="http://schemas.microsoft.com/office/drawing/2014/main" val="1201554065"/>
                  </a:ext>
                </a:extLst>
              </a:tr>
            </a:tbl>
          </a:graphicData>
        </a:graphic>
      </p:graphicFrame>
    </p:spTree>
    <p:extLst>
      <p:ext uri="{BB962C8B-B14F-4D97-AF65-F5344CB8AC3E}">
        <p14:creationId xmlns:p14="http://schemas.microsoft.com/office/powerpoint/2010/main" val="3575036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E2B27-132A-5864-2E02-00969FB1CD05}"/>
              </a:ext>
            </a:extLst>
          </p:cNvPr>
          <p:cNvSpPr>
            <a:spLocks noGrp="1"/>
          </p:cNvSpPr>
          <p:nvPr>
            <p:ph type="title"/>
          </p:nvPr>
        </p:nvSpPr>
        <p:spPr>
          <a:xfrm>
            <a:off x="482600" y="978408"/>
            <a:ext cx="10634472" cy="574495"/>
          </a:xfrm>
        </p:spPr>
        <p:txBody>
          <a:bodyPr/>
          <a:lstStyle/>
          <a:p>
            <a:r>
              <a:rPr lang="en-US" sz="4000" dirty="0"/>
              <a:t>Types of Summarization</a:t>
            </a:r>
          </a:p>
        </p:txBody>
      </p:sp>
      <p:sp>
        <p:nvSpPr>
          <p:cNvPr id="3" name="Content Placeholder 2">
            <a:extLst>
              <a:ext uri="{FF2B5EF4-FFF2-40B4-BE49-F238E27FC236}">
                <a16:creationId xmlns:a16="http://schemas.microsoft.com/office/drawing/2014/main" id="{B0C517F3-3FF8-11FA-0A24-D3716DC0211F}"/>
              </a:ext>
            </a:extLst>
          </p:cNvPr>
          <p:cNvSpPr>
            <a:spLocks noGrp="1"/>
          </p:cNvSpPr>
          <p:nvPr>
            <p:ph idx="1"/>
          </p:nvPr>
        </p:nvSpPr>
        <p:spPr>
          <a:xfrm>
            <a:off x="482600" y="1852448"/>
            <a:ext cx="10506991" cy="4027143"/>
          </a:xfrm>
        </p:spPr>
        <p:txBody>
          <a:bodyPr>
            <a:normAutofit/>
          </a:bodyPr>
          <a:lstStyle/>
          <a:p>
            <a:r>
              <a:rPr lang="en-US" sz="1500" b="1" u="sng" dirty="0"/>
              <a:t>Extractive Summarization (ES)</a:t>
            </a:r>
            <a:r>
              <a:rPr lang="en-US" sz="1500" dirty="0"/>
              <a:t>: </a:t>
            </a:r>
          </a:p>
          <a:p>
            <a:pPr marL="342900" indent="-342900">
              <a:buFont typeface="Arial" panose="020B0604020202020204" pitchFamily="34" charset="0"/>
              <a:buChar char="•"/>
            </a:pPr>
            <a:r>
              <a:rPr lang="en-US" sz="1500" dirty="0"/>
              <a:t>Extract the most relevant information from a document</a:t>
            </a:r>
          </a:p>
          <a:p>
            <a:pPr marL="342900" indent="-342900">
              <a:buFont typeface="Arial" panose="020B0604020202020204" pitchFamily="34" charset="0"/>
              <a:buChar char="•"/>
            </a:pPr>
            <a:r>
              <a:rPr lang="en-US" sz="1500" dirty="0"/>
              <a:t>Context is not taken into consideration and is verbatim text.</a:t>
            </a:r>
          </a:p>
          <a:p>
            <a:endParaRPr lang="en-US" sz="1500" dirty="0"/>
          </a:p>
          <a:p>
            <a:r>
              <a:rPr lang="en-US" sz="1500" b="1" u="sng" dirty="0"/>
              <a:t>Abstractive Summarization (AS)</a:t>
            </a:r>
            <a:r>
              <a:rPr lang="en-US" sz="1500" dirty="0"/>
              <a:t>: </a:t>
            </a:r>
          </a:p>
          <a:p>
            <a:pPr marL="285750" indent="-285750">
              <a:buFont typeface="Arial" panose="020B0604020202020204" pitchFamily="34" charset="0"/>
              <a:buChar char="•"/>
            </a:pPr>
            <a:r>
              <a:rPr lang="en-US" sz="1500" dirty="0"/>
              <a:t>Generate new text that captures the most relevant information</a:t>
            </a:r>
          </a:p>
          <a:p>
            <a:pPr marL="285750" indent="-285750">
              <a:buFont typeface="Arial" panose="020B0604020202020204" pitchFamily="34" charset="0"/>
              <a:buChar char="•"/>
            </a:pPr>
            <a:r>
              <a:rPr lang="en-US" sz="1500" dirty="0"/>
              <a:t>Context is taken into consideration, compressed paraphrasing of the main contents of the document, potentially using vocabulary unseen in the source document</a:t>
            </a:r>
          </a:p>
        </p:txBody>
      </p:sp>
    </p:spTree>
    <p:extLst>
      <p:ext uri="{BB962C8B-B14F-4D97-AF65-F5344CB8AC3E}">
        <p14:creationId xmlns:p14="http://schemas.microsoft.com/office/powerpoint/2010/main" val="969643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79" name="Straight Connector 3078">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3081" name="Straight Connector 3080">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3083" name="Straight Connector 3082">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3085" name="Rectangle 3084">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F8C233-B413-BB36-FD5F-193E6C8C5DC1}"/>
              </a:ext>
            </a:extLst>
          </p:cNvPr>
          <p:cNvSpPr>
            <a:spLocks noGrp="1"/>
          </p:cNvSpPr>
          <p:nvPr>
            <p:ph type="title"/>
          </p:nvPr>
        </p:nvSpPr>
        <p:spPr>
          <a:xfrm>
            <a:off x="6014678" y="3013510"/>
            <a:ext cx="5614993" cy="3093468"/>
          </a:xfrm>
        </p:spPr>
        <p:txBody>
          <a:bodyPr vert="horz" lIns="91440" tIns="45720" rIns="91440" bIns="45720" rtlCol="0" anchor="t">
            <a:normAutofit/>
          </a:bodyPr>
          <a:lstStyle/>
          <a:p>
            <a:pPr>
              <a:lnSpc>
                <a:spcPct val="90000"/>
              </a:lnSpc>
            </a:pPr>
            <a:r>
              <a:rPr lang="en-US" sz="3200" dirty="0"/>
              <a:t>CUDA Error: Out of Memory</a:t>
            </a:r>
          </a:p>
        </p:txBody>
      </p:sp>
      <p:cxnSp>
        <p:nvCxnSpPr>
          <p:cNvPr id="3087" name="Straight Connector 3086">
            <a:extLst>
              <a:ext uri="{FF2B5EF4-FFF2-40B4-BE49-F238E27FC236}">
                <a16:creationId xmlns:a16="http://schemas.microsoft.com/office/drawing/2014/main" id="{90D4BE5E-A277-4D2C-9B8A-205561BC70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3074" name="Picture 2">
            <a:extLst>
              <a:ext uri="{FF2B5EF4-FFF2-40B4-BE49-F238E27FC236}">
                <a16:creationId xmlns:a16="http://schemas.microsoft.com/office/drawing/2014/main" id="{0EF6CDAF-C765-7962-CBB1-9DD61496AA6B}"/>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tretch>
            <a:fillRect/>
          </a:stretch>
        </p:blipFill>
        <p:spPr bwMode="auto">
          <a:xfrm>
            <a:off x="778157" y="664614"/>
            <a:ext cx="4417146" cy="5504233"/>
          </a:xfrm>
          <a:prstGeom prst="rect">
            <a:avLst/>
          </a:prstGeom>
          <a:noFill/>
          <a:extLst>
            <a:ext uri="{909E8E84-426E-40DD-AFC4-6F175D3DCCD1}">
              <a14:hiddenFill xmlns:a14="http://schemas.microsoft.com/office/drawing/2010/main">
                <a:solidFill>
                  <a:srgbClr val="FFFFFF"/>
                </a:solidFill>
              </a14:hiddenFill>
            </a:ext>
          </a:extLst>
        </p:spPr>
      </p:pic>
      <p:cxnSp>
        <p:nvCxnSpPr>
          <p:cNvPr id="3089" name="Straight Connector 3088">
            <a:extLst>
              <a:ext uri="{FF2B5EF4-FFF2-40B4-BE49-F238E27FC236}">
                <a16:creationId xmlns:a16="http://schemas.microsoft.com/office/drawing/2014/main" id="{5D5EC73D-B34E-4B0B-8892-49C0610165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65575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C7A05-201C-9EC2-587F-E77ED9B1D925}"/>
              </a:ext>
            </a:extLst>
          </p:cNvPr>
          <p:cNvSpPr>
            <a:spLocks noGrp="1"/>
          </p:cNvSpPr>
          <p:nvPr>
            <p:ph type="title"/>
          </p:nvPr>
        </p:nvSpPr>
        <p:spPr>
          <a:xfrm>
            <a:off x="482600" y="978408"/>
            <a:ext cx="10634472" cy="923544"/>
          </a:xfrm>
        </p:spPr>
        <p:txBody>
          <a:bodyPr/>
          <a:lstStyle/>
          <a:p>
            <a:pPr algn="ctr"/>
            <a:r>
              <a:rPr lang="en-US" dirty="0"/>
              <a:t>Transformers</a:t>
            </a:r>
          </a:p>
        </p:txBody>
      </p:sp>
      <p:sp>
        <p:nvSpPr>
          <p:cNvPr id="3" name="Content Placeholder 2">
            <a:extLst>
              <a:ext uri="{FF2B5EF4-FFF2-40B4-BE49-F238E27FC236}">
                <a16:creationId xmlns:a16="http://schemas.microsoft.com/office/drawing/2014/main" id="{93F69CC7-AD75-B06E-9FD7-C1519FB1F385}"/>
              </a:ext>
            </a:extLst>
          </p:cNvPr>
          <p:cNvSpPr>
            <a:spLocks noGrp="1"/>
          </p:cNvSpPr>
          <p:nvPr>
            <p:ph idx="1"/>
          </p:nvPr>
        </p:nvSpPr>
        <p:spPr>
          <a:xfrm>
            <a:off x="972313" y="2615185"/>
            <a:ext cx="2352039" cy="3261148"/>
          </a:xfrm>
        </p:spPr>
        <p:txBody>
          <a:bodyPr>
            <a:normAutofit/>
          </a:bodyPr>
          <a:lstStyle/>
          <a:p>
            <a:r>
              <a:rPr lang="en-US" sz="2800" dirty="0"/>
              <a:t>BART</a:t>
            </a:r>
          </a:p>
        </p:txBody>
      </p:sp>
      <p:sp>
        <p:nvSpPr>
          <p:cNvPr id="4" name="Content Placeholder 2">
            <a:extLst>
              <a:ext uri="{FF2B5EF4-FFF2-40B4-BE49-F238E27FC236}">
                <a16:creationId xmlns:a16="http://schemas.microsoft.com/office/drawing/2014/main" id="{454F8F5A-C224-12F4-4433-F3794E53642A}"/>
              </a:ext>
            </a:extLst>
          </p:cNvPr>
          <p:cNvSpPr txBox="1">
            <a:spLocks/>
          </p:cNvSpPr>
          <p:nvPr/>
        </p:nvSpPr>
        <p:spPr>
          <a:xfrm>
            <a:off x="2837686" y="2615185"/>
            <a:ext cx="2547618" cy="326440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T5 (Text-to-Text)</a:t>
            </a:r>
          </a:p>
        </p:txBody>
      </p:sp>
      <p:sp>
        <p:nvSpPr>
          <p:cNvPr id="5" name="Content Placeholder 2">
            <a:extLst>
              <a:ext uri="{FF2B5EF4-FFF2-40B4-BE49-F238E27FC236}">
                <a16:creationId xmlns:a16="http://schemas.microsoft.com/office/drawing/2014/main" id="{B85A242C-1067-302C-081E-D46AF649D209}"/>
              </a:ext>
            </a:extLst>
          </p:cNvPr>
          <p:cNvSpPr txBox="1">
            <a:spLocks/>
          </p:cNvSpPr>
          <p:nvPr/>
        </p:nvSpPr>
        <p:spPr>
          <a:xfrm>
            <a:off x="6565901" y="2602783"/>
            <a:ext cx="1748536" cy="327355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GPT-2</a:t>
            </a:r>
          </a:p>
        </p:txBody>
      </p:sp>
      <p:pic>
        <p:nvPicPr>
          <p:cNvPr id="2050" name="Picture 2" descr="Bart Simpson - Wikipedia">
            <a:extLst>
              <a:ext uri="{FF2B5EF4-FFF2-40B4-BE49-F238E27FC236}">
                <a16:creationId xmlns:a16="http://schemas.microsoft.com/office/drawing/2014/main" id="{2D3760FD-46BA-4454-73F6-5E0FC2C1F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495" y="3429001"/>
            <a:ext cx="2068822" cy="24473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4E432A6-7D1F-8214-D9C5-AE797F7DC322}"/>
              </a:ext>
            </a:extLst>
          </p:cNvPr>
          <p:cNvPicPr>
            <a:picLocks noChangeAspect="1"/>
          </p:cNvPicPr>
          <p:nvPr/>
        </p:nvPicPr>
        <p:blipFill>
          <a:blip r:embed="rId3"/>
          <a:stretch>
            <a:fillRect/>
          </a:stretch>
        </p:blipFill>
        <p:spPr>
          <a:xfrm>
            <a:off x="2838385" y="3360389"/>
            <a:ext cx="2581275" cy="2307314"/>
          </a:xfrm>
          <a:prstGeom prst="rect">
            <a:avLst/>
          </a:prstGeom>
        </p:spPr>
      </p:pic>
      <p:pic>
        <p:nvPicPr>
          <p:cNvPr id="1026" name="Picture 2" descr="Better Language Models and Their Implications">
            <a:extLst>
              <a:ext uri="{FF2B5EF4-FFF2-40B4-BE49-F238E27FC236}">
                <a16:creationId xmlns:a16="http://schemas.microsoft.com/office/drawing/2014/main" id="{BEB40F7D-38DA-4428-CF47-6AA2102843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3888" y="3429000"/>
            <a:ext cx="2432561" cy="223870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09ABE1B-7A85-E6F3-1830-7F9BAFF83C91}"/>
              </a:ext>
            </a:extLst>
          </p:cNvPr>
          <p:cNvSpPr txBox="1"/>
          <p:nvPr/>
        </p:nvSpPr>
        <p:spPr>
          <a:xfrm>
            <a:off x="9460678" y="2615185"/>
            <a:ext cx="2336476" cy="461665"/>
          </a:xfrm>
          <a:prstGeom prst="rect">
            <a:avLst/>
          </a:prstGeom>
          <a:noFill/>
        </p:spPr>
        <p:txBody>
          <a:bodyPr wrap="square">
            <a:spAutoFit/>
          </a:bodyPr>
          <a:lstStyle/>
          <a:p>
            <a:r>
              <a:rPr lang="en-US" sz="2400" dirty="0"/>
              <a:t>Pegasus</a:t>
            </a:r>
          </a:p>
        </p:txBody>
      </p:sp>
      <p:pic>
        <p:nvPicPr>
          <p:cNvPr id="11" name="Picture 2" descr="Pegasus | Data Model">
            <a:extLst>
              <a:ext uri="{FF2B5EF4-FFF2-40B4-BE49-F238E27FC236}">
                <a16:creationId xmlns:a16="http://schemas.microsoft.com/office/drawing/2014/main" id="{BF6E7B44-A02E-9DD7-A653-42BDB59446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53615" y="3360389"/>
            <a:ext cx="2336476" cy="2304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878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8012640-767A-4C13-A3AF-43ADE15EE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5BC9744A-EAF1-4DC8-86F4-3993C444EA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EC84EE41-863A-4DE9-9A51-4F014D68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85369"/>
            <a:ext cx="11147071" cy="246083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21E75F-D054-58FC-23F8-95164882E5FE}"/>
              </a:ext>
            </a:extLst>
          </p:cNvPr>
          <p:cNvSpPr>
            <a:spLocks noGrp="1"/>
          </p:cNvSpPr>
          <p:nvPr>
            <p:ph type="title"/>
          </p:nvPr>
        </p:nvSpPr>
        <p:spPr>
          <a:xfrm>
            <a:off x="482600" y="976160"/>
            <a:ext cx="10368901" cy="1493871"/>
          </a:xfrm>
        </p:spPr>
        <p:txBody>
          <a:bodyPr>
            <a:normAutofit/>
          </a:bodyPr>
          <a:lstStyle/>
          <a:p>
            <a:pPr>
              <a:lnSpc>
                <a:spcPct val="90000"/>
              </a:lnSpc>
            </a:pPr>
            <a:r>
              <a:rPr lang="en-US" sz="3500" dirty="0"/>
              <a:t>BART (Bidirectional Auto-Regressive Transformers)</a:t>
            </a:r>
          </a:p>
        </p:txBody>
      </p:sp>
      <p:cxnSp>
        <p:nvCxnSpPr>
          <p:cNvPr id="17" name="Straight Connector 16">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9416" y="2946207"/>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AC57D579-010A-437B-A09E-8BFEB2F5A7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4AD452DB-BBCD-FF9D-51D5-4A2A5ABDCE11}"/>
              </a:ext>
            </a:extLst>
          </p:cNvPr>
          <p:cNvGraphicFramePr>
            <a:graphicFrameLocks noGrp="1"/>
          </p:cNvGraphicFramePr>
          <p:nvPr>
            <p:ph idx="1"/>
            <p:extLst>
              <p:ext uri="{D42A27DB-BD31-4B8C-83A1-F6EECF244321}">
                <p14:modId xmlns:p14="http://schemas.microsoft.com/office/powerpoint/2010/main" val="2537612193"/>
              </p:ext>
            </p:extLst>
          </p:nvPr>
        </p:nvGraphicFramePr>
        <p:xfrm>
          <a:off x="482600" y="3306763"/>
          <a:ext cx="10507663" cy="2573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2296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7DB2-CC08-9784-5242-2BAD36AC389B}"/>
              </a:ext>
            </a:extLst>
          </p:cNvPr>
          <p:cNvSpPr>
            <a:spLocks noGrp="1"/>
          </p:cNvSpPr>
          <p:nvPr>
            <p:ph type="ctrTitle"/>
          </p:nvPr>
        </p:nvSpPr>
        <p:spPr>
          <a:xfrm>
            <a:off x="482600" y="978409"/>
            <a:ext cx="10506991" cy="484631"/>
          </a:xfrm>
        </p:spPr>
        <p:txBody>
          <a:bodyPr/>
          <a:lstStyle/>
          <a:p>
            <a:r>
              <a:rPr lang="en-IN" sz="3600" dirty="0"/>
              <a:t>Why not GPT-2?</a:t>
            </a:r>
          </a:p>
        </p:txBody>
      </p:sp>
      <p:sp>
        <p:nvSpPr>
          <p:cNvPr id="3" name="Subtitle 2">
            <a:extLst>
              <a:ext uri="{FF2B5EF4-FFF2-40B4-BE49-F238E27FC236}">
                <a16:creationId xmlns:a16="http://schemas.microsoft.com/office/drawing/2014/main" id="{12E081BC-DEFE-A7FA-E7A1-91F2A547FDF7}"/>
              </a:ext>
            </a:extLst>
          </p:cNvPr>
          <p:cNvSpPr>
            <a:spLocks noGrp="1"/>
          </p:cNvSpPr>
          <p:nvPr>
            <p:ph type="subTitle" idx="1"/>
          </p:nvPr>
        </p:nvSpPr>
        <p:spPr>
          <a:xfrm>
            <a:off x="482600" y="1463040"/>
            <a:ext cx="10506991" cy="4251960"/>
          </a:xfrm>
        </p:spPr>
        <p:txBody>
          <a:bodyPr>
            <a:normAutofit/>
          </a:bodyPr>
          <a:lstStyle/>
          <a:p>
            <a:pPr marL="342900" indent="-342900">
              <a:buFont typeface="Arial" panose="020B0604020202020204" pitchFamily="34" charset="0"/>
              <a:buChar char="•"/>
            </a:pPr>
            <a:r>
              <a:rPr lang="en-US" dirty="0"/>
              <a:t>Decoder-only architecture ,lacks full context like encoder-decoder models </a:t>
            </a:r>
          </a:p>
          <a:p>
            <a:r>
              <a:rPr lang="en-IN" sz="3600" dirty="0"/>
              <a:t>Why Pegasus?</a:t>
            </a:r>
          </a:p>
          <a:p>
            <a:pPr marL="571500" indent="-571500">
              <a:buFont typeface="Arial" panose="020B0604020202020204" pitchFamily="34" charset="0"/>
              <a:buChar char="•"/>
            </a:pPr>
            <a:r>
              <a:rPr lang="en-IN" sz="2600" dirty="0"/>
              <a:t>Fine tuned for Abstractive Summarization</a:t>
            </a:r>
          </a:p>
          <a:p>
            <a:pPr marL="571500" indent="-571500">
              <a:buFont typeface="Arial" panose="020B0604020202020204" pitchFamily="34" charset="0"/>
              <a:buChar char="•"/>
            </a:pPr>
            <a:r>
              <a:rPr lang="en-IN" sz="2600" dirty="0"/>
              <a:t>Uses Gap Sentence prediction</a:t>
            </a:r>
          </a:p>
          <a:p>
            <a:r>
              <a:rPr lang="en-IN" sz="3600" dirty="0"/>
              <a:t>Why not T5?</a:t>
            </a:r>
          </a:p>
          <a:p>
            <a:pPr marL="457200" indent="-457200">
              <a:buFont typeface="Arial" panose="020B0604020202020204" pitchFamily="34" charset="0"/>
              <a:buChar char="•"/>
            </a:pPr>
            <a:r>
              <a:rPr lang="en-IN" sz="2600" dirty="0"/>
              <a:t>T5 is general-purpose; BART is optimized for summarization.</a:t>
            </a:r>
            <a:endParaRPr lang="en-IN" sz="3600" dirty="0"/>
          </a:p>
          <a:p>
            <a:pPr marL="571500" indent="-571500">
              <a:buFont typeface="Arial" panose="020B0604020202020204" pitchFamily="34" charset="0"/>
              <a:buChar char="•"/>
            </a:pPr>
            <a:r>
              <a:rPr lang="en-IN" sz="2800" dirty="0"/>
              <a:t>Less targeted pretraining </a:t>
            </a:r>
            <a:endParaRPr lang="en-IN" sz="2600" dirty="0"/>
          </a:p>
          <a:p>
            <a:endParaRPr lang="en-IN" sz="3600" dirty="0"/>
          </a:p>
          <a:p>
            <a:pPr marL="571500" indent="-571500">
              <a:buFont typeface="Arial" panose="020B0604020202020204" pitchFamily="34" charset="0"/>
              <a:buChar char="•"/>
            </a:pPr>
            <a:endParaRPr lang="en-IN" sz="3600" dirty="0"/>
          </a:p>
          <a:p>
            <a:endParaRPr lang="en-US" sz="3600" dirty="0"/>
          </a:p>
        </p:txBody>
      </p:sp>
      <p:pic>
        <p:nvPicPr>
          <p:cNvPr id="3078" name="Picture 6" descr="paper review: “BART: Denoising Sequence-to-Sequence Pre-training for  Natural Language Generation, Translation, and Comprehension” | by Chadrick  | Medium">
            <a:extLst>
              <a:ext uri="{FF2B5EF4-FFF2-40B4-BE49-F238E27FC236}">
                <a16:creationId xmlns:a16="http://schemas.microsoft.com/office/drawing/2014/main" id="{FCC4C024-10E4-5C2A-E559-D6AF4BDA4D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336" y="4992624"/>
            <a:ext cx="4102128" cy="1115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508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8E48-3352-7DE3-37C1-38A06F73A230}"/>
              </a:ext>
            </a:extLst>
          </p:cNvPr>
          <p:cNvSpPr>
            <a:spLocks noGrp="1"/>
          </p:cNvSpPr>
          <p:nvPr>
            <p:ph type="title"/>
          </p:nvPr>
        </p:nvSpPr>
        <p:spPr>
          <a:xfrm>
            <a:off x="482600" y="1527048"/>
            <a:ext cx="10634472" cy="45719"/>
          </a:xfrm>
        </p:spPr>
        <p:txBody>
          <a:bodyPr/>
          <a:lstStyle/>
          <a:p>
            <a:endParaRPr lang="en-IN" dirty="0"/>
          </a:p>
        </p:txBody>
      </p:sp>
      <p:pic>
        <p:nvPicPr>
          <p:cNvPr id="3" name="Picture 4">
            <a:extLst>
              <a:ext uri="{FF2B5EF4-FFF2-40B4-BE49-F238E27FC236}">
                <a16:creationId xmlns:a16="http://schemas.microsoft.com/office/drawing/2014/main" id="{A72382B8-65DD-B8CD-5FB3-04800ADC84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6928" y="749808"/>
            <a:ext cx="10550144" cy="5148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784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4E09A-D7C0-6749-61A7-59B295E6C9CF}"/>
              </a:ext>
            </a:extLst>
          </p:cNvPr>
          <p:cNvSpPr>
            <a:spLocks noGrp="1"/>
          </p:cNvSpPr>
          <p:nvPr>
            <p:ph type="title"/>
          </p:nvPr>
        </p:nvSpPr>
        <p:spPr>
          <a:xfrm>
            <a:off x="482600" y="978408"/>
            <a:ext cx="10634472" cy="704088"/>
          </a:xfrm>
        </p:spPr>
        <p:txBody>
          <a:bodyPr/>
          <a:lstStyle/>
          <a:p>
            <a:pPr algn="ctr"/>
            <a:r>
              <a:rPr lang="en-IN" sz="5000" dirty="0"/>
              <a:t>Pegasus</a:t>
            </a:r>
          </a:p>
        </p:txBody>
      </p:sp>
      <p:pic>
        <p:nvPicPr>
          <p:cNvPr id="1026" name="Picture 2" descr="PEGASUS Explained | Papers With Code">
            <a:extLst>
              <a:ext uri="{FF2B5EF4-FFF2-40B4-BE49-F238E27FC236}">
                <a16:creationId xmlns:a16="http://schemas.microsoft.com/office/drawing/2014/main" id="{C27BA0DF-0F38-FA74-46B6-FE76EDA0F6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0599" y="1938528"/>
            <a:ext cx="7418473" cy="3941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625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10C47-DDA6-C58D-BE5A-1540EB66151A}"/>
              </a:ext>
            </a:extLst>
          </p:cNvPr>
          <p:cNvSpPr>
            <a:spLocks noGrp="1"/>
          </p:cNvSpPr>
          <p:nvPr>
            <p:ph type="title"/>
          </p:nvPr>
        </p:nvSpPr>
        <p:spPr>
          <a:xfrm>
            <a:off x="482600" y="679337"/>
            <a:ext cx="10634472" cy="598144"/>
          </a:xfrm>
        </p:spPr>
        <p:txBody>
          <a:bodyPr/>
          <a:lstStyle/>
          <a:p>
            <a:r>
              <a:rPr lang="en-US" sz="4000" dirty="0"/>
              <a:t>Metrics Used</a:t>
            </a:r>
          </a:p>
        </p:txBody>
      </p:sp>
      <p:sp>
        <p:nvSpPr>
          <p:cNvPr id="3" name="Content Placeholder 2">
            <a:extLst>
              <a:ext uri="{FF2B5EF4-FFF2-40B4-BE49-F238E27FC236}">
                <a16:creationId xmlns:a16="http://schemas.microsoft.com/office/drawing/2014/main" id="{0B0E64BD-B085-4FB4-6AD8-ECFF6D905021}"/>
              </a:ext>
            </a:extLst>
          </p:cNvPr>
          <p:cNvSpPr>
            <a:spLocks noGrp="1"/>
          </p:cNvSpPr>
          <p:nvPr>
            <p:ph idx="1"/>
          </p:nvPr>
        </p:nvSpPr>
        <p:spPr>
          <a:xfrm>
            <a:off x="546340" y="1623848"/>
            <a:ext cx="10506991" cy="4347184"/>
          </a:xfrm>
        </p:spPr>
        <p:txBody>
          <a:bodyPr>
            <a:normAutofit/>
          </a:bodyPr>
          <a:lstStyle/>
          <a:p>
            <a:r>
              <a:rPr lang="en-US" b="1" u="sng" dirty="0"/>
              <a:t>ROUGE (Recall-Oriented Understudy for </a:t>
            </a:r>
            <a:r>
              <a:rPr lang="en-US" b="1" u="sng" dirty="0" err="1"/>
              <a:t>Gisting</a:t>
            </a:r>
            <a:r>
              <a:rPr lang="en-US" b="1" u="sng" dirty="0"/>
              <a:t> Evaluation</a:t>
            </a:r>
            <a:r>
              <a:rPr lang="en-US" b="1" i="0" u="sng" dirty="0">
                <a:solidFill>
                  <a:srgbClr val="374151"/>
                </a:solidFill>
                <a:effectLst/>
                <a:latin typeface="Source Sans Pro" panose="020B0503030403020204" pitchFamily="34" charset="0"/>
              </a:rPr>
              <a:t>)</a:t>
            </a:r>
            <a:r>
              <a:rPr lang="en-US" dirty="0"/>
              <a:t>:</a:t>
            </a:r>
          </a:p>
          <a:p>
            <a:pPr marL="285750" indent="-285750">
              <a:buFont typeface="Arial" panose="020B0604020202020204" pitchFamily="34" charset="0"/>
              <a:buChar char="•"/>
            </a:pPr>
            <a:r>
              <a:rPr lang="en-US" sz="1300" dirty="0"/>
              <a:t>A metric used for evaluating automatic summarization and machine translation software in natural language processing</a:t>
            </a:r>
          </a:p>
          <a:p>
            <a:pPr marL="285750" indent="-285750">
              <a:buFont typeface="Arial" panose="020B0604020202020204" pitchFamily="34" charset="0"/>
              <a:buChar char="•"/>
            </a:pPr>
            <a:r>
              <a:rPr lang="en-US" sz="1300" dirty="0"/>
              <a:t>Compares an automatically produced summary or translation against a reference or a set of references (human-produced) summary or translation.</a:t>
            </a:r>
          </a:p>
          <a:p>
            <a:pPr marL="285750" indent="-285750">
              <a:buFont typeface="Arial" panose="020B0604020202020204" pitchFamily="34" charset="0"/>
              <a:buChar char="•"/>
            </a:pPr>
            <a:r>
              <a:rPr lang="en-US" sz="1300" dirty="0"/>
              <a:t>Case insensitive, meaning that upper case letters are treated the same way as lower-case letters</a:t>
            </a:r>
            <a:endParaRPr lang="en-US" u="sng" dirty="0"/>
          </a:p>
          <a:p>
            <a:r>
              <a:rPr lang="en-IN" sz="1300" b="1" dirty="0"/>
              <a:t>ROUGE-1</a:t>
            </a:r>
          </a:p>
          <a:p>
            <a:pPr marL="171450" indent="-171450">
              <a:buFont typeface="Arial" panose="020B0604020202020204" pitchFamily="34" charset="0"/>
              <a:buChar char="•"/>
            </a:pPr>
            <a:r>
              <a:rPr lang="en-US" sz="1300" dirty="0"/>
              <a:t>Selection – how much of the important words are present.</a:t>
            </a:r>
            <a:endParaRPr lang="en-IN" sz="1300" b="1" dirty="0"/>
          </a:p>
          <a:p>
            <a:r>
              <a:rPr lang="en-IN" sz="1300" b="1" dirty="0"/>
              <a:t>ROUGE-2</a:t>
            </a:r>
          </a:p>
          <a:p>
            <a:pPr marL="171450" indent="-171450">
              <a:buFont typeface="Arial" panose="020B0604020202020204" pitchFamily="34" charset="0"/>
              <a:buChar char="•"/>
            </a:pPr>
            <a:r>
              <a:rPr lang="en-US" sz="1300" dirty="0"/>
              <a:t>Fluency and co-occurrence – Are they correctly paired?</a:t>
            </a:r>
          </a:p>
          <a:p>
            <a:r>
              <a:rPr lang="en-IN" sz="1300" b="1" dirty="0"/>
              <a:t>ROUGE-L</a:t>
            </a:r>
          </a:p>
          <a:p>
            <a:pPr marL="171450" indent="-171450">
              <a:buFont typeface="Arial" panose="020B0604020202020204" pitchFamily="34" charset="0"/>
              <a:buChar char="•"/>
            </a:pPr>
            <a:r>
              <a:rPr lang="en-US" sz="1300" dirty="0"/>
              <a:t>Sentence-level structure similarity – respecting word order without requiring strict adjacency.</a:t>
            </a:r>
          </a:p>
        </p:txBody>
      </p:sp>
    </p:spTree>
    <p:extLst>
      <p:ext uri="{BB962C8B-B14F-4D97-AF65-F5344CB8AC3E}">
        <p14:creationId xmlns:p14="http://schemas.microsoft.com/office/powerpoint/2010/main" val="362987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6" name="Rectangle 15">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AB376B-E2A8-83B0-0EB6-7F648B6DDC4B}"/>
              </a:ext>
            </a:extLst>
          </p:cNvPr>
          <p:cNvSpPr>
            <a:spLocks noGrp="1"/>
          </p:cNvSpPr>
          <p:nvPr>
            <p:ph type="title"/>
          </p:nvPr>
        </p:nvSpPr>
        <p:spPr>
          <a:xfrm>
            <a:off x="6014678" y="702870"/>
            <a:ext cx="5614993" cy="3093468"/>
          </a:xfrm>
        </p:spPr>
        <p:txBody>
          <a:bodyPr vert="horz" lIns="91440" tIns="45720" rIns="91440" bIns="45720" rtlCol="0" anchor="b">
            <a:normAutofit/>
          </a:bodyPr>
          <a:lstStyle/>
          <a:p>
            <a:r>
              <a:rPr lang="en-US"/>
              <a:t>Data Overview</a:t>
            </a:r>
            <a:endParaRPr lang="en-US" dirty="0"/>
          </a:p>
        </p:txBody>
      </p:sp>
      <p:cxnSp>
        <p:nvCxnSpPr>
          <p:cNvPr id="18" name="Straight Connector 17">
            <a:extLst>
              <a:ext uri="{FF2B5EF4-FFF2-40B4-BE49-F238E27FC236}">
                <a16:creationId xmlns:a16="http://schemas.microsoft.com/office/drawing/2014/main" id="{FBE3B19C-5EF6-492A-AA6F-EC0C2F236D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7" name="Graphic 6" descr="Database">
            <a:extLst>
              <a:ext uri="{FF2B5EF4-FFF2-40B4-BE49-F238E27FC236}">
                <a16:creationId xmlns:a16="http://schemas.microsoft.com/office/drawing/2014/main" id="{4A7E842B-ECC9-6422-E9A7-D21517E16E7F}"/>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2600" y="917356"/>
            <a:ext cx="5026102" cy="5026102"/>
          </a:xfrm>
          <a:prstGeom prst="rect">
            <a:avLst/>
          </a:prstGeom>
        </p:spPr>
      </p:pic>
      <p:cxnSp>
        <p:nvCxnSpPr>
          <p:cNvPr id="20" name="Straight Connector 19">
            <a:extLst>
              <a:ext uri="{FF2B5EF4-FFF2-40B4-BE49-F238E27FC236}">
                <a16:creationId xmlns:a16="http://schemas.microsoft.com/office/drawing/2014/main" id="{02DB647E-7779-454B-9098-17E6CE33DD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24775899"/>
      </p:ext>
    </p:extLst>
  </p:cSld>
  <p:clrMapOvr>
    <a:masterClrMapping/>
  </p:clrMapOvr>
</p:sld>
</file>

<file path=ppt/theme/theme1.xml><?xml version="1.0" encoding="utf-8"?>
<a:theme xmlns:a="http://schemas.openxmlformats.org/drawingml/2006/main" name="LevelVTI">
  <a:themeElements>
    <a:clrScheme name="AnalogousFromLightSeed_2SEEDS">
      <a:dk1>
        <a:srgbClr val="000000"/>
      </a:dk1>
      <a:lt1>
        <a:srgbClr val="FFFFFF"/>
      </a:lt1>
      <a:dk2>
        <a:srgbClr val="2D2441"/>
      </a:dk2>
      <a:lt2>
        <a:srgbClr val="E8E6E2"/>
      </a:lt2>
      <a:accent1>
        <a:srgbClr val="7F93BA"/>
      </a:accent1>
      <a:accent2>
        <a:srgbClr val="7AA9B7"/>
      </a:accent2>
      <a:accent3>
        <a:srgbClr val="9996C6"/>
      </a:accent3>
      <a:accent4>
        <a:srgbClr val="BA927F"/>
      </a:accent4>
      <a:accent5>
        <a:srgbClr val="ADA383"/>
      </a:accent5>
      <a:accent6>
        <a:srgbClr val="A0A873"/>
      </a:accent6>
      <a:hlink>
        <a:srgbClr val="94805A"/>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
  <TotalTime>2158</TotalTime>
  <Words>1111</Words>
  <Application>Microsoft Office PowerPoint</Application>
  <PresentationFormat>Widescreen</PresentationFormat>
  <Paragraphs>218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Seaford</vt:lpstr>
      <vt:lpstr>Source Sans Pro</vt:lpstr>
      <vt:lpstr>LevelVTI</vt:lpstr>
      <vt:lpstr>Text Summarization using  Language Models</vt:lpstr>
      <vt:lpstr>Types of Summarization</vt:lpstr>
      <vt:lpstr>Transformers</vt:lpstr>
      <vt:lpstr>BART (Bidirectional Auto-Regressive Transformers)</vt:lpstr>
      <vt:lpstr>Why not GPT-2?</vt:lpstr>
      <vt:lpstr>PowerPoint Presentation</vt:lpstr>
      <vt:lpstr>Pegasus</vt:lpstr>
      <vt:lpstr>Metrics Used</vt:lpstr>
      <vt:lpstr>Data Overview</vt:lpstr>
      <vt:lpstr>Source:  https://www.kaggle.com/datasets/gowrishankarp/newspaper-text-summarization-cnn-dailymail</vt:lpstr>
      <vt:lpstr>Preprocessing</vt:lpstr>
      <vt:lpstr>Fine-tuning Transformers</vt:lpstr>
      <vt:lpstr>Fine-Tuning – Configuration Tracker</vt:lpstr>
      <vt:lpstr>Results </vt:lpstr>
      <vt:lpstr>BART</vt:lpstr>
      <vt:lpstr>Pegasus</vt:lpstr>
      <vt:lpstr>BART vs Pegasus</vt:lpstr>
      <vt:lpstr>Results – SHAP Explainer</vt:lpstr>
      <vt:lpstr>Result - Summarization</vt:lpstr>
      <vt:lpstr>CUDA Error: Out of Memory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Abstractive Text Summarization for Daily Mail and CNN Articles</dc:title>
  <dc:creator>12027147949</dc:creator>
  <cp:lastModifiedBy>SUHANA SHAIK</cp:lastModifiedBy>
  <cp:revision>54</cp:revision>
  <dcterms:created xsi:type="dcterms:W3CDTF">2022-12-10T19:23:21Z</dcterms:created>
  <dcterms:modified xsi:type="dcterms:W3CDTF">2025-04-29T06:25:32Z</dcterms:modified>
</cp:coreProperties>
</file>