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46ed48be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46ed48be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3c7ec4da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3c7ec4da1_3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Organizing the data: - Prep True/False Data prior to visualization tool</a:t>
            </a:r>
            <a:endParaRPr/>
          </a:p>
          <a:p>
            <a:pPr indent="0" lvl="0" marL="0" rtl="0" algn="l">
              <a:spcBef>
                <a:spcPts val="0"/>
              </a:spcBef>
              <a:spcAft>
                <a:spcPts val="0"/>
              </a:spcAft>
              <a:buClr>
                <a:schemeClr val="dk1"/>
              </a:buClr>
              <a:buSzPts val="1100"/>
              <a:buFont typeface="Arial"/>
              <a:buNone/>
            </a:pPr>
            <a:r>
              <a:rPr lang="en"/>
              <a:t>Interpreting data: Try out </a:t>
            </a:r>
            <a:r>
              <a:rPr lang="en"/>
              <a:t>different</a:t>
            </a:r>
            <a:r>
              <a:rPr lang="en"/>
              <a:t> viz, and rule out outlier data to ensure accuracy,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f50e0a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f50e0ac0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c7faf4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c7faf4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Raw Data - CSV comma separated values, create data set in Tableau</a:t>
            </a:r>
            <a:endParaRPr/>
          </a:p>
          <a:p>
            <a:pPr indent="-317500" lvl="0" marL="457200" rtl="0" algn="l">
              <a:spcBef>
                <a:spcPts val="0"/>
              </a:spcBef>
              <a:spcAft>
                <a:spcPts val="0"/>
              </a:spcAft>
              <a:buSzPts val="1400"/>
              <a:buChar char="●"/>
            </a:pPr>
            <a:r>
              <a:rPr lang="en"/>
              <a:t>Transform Data - converting field to date format, figure out how to summarize Boolean values → pivot table with all 19 Boolean fields within Tableau</a:t>
            </a:r>
            <a:endParaRPr/>
          </a:p>
          <a:p>
            <a:pPr indent="-317500" lvl="0" marL="457200" rtl="0" algn="l">
              <a:spcBef>
                <a:spcPts val="0"/>
              </a:spcBef>
              <a:spcAft>
                <a:spcPts val="0"/>
              </a:spcAft>
              <a:buSzPts val="1400"/>
              <a:buChar char="●"/>
            </a:pPr>
            <a:r>
              <a:rPr lang="en"/>
              <a:t>Create our vizzes by clicking and dragging appropriate fields into the worksheet → Tableau generates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601bf4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601bf4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c7ec4da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c7ec4da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c7faf4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c7faf4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c7ec4da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c7ec4da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“Ellis Act” is a state law which says that landlords have the unconditional right to evict tenants to “go out of business.” For an Ellis eviction, the landlord must remove all of the units in the building from the rental market, i.e., the landlord must evict all the tenants and cannot single out one tenant (for example, with low rent) and/or remove just one unit out of several from the rental market. The Ellis Act is included in the just causes for eviction under the Rent Ordinance as Section 37.9(a)13).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Ellis Act evictions generally are used to change the use of the building. Most Ellis evictions are used to convert rental units to condominiums, using loopholes in the condo law. If your Ellis eviction is intended to convert the apartments to condos see the “Condo &amp; TIC Conversions” section. Also, Ellis evictions are used to convert multi-unit buildings into single family homes that are mansions. For fighting these, see “Mergers &amp; Demolitions.”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Threats</a:t>
            </a:r>
            <a:endParaRPr/>
          </a:p>
          <a:p>
            <a:pPr indent="0" lvl="0" marL="0" rtl="0" algn="l">
              <a:spcBef>
                <a:spcPts val="0"/>
              </a:spcBef>
              <a:spcAft>
                <a:spcPts val="0"/>
              </a:spcAft>
              <a:buClr>
                <a:schemeClr val="dk1"/>
              </a:buClr>
              <a:buSzPts val="1100"/>
              <a:buFont typeface="Arial"/>
              <a:buNone/>
            </a:pPr>
            <a:r>
              <a:rPr lang="en"/>
              <a:t>Filing an Ellis Act with the Rent Board means that the re-rental restrictions will be recorded on the deed of the property. The record on the deed is regardless of whether or not the landlord completes the Ellis withdrawal. Thus landlords are motivated to issue Ellis “warnings” and “advisories” to the tenants. These “warnings” are not legal eviction notices but nonetheless are perceived as eviction notices by tenants. They usually warn that an Ellis will be coming in a month or two. (Especially when they want to simply sell a building since realtors report that vacant buildings are worth 20% more). See the strategies for dealing with threats of eviction. Don’t move based on a bluff!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Buyouts</a:t>
            </a:r>
            <a:endParaRPr/>
          </a:p>
          <a:p>
            <a:pPr indent="0" lvl="0" marL="0" rtl="0" algn="l">
              <a:spcBef>
                <a:spcPts val="0"/>
              </a:spcBef>
              <a:spcAft>
                <a:spcPts val="0"/>
              </a:spcAft>
              <a:buNone/>
            </a:pPr>
            <a:r>
              <a:rPr lang="en"/>
              <a:t>Offers to vacate for money (with implied threats of eviction) are regulated.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3c7ec4da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3c7ec4da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6c55db2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6c55db2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Most effected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Font typeface="Proxima Nova"/>
              <a:buNone/>
              <a:defRPr sz="4800">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pic>
        <p:nvPicPr>
          <p:cNvPr id="13" name="Google Shape;13;p2"/>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4" name="Google Shape;14;p2"/>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5" name="Google Shape;15;p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66" name="Google Shape;66;p11"/>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7" name="Google Shape;67;p11"/>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TOC">
  <p:cSld name="TITLE_ONLY_1">
    <p:spTree>
      <p:nvGrpSpPr>
        <p:cNvPr id="68" name="Shape 68"/>
        <p:cNvGrpSpPr/>
        <p:nvPr/>
      </p:nvGrpSpPr>
      <p:grpSpPr>
        <a:xfrm>
          <a:off x="0" y="0"/>
          <a:ext cx="0" cy="0"/>
          <a:chOff x="0" y="0"/>
          <a:chExt cx="0" cy="0"/>
        </a:xfrm>
      </p:grpSpPr>
      <p:sp>
        <p:nvSpPr>
          <p:cNvPr id="69" name="Google Shape;69;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70" name="Google Shape;70;p12"/>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71" name="Google Shape;71;p1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
        <p:nvSpPr>
          <p:cNvPr id="72" name="Google Shape;72;p12"/>
          <p:cNvSpPr txBox="1"/>
          <p:nvPr>
            <p:ph idx="1" type="subTitle"/>
          </p:nvPr>
        </p:nvSpPr>
        <p:spPr>
          <a:xfrm>
            <a:off x="567900" y="1188700"/>
            <a:ext cx="7113000" cy="553200"/>
          </a:xfrm>
          <a:prstGeom prst="rect">
            <a:avLst/>
          </a:prstGeom>
          <a:solidFill>
            <a:srgbClr val="CC0000"/>
          </a:solidFill>
        </p:spPr>
        <p:txBody>
          <a:bodyPr anchorCtr="0" anchor="ctr" bIns="91425" lIns="91425" spcFirstLastPara="1" rIns="91425" wrap="square" tIns="91425">
            <a:noAutofit/>
          </a:bodyPr>
          <a:lstStyle>
            <a:lvl1pPr lvl="0">
              <a:spcBef>
                <a:spcPts val="600"/>
              </a:spcBef>
              <a:spcAft>
                <a:spcPts val="0"/>
              </a:spcAft>
              <a:buNone/>
              <a:defRPr b="1" sz="1800">
                <a:solidFill>
                  <a:srgbClr val="FFFFFF"/>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73" name="Google Shape;73;p12"/>
          <p:cNvSpPr txBox="1"/>
          <p:nvPr>
            <p:ph idx="2" type="subTitle"/>
          </p:nvPr>
        </p:nvSpPr>
        <p:spPr>
          <a:xfrm>
            <a:off x="567900" y="1895510"/>
            <a:ext cx="7113000" cy="553200"/>
          </a:xfrm>
          <a:prstGeom prst="rect">
            <a:avLst/>
          </a:prstGeom>
          <a:solidFill>
            <a:srgbClr val="FFCC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4" name="Google Shape;74;p12"/>
          <p:cNvSpPr txBox="1"/>
          <p:nvPr>
            <p:ph idx="3" type="subTitle"/>
          </p:nvPr>
        </p:nvSpPr>
        <p:spPr>
          <a:xfrm>
            <a:off x="567900" y="2607171"/>
            <a:ext cx="7113000" cy="553200"/>
          </a:xfrm>
          <a:prstGeom prst="rect">
            <a:avLst/>
          </a:prstGeom>
          <a:solidFill>
            <a:srgbClr val="0099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5" name="Google Shape;75;p12"/>
          <p:cNvSpPr txBox="1"/>
          <p:nvPr>
            <p:ph idx="4" type="subTitle"/>
          </p:nvPr>
        </p:nvSpPr>
        <p:spPr>
          <a:xfrm>
            <a:off x="567900" y="3318831"/>
            <a:ext cx="7113000" cy="553200"/>
          </a:xfrm>
          <a:prstGeom prst="rect">
            <a:avLst/>
          </a:prstGeom>
          <a:solidFill>
            <a:srgbClr val="3366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6" name="Google Shape;76;p12"/>
          <p:cNvSpPr txBox="1"/>
          <p:nvPr>
            <p:ph idx="5" type="subTitle"/>
          </p:nvPr>
        </p:nvSpPr>
        <p:spPr>
          <a:xfrm>
            <a:off x="567900" y="4030501"/>
            <a:ext cx="7113000" cy="553200"/>
          </a:xfrm>
          <a:prstGeom prst="rect">
            <a:avLst/>
          </a:prstGeom>
          <a:solidFill>
            <a:srgbClr val="9900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 name="Shape 77"/>
        <p:cNvGrpSpPr/>
        <p:nvPr/>
      </p:nvGrpSpPr>
      <p:grpSpPr>
        <a:xfrm>
          <a:off x="0" y="0"/>
          <a:ext cx="0" cy="0"/>
          <a:chOff x="0" y="0"/>
          <a:chExt cx="0" cy="0"/>
        </a:xfrm>
      </p:grpSpPr>
      <p:sp>
        <p:nvSpPr>
          <p:cNvPr id="78" name="Google Shape;78;p13"/>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400"/>
              </a:spcBef>
              <a:spcAft>
                <a:spcPts val="0"/>
              </a:spcAft>
              <a:buSzPts val="1800"/>
              <a:buNone/>
              <a:defRPr sz="1800"/>
            </a:lvl1pPr>
          </a:lstStyle>
          <a:p/>
        </p:txBody>
      </p:sp>
      <p:pic>
        <p:nvPicPr>
          <p:cNvPr id="79" name="Google Shape;79;p13"/>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80" name="Google Shape;80;p1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sson Intro slide">
  <p:cSld name="TITLE_2">
    <p:spTree>
      <p:nvGrpSpPr>
        <p:cNvPr id="16" name="Shape 16"/>
        <p:cNvGrpSpPr/>
        <p:nvPr/>
      </p:nvGrpSpPr>
      <p:grpSpPr>
        <a:xfrm>
          <a:off x="0" y="0"/>
          <a:ext cx="0" cy="0"/>
          <a:chOff x="0" y="0"/>
          <a:chExt cx="0" cy="0"/>
        </a:xfrm>
      </p:grpSpPr>
      <p:sp>
        <p:nvSpPr>
          <p:cNvPr id="17" name="Google Shape;17;p3"/>
          <p:cNvSpPr txBox="1"/>
          <p:nvPr>
            <p:ph idx="1" type="subTitle"/>
          </p:nvPr>
        </p:nvSpPr>
        <p:spPr>
          <a:xfrm>
            <a:off x="415325" y="2815329"/>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18" name="Google Shape;18;p3"/>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19" name="Google Shape;19;p3"/>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20" name="Google Shape;20;p3"/>
          <p:cNvSpPr txBox="1"/>
          <p:nvPr>
            <p:ph type="title"/>
          </p:nvPr>
        </p:nvSpPr>
        <p:spPr>
          <a:xfrm>
            <a:off x="415325" y="1955400"/>
            <a:ext cx="7582500" cy="8598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sp>
        <p:nvSpPr>
          <p:cNvPr id="21" name="Google Shape;21;p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red">
  <p:cSld name="TITLE_1">
    <p:spTree>
      <p:nvGrpSpPr>
        <p:cNvPr id="22" name="Shape 22"/>
        <p:cNvGrpSpPr/>
        <p:nvPr/>
      </p:nvGrpSpPr>
      <p:grpSpPr>
        <a:xfrm>
          <a:off x="0" y="0"/>
          <a:ext cx="0" cy="0"/>
          <a:chOff x="0" y="0"/>
          <a:chExt cx="0" cy="0"/>
        </a:xfrm>
      </p:grpSpPr>
      <p:sp>
        <p:nvSpPr>
          <p:cNvPr id="23" name="Google Shape;23;p4"/>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25" name="Google Shape;25;p4"/>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26" name="Google Shape;26;p4"/>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27" name="Google Shape;27;p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yellow">
  <p:cSld name="TITLE_1_1">
    <p:spTree>
      <p:nvGrpSpPr>
        <p:cNvPr id="28" name="Shape 28"/>
        <p:cNvGrpSpPr/>
        <p:nvPr/>
      </p:nvGrpSpPr>
      <p:grpSpPr>
        <a:xfrm>
          <a:off x="0" y="0"/>
          <a:ext cx="0" cy="0"/>
          <a:chOff x="0" y="0"/>
          <a:chExt cx="0" cy="0"/>
        </a:xfrm>
      </p:grpSpPr>
      <p:sp>
        <p:nvSpPr>
          <p:cNvPr id="29" name="Google Shape;29;p5"/>
          <p:cNvSpPr/>
          <p:nvPr/>
        </p:nvSpPr>
        <p:spPr>
          <a:xfrm>
            <a:off x="0" y="0"/>
            <a:ext cx="9144000" cy="5062800"/>
          </a:xfrm>
          <a:prstGeom prst="foldedCorner">
            <a:avLst>
              <a:gd fmla="val 26236" name="adj"/>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1" name="Google Shape;31;p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2" name="Google Shape;32;p5"/>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3" name="Google Shape;33;p5"/>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green">
  <p:cSld name="TITLE_1_1_1">
    <p:spTree>
      <p:nvGrpSpPr>
        <p:cNvPr id="34" name="Shape 34"/>
        <p:cNvGrpSpPr/>
        <p:nvPr/>
      </p:nvGrpSpPr>
      <p:grpSpPr>
        <a:xfrm>
          <a:off x="0" y="0"/>
          <a:ext cx="0" cy="0"/>
          <a:chOff x="0" y="0"/>
          <a:chExt cx="0" cy="0"/>
        </a:xfrm>
      </p:grpSpPr>
      <p:sp>
        <p:nvSpPr>
          <p:cNvPr id="35" name="Google Shape;35;p6"/>
          <p:cNvSpPr/>
          <p:nvPr/>
        </p:nvSpPr>
        <p:spPr>
          <a:xfrm>
            <a:off x="0" y="0"/>
            <a:ext cx="9144000" cy="5062800"/>
          </a:xfrm>
          <a:prstGeom prst="foldedCorner">
            <a:avLst>
              <a:gd fmla="val 26236" name="adj"/>
            </a:avLst>
          </a:prstGeom>
          <a:solidFill>
            <a:srgbClr val="00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7" name="Google Shape;37;p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8" name="Google Shape;38;p6"/>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9" name="Google Shape;39;p6"/>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blue">
  <p:cSld name="TITLE_1_1_1_1">
    <p:spTree>
      <p:nvGrpSpPr>
        <p:cNvPr id="40" name="Shape 40"/>
        <p:cNvGrpSpPr/>
        <p:nvPr/>
      </p:nvGrpSpPr>
      <p:grpSpPr>
        <a:xfrm>
          <a:off x="0" y="0"/>
          <a:ext cx="0" cy="0"/>
          <a:chOff x="0" y="0"/>
          <a:chExt cx="0" cy="0"/>
        </a:xfrm>
      </p:grpSpPr>
      <p:sp>
        <p:nvSpPr>
          <p:cNvPr id="41" name="Google Shape;41;p7"/>
          <p:cNvSpPr/>
          <p:nvPr/>
        </p:nvSpPr>
        <p:spPr>
          <a:xfrm>
            <a:off x="0" y="0"/>
            <a:ext cx="9144000" cy="5062800"/>
          </a:xfrm>
          <a:prstGeom prst="foldedCorner">
            <a:avLst>
              <a:gd fmla="val 26236"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7"/>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3" name="Google Shape;43;p7"/>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44" name="Google Shape;44;p7"/>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45" name="Google Shape;45;p7"/>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purple">
  <p:cSld name="TITLE_1_1_1_1_1">
    <p:spTree>
      <p:nvGrpSpPr>
        <p:cNvPr id="46" name="Shape 46"/>
        <p:cNvGrpSpPr/>
        <p:nvPr/>
      </p:nvGrpSpPr>
      <p:grpSpPr>
        <a:xfrm>
          <a:off x="0" y="0"/>
          <a:ext cx="0" cy="0"/>
          <a:chOff x="0" y="0"/>
          <a:chExt cx="0" cy="0"/>
        </a:xfrm>
      </p:grpSpPr>
      <p:sp>
        <p:nvSpPr>
          <p:cNvPr id="47" name="Google Shape;47;p8"/>
          <p:cNvSpPr/>
          <p:nvPr/>
        </p:nvSpPr>
        <p:spPr>
          <a:xfrm>
            <a:off x="0" y="0"/>
            <a:ext cx="9144000" cy="5062800"/>
          </a:xfrm>
          <a:prstGeom prst="foldedCorner">
            <a:avLst>
              <a:gd fmla="val 26236" name="adj"/>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8"/>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9" name="Google Shape;49;p8"/>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0" name="Google Shape;50;p8"/>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1" name="Google Shape;51;p8"/>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2" name="Shape 52"/>
        <p:cNvGrpSpPr/>
        <p:nvPr/>
      </p:nvGrpSpPr>
      <p:grpSpPr>
        <a:xfrm>
          <a:off x="0" y="0"/>
          <a:ext cx="0" cy="0"/>
          <a:chOff x="0" y="0"/>
          <a:chExt cx="0" cy="0"/>
        </a:xfrm>
      </p:grpSpPr>
      <p:sp>
        <p:nvSpPr>
          <p:cNvPr id="53" name="Google Shape;53;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4" name="Google Shape;54;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Proxima Nova"/>
              <a:buChar char="●"/>
              <a:defRPr>
                <a:latin typeface="Proxima Nova"/>
                <a:ea typeface="Proxima Nova"/>
                <a:cs typeface="Proxima Nova"/>
                <a:sym typeface="Proxima Nova"/>
              </a:defRPr>
            </a:lvl1pPr>
            <a:lvl2pPr indent="-381000" lvl="1" marL="914400" rtl="0">
              <a:spcBef>
                <a:spcPts val="0"/>
              </a:spcBef>
              <a:spcAft>
                <a:spcPts val="0"/>
              </a:spcAft>
              <a:buSzPts val="2400"/>
              <a:buFont typeface="Proxima Nova"/>
              <a:buChar char="○"/>
              <a:defRPr>
                <a:latin typeface="Proxima Nova"/>
                <a:ea typeface="Proxima Nova"/>
                <a:cs typeface="Proxima Nova"/>
                <a:sym typeface="Proxima Nova"/>
              </a:defRPr>
            </a:lvl2pPr>
            <a:lvl3pPr indent="-342900" lvl="2" marL="1371600" rtl="0">
              <a:spcBef>
                <a:spcPts val="0"/>
              </a:spcBef>
              <a:spcAft>
                <a:spcPts val="0"/>
              </a:spcAft>
              <a:buSzPts val="1800"/>
              <a:buFont typeface="Proxima Nova"/>
              <a:buChar char="■"/>
              <a:defRPr>
                <a:latin typeface="Proxima Nova"/>
                <a:ea typeface="Proxima Nova"/>
                <a:cs typeface="Proxima Nova"/>
                <a:sym typeface="Proxima Nova"/>
              </a:defRPr>
            </a:lvl3pPr>
            <a:lvl4pPr indent="-342900" lvl="3" marL="1828800" rtl="0">
              <a:spcBef>
                <a:spcPts val="0"/>
              </a:spcBef>
              <a:spcAft>
                <a:spcPts val="0"/>
              </a:spcAft>
              <a:buSzPts val="1800"/>
              <a:buFont typeface="Proxima Nova"/>
              <a:buChar char="●"/>
              <a:defRPr>
                <a:latin typeface="Proxima Nova"/>
                <a:ea typeface="Proxima Nova"/>
                <a:cs typeface="Proxima Nova"/>
                <a:sym typeface="Proxima Nova"/>
              </a:defRPr>
            </a:lvl4pPr>
            <a:lvl5pPr indent="-342900" lvl="4" marL="2286000" rtl="0">
              <a:spcBef>
                <a:spcPts val="0"/>
              </a:spcBef>
              <a:spcAft>
                <a:spcPts val="0"/>
              </a:spcAft>
              <a:buSzPts val="1800"/>
              <a:buFont typeface="Proxima Nova"/>
              <a:buChar char="○"/>
              <a:defRPr>
                <a:latin typeface="Proxima Nova"/>
                <a:ea typeface="Proxima Nova"/>
                <a:cs typeface="Proxima Nova"/>
                <a:sym typeface="Proxima Nova"/>
              </a:defRPr>
            </a:lvl5pPr>
            <a:lvl6pPr indent="-330200" lvl="5" marL="2743200" rtl="0">
              <a:spcBef>
                <a:spcPts val="0"/>
              </a:spcBef>
              <a:spcAft>
                <a:spcPts val="0"/>
              </a:spcAft>
              <a:buSzPts val="1600"/>
              <a:buFont typeface="Proxima Nova"/>
              <a:buChar char="■"/>
              <a:defRPr>
                <a:latin typeface="Proxima Nova"/>
                <a:ea typeface="Proxima Nova"/>
                <a:cs typeface="Proxima Nova"/>
                <a:sym typeface="Proxima Nova"/>
              </a:defRPr>
            </a:lvl6pPr>
            <a:lvl7pPr indent="-330200" lvl="6" marL="3200400" rtl="0">
              <a:spcBef>
                <a:spcPts val="0"/>
              </a:spcBef>
              <a:spcAft>
                <a:spcPts val="0"/>
              </a:spcAft>
              <a:buSzPts val="1600"/>
              <a:buFont typeface="Proxima Nova"/>
              <a:buChar char="●"/>
              <a:defRPr>
                <a:latin typeface="Proxima Nova"/>
                <a:ea typeface="Proxima Nova"/>
                <a:cs typeface="Proxima Nova"/>
                <a:sym typeface="Proxima Nova"/>
              </a:defRPr>
            </a:lvl7pPr>
            <a:lvl8pPr indent="-317500" lvl="7" marL="3657600" rtl="0">
              <a:spcBef>
                <a:spcPts val="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0"/>
              </a:spcBef>
              <a:spcAft>
                <a:spcPts val="0"/>
              </a:spcAft>
              <a:buSzPts val="1400"/>
              <a:buFont typeface="Proxima Nova"/>
              <a:buChar char="■"/>
              <a:defRPr>
                <a:latin typeface="Proxima Nova"/>
                <a:ea typeface="Proxima Nova"/>
                <a:cs typeface="Proxima Nova"/>
                <a:sym typeface="Proxima Nova"/>
              </a:defRPr>
            </a:lvl9pPr>
          </a:lstStyle>
          <a:p/>
        </p:txBody>
      </p:sp>
      <p:pic>
        <p:nvPicPr>
          <p:cNvPr id="55" name="Google Shape;55;p9"/>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56" name="Google Shape;56;p9"/>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7" name="Google Shape;57;p9"/>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0"/>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0"/>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62" name="Google Shape;62;p10"/>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3" name="Google Shape;63;p10"/>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Proxima Nova"/>
              <a:buNone/>
              <a:defRPr b="1" sz="3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60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1pPr>
            <a:lvl2pPr indent="-381000" lvl="1" marL="914400" rtl="0">
              <a:lnSpc>
                <a:spcPct val="115000"/>
              </a:lnSpc>
              <a:spcBef>
                <a:spcPts val="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2pPr>
            <a:lvl3pPr indent="-342900" lvl="2" marL="13716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3pPr>
            <a:lvl4pPr indent="-342900" lvl="3" marL="18288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4pPr>
            <a:lvl5pPr indent="-342900" lvl="4" marL="22860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5pPr>
            <a:lvl6pPr indent="-330200" lvl="5" marL="27432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indent="-330200" lvl="6" marL="32004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cxnSp>
        <p:nvCxnSpPr>
          <p:cNvPr id="9" name="Google Shape;9;p1"/>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data.sfgov.org/Housing-and-Buildings/Eviction-Notices/5cei-gny5"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sftu.org/ellis/"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nvSpPr>
        <p:spPr>
          <a:xfrm>
            <a:off x="641050" y="1918175"/>
            <a:ext cx="79767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Proxima Nova"/>
                <a:ea typeface="Proxima Nova"/>
                <a:cs typeface="Proxima Nova"/>
                <a:sym typeface="Proxima Nova"/>
              </a:rPr>
              <a:t>Data </a:t>
            </a:r>
            <a:r>
              <a:rPr b="1" lang="en" sz="4000">
                <a:latin typeface="Proxima Nova"/>
                <a:ea typeface="Proxima Nova"/>
                <a:cs typeface="Proxima Nova"/>
                <a:sym typeface="Proxima Nova"/>
              </a:rPr>
              <a:t>Visualization</a:t>
            </a:r>
            <a:r>
              <a:rPr b="1" lang="en" sz="4000">
                <a:latin typeface="Proxima Nova"/>
                <a:ea typeface="Proxima Nova"/>
                <a:cs typeface="Proxima Nova"/>
                <a:sym typeface="Proxima Nova"/>
              </a:rPr>
              <a:t> Project</a:t>
            </a:r>
            <a:endParaRPr b="1" sz="4000">
              <a:latin typeface="Proxima Nova"/>
              <a:ea typeface="Proxima Nova"/>
              <a:cs typeface="Proxima Nova"/>
              <a:sym typeface="Proxima Nova"/>
            </a:endParaRPr>
          </a:p>
        </p:txBody>
      </p:sp>
      <p:sp>
        <p:nvSpPr>
          <p:cNvPr id="88" name="Google Shape;88;p15"/>
          <p:cNvSpPr txBox="1"/>
          <p:nvPr/>
        </p:nvSpPr>
        <p:spPr>
          <a:xfrm>
            <a:off x="652000" y="3581525"/>
            <a:ext cx="6719400" cy="10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Pod: Tekle Gebrezgabhier, Catherine Tan, Lily Tao, Linda Tran</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Data Analytics Program, Cohort 65</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Fall 2019</a:t>
            </a:r>
            <a:endParaRPr sz="1800">
              <a:latin typeface="Proxima Nova"/>
              <a:ea typeface="Proxima Nova"/>
              <a:cs typeface="Proxima Nova"/>
              <a:sym typeface="Proxima Nova"/>
            </a:endParaRPr>
          </a:p>
        </p:txBody>
      </p:sp>
      <p:pic>
        <p:nvPicPr>
          <p:cNvPr id="89" name="Google Shape;89;p15"/>
          <p:cNvPicPr preferRelativeResize="0"/>
          <p:nvPr/>
        </p:nvPicPr>
        <p:blipFill rotWithShape="1">
          <a:blip r:embed="rId3">
            <a:alphaModFix/>
          </a:blip>
          <a:srcRect b="0" l="0" r="0" t="0"/>
          <a:stretch/>
        </p:blipFill>
        <p:spPr>
          <a:xfrm>
            <a:off x="415325" y="439475"/>
            <a:ext cx="3356400" cy="1554900"/>
          </a:xfrm>
          <a:prstGeom prst="rect">
            <a:avLst/>
          </a:prstGeom>
          <a:noFill/>
          <a:ln>
            <a:noFill/>
          </a:ln>
        </p:spPr>
      </p:pic>
      <p:sp>
        <p:nvSpPr>
          <p:cNvPr id="90" name="Google Shape;90;p15"/>
          <p:cNvSpPr txBox="1"/>
          <p:nvPr/>
        </p:nvSpPr>
        <p:spPr>
          <a:xfrm>
            <a:off x="652000" y="2676275"/>
            <a:ext cx="7802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Analysis of Evictions in San Francisco from 1997-2019</a:t>
            </a:r>
            <a:endParaRPr sz="18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Geographical Impact</a:t>
            </a:r>
            <a:endParaRPr/>
          </a:p>
        </p:txBody>
      </p:sp>
      <p:pic>
        <p:nvPicPr>
          <p:cNvPr id="162" name="Google Shape;162;p24"/>
          <p:cNvPicPr preferRelativeResize="0"/>
          <p:nvPr/>
        </p:nvPicPr>
        <p:blipFill>
          <a:blip r:embed="rId3">
            <a:alphaModFix/>
          </a:blip>
          <a:stretch>
            <a:fillRect/>
          </a:stretch>
        </p:blipFill>
        <p:spPr>
          <a:xfrm>
            <a:off x="86100" y="1168200"/>
            <a:ext cx="3052125" cy="2185646"/>
          </a:xfrm>
          <a:prstGeom prst="rect">
            <a:avLst/>
          </a:prstGeom>
          <a:noFill/>
          <a:ln>
            <a:noFill/>
          </a:ln>
        </p:spPr>
      </p:pic>
      <p:pic>
        <p:nvPicPr>
          <p:cNvPr id="163" name="Google Shape;163;p24"/>
          <p:cNvPicPr preferRelativeResize="0"/>
          <p:nvPr/>
        </p:nvPicPr>
        <p:blipFill>
          <a:blip r:embed="rId4">
            <a:alphaModFix/>
          </a:blip>
          <a:stretch>
            <a:fillRect/>
          </a:stretch>
        </p:blipFill>
        <p:spPr>
          <a:xfrm>
            <a:off x="3138226" y="1215775"/>
            <a:ext cx="2773676" cy="2090500"/>
          </a:xfrm>
          <a:prstGeom prst="rect">
            <a:avLst/>
          </a:prstGeom>
          <a:noFill/>
          <a:ln>
            <a:noFill/>
          </a:ln>
        </p:spPr>
      </p:pic>
      <p:sp>
        <p:nvSpPr>
          <p:cNvPr id="164" name="Google Shape;164;p24"/>
          <p:cNvSpPr txBox="1"/>
          <p:nvPr/>
        </p:nvSpPr>
        <p:spPr>
          <a:xfrm>
            <a:off x="159100" y="3353850"/>
            <a:ext cx="21342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Owner Moved In</a:t>
            </a:r>
            <a:endParaRPr b="1">
              <a:latin typeface="Proxima Nova"/>
              <a:ea typeface="Proxima Nova"/>
              <a:cs typeface="Proxima Nova"/>
              <a:sym typeface="Proxima Nova"/>
            </a:endParaRPr>
          </a:p>
        </p:txBody>
      </p:sp>
      <p:sp>
        <p:nvSpPr>
          <p:cNvPr id="165" name="Google Shape;165;p24"/>
          <p:cNvSpPr txBox="1"/>
          <p:nvPr/>
        </p:nvSpPr>
        <p:spPr>
          <a:xfrm>
            <a:off x="3738250" y="3306275"/>
            <a:ext cx="2041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Breach</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66" name="Google Shape;166;p24"/>
          <p:cNvPicPr preferRelativeResize="0"/>
          <p:nvPr/>
        </p:nvPicPr>
        <p:blipFill>
          <a:blip r:embed="rId5">
            <a:alphaModFix/>
          </a:blip>
          <a:stretch>
            <a:fillRect/>
          </a:stretch>
        </p:blipFill>
        <p:spPr>
          <a:xfrm>
            <a:off x="6204250" y="1215775"/>
            <a:ext cx="2482550" cy="2090500"/>
          </a:xfrm>
          <a:prstGeom prst="rect">
            <a:avLst/>
          </a:prstGeom>
          <a:noFill/>
          <a:ln>
            <a:noFill/>
          </a:ln>
        </p:spPr>
      </p:pic>
      <p:sp>
        <p:nvSpPr>
          <p:cNvPr id="167" name="Google Shape;167;p24"/>
          <p:cNvSpPr txBox="1"/>
          <p:nvPr/>
        </p:nvSpPr>
        <p:spPr>
          <a:xfrm>
            <a:off x="6442625" y="3473200"/>
            <a:ext cx="20415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Nuisance</a:t>
            </a:r>
            <a:endParaRPr b="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p:nvPr/>
        </p:nvSpPr>
        <p:spPr>
          <a:xfrm flipH="1" rot="10800000">
            <a:off x="150" y="5339567"/>
            <a:ext cx="9143700" cy="5532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sp>
        <p:nvSpPr>
          <p:cNvPr id="173" name="Google Shape;173;p25"/>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latin typeface="Proxima Nova"/>
                <a:ea typeface="Proxima Nova"/>
                <a:cs typeface="Proxima Nova"/>
                <a:sym typeface="Proxima Nova"/>
              </a:rPr>
              <a:t>Interpreting the data through different </a:t>
            </a:r>
            <a:r>
              <a:rPr b="1" lang="en" sz="1800">
                <a:latin typeface="Proxima Nova"/>
                <a:ea typeface="Proxima Nova"/>
                <a:cs typeface="Proxima Nova"/>
                <a:sym typeface="Proxima Nova"/>
              </a:rPr>
              <a:t>lens</a:t>
            </a:r>
            <a:endParaRPr b="1" sz="1800">
              <a:latin typeface="Proxima Nova"/>
              <a:ea typeface="Proxima Nova"/>
              <a:cs typeface="Proxima Nova"/>
              <a:sym typeface="Proxima Nova"/>
            </a:endParaRPr>
          </a:p>
        </p:txBody>
      </p:sp>
      <p:sp>
        <p:nvSpPr>
          <p:cNvPr id="174" name="Google Shape;174;p25"/>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latin typeface="Proxima Nova"/>
                <a:ea typeface="Proxima Nova"/>
                <a:cs typeface="Proxima Nova"/>
                <a:sym typeface="Proxima Nova"/>
              </a:rPr>
              <a:t>How data analytics help with social justice</a:t>
            </a:r>
            <a:endParaRPr b="1" sz="1800">
              <a:latin typeface="Proxima Nova"/>
              <a:ea typeface="Proxima Nova"/>
              <a:cs typeface="Proxima Nova"/>
              <a:sym typeface="Proxima Nova"/>
            </a:endParaRPr>
          </a:p>
        </p:txBody>
      </p:sp>
      <p:sp>
        <p:nvSpPr>
          <p:cNvPr id="175" name="Google Shape;175;p25"/>
          <p:cNvSpPr/>
          <p:nvPr/>
        </p:nvSpPr>
        <p:spPr>
          <a:xfrm>
            <a:off x="523975" y="1183850"/>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latin typeface="Proxima Nova"/>
                <a:ea typeface="Proxima Nova"/>
                <a:cs typeface="Proxima Nova"/>
                <a:sym typeface="Proxima Nova"/>
              </a:rPr>
              <a:t>Organizing</a:t>
            </a:r>
            <a:r>
              <a:rPr b="1" lang="en" sz="1800">
                <a:latin typeface="Proxima Nova"/>
                <a:ea typeface="Proxima Nova"/>
                <a:cs typeface="Proxima Nova"/>
                <a:sym typeface="Proxima Nova"/>
              </a:rPr>
              <a:t> the data</a:t>
            </a:r>
            <a:endParaRPr b="1" sz="1800">
              <a:latin typeface="Proxima Nova"/>
              <a:ea typeface="Proxima Nova"/>
              <a:cs typeface="Proxima Nova"/>
              <a:sym typeface="Proxima Nova"/>
            </a:endParaRPr>
          </a:p>
        </p:txBody>
      </p:sp>
      <p:sp>
        <p:nvSpPr>
          <p:cNvPr id="176" name="Google Shape;17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p:nvPr/>
        </p:nvSpPr>
        <p:spPr>
          <a:xfrm flipH="1" rot="10800000">
            <a:off x="150" y="5339567"/>
            <a:ext cx="9143700" cy="5532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sp>
        <p:nvSpPr>
          <p:cNvPr id="96" name="Google Shape;96;p16"/>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latin typeface="Proxima Nova"/>
                <a:ea typeface="Proxima Nova"/>
                <a:cs typeface="Proxima Nova"/>
                <a:sym typeface="Proxima Nova"/>
              </a:rPr>
              <a:t>Data </a:t>
            </a:r>
            <a:r>
              <a:rPr b="1" lang="en" sz="1800">
                <a:latin typeface="Proxima Nova"/>
                <a:ea typeface="Proxima Nova"/>
                <a:cs typeface="Proxima Nova"/>
                <a:sym typeface="Proxima Nova"/>
              </a:rPr>
              <a:t>Visualizations: Bar, Times Series, Geographical Charts</a:t>
            </a:r>
            <a:endParaRPr b="1" sz="1800">
              <a:latin typeface="Proxima Nova"/>
              <a:ea typeface="Proxima Nova"/>
              <a:cs typeface="Proxima Nova"/>
              <a:sym typeface="Proxima Nova"/>
            </a:endParaRPr>
          </a:p>
        </p:txBody>
      </p:sp>
      <p:sp>
        <p:nvSpPr>
          <p:cNvPr id="97" name="Google Shape;97;p16"/>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latin typeface="Proxima Nova"/>
                <a:ea typeface="Proxima Nova"/>
                <a:cs typeface="Proxima Nova"/>
                <a:sym typeface="Proxima Nova"/>
              </a:rPr>
              <a:t>Observations: Insights Derived from Data</a:t>
            </a:r>
            <a:endParaRPr b="1" sz="1800">
              <a:latin typeface="Proxima Nova"/>
              <a:ea typeface="Proxima Nova"/>
              <a:cs typeface="Proxima Nova"/>
              <a:sym typeface="Proxima Nova"/>
            </a:endParaRPr>
          </a:p>
        </p:txBody>
      </p:sp>
      <p:sp>
        <p:nvSpPr>
          <p:cNvPr id="98" name="Google Shape;98;p16"/>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800"/>
              <a:buFont typeface="Arial"/>
              <a:buNone/>
            </a:pPr>
            <a:r>
              <a:rPr b="1" lang="en" sz="1800">
                <a:latin typeface="Proxima Nova"/>
                <a:ea typeface="Proxima Nova"/>
                <a:cs typeface="Proxima Nova"/>
                <a:sym typeface="Proxima Nova"/>
              </a:rPr>
              <a:t>Conclusion</a:t>
            </a:r>
            <a:endParaRPr b="1" sz="1800">
              <a:latin typeface="Proxima Nova"/>
              <a:ea typeface="Proxima Nova"/>
              <a:cs typeface="Proxima Nova"/>
              <a:sym typeface="Proxima Nova"/>
            </a:endParaRPr>
          </a:p>
        </p:txBody>
      </p:sp>
      <p:sp>
        <p:nvSpPr>
          <p:cNvPr id="99" name="Google Shape;99;p16"/>
          <p:cNvSpPr/>
          <p:nvPr/>
        </p:nvSpPr>
        <p:spPr>
          <a:xfrm>
            <a:off x="523975" y="1183850"/>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latin typeface="Proxima Nova"/>
                <a:ea typeface="Proxima Nova"/>
                <a:cs typeface="Proxima Nova"/>
                <a:sym typeface="Proxima Nova"/>
              </a:rPr>
              <a:t>Introduction</a:t>
            </a:r>
            <a:endParaRPr b="1" sz="1800">
              <a:latin typeface="Proxima Nova"/>
              <a:ea typeface="Proxima Nova"/>
              <a:cs typeface="Proxima Nova"/>
              <a:sym typeface="Proxima Nova"/>
            </a:endParaRPr>
          </a:p>
        </p:txBody>
      </p:sp>
      <p:sp>
        <p:nvSpPr>
          <p:cNvPr id="100" name="Google Shape;100;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6" name="Google Shape;106;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1400"/>
              <a:t>Data Source</a:t>
            </a:r>
            <a:r>
              <a:rPr lang="en" sz="1400"/>
              <a:t> -  </a:t>
            </a:r>
            <a:r>
              <a:rPr lang="en" sz="1400" u="sng">
                <a:solidFill>
                  <a:schemeClr val="hlink"/>
                </a:solidFill>
                <a:hlinkClick r:id="rId3"/>
              </a:rPr>
              <a:t>https://data.sfgov.org/Housing-and-Buildings/Eviction-Notices/5cei-gny5</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rPr b="1" lang="en" sz="1400"/>
              <a:t>Data</a:t>
            </a:r>
            <a:r>
              <a:rPr lang="en" sz="1400"/>
              <a:t> -  41,043 data points with (alpha)numeric, Boolean true/false, date, </a:t>
            </a:r>
            <a:r>
              <a:rPr lang="en" sz="1400"/>
              <a:t>geographical, text string values</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rPr b="1" lang="en" sz="1400"/>
              <a:t>Visualization Tool</a:t>
            </a:r>
            <a:endParaRPr b="1" sz="1400"/>
          </a:p>
          <a:p>
            <a:pPr indent="0" lvl="0" marL="0" rtl="0" algn="l">
              <a:lnSpc>
                <a:spcPct val="100000"/>
              </a:lnSpc>
              <a:spcBef>
                <a:spcPts val="600"/>
              </a:spcBef>
              <a:spcAft>
                <a:spcPts val="0"/>
              </a:spcAft>
              <a:buNone/>
            </a:pPr>
            <a:r>
              <a:t/>
            </a:r>
            <a:endParaRPr b="1" sz="1400"/>
          </a:p>
          <a:p>
            <a:pPr indent="0" lvl="0" marL="0" rtl="0" algn="l">
              <a:lnSpc>
                <a:spcPct val="100000"/>
              </a:lnSpc>
              <a:spcBef>
                <a:spcPts val="600"/>
              </a:spcBef>
              <a:spcAft>
                <a:spcPts val="0"/>
              </a:spcAft>
              <a:buNone/>
            </a:pPr>
            <a:r>
              <a:rPr b="1" lang="en" sz="1400"/>
              <a:t>Data Prep Process</a:t>
            </a:r>
            <a:endParaRPr b="1"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b="1" sz="1400"/>
          </a:p>
        </p:txBody>
      </p:sp>
      <p:pic>
        <p:nvPicPr>
          <p:cNvPr id="107" name="Google Shape;107;p17"/>
          <p:cNvPicPr preferRelativeResize="0"/>
          <p:nvPr/>
        </p:nvPicPr>
        <p:blipFill>
          <a:blip r:embed="rId4">
            <a:alphaModFix/>
          </a:blip>
          <a:stretch>
            <a:fillRect/>
          </a:stretch>
        </p:blipFill>
        <p:spPr>
          <a:xfrm>
            <a:off x="2196225" y="2132238"/>
            <a:ext cx="1801848" cy="945977"/>
          </a:xfrm>
          <a:prstGeom prst="rect">
            <a:avLst/>
          </a:prstGeom>
          <a:noFill/>
          <a:ln>
            <a:noFill/>
          </a:ln>
        </p:spPr>
      </p:pic>
      <p:sp>
        <p:nvSpPr>
          <p:cNvPr id="108" name="Google Shape;108;p17"/>
          <p:cNvSpPr/>
          <p:nvPr/>
        </p:nvSpPr>
        <p:spPr>
          <a:xfrm>
            <a:off x="1184500" y="3470750"/>
            <a:ext cx="1395468" cy="1073412"/>
          </a:xfrm>
          <a:prstGeom prst="cloud">
            <a:avLst/>
          </a:prstGeom>
          <a:gradFill>
            <a:gsLst>
              <a:gs pos="0">
                <a:srgbClr val="D4E5F5"/>
              </a:gs>
              <a:gs pos="100000">
                <a:srgbClr val="70A4D5"/>
              </a:gs>
            </a:gsLst>
            <a:lin ang="5400012" scaled="0"/>
          </a:gra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rPr>
              <a:t>Raw Data</a:t>
            </a:r>
            <a:endParaRPr>
              <a:solidFill>
                <a:srgbClr val="0B5394"/>
              </a:solidFill>
            </a:endParaRPr>
          </a:p>
        </p:txBody>
      </p:sp>
      <p:sp>
        <p:nvSpPr>
          <p:cNvPr id="109" name="Google Shape;109;p17"/>
          <p:cNvSpPr/>
          <p:nvPr/>
        </p:nvSpPr>
        <p:spPr>
          <a:xfrm>
            <a:off x="4272413" y="3486050"/>
            <a:ext cx="1073400" cy="1073400"/>
          </a:xfrm>
          <a:prstGeom prst="foldedCorner">
            <a:avLst>
              <a:gd fmla="val 16667" name="adj"/>
            </a:avLst>
          </a:prstGeom>
          <a:gradFill>
            <a:gsLst>
              <a:gs pos="0">
                <a:srgbClr val="D4E5F5"/>
              </a:gs>
              <a:gs pos="100000">
                <a:srgbClr val="70A4D5"/>
              </a:gs>
            </a:gsLst>
            <a:lin ang="5400012" scaled="0"/>
          </a:gra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rPr>
              <a:t>Transform Data</a:t>
            </a:r>
            <a:endParaRPr>
              <a:solidFill>
                <a:srgbClr val="0B5394"/>
              </a:solidFill>
            </a:endParaRPr>
          </a:p>
        </p:txBody>
      </p:sp>
      <p:sp>
        <p:nvSpPr>
          <p:cNvPr id="110" name="Google Shape;110;p17"/>
          <p:cNvSpPr/>
          <p:nvPr/>
        </p:nvSpPr>
        <p:spPr>
          <a:xfrm>
            <a:off x="2924675" y="3754400"/>
            <a:ext cx="1073400" cy="536700"/>
          </a:xfrm>
          <a:prstGeom prst="rightArrow">
            <a:avLst>
              <a:gd fmla="val 50000" name="adj1"/>
              <a:gd fmla="val 50000" name="adj2"/>
            </a:avLst>
          </a:prstGeom>
          <a:solidFill>
            <a:srgbClr val="6FA8DC"/>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Load Data</a:t>
            </a:r>
            <a:endParaRPr b="1" sz="1000">
              <a:solidFill>
                <a:srgbClr val="FFFFFF"/>
              </a:solidFill>
            </a:endParaRPr>
          </a:p>
        </p:txBody>
      </p:sp>
      <p:sp>
        <p:nvSpPr>
          <p:cNvPr id="111" name="Google Shape;111;p17"/>
          <p:cNvSpPr/>
          <p:nvPr/>
        </p:nvSpPr>
        <p:spPr>
          <a:xfrm>
            <a:off x="6947225" y="3486050"/>
            <a:ext cx="1144200" cy="1073400"/>
          </a:xfrm>
          <a:prstGeom prst="verticalScroll">
            <a:avLst>
              <a:gd fmla="val 12500" name="adj"/>
            </a:avLst>
          </a:prstGeom>
          <a:gradFill>
            <a:gsLst>
              <a:gs pos="0">
                <a:srgbClr val="D4E5F5"/>
              </a:gs>
              <a:gs pos="100000">
                <a:srgbClr val="70A4D5"/>
              </a:gs>
            </a:gsLst>
            <a:lin ang="5400012" scaled="0"/>
          </a:gra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rPr>
              <a:t>Tableau Viz</a:t>
            </a:r>
            <a:endParaRPr>
              <a:solidFill>
                <a:srgbClr val="0B5394"/>
              </a:solidFill>
            </a:endParaRPr>
          </a:p>
        </p:txBody>
      </p:sp>
      <p:sp>
        <p:nvSpPr>
          <p:cNvPr id="112" name="Google Shape;112;p17"/>
          <p:cNvSpPr/>
          <p:nvPr/>
        </p:nvSpPr>
        <p:spPr>
          <a:xfrm>
            <a:off x="5620175" y="3759500"/>
            <a:ext cx="1052700" cy="526500"/>
          </a:xfrm>
          <a:prstGeom prst="rightArrow">
            <a:avLst>
              <a:gd fmla="val 50000" name="adj1"/>
              <a:gd fmla="val 50000" name="adj2"/>
            </a:avLst>
          </a:prstGeom>
          <a:solidFill>
            <a:srgbClr val="6FA8DC"/>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Write Data</a:t>
            </a:r>
            <a:endParaRPr b="1" sz="1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 Chart - </a:t>
            </a:r>
            <a:r>
              <a:rPr lang="en"/>
              <a:t>Reasons for Eviction</a:t>
            </a:r>
            <a:endParaRPr/>
          </a:p>
        </p:txBody>
      </p:sp>
      <p:sp>
        <p:nvSpPr>
          <p:cNvPr id="118" name="Google Shape;118;p18"/>
          <p:cNvSpPr txBox="1"/>
          <p:nvPr>
            <p:ph idx="1" type="body"/>
          </p:nvPr>
        </p:nvSpPr>
        <p:spPr>
          <a:xfrm>
            <a:off x="616450" y="1063375"/>
            <a:ext cx="2191800" cy="37713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400"/>
              <a:t>This bar chart shows:</a:t>
            </a:r>
            <a:endParaRPr sz="1400"/>
          </a:p>
          <a:p>
            <a:pPr indent="-317500" lvl="0" marL="457200" rtl="0" algn="l">
              <a:lnSpc>
                <a:spcPct val="150000"/>
              </a:lnSpc>
              <a:spcBef>
                <a:spcPts val="600"/>
              </a:spcBef>
              <a:spcAft>
                <a:spcPts val="0"/>
              </a:spcAft>
              <a:buSzPts val="1400"/>
              <a:buChar char="●"/>
            </a:pPr>
            <a:r>
              <a:rPr lang="en" sz="1400"/>
              <a:t>19 reasons for eviction</a:t>
            </a:r>
            <a:endParaRPr sz="1400"/>
          </a:p>
          <a:p>
            <a:pPr indent="-317500" lvl="0" marL="457200" rtl="0" algn="l">
              <a:lnSpc>
                <a:spcPct val="150000"/>
              </a:lnSpc>
              <a:spcBef>
                <a:spcPts val="0"/>
              </a:spcBef>
              <a:spcAft>
                <a:spcPts val="0"/>
              </a:spcAft>
              <a:buSzPts val="1400"/>
              <a:buChar char="●"/>
            </a:pPr>
            <a:r>
              <a:rPr lang="en" sz="1400"/>
              <a:t>The Owner move in has the maximum of number of records</a:t>
            </a:r>
            <a:endParaRPr sz="1400"/>
          </a:p>
          <a:p>
            <a:pPr indent="-317500" lvl="0" marL="457200" rtl="0" algn="l">
              <a:lnSpc>
                <a:spcPct val="150000"/>
              </a:lnSpc>
              <a:spcBef>
                <a:spcPts val="0"/>
              </a:spcBef>
              <a:spcAft>
                <a:spcPts val="0"/>
              </a:spcAft>
              <a:buSzPts val="1400"/>
              <a:buChar char="●"/>
            </a:pPr>
            <a:r>
              <a:rPr lang="en" sz="1400"/>
              <a:t>Lead </a:t>
            </a:r>
            <a:r>
              <a:rPr lang="en" sz="1400"/>
              <a:t>remediation</a:t>
            </a:r>
            <a:r>
              <a:rPr lang="en" sz="1400"/>
              <a:t> has the minimum value of records</a:t>
            </a:r>
            <a:endParaRPr sz="1400"/>
          </a:p>
        </p:txBody>
      </p:sp>
      <p:pic>
        <p:nvPicPr>
          <p:cNvPr id="119" name="Google Shape;119;p18"/>
          <p:cNvPicPr preferRelativeResize="0"/>
          <p:nvPr/>
        </p:nvPicPr>
        <p:blipFill rotWithShape="1">
          <a:blip r:embed="rId3">
            <a:alphaModFix/>
          </a:blip>
          <a:srcRect b="0" l="0" r="1136" t="2362"/>
          <a:stretch/>
        </p:blipFill>
        <p:spPr>
          <a:xfrm>
            <a:off x="3139325" y="1154575"/>
            <a:ext cx="5157450" cy="3771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Eviction Reasons</a:t>
            </a:r>
            <a:endParaRPr/>
          </a:p>
        </p:txBody>
      </p:sp>
      <p:sp>
        <p:nvSpPr>
          <p:cNvPr id="125" name="Google Shape;125;p19"/>
          <p:cNvSpPr txBox="1"/>
          <p:nvPr>
            <p:ph idx="1" type="body"/>
          </p:nvPr>
        </p:nvSpPr>
        <p:spPr>
          <a:xfrm>
            <a:off x="457200" y="1215775"/>
            <a:ext cx="34128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t>Number of records of </a:t>
            </a:r>
            <a:r>
              <a:rPr lang="en" sz="1400"/>
              <a:t> top 5 reasons for eviction</a:t>
            </a:r>
            <a:endParaRPr sz="1400"/>
          </a:p>
          <a:p>
            <a:pPr indent="0" lvl="0" marL="457200" rtl="0" algn="l">
              <a:spcBef>
                <a:spcPts val="600"/>
              </a:spcBef>
              <a:spcAft>
                <a:spcPts val="0"/>
              </a:spcAft>
              <a:buNone/>
            </a:pPr>
            <a:r>
              <a:rPr lang="en" sz="1400"/>
              <a:t>Owner move in        →  10204</a:t>
            </a:r>
            <a:endParaRPr sz="1400"/>
          </a:p>
          <a:p>
            <a:pPr indent="0" lvl="0" marL="457200" rtl="0" algn="l">
              <a:spcBef>
                <a:spcPts val="600"/>
              </a:spcBef>
              <a:spcAft>
                <a:spcPts val="0"/>
              </a:spcAft>
              <a:buNone/>
            </a:pPr>
            <a:r>
              <a:rPr lang="en" sz="1400"/>
              <a:t>Breach                      →  9289</a:t>
            </a:r>
            <a:endParaRPr sz="1400"/>
          </a:p>
          <a:p>
            <a:pPr indent="0" lvl="0" marL="457200" rtl="0" algn="l">
              <a:spcBef>
                <a:spcPts val="600"/>
              </a:spcBef>
              <a:spcAft>
                <a:spcPts val="0"/>
              </a:spcAft>
              <a:buNone/>
            </a:pPr>
            <a:r>
              <a:rPr lang="en" sz="1400"/>
              <a:t>Nuisance                  →  6826</a:t>
            </a:r>
            <a:endParaRPr sz="1400"/>
          </a:p>
          <a:p>
            <a:pPr indent="0" lvl="0" marL="457200" rtl="0" algn="l">
              <a:spcBef>
                <a:spcPts val="600"/>
              </a:spcBef>
              <a:spcAft>
                <a:spcPts val="0"/>
              </a:spcAft>
              <a:buNone/>
            </a:pPr>
            <a:r>
              <a:rPr lang="en" sz="1400"/>
              <a:t>Ellis Act Withdrawal →  3940</a:t>
            </a:r>
            <a:endParaRPr sz="1400"/>
          </a:p>
          <a:p>
            <a:pPr indent="0" lvl="0" marL="457200" rtl="0" algn="l">
              <a:spcBef>
                <a:spcPts val="600"/>
              </a:spcBef>
              <a:spcAft>
                <a:spcPts val="0"/>
              </a:spcAft>
              <a:buNone/>
            </a:pPr>
            <a:r>
              <a:rPr lang="en" sz="1400"/>
              <a:t>Non payment           →  2427</a:t>
            </a:r>
            <a:endParaRPr sz="1400"/>
          </a:p>
          <a:p>
            <a:pPr indent="0" lvl="0" marL="0" rtl="0" algn="just">
              <a:spcBef>
                <a:spcPts val="600"/>
              </a:spcBef>
              <a:spcAft>
                <a:spcPts val="0"/>
              </a:spcAft>
              <a:buNone/>
            </a:pPr>
            <a:r>
              <a:t/>
            </a:r>
            <a:endParaRPr sz="1200"/>
          </a:p>
        </p:txBody>
      </p:sp>
      <p:pic>
        <p:nvPicPr>
          <p:cNvPr id="126" name="Google Shape;126;p19"/>
          <p:cNvPicPr preferRelativeResize="0"/>
          <p:nvPr/>
        </p:nvPicPr>
        <p:blipFill>
          <a:blip r:embed="rId3">
            <a:alphaModFix/>
          </a:blip>
          <a:stretch>
            <a:fillRect/>
          </a:stretch>
        </p:blipFill>
        <p:spPr>
          <a:xfrm>
            <a:off x="4022400" y="1215775"/>
            <a:ext cx="4276824" cy="3487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Time Series Chart for Eviction Reasons 1997-2019</a:t>
            </a:r>
            <a:endParaRPr sz="2800"/>
          </a:p>
        </p:txBody>
      </p:sp>
      <p:sp>
        <p:nvSpPr>
          <p:cNvPr id="132" name="Google Shape;132;p20"/>
          <p:cNvSpPr txBox="1"/>
          <p:nvPr>
            <p:ph idx="1" type="body"/>
          </p:nvPr>
        </p:nvSpPr>
        <p:spPr>
          <a:xfrm>
            <a:off x="457200" y="834775"/>
            <a:ext cx="3474600" cy="3657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SzPts val="1400"/>
              <a:buChar char="●"/>
            </a:pPr>
            <a:r>
              <a:rPr lang="en" sz="1400"/>
              <a:t>Busy chart</a:t>
            </a:r>
            <a:endParaRPr sz="1400"/>
          </a:p>
          <a:p>
            <a:pPr indent="-317500" lvl="1" marL="914400" rtl="0" algn="l">
              <a:lnSpc>
                <a:spcPct val="115000"/>
              </a:lnSpc>
              <a:spcBef>
                <a:spcPts val="0"/>
              </a:spcBef>
              <a:spcAft>
                <a:spcPts val="0"/>
              </a:spcAft>
              <a:buSzPts val="1400"/>
              <a:buChar char="○"/>
            </a:pPr>
            <a:r>
              <a:rPr lang="en" sz="1400"/>
              <a:t>Difficult to interpret below average line</a:t>
            </a:r>
            <a:endParaRPr sz="1400"/>
          </a:p>
          <a:p>
            <a:pPr indent="-317500" lvl="0" marL="457200" rtl="0" algn="l">
              <a:lnSpc>
                <a:spcPct val="115000"/>
              </a:lnSpc>
              <a:spcBef>
                <a:spcPts val="0"/>
              </a:spcBef>
              <a:spcAft>
                <a:spcPts val="0"/>
              </a:spcAft>
              <a:buSzPts val="1400"/>
              <a:buChar char="●"/>
            </a:pPr>
            <a:r>
              <a:rPr lang="en" sz="1400"/>
              <a:t>We can decipher major trend lines above the average</a:t>
            </a:r>
            <a:endParaRPr sz="1400"/>
          </a:p>
          <a:p>
            <a:pPr indent="-317500" lvl="1" marL="914400" rtl="0" algn="l">
              <a:lnSpc>
                <a:spcPct val="115000"/>
              </a:lnSpc>
              <a:spcBef>
                <a:spcPts val="0"/>
              </a:spcBef>
              <a:spcAft>
                <a:spcPts val="0"/>
              </a:spcAft>
              <a:buSzPts val="1400"/>
              <a:buChar char="○"/>
            </a:pPr>
            <a:r>
              <a:rPr lang="en" sz="1400"/>
              <a:t>Average evictions/year ≈ 116</a:t>
            </a:r>
            <a:endParaRPr sz="1400"/>
          </a:p>
          <a:p>
            <a:pPr indent="-317500" lvl="0" marL="457200" rtl="0" algn="l">
              <a:lnSpc>
                <a:spcPct val="115000"/>
              </a:lnSpc>
              <a:spcBef>
                <a:spcPts val="0"/>
              </a:spcBef>
              <a:spcAft>
                <a:spcPts val="0"/>
              </a:spcAft>
              <a:buSzPts val="1400"/>
              <a:buChar char="●"/>
            </a:pPr>
            <a:r>
              <a:rPr lang="en" sz="1400"/>
              <a:t>Reinforces Tekle’s findings of top 5 eviction reasons</a:t>
            </a:r>
            <a:endParaRPr sz="1400"/>
          </a:p>
          <a:p>
            <a:pPr indent="-317500" lvl="1" marL="914400" rtl="0" algn="l">
              <a:lnSpc>
                <a:spcPct val="115000"/>
              </a:lnSpc>
              <a:spcBef>
                <a:spcPts val="0"/>
              </a:spcBef>
              <a:spcAft>
                <a:spcPts val="0"/>
              </a:spcAft>
              <a:buSzPts val="1400"/>
              <a:buChar char="○"/>
            </a:pPr>
            <a:r>
              <a:rPr lang="en" sz="1400"/>
              <a:t>This chart type would not have been able to pick up “non payment” as top 5 reason</a:t>
            </a:r>
            <a:endParaRPr sz="1400"/>
          </a:p>
          <a:p>
            <a:pPr indent="-317500" lvl="1" marL="914400" rtl="0" algn="l">
              <a:lnSpc>
                <a:spcPct val="115000"/>
              </a:lnSpc>
              <a:spcBef>
                <a:spcPts val="0"/>
              </a:spcBef>
              <a:spcAft>
                <a:spcPts val="0"/>
              </a:spcAft>
              <a:buSzPts val="1400"/>
              <a:buChar char="○"/>
            </a:pPr>
            <a:r>
              <a:rPr lang="en" sz="1400"/>
              <a:t>View data from different angle → more granularity </a:t>
            </a:r>
            <a:endParaRPr sz="1400"/>
          </a:p>
        </p:txBody>
      </p:sp>
      <p:pic>
        <p:nvPicPr>
          <p:cNvPr id="133" name="Google Shape;133;p20"/>
          <p:cNvPicPr preferRelativeResize="0"/>
          <p:nvPr/>
        </p:nvPicPr>
        <p:blipFill>
          <a:blip r:embed="rId3">
            <a:alphaModFix/>
          </a:blip>
          <a:stretch>
            <a:fillRect/>
          </a:stretch>
        </p:blipFill>
        <p:spPr>
          <a:xfrm>
            <a:off x="4114800" y="731520"/>
            <a:ext cx="4754880" cy="393192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7"/>
            <a:ext cx="8229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Trend Over Time - Top 5 Eviction Reasons</a:t>
            </a:r>
            <a:endParaRPr sz="2800"/>
          </a:p>
        </p:txBody>
      </p:sp>
      <p:sp>
        <p:nvSpPr>
          <p:cNvPr id="139" name="Google Shape;139;p21"/>
          <p:cNvSpPr txBox="1"/>
          <p:nvPr>
            <p:ph idx="1" type="body"/>
          </p:nvPr>
        </p:nvSpPr>
        <p:spPr>
          <a:xfrm>
            <a:off x="457200" y="832100"/>
            <a:ext cx="3474600" cy="4099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b="1" lang="en" sz="1400"/>
              <a:t>Owner move in </a:t>
            </a:r>
            <a:r>
              <a:rPr lang="en" sz="1400"/>
              <a:t>- big spike in 1998 then drops with major fluctuations over time</a:t>
            </a:r>
            <a:endParaRPr sz="1400"/>
          </a:p>
          <a:p>
            <a:pPr indent="-317500" lvl="0" marL="457200" rtl="0" algn="l">
              <a:spcBef>
                <a:spcPts val="0"/>
              </a:spcBef>
              <a:spcAft>
                <a:spcPts val="0"/>
              </a:spcAft>
              <a:buSzPts val="1400"/>
              <a:buAutoNum type="arabicPeriod"/>
            </a:pPr>
            <a:r>
              <a:rPr b="1" lang="en" sz="1400"/>
              <a:t>Breach</a:t>
            </a:r>
            <a:r>
              <a:rPr lang="en" sz="1400"/>
              <a:t> - spike in 2014 and consistently above overall average with some noticeable </a:t>
            </a:r>
            <a:r>
              <a:rPr lang="en" sz="1400"/>
              <a:t>fluctuations</a:t>
            </a:r>
            <a:endParaRPr sz="1400"/>
          </a:p>
          <a:p>
            <a:pPr indent="-317500" lvl="0" marL="457200" rtl="0" algn="l">
              <a:spcBef>
                <a:spcPts val="0"/>
              </a:spcBef>
              <a:spcAft>
                <a:spcPts val="0"/>
              </a:spcAft>
              <a:buSzPts val="1400"/>
              <a:buAutoNum type="arabicPeriod"/>
            </a:pPr>
            <a:r>
              <a:rPr b="1" lang="en" sz="1400"/>
              <a:t>Nuisance</a:t>
            </a:r>
            <a:r>
              <a:rPr lang="en" sz="1400"/>
              <a:t> - peaks in 2014</a:t>
            </a:r>
            <a:endParaRPr sz="1400"/>
          </a:p>
          <a:p>
            <a:pPr indent="-317500" lvl="0" marL="457200" rtl="0" algn="l">
              <a:spcBef>
                <a:spcPts val="0"/>
              </a:spcBef>
              <a:spcAft>
                <a:spcPts val="0"/>
              </a:spcAft>
              <a:buSzPts val="1400"/>
              <a:buAutoNum type="arabicPeriod"/>
            </a:pPr>
            <a:r>
              <a:rPr b="1" lang="en" sz="1400"/>
              <a:t>Ellis Act Withdrawal </a:t>
            </a:r>
            <a:r>
              <a:rPr lang="en" sz="1400"/>
              <a:t>- peaks in 1999</a:t>
            </a:r>
            <a:endParaRPr sz="1400"/>
          </a:p>
          <a:p>
            <a:pPr indent="-317500" lvl="1" marL="914400" rtl="0" algn="l">
              <a:spcBef>
                <a:spcPts val="0"/>
              </a:spcBef>
              <a:spcAft>
                <a:spcPts val="0"/>
              </a:spcAft>
              <a:buSzPts val="1400"/>
              <a:buAutoNum type="alphaLcPeriod"/>
            </a:pPr>
            <a:r>
              <a:rPr lang="en" sz="1400"/>
              <a:t>state law - landlords have the unconditional right to evict tenants to “go out of business” </a:t>
            </a:r>
            <a:endParaRPr sz="1400"/>
          </a:p>
          <a:p>
            <a:pPr indent="-317500" lvl="0" marL="457200" rtl="0" algn="l">
              <a:spcBef>
                <a:spcPts val="0"/>
              </a:spcBef>
              <a:spcAft>
                <a:spcPts val="0"/>
              </a:spcAft>
              <a:buSzPts val="1400"/>
              <a:buAutoNum type="arabicPeriod"/>
            </a:pPr>
            <a:r>
              <a:rPr b="1" lang="en" sz="1400"/>
              <a:t>Non payment </a:t>
            </a:r>
            <a:r>
              <a:rPr lang="en" sz="1400"/>
              <a:t>- minor fluctuations and skims near the average of 116</a:t>
            </a:r>
            <a:endParaRPr sz="1400"/>
          </a:p>
          <a:p>
            <a:pPr indent="0" lvl="0" marL="0" rtl="0" algn="l">
              <a:spcBef>
                <a:spcPts val="600"/>
              </a:spcBef>
              <a:spcAft>
                <a:spcPts val="0"/>
              </a:spcAft>
              <a:buNone/>
            </a:pPr>
            <a:r>
              <a:rPr lang="en" sz="1400"/>
              <a:t>Source: </a:t>
            </a:r>
            <a:r>
              <a:rPr lang="en" sz="1400" u="sng">
                <a:solidFill>
                  <a:schemeClr val="hlink"/>
                </a:solidFill>
                <a:hlinkClick r:id="rId3"/>
              </a:rPr>
              <a:t>https://www.sftu.org/ellis/</a:t>
            </a:r>
            <a:endParaRPr sz="1400"/>
          </a:p>
        </p:txBody>
      </p:sp>
      <p:pic>
        <p:nvPicPr>
          <p:cNvPr id="140" name="Google Shape;140;p21"/>
          <p:cNvPicPr preferRelativeResize="0"/>
          <p:nvPr/>
        </p:nvPicPr>
        <p:blipFill>
          <a:blip r:embed="rId4">
            <a:alphaModFix/>
          </a:blip>
          <a:stretch>
            <a:fillRect/>
          </a:stretch>
        </p:blipFill>
        <p:spPr>
          <a:xfrm>
            <a:off x="4114800" y="731520"/>
            <a:ext cx="4754880" cy="393192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in San Francisco</a:t>
            </a:r>
            <a:endParaRPr/>
          </a:p>
        </p:txBody>
      </p:sp>
      <p:pic>
        <p:nvPicPr>
          <p:cNvPr id="146" name="Google Shape;146;p22"/>
          <p:cNvPicPr preferRelativeResize="0"/>
          <p:nvPr/>
        </p:nvPicPr>
        <p:blipFill>
          <a:blip r:embed="rId3">
            <a:alphaModFix/>
          </a:blip>
          <a:stretch>
            <a:fillRect/>
          </a:stretch>
        </p:blipFill>
        <p:spPr>
          <a:xfrm>
            <a:off x="457200" y="1063375"/>
            <a:ext cx="3352450" cy="3655625"/>
          </a:xfrm>
          <a:prstGeom prst="rect">
            <a:avLst/>
          </a:prstGeom>
          <a:noFill/>
          <a:ln cap="flat" cmpd="sng" w="9525">
            <a:solidFill>
              <a:schemeClr val="dk2"/>
            </a:solidFill>
            <a:prstDash val="solid"/>
            <a:round/>
            <a:headEnd len="sm" w="sm" type="none"/>
            <a:tailEnd len="sm" w="sm" type="none"/>
          </a:ln>
        </p:spPr>
      </p:pic>
      <p:sp>
        <p:nvSpPr>
          <p:cNvPr id="147" name="Google Shape;147;p22"/>
          <p:cNvSpPr txBox="1"/>
          <p:nvPr/>
        </p:nvSpPr>
        <p:spPr>
          <a:xfrm>
            <a:off x="4156825" y="1539075"/>
            <a:ext cx="4047300" cy="27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Purpose of development is to improve property by constructing new buildings or land improvements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Development doubles in 2016 and 2018 </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In recent years, more housing has been constructed </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Increased numbers of development may indicate gentrification of neighborhoods (new and improved buildings)</a:t>
            </a:r>
            <a:endParaRPr>
              <a:latin typeface="Proxima Nova"/>
              <a:ea typeface="Proxima Nova"/>
              <a:cs typeface="Proxima Nova"/>
              <a:sym typeface="Proxima Nova"/>
            </a:endParaRPr>
          </a:p>
        </p:txBody>
      </p:sp>
      <p:sp>
        <p:nvSpPr>
          <p:cNvPr id="148" name="Google Shape;148;p22"/>
          <p:cNvSpPr txBox="1"/>
          <p:nvPr/>
        </p:nvSpPr>
        <p:spPr>
          <a:xfrm>
            <a:off x="457200" y="4764675"/>
            <a:ext cx="33525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Source:</a:t>
            </a:r>
            <a:r>
              <a:rPr lang="en">
                <a:latin typeface="Proxima Nova"/>
                <a:ea typeface="Proxima Nova"/>
                <a:cs typeface="Proxima Nova"/>
                <a:sym typeface="Proxima Nova"/>
              </a:rPr>
              <a:t> Data SF: Eviction Notices</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Geographical Impact</a:t>
            </a:r>
            <a:endParaRPr/>
          </a:p>
        </p:txBody>
      </p:sp>
      <p:sp>
        <p:nvSpPr>
          <p:cNvPr id="154" name="Google Shape;154;p23"/>
          <p:cNvSpPr txBox="1"/>
          <p:nvPr/>
        </p:nvSpPr>
        <p:spPr>
          <a:xfrm>
            <a:off x="450725" y="1063525"/>
            <a:ext cx="2439300" cy="3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5" name="Google Shape;155;p23"/>
          <p:cNvPicPr preferRelativeResize="0"/>
          <p:nvPr/>
        </p:nvPicPr>
        <p:blipFill>
          <a:blip r:embed="rId3">
            <a:alphaModFix/>
          </a:blip>
          <a:stretch>
            <a:fillRect/>
          </a:stretch>
        </p:blipFill>
        <p:spPr>
          <a:xfrm>
            <a:off x="674573" y="1100225"/>
            <a:ext cx="3753076" cy="3351000"/>
          </a:xfrm>
          <a:prstGeom prst="rect">
            <a:avLst/>
          </a:prstGeom>
          <a:noFill/>
          <a:ln>
            <a:noFill/>
          </a:ln>
        </p:spPr>
      </p:pic>
      <p:pic>
        <p:nvPicPr>
          <p:cNvPr id="156" name="Google Shape;156;p23"/>
          <p:cNvPicPr preferRelativeResize="0"/>
          <p:nvPr/>
        </p:nvPicPr>
        <p:blipFill>
          <a:blip r:embed="rId4">
            <a:alphaModFix/>
          </a:blip>
          <a:stretch>
            <a:fillRect/>
          </a:stretch>
        </p:blipFill>
        <p:spPr>
          <a:xfrm>
            <a:off x="4608496" y="1026828"/>
            <a:ext cx="4230702" cy="3424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OPHu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