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 b="def" i="def"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 b="def" i="def"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Contexto: Contexto del proyecto (I.e motivación, situación general del problema, etc.)</a:t>
            </a:r>
          </a:p>
          <a:p>
            <a:pPr>
              <a:defRPr sz="1200"/>
            </a:pPr>
            <a:r>
              <a:t>Audiencia: esto es para que los lectores sepan de primera mano si este es un proyecto que puede beneficiarles.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Google Shape;68;p11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idx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 del título"/>
          <p:cNvSpPr txBox="1"/>
          <p:nvPr>
            <p:ph type="title"/>
          </p:nvPr>
        </p:nvSpPr>
        <p:spPr>
          <a:xfrm rot="5400000">
            <a:off x="7133431" y="1956592"/>
            <a:ext cx="5811840" cy="2628902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12" name="Nivel de texto 1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/>
          <p:nvPr>
            <p:ph type="sldNum" sz="quarter" idx="2"/>
          </p:nvPr>
        </p:nvSpPr>
        <p:spPr>
          <a:xfrm>
            <a:off x="8463986" y="6224244"/>
            <a:ext cx="273614" cy="26421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/>
          <p:nvPr>
            <p:ph type="body" sz="quarter" idx="1"/>
          </p:nvPr>
        </p:nvSpPr>
        <p:spPr>
          <a:xfrm>
            <a:off x="381000" y="476098"/>
            <a:ext cx="8821740" cy="507775"/>
          </a:xfrm>
          <a:prstGeom prst="rect">
            <a:avLst/>
          </a:prstGeom>
        </p:spPr>
        <p:txBody>
          <a:bodyPr lIns="0" tIns="0" rIns="0" bIns="0"/>
          <a:lstStyle>
            <a:lvl1pPr marL="0" indent="228600">
              <a:buClrTx/>
              <a:buSzTx/>
              <a:buFontTx/>
              <a:buNone/>
              <a:defRPr b="1" sz="3600"/>
            </a:lvl1pPr>
            <a:lvl2pPr marL="1104900" indent="-571500">
              <a:buClrTx/>
              <a:buSzPts val="3600"/>
              <a:buFontTx/>
              <a:defRPr b="1" sz="3600"/>
            </a:lvl2pPr>
            <a:lvl3pPr marL="1656078" indent="-640078">
              <a:buClrTx/>
              <a:buSzPts val="3600"/>
              <a:buFontTx/>
              <a:defRPr b="1" sz="3600"/>
            </a:lvl3pPr>
            <a:lvl4pPr marL="2171700" indent="-685800">
              <a:buClrTx/>
              <a:buSzPts val="3600"/>
              <a:buFontTx/>
              <a:defRPr b="1" sz="3600"/>
            </a:lvl4pPr>
            <a:lvl5pPr marL="2628900" indent="-685800">
              <a:buClrTx/>
              <a:buSzPts val="3600"/>
              <a:buFontTx/>
              <a:defRPr b="1"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Google Shape;94;p17"/>
          <p:cNvSpPr txBox="1"/>
          <p:nvPr>
            <p:ph type="body" sz="quarter" idx="21"/>
          </p:nvPr>
        </p:nvSpPr>
        <p:spPr>
          <a:xfrm>
            <a:off x="381000" y="983869"/>
            <a:ext cx="6745288" cy="424809"/>
          </a:xfrm>
          <a:prstGeom prst="rect">
            <a:avLst/>
          </a:prstGeom>
        </p:spPr>
        <p:txBody>
          <a:bodyPr lIns="0" tIns="0" rIns="0" bIns="0"/>
          <a:lstStyle/>
          <a:p>
            <a:pPr indent="-406400"/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xfrm>
            <a:off x="8610600" y="635635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6;p18"/>
          <p:cNvSpPr/>
          <p:nvPr/>
        </p:nvSpPr>
        <p:spPr>
          <a:xfrm>
            <a:off x="0" y="5786"/>
            <a:ext cx="12192000" cy="6858001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5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9779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5138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4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977900" indent="-444500"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513838" indent="-497838"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26400" y="2887578"/>
            <a:ext cx="4165600" cy="293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0;p21" descr="Google Shape;11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355600" indent="-304800" algn="ctr">
              <a:buClrTx/>
              <a:buSzTx/>
              <a:buFontTx/>
              <a:buNone/>
              <a:defRPr sz="2400"/>
            </a:lvl1pPr>
            <a:lvl2pPr marL="355600" indent="50800" algn="ctr">
              <a:buClrTx/>
              <a:buSzTx/>
              <a:buFontTx/>
              <a:buNone/>
              <a:defRPr sz="2400"/>
            </a:lvl2pPr>
            <a:lvl3pPr marL="355600" indent="50800" algn="ctr">
              <a:buClrTx/>
              <a:buSzTx/>
              <a:buFontTx/>
              <a:buNone/>
              <a:defRPr sz="2400"/>
            </a:lvl3pPr>
            <a:lvl4pPr marL="355600" indent="50800" algn="ctr">
              <a:buClrTx/>
              <a:buSzTx/>
              <a:buFontTx/>
              <a:buNone/>
              <a:defRPr sz="2400"/>
            </a:lvl4pPr>
            <a:lvl5pPr marL="355600" indent="508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úmero de diapositiva"/>
          <p:cNvSpPr txBox="1"/>
          <p:nvPr>
            <p:ph type="sldNum" sz="quarter" idx="2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úmero de diapositiva"/>
          <p:cNvSpPr txBox="1"/>
          <p:nvPr>
            <p:ph type="sldNum" sz="quarter" idx="2"/>
          </p:nvPr>
        </p:nvSpPr>
        <p:spPr>
          <a:xfrm>
            <a:off x="0" y="0"/>
            <a:ext cx="358371" cy="35062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7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6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7" name="Google Shape;37;p6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406400"/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2400"/>
            </a:lvl1pPr>
            <a:lvl2pPr marL="0" indent="228600">
              <a:buClrTx/>
              <a:buSzTx/>
              <a:buFontTx/>
              <a:buNone/>
              <a:defRPr b="1" sz="2400"/>
            </a:lvl2pPr>
            <a:lvl3pPr marL="0" indent="228600">
              <a:buClrTx/>
              <a:buSzTx/>
              <a:buFontTx/>
              <a:buNone/>
              <a:defRPr b="1" sz="2400"/>
            </a:lvl3pPr>
            <a:lvl4pPr marL="0" indent="228600">
              <a:buClrTx/>
              <a:buSzTx/>
              <a:buFontTx/>
              <a:buNone/>
              <a:defRPr b="1" sz="2400"/>
            </a:lvl4pPr>
            <a:lvl5pPr marL="0" indent="228600">
              <a:buClrTx/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Google Shape;44;p7"/>
          <p:cNvSpPr txBox="1"/>
          <p:nvPr>
            <p:ph type="body" sz="half" idx="21"/>
          </p:nvPr>
        </p:nvSpPr>
        <p:spPr>
          <a:xfrm>
            <a:off x="839786" y="2505075"/>
            <a:ext cx="5157791" cy="3684588"/>
          </a:xfrm>
          <a:prstGeom prst="rect">
            <a:avLst/>
          </a:prstGeom>
        </p:spPr>
        <p:txBody>
          <a:bodyPr/>
          <a:lstStyle/>
          <a:p>
            <a:pPr indent="-406400"/>
          </a:p>
        </p:txBody>
      </p:sp>
      <p:sp>
        <p:nvSpPr>
          <p:cNvPr id="58" name="Google Shape;45;p7"/>
          <p:cNvSpPr txBox="1"/>
          <p:nvPr>
            <p:ph type="body" sz="quarter" idx="2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indent="-406400"/>
          </a:p>
        </p:txBody>
      </p:sp>
      <p:sp>
        <p:nvSpPr>
          <p:cNvPr id="59" name="Google Shape;46;p7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406400"/>
          </a:p>
        </p:txBody>
      </p:sp>
      <p:sp>
        <p:nvSpPr>
          <p:cNvPr id="6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62;p10"/>
          <p:cNvSpPr txBox="1"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 indent="-406400"/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80186" y="6406806"/>
            <a:ext cx="273615" cy="264213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s.wikipedia.org/wiki/Coste_medio_ponderado_de_capital" TargetMode="External"/><Relationship Id="rId4" Type="http://schemas.openxmlformats.org/officeDocument/2006/relationships/hyperlink" Target="https://www.kaggle.com/datasets/dipeshkhemani/airbnb-cleaned-europe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9;p25"/>
          <p:cNvSpPr txBox="1"/>
          <p:nvPr/>
        </p:nvSpPr>
        <p:spPr>
          <a:xfrm>
            <a:off x="1503485" y="1208247"/>
            <a:ext cx="11227776" cy="226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6000"/>
            </a:pPr>
            <a:r>
              <a:t>ANÁLISIS </a:t>
            </a:r>
          </a:p>
          <a:p>
            <a:pPr>
              <a:lnSpc>
                <a:spcPct val="80000"/>
              </a:lnSpc>
              <a:defRPr sz="6000"/>
            </a:pPr>
            <a:r>
              <a:t>DE INVERSIÓN </a:t>
            </a:r>
          </a:p>
          <a:p>
            <a:pPr>
              <a:lnSpc>
                <a:spcPct val="80000"/>
              </a:lnSpc>
              <a:defRPr sz="6000"/>
            </a:pPr>
            <a:r>
              <a:t>EN PROPIEDADES</a:t>
            </a:r>
          </a:p>
        </p:txBody>
      </p:sp>
      <p:sp>
        <p:nvSpPr>
          <p:cNvPr id="203" name="Google Shape;129;p25"/>
          <p:cNvSpPr txBox="1"/>
          <p:nvPr/>
        </p:nvSpPr>
        <p:spPr>
          <a:xfrm>
            <a:off x="1503484" y="3813702"/>
            <a:ext cx="8947640" cy="4193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80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¿Cómo podemos estimar el valor de una propiedad?</a:t>
            </a:r>
          </a:p>
        </p:txBody>
      </p:sp>
      <p:sp>
        <p:nvSpPr>
          <p:cNvPr id="204" name="Google Shape;129;p25"/>
          <p:cNvSpPr txBox="1"/>
          <p:nvPr/>
        </p:nvSpPr>
        <p:spPr>
          <a:xfrm>
            <a:off x="7447084" y="5418166"/>
            <a:ext cx="3004039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80000"/>
              </a:lnSpc>
              <a:defRPr sz="2900"/>
            </a:lvl1pPr>
          </a:lstStyle>
          <a:p>
            <a:pPr/>
            <a:r>
              <a:t>AUTOR: Luis Tek</a:t>
            </a:r>
          </a:p>
        </p:txBody>
      </p:sp>
      <p:sp>
        <p:nvSpPr>
          <p:cNvPr id="205" name="Conector recto 4"/>
          <p:cNvSpPr/>
          <p:nvPr/>
        </p:nvSpPr>
        <p:spPr>
          <a:xfrm>
            <a:off x="729761" y="4800600"/>
            <a:ext cx="10568354" cy="0"/>
          </a:xfrm>
          <a:prstGeom prst="line">
            <a:avLst/>
          </a:prstGeom>
          <a:ln w="76200"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3" name="Google Shape;233;p33"/>
          <p:cNvSpPr txBox="1"/>
          <p:nvPr/>
        </p:nvSpPr>
        <p:spPr>
          <a:xfrm>
            <a:off x="1014050" y="830087"/>
            <a:ext cx="2847872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ATRACCIONES</a:t>
            </a:r>
          </a:p>
        </p:txBody>
      </p:sp>
      <p:sp>
        <p:nvSpPr>
          <p:cNvPr id="274" name="Google Shape;234;p33"/>
          <p:cNvSpPr txBox="1"/>
          <p:nvPr/>
        </p:nvSpPr>
        <p:spPr>
          <a:xfrm>
            <a:off x="4114102" y="716395"/>
            <a:ext cx="7327877" cy="94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¿Cómo afecta la cercanía a atracciones al precio?</a:t>
            </a:r>
          </a:p>
          <a:p>
            <a:pPr>
              <a:defRPr sz="1300"/>
            </a:pPr>
            <a:r>
              <a:t>En los gráficos no puede observarse claramente que haya una relación directa entre distancia a atracciones o locales de comida y el precio de alquiler. Sin embargo, puede verse que a medida de que nos alejamos de esas atracciones turísticas, el precio máximo de alquiler tiende a bajar.</a:t>
            </a:r>
          </a:p>
        </p:txBody>
      </p:sp>
      <p:pic>
        <p:nvPicPr>
          <p:cNvPr id="27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044" y="2134666"/>
            <a:ext cx="11116944" cy="364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46;p34"/>
          <p:cNvSpPr txBox="1"/>
          <p:nvPr/>
        </p:nvSpPr>
        <p:spPr>
          <a:xfrm>
            <a:off x="570522" y="1807592"/>
            <a:ext cx="2884823" cy="4098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¿Cuál es el mejor modelo para estimar el valor de alquileres?</a:t>
            </a:r>
          </a:p>
          <a:p>
            <a:pPr>
              <a:defRPr b="1" sz="2000"/>
            </a:pPr>
          </a:p>
          <a:p>
            <a:pPr/>
            <a:r>
              <a:t>Luego de entrenar distintos modelos de Machine Learning con los datos disponibles, podemos verificar que el modelo que mejor se adapta a la predicción del precio de alquiler es el Random Forest.</a:t>
            </a:r>
          </a:p>
          <a:p>
            <a:pPr/>
          </a:p>
          <a:p>
            <a:pPr/>
            <a:r>
              <a:t>En el gráfico puede verse que los errores de estimación </a:t>
            </a:r>
            <a:r>
              <a:t>del modelo Random Forest </a:t>
            </a:r>
            <a:r>
              <a:t>se encuentran alrededor de €50, mientras que para los otros modelos alcanzan los €</a:t>
            </a:r>
            <a:r>
              <a:t>200</a:t>
            </a:r>
            <a:r>
              <a:t>.</a:t>
            </a:r>
          </a:p>
        </p:txBody>
      </p:sp>
      <p:sp>
        <p:nvSpPr>
          <p:cNvPr id="278" name="Google Shape;247;p34"/>
          <p:cNvSpPr txBox="1"/>
          <p:nvPr>
            <p:ph type="sldNum" sz="quarter" idx="4294967295"/>
          </p:nvPr>
        </p:nvSpPr>
        <p:spPr>
          <a:xfrm>
            <a:off x="11506202" y="6554424"/>
            <a:ext cx="144538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9" name="Google Shape;248;p34"/>
          <p:cNvSpPr txBox="1"/>
          <p:nvPr/>
        </p:nvSpPr>
        <p:spPr>
          <a:xfrm>
            <a:off x="639132" y="656168"/>
            <a:ext cx="2984226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ESTIMACIÓN</a:t>
            </a:r>
            <a:r>
              <a:rPr b="0"/>
              <a:t> DE ALQUILERES</a:t>
            </a:r>
          </a:p>
        </p:txBody>
      </p:sp>
      <p:pic>
        <p:nvPicPr>
          <p:cNvPr id="280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020" y="233986"/>
            <a:ext cx="8164315" cy="611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56;p35"/>
          <p:cNvSpPr txBox="1"/>
          <p:nvPr>
            <p:ph type="sldNum" sz="quarter" idx="4294967295"/>
          </p:nvPr>
        </p:nvSpPr>
        <p:spPr>
          <a:xfrm>
            <a:off x="11506202" y="6554424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3" name="Google Shape;257;p35"/>
          <p:cNvSpPr txBox="1"/>
          <p:nvPr/>
        </p:nvSpPr>
        <p:spPr>
          <a:xfrm>
            <a:off x="3638977" y="506699"/>
            <a:ext cx="7821500" cy="119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precisión tiene nuestro modelo para predecir el valor?</a:t>
            </a:r>
          </a:p>
          <a:p>
            <a:pPr/>
            <a:r>
              <a:t>Para el caso de Random Forest, podemos ver que los errores de estimación, según el histograma, se encuentran acotados a un +- 22% (una desviación estándar) en 78% de los casos. </a:t>
            </a:r>
          </a:p>
          <a:p>
            <a:pPr/>
            <a:r>
              <a:t>Esto implica que, si empleamos el modelo obtenido, tendremos un error menor al 22% en casi el 80% de los locales que analicemos en función de sus atributos.</a:t>
            </a:r>
          </a:p>
        </p:txBody>
      </p:sp>
      <p:sp>
        <p:nvSpPr>
          <p:cNvPr id="284" name="Google Shape;258;p35"/>
          <p:cNvSpPr txBox="1"/>
          <p:nvPr/>
        </p:nvSpPr>
        <p:spPr>
          <a:xfrm>
            <a:off x="907414" y="740833"/>
            <a:ext cx="2502962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b="1" sz="2800"/>
            </a:pPr>
            <a:r>
              <a:t>ERRORES</a:t>
            </a:r>
            <a:r>
              <a:rPr b="0"/>
              <a:t> DE ESTIMACIÓN</a:t>
            </a:r>
          </a:p>
        </p:txBody>
      </p:sp>
      <p:pic>
        <p:nvPicPr>
          <p:cNvPr id="285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66" y="2047679"/>
            <a:ext cx="10955313" cy="425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73;p36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Google Shape;274;p36"/>
          <p:cNvSpPr txBox="1"/>
          <p:nvPr/>
        </p:nvSpPr>
        <p:spPr>
          <a:xfrm>
            <a:off x="429590" y="2465870"/>
            <a:ext cx="10857904" cy="155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INSIGHTS &amp;</a:t>
            </a:r>
          </a:p>
          <a:p>
            <a:pPr algn="ctr">
              <a:lnSpc>
                <a:spcPct val="80000"/>
              </a:lnSpc>
              <a:defRPr b="1" sz="6000"/>
            </a:pPr>
            <a:r>
              <a:t>RECOMENDACIONES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81;p37"/>
          <p:cNvSpPr/>
          <p:nvPr/>
        </p:nvSpPr>
        <p:spPr>
          <a:xfrm>
            <a:off x="4386591" y="370219"/>
            <a:ext cx="13885" cy="623148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Google Shape;282;p37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2" name="Google Shape;283;p37"/>
          <p:cNvSpPr txBox="1"/>
          <p:nvPr/>
        </p:nvSpPr>
        <p:spPr>
          <a:xfrm>
            <a:off x="375084" y="2825701"/>
            <a:ext cx="3876075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INSIGHTS &amp; </a:t>
            </a:r>
            <a:r>
              <a:rPr b="1"/>
              <a:t>RECOMENDACIONES</a:t>
            </a:r>
          </a:p>
        </p:txBody>
      </p:sp>
      <p:sp>
        <p:nvSpPr>
          <p:cNvPr id="293" name="Google Shape;284;p37"/>
          <p:cNvSpPr txBox="1"/>
          <p:nvPr/>
        </p:nvSpPr>
        <p:spPr>
          <a:xfrm>
            <a:off x="4649806" y="990843"/>
            <a:ext cx="7399288" cy="125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Características más valoradas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Cantidad de dormitorios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Capacidad de personas que puede albergar el local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Cercanía a atracciones turísticas y locales de comida</a:t>
            </a:r>
          </a:p>
        </p:txBody>
      </p:sp>
      <p:sp>
        <p:nvSpPr>
          <p:cNvPr id="294" name="Google Shape;285;p37"/>
          <p:cNvSpPr txBox="1"/>
          <p:nvPr/>
        </p:nvSpPr>
        <p:spPr>
          <a:xfrm>
            <a:off x="4649866" y="2707113"/>
            <a:ext cx="7399168" cy="95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Ciudades más convenientes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cantidad de locales en alquiler es Roma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precio de alquiler promedio es Atenas</a:t>
            </a:r>
          </a:p>
        </p:txBody>
      </p:sp>
      <p:sp>
        <p:nvSpPr>
          <p:cNvPr id="295" name="Google Shape;284;p37"/>
          <p:cNvSpPr txBox="1"/>
          <p:nvPr/>
        </p:nvSpPr>
        <p:spPr>
          <a:xfrm>
            <a:off x="4649866" y="4131284"/>
            <a:ext cx="7399168" cy="154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Modelo a emplear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Random Forest</a:t>
            </a:r>
            <a:r>
              <a:t> es el modelo que mejor predice los precios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El error en la estimación de precio es de €50 aprox.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Este modelo permite obtener el precio con un error de hasta 22% en el 78% de los casos analizados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35;p26"/>
          <p:cNvSpPr txBox="1"/>
          <p:nvPr/>
        </p:nvSpPr>
        <p:spPr>
          <a:xfrm>
            <a:off x="524063" y="1397483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01</a:t>
            </a:r>
          </a:p>
        </p:txBody>
      </p:sp>
      <p:sp>
        <p:nvSpPr>
          <p:cNvPr id="208" name="Google Shape;136;p26"/>
          <p:cNvSpPr txBox="1"/>
          <p:nvPr/>
        </p:nvSpPr>
        <p:spPr>
          <a:xfrm>
            <a:off x="1849624" y="1495864"/>
            <a:ext cx="492767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Contexto y Audiencia</a:t>
            </a:r>
          </a:p>
        </p:txBody>
      </p:sp>
      <p:sp>
        <p:nvSpPr>
          <p:cNvPr id="209" name="Google Shape;137;p26"/>
          <p:cNvSpPr/>
          <p:nvPr/>
        </p:nvSpPr>
        <p:spPr>
          <a:xfrm>
            <a:off x="1680080" y="1367046"/>
            <a:ext cx="2" cy="603267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Google Shape;138;p26"/>
          <p:cNvSpPr txBox="1"/>
          <p:nvPr/>
        </p:nvSpPr>
        <p:spPr>
          <a:xfrm>
            <a:off x="524063" y="2414359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02</a:t>
            </a:r>
          </a:p>
        </p:txBody>
      </p:sp>
      <p:sp>
        <p:nvSpPr>
          <p:cNvPr id="211" name="Google Shape;139;p26"/>
          <p:cNvSpPr txBox="1"/>
          <p:nvPr/>
        </p:nvSpPr>
        <p:spPr>
          <a:xfrm>
            <a:off x="1849627" y="3557816"/>
            <a:ext cx="49276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Datos de alquiler</a:t>
            </a:r>
          </a:p>
        </p:txBody>
      </p:sp>
      <p:sp>
        <p:nvSpPr>
          <p:cNvPr id="212" name="Google Shape;140;p26"/>
          <p:cNvSpPr/>
          <p:nvPr/>
        </p:nvSpPr>
        <p:spPr>
          <a:xfrm>
            <a:off x="1680080" y="2383924"/>
            <a:ext cx="2" cy="603267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Google Shape;141;p26"/>
          <p:cNvSpPr txBox="1"/>
          <p:nvPr/>
        </p:nvSpPr>
        <p:spPr>
          <a:xfrm>
            <a:off x="524063" y="3429501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03</a:t>
            </a:r>
          </a:p>
        </p:txBody>
      </p:sp>
      <p:sp>
        <p:nvSpPr>
          <p:cNvPr id="214" name="Google Shape;142;p26"/>
          <p:cNvSpPr/>
          <p:nvPr/>
        </p:nvSpPr>
        <p:spPr>
          <a:xfrm>
            <a:off x="1680080" y="3399066"/>
            <a:ext cx="2" cy="603267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143;p26"/>
          <p:cNvSpPr txBox="1"/>
          <p:nvPr/>
        </p:nvSpPr>
        <p:spPr>
          <a:xfrm>
            <a:off x="434352" y="431801"/>
            <a:ext cx="7546324" cy="60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b="1" sz="3600"/>
            </a:lvl1pPr>
          </a:lstStyle>
          <a:p>
            <a:pPr/>
            <a:r>
              <a:t>AGENDA</a:t>
            </a:r>
          </a:p>
        </p:txBody>
      </p:sp>
      <p:sp>
        <p:nvSpPr>
          <p:cNvPr id="216" name="Google Shape;145;p26"/>
          <p:cNvSpPr txBox="1"/>
          <p:nvPr/>
        </p:nvSpPr>
        <p:spPr>
          <a:xfrm>
            <a:off x="1849626" y="4519174"/>
            <a:ext cx="4927675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Análisis Exploratorio</a:t>
            </a:r>
          </a:p>
        </p:txBody>
      </p:sp>
      <p:sp>
        <p:nvSpPr>
          <p:cNvPr id="217" name="Google Shape;146;p26"/>
          <p:cNvSpPr txBox="1"/>
          <p:nvPr/>
        </p:nvSpPr>
        <p:spPr>
          <a:xfrm>
            <a:off x="524070" y="4445134"/>
            <a:ext cx="1325700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04</a:t>
            </a:r>
          </a:p>
        </p:txBody>
      </p:sp>
      <p:sp>
        <p:nvSpPr>
          <p:cNvPr id="218" name="Google Shape;147;p26"/>
          <p:cNvSpPr/>
          <p:nvPr/>
        </p:nvSpPr>
        <p:spPr>
          <a:xfrm>
            <a:off x="1680080" y="4414711"/>
            <a:ext cx="2" cy="603267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Google Shape;148;p26"/>
          <p:cNvSpPr txBox="1"/>
          <p:nvPr/>
        </p:nvSpPr>
        <p:spPr>
          <a:xfrm>
            <a:off x="1849626" y="2482306"/>
            <a:ext cx="492768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Hipótesis/Preguntas de Interés</a:t>
            </a:r>
          </a:p>
        </p:txBody>
      </p:sp>
      <p:sp>
        <p:nvSpPr>
          <p:cNvPr id="220" name="Google Shape;149;p26"/>
          <p:cNvSpPr txBox="1"/>
          <p:nvPr/>
        </p:nvSpPr>
        <p:spPr>
          <a:xfrm>
            <a:off x="1849625" y="5559173"/>
            <a:ext cx="492767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Insights y Recomendaciones</a:t>
            </a:r>
          </a:p>
        </p:txBody>
      </p:sp>
      <p:sp>
        <p:nvSpPr>
          <p:cNvPr id="221" name="Google Shape;150;p26"/>
          <p:cNvSpPr txBox="1"/>
          <p:nvPr/>
        </p:nvSpPr>
        <p:spPr>
          <a:xfrm>
            <a:off x="524062" y="54851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05</a:t>
            </a:r>
          </a:p>
        </p:txBody>
      </p:sp>
      <p:sp>
        <p:nvSpPr>
          <p:cNvPr id="222" name="Google Shape;151;p26"/>
          <p:cNvSpPr/>
          <p:nvPr/>
        </p:nvSpPr>
        <p:spPr>
          <a:xfrm>
            <a:off x="1680080" y="5454710"/>
            <a:ext cx="2" cy="603267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3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0" r="42551" b="0"/>
          <a:stretch>
            <a:fillRect/>
          </a:stretch>
        </p:blipFill>
        <p:spPr>
          <a:xfrm>
            <a:off x="6720003" y="222479"/>
            <a:ext cx="5471997" cy="6353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57;p27"/>
          <p:cNvSpPr/>
          <p:nvPr/>
        </p:nvSpPr>
        <p:spPr>
          <a:xfrm>
            <a:off x="3238500" y="287522"/>
            <a:ext cx="13885" cy="623148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Google Shape;158;p27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Google Shape;159;p27"/>
          <p:cNvSpPr txBox="1"/>
          <p:nvPr/>
        </p:nvSpPr>
        <p:spPr>
          <a:xfrm>
            <a:off x="384622" y="2758762"/>
            <a:ext cx="2718100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CONTEXTO Y </a:t>
            </a:r>
          </a:p>
          <a:p>
            <a:pPr>
              <a:lnSpc>
                <a:spcPct val="80000"/>
              </a:lnSpc>
              <a:defRPr b="1" sz="2800"/>
            </a:pPr>
            <a:r>
              <a:t>AUDIENCIA</a:t>
            </a:r>
          </a:p>
        </p:txBody>
      </p:sp>
      <p:sp>
        <p:nvSpPr>
          <p:cNvPr id="228" name="Google Shape;160;p27"/>
          <p:cNvSpPr txBox="1"/>
          <p:nvPr/>
        </p:nvSpPr>
        <p:spPr>
          <a:xfrm>
            <a:off x="3629624" y="700739"/>
            <a:ext cx="8012452" cy="5240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Contexto</a:t>
            </a:r>
            <a:endParaRPr sz="1600"/>
          </a:p>
          <a:p>
            <a:pPr>
              <a:defRPr sz="1600"/>
            </a:pPr>
            <a:r>
              <a:t>En general al pensar en inversiones (compras/alquileres) en propiedades son dos las preguntas que debemos responder:</a:t>
            </a:r>
          </a:p>
          <a:p>
            <a:pPr>
              <a:defRPr sz="1600"/>
            </a:pPr>
            <a:r>
              <a:t>1- ¿Qué renta (alquiler) puedo obtener de una propiedad?</a:t>
            </a:r>
          </a:p>
          <a:p>
            <a:pPr>
              <a:defRPr sz="1600"/>
            </a:pPr>
            <a:r>
              <a:t>2- ¿Cuánto es el valor máximo que puedo pagar por esa propiedad para que la inversión sea rentable?</a:t>
            </a:r>
          </a:p>
          <a:p>
            <a:pPr>
              <a:defRPr sz="1600"/>
            </a:pPr>
            <a:r>
              <a:t>Ambas preguntas están relacionadas, ya que para conocer el valor máximo de compra bastará conocer el valor de alquiler que puede obtenerse y el costo de capital (tasa de interés bancaria 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wacc</a:t>
            </a:r>
            <a:r>
              <a:t> de la actividad).</a:t>
            </a:r>
          </a:p>
          <a:p>
            <a:pPr>
              <a:defRPr sz="1600"/>
            </a:pPr>
            <a:r>
              <a:t>Por lo tanto, nuestro objetivo será encontrar un modelo que nos permita predecir el valor de alquiler de una propiedad en función de sus características más importantes.</a:t>
            </a:r>
          </a:p>
          <a:p>
            <a:pPr>
              <a:defRPr sz="1600"/>
            </a:pPr>
          </a:p>
          <a:p>
            <a:pPr>
              <a:defRPr b="1" sz="2000"/>
            </a:pPr>
            <a:r>
              <a:t>Audiencia y limitaciones</a:t>
            </a:r>
          </a:p>
          <a:p>
            <a:pPr>
              <a:defRPr sz="1600"/>
            </a:pPr>
            <a:r>
              <a:t>Este análisis resultará útil para cualquier persona que desee invertir en una propiedad dentro de los ámbitos analizados. Para este fin usaremos la base de datos de AIRBNB disponible en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kaggle</a:t>
            </a:r>
            <a:r>
              <a:t>.</a:t>
            </a:r>
          </a:p>
          <a:p>
            <a:pPr>
              <a:defRPr sz="1600"/>
            </a:pPr>
            <a:r>
              <a:t>Debido a que los datos corresponden a propiedades en alquiler en distintas ciudades europeas, los resultados serán útiles sólo para las personas que deseen invertir en esa zona geográfica.</a:t>
            </a:r>
          </a:p>
          <a:p>
            <a:pPr>
              <a:defRPr sz="1600"/>
            </a:pPr>
            <a:r>
              <a:t>Sin embargo, los métodos usados en este análisis pueden aplicarse a cualquier zona, simplemente cambiando la base de datos usada por la que nos resulte útil en cada caso.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66;p28"/>
          <p:cNvSpPr/>
          <p:nvPr/>
        </p:nvSpPr>
        <p:spPr>
          <a:xfrm>
            <a:off x="3238500" y="287522"/>
            <a:ext cx="13885" cy="6231489"/>
          </a:xfrm>
          <a:prstGeom prst="line">
            <a:avLst/>
          </a:prstGeom>
          <a:ln>
            <a:solidFill>
              <a:srgbClr val="31ADC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Google Shape;167;p28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Google Shape;168;p28"/>
          <p:cNvSpPr txBox="1"/>
          <p:nvPr/>
        </p:nvSpPr>
        <p:spPr>
          <a:xfrm>
            <a:off x="384621" y="2758762"/>
            <a:ext cx="27014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PREGUNTAS DE</a:t>
            </a:r>
            <a:r>
              <a:t> </a:t>
            </a:r>
            <a:r>
              <a:rPr b="1"/>
              <a:t>INTERÉS</a:t>
            </a:r>
          </a:p>
        </p:txBody>
      </p:sp>
      <p:sp>
        <p:nvSpPr>
          <p:cNvPr id="235" name="Google Shape;169;p28"/>
          <p:cNvSpPr txBox="1"/>
          <p:nvPr/>
        </p:nvSpPr>
        <p:spPr>
          <a:xfrm>
            <a:off x="3629624" y="1243112"/>
            <a:ext cx="8012452" cy="413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b="1" sz="2000"/>
            </a:pPr>
            <a:r>
              <a:t>Preguntas principales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característica es la más valorada por los usuarios a los fines de pagar un mayor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</a:p>
          <a:p>
            <a:pPr>
              <a:defRPr b="1" sz="2000"/>
            </a:pPr>
            <a:r>
              <a:t>Preguntas secundarias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atributos de una propiedad correlacionan mejor con el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¿El valor de alquiler varía en función de la ciudad en que se encuentra?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95;p30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Google Shape;196;p30"/>
          <p:cNvSpPr txBox="1"/>
          <p:nvPr/>
        </p:nvSpPr>
        <p:spPr>
          <a:xfrm>
            <a:off x="429590" y="2505668"/>
            <a:ext cx="10857904" cy="155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ANÁLISIS </a:t>
            </a:r>
          </a:p>
          <a:p>
            <a:pPr algn="ctr">
              <a:lnSpc>
                <a:spcPct val="80000"/>
              </a:lnSpc>
              <a:defRPr b="1" sz="6000"/>
            </a:pPr>
            <a:r>
              <a:t>EXPLORATORIO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76;p29"/>
          <p:cNvSpPr txBox="1"/>
          <p:nvPr/>
        </p:nvSpPr>
        <p:spPr>
          <a:xfrm>
            <a:off x="5367510" y="829757"/>
            <a:ext cx="2564654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Cantidad </a:t>
            </a:r>
            <a:r>
              <a:rPr b="0"/>
              <a:t>de Locales</a:t>
            </a:r>
            <a:endParaRPr sz="3000"/>
          </a:p>
          <a:p>
            <a:pPr algn="ctr">
              <a:defRPr b="1" sz="2000"/>
            </a:pPr>
            <a:r>
              <a:t>41.714</a:t>
            </a:r>
          </a:p>
        </p:txBody>
      </p:sp>
      <p:sp>
        <p:nvSpPr>
          <p:cNvPr id="241" name="Google Shape;182;p29"/>
          <p:cNvSpPr txBox="1"/>
          <p:nvPr/>
        </p:nvSpPr>
        <p:spPr>
          <a:xfrm>
            <a:off x="1055765" y="1080971"/>
            <a:ext cx="295767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b="1" sz="2800"/>
            </a:pPr>
            <a:r>
              <a:t>DATOS </a:t>
            </a:r>
            <a:r>
              <a:rPr b="0"/>
              <a:t>DE ALQUILER</a:t>
            </a:r>
          </a:p>
        </p:txBody>
      </p:sp>
      <p:pic>
        <p:nvPicPr>
          <p:cNvPr id="242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2018" y="575413"/>
            <a:ext cx="1072887" cy="967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n 5" descr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851" y="1696102"/>
            <a:ext cx="999220" cy="70094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176;p29"/>
          <p:cNvSpPr txBox="1"/>
          <p:nvPr/>
        </p:nvSpPr>
        <p:spPr>
          <a:xfrm>
            <a:off x="9286231" y="829757"/>
            <a:ext cx="1651895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Ciudades</a:t>
            </a:r>
          </a:p>
          <a:p>
            <a:pPr algn="ctr">
              <a:defRPr b="1" sz="2000"/>
            </a:pPr>
            <a:r>
              <a:t>9 </a:t>
            </a:r>
          </a:p>
        </p:txBody>
      </p:sp>
      <p:sp>
        <p:nvSpPr>
          <p:cNvPr id="245" name="Google Shape;176;p29"/>
          <p:cNvSpPr txBox="1"/>
          <p:nvPr/>
        </p:nvSpPr>
        <p:spPr>
          <a:xfrm>
            <a:off x="5394002" y="1758630"/>
            <a:ext cx="2511671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Rango</a:t>
            </a:r>
            <a:r>
              <a:rPr b="0"/>
              <a:t> de</a:t>
            </a:r>
            <a:r>
              <a:t> </a:t>
            </a:r>
            <a:r>
              <a:rPr b="0"/>
              <a:t>Precios</a:t>
            </a:r>
          </a:p>
          <a:p>
            <a:pPr algn="ctr">
              <a:defRPr b="1" sz="2000"/>
            </a:pPr>
            <a:r>
              <a:t>€ 35 - € 1.850</a:t>
            </a:r>
          </a:p>
        </p:txBody>
      </p:sp>
      <p:pic>
        <p:nvPicPr>
          <p:cNvPr id="246" name="Imagen 6" descr="Imagen 6"/>
          <p:cNvPicPr>
            <a:picLocks noChangeAspect="1"/>
          </p:cNvPicPr>
          <p:nvPr/>
        </p:nvPicPr>
        <p:blipFill>
          <a:blip r:embed="rId4">
            <a:extLst/>
          </a:blip>
          <a:srcRect l="0" t="10535" r="0" b="13365"/>
          <a:stretch>
            <a:fillRect/>
          </a:stretch>
        </p:blipFill>
        <p:spPr>
          <a:xfrm>
            <a:off x="8249232" y="635155"/>
            <a:ext cx="1005180" cy="76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n 1" descr="Imagen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889" y="2712191"/>
            <a:ext cx="10100280" cy="3695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5431" y="1646275"/>
            <a:ext cx="1072887" cy="80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oogle Shape;176;p29"/>
          <p:cNvSpPr txBox="1"/>
          <p:nvPr/>
        </p:nvSpPr>
        <p:spPr>
          <a:xfrm>
            <a:off x="9286231" y="1758630"/>
            <a:ext cx="1651895" cy="57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2000"/>
            </a:pPr>
            <a:r>
              <a:t>Atributos</a:t>
            </a:r>
          </a:p>
          <a:p>
            <a:pPr algn="ctr">
              <a:defRPr b="1" sz="2000"/>
            </a:pPr>
            <a:r>
              <a:t>17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02;p31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Google Shape;203;p31"/>
          <p:cNvSpPr txBox="1"/>
          <p:nvPr/>
        </p:nvSpPr>
        <p:spPr>
          <a:xfrm>
            <a:off x="1108836" y="1004090"/>
            <a:ext cx="2937376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rPr b="1"/>
              <a:t>ATRIBUTOS</a:t>
            </a:r>
            <a:endParaRPr b="1"/>
          </a:p>
          <a:p>
            <a:pPr>
              <a:lnSpc>
                <a:spcPct val="80000"/>
              </a:lnSpc>
              <a:defRPr sz="2800"/>
            </a:pPr>
            <a:r>
              <a:t>VS PRECIO</a:t>
            </a:r>
          </a:p>
        </p:txBody>
      </p:sp>
      <p:sp>
        <p:nvSpPr>
          <p:cNvPr id="253" name="Google Shape;204;p31"/>
          <p:cNvSpPr txBox="1"/>
          <p:nvPr/>
        </p:nvSpPr>
        <p:spPr>
          <a:xfrm>
            <a:off x="4172846" y="769956"/>
            <a:ext cx="7469203" cy="1190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atributos son los que mejor correlacionan con perico?</a:t>
            </a:r>
          </a:p>
          <a:p>
            <a:pPr/>
            <a:r>
              <a:t>Para determinar esta información, usaremos un gráfico que identifica la correlación de las variables independientes (capacidad del local, cantidad de habitaciones, distancia al centro de la ciudad, cercanía a atracciones turísticas y a restaurantes) con la variables dependiente en estudio, en este caso, el precio de alquiler.</a:t>
            </a:r>
          </a:p>
        </p:txBody>
      </p:sp>
      <p:sp>
        <p:nvSpPr>
          <p:cNvPr id="254" name="Google Shape;205;p31"/>
          <p:cNvSpPr txBox="1"/>
          <p:nvPr/>
        </p:nvSpPr>
        <p:spPr>
          <a:xfrm>
            <a:off x="8052212" y="2875503"/>
            <a:ext cx="67456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55" name="Google Shape;206;p31"/>
          <p:cNvSpPr txBox="1"/>
          <p:nvPr/>
        </p:nvSpPr>
        <p:spPr>
          <a:xfrm>
            <a:off x="8052212" y="4132241"/>
            <a:ext cx="6745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sp>
        <p:nvSpPr>
          <p:cNvPr id="256" name="Google Shape;207;p31"/>
          <p:cNvSpPr txBox="1"/>
          <p:nvPr/>
        </p:nvSpPr>
        <p:spPr>
          <a:xfrm>
            <a:off x="8052212" y="5341613"/>
            <a:ext cx="6745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52%</a:t>
            </a:r>
          </a:p>
        </p:txBody>
      </p:sp>
      <p:pic>
        <p:nvPicPr>
          <p:cNvPr id="25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0538" y="2345607"/>
            <a:ext cx="8495388" cy="374608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204;p31"/>
          <p:cNvSpPr txBox="1"/>
          <p:nvPr/>
        </p:nvSpPr>
        <p:spPr>
          <a:xfrm>
            <a:off x="941290" y="2580308"/>
            <a:ext cx="2019942" cy="211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A primera vista, la cantidad de dormitorios, la capacidad del local y la cercanía a las atracciones turísticas son los aspectos más valorados por los clientes a la hora de convalidar el precio de alquiler.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16;p32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Google Shape;217;p32"/>
          <p:cNvSpPr txBox="1"/>
          <p:nvPr/>
        </p:nvSpPr>
        <p:spPr>
          <a:xfrm>
            <a:off x="867343" y="943187"/>
            <a:ext cx="2253536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TAMAÑO</a:t>
            </a:r>
          </a:p>
        </p:txBody>
      </p:sp>
      <p:sp>
        <p:nvSpPr>
          <p:cNvPr id="262" name="Google Shape;218;p32"/>
          <p:cNvSpPr txBox="1"/>
          <p:nvPr/>
        </p:nvSpPr>
        <p:spPr>
          <a:xfrm>
            <a:off x="3505537" y="607453"/>
            <a:ext cx="8296252" cy="1393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relación tiene el precio con el tamaño del local?</a:t>
            </a:r>
          </a:p>
          <a:p>
            <a:pPr/>
            <a:r>
              <a:t>Analizaremos cómo varía el precio en función de la cantidad de dormitorios y la capacidad el local (cuántas personas pueden dormir en el departamento en alquiler).</a:t>
            </a:r>
          </a:p>
          <a:p>
            <a:pPr/>
            <a: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</a:p>
        </p:txBody>
      </p:sp>
      <p:sp>
        <p:nvSpPr>
          <p:cNvPr id="263" name="Google Shape;219;p32"/>
          <p:cNvSpPr txBox="1"/>
          <p:nvPr/>
        </p:nvSpPr>
        <p:spPr>
          <a:xfrm>
            <a:off x="8109775" y="3042233"/>
            <a:ext cx="6745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64" name="Google Shape;220;p32"/>
          <p:cNvSpPr txBox="1"/>
          <p:nvPr/>
        </p:nvSpPr>
        <p:spPr>
          <a:xfrm>
            <a:off x="8109775" y="4298970"/>
            <a:ext cx="6745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pic>
        <p:nvPicPr>
          <p:cNvPr id="265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287" y="2305314"/>
            <a:ext cx="11147426" cy="3656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8" name="Google Shape;233;p33"/>
          <p:cNvSpPr txBox="1"/>
          <p:nvPr/>
        </p:nvSpPr>
        <p:spPr>
          <a:xfrm>
            <a:off x="1014050" y="853448"/>
            <a:ext cx="2096239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PRECIO VS </a:t>
            </a:r>
            <a:r>
              <a:rPr b="1"/>
              <a:t>CIUDAD</a:t>
            </a:r>
          </a:p>
        </p:txBody>
      </p:sp>
      <p:sp>
        <p:nvSpPr>
          <p:cNvPr id="269" name="Google Shape;234;p33"/>
          <p:cNvSpPr txBox="1"/>
          <p:nvPr/>
        </p:nvSpPr>
        <p:spPr>
          <a:xfrm>
            <a:off x="3497985" y="739756"/>
            <a:ext cx="7179309" cy="7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¿Varía el precio de alquiler en función de la ciudad?</a:t>
            </a:r>
          </a:p>
          <a:p>
            <a:pPr>
              <a:defRPr sz="1300"/>
            </a:pPr>
            <a:r>
              <a:t>Podemos ver que la ciudad con mayor precio de alquiler promedio es Amsterdam, seguida por París. Las ciudades más baratas para alquilar son Atenas, Budapest y ROMA.</a:t>
            </a:r>
          </a:p>
        </p:txBody>
      </p:sp>
      <p:pic>
        <p:nvPicPr>
          <p:cNvPr id="27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72" y="1752291"/>
            <a:ext cx="11167056" cy="4344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