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theme/theme2.xml" ContentType="application/vnd.openxmlformats-officedocument.theme+xml"/>
  <Override PartName="/ppt/media/image4.jpeg" ContentType="image/jpeg"/>
  <Override PartName="/ppt/notesSlides/notesSlide1.xml" ContentType="application/vnd.openxmlformats-officedocument.presentationml.notesSlide+xml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DD5"/>
          </a:solidFill>
        </a:fill>
      </a:tcStyle>
    </a:wholeTbl>
    <a:band2H>
      <a:tcTxStyle b="def" i="def"/>
      <a:tcStyle>
        <a:tcBdr/>
        <a:fill>
          <a:solidFill>
            <a:srgbClr val="E7EFE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E3ED"/>
          </a:solidFill>
        </a:fill>
      </a:tcStyle>
    </a:wholeTbl>
    <a:band2H>
      <a:tcTxStyle b="def" i="def"/>
      <a:tcStyle>
        <a:tcBdr/>
        <a:fill>
          <a:solidFill>
            <a:srgbClr val="E7F2F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DECB"/>
          </a:solidFill>
        </a:fill>
      </a:tcStyle>
    </a:wholeTbl>
    <a:band2H>
      <a:tcTxStyle b="def" i="def"/>
      <a:tcStyle>
        <a:tcBdr/>
        <a:fill>
          <a:solidFill>
            <a:srgbClr val="FCEF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0" name="Shape 20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7" name="Shape 2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/>
            </a:pPr>
            <a:r>
              <a:t>Contexto: Contexto del proyecto (I.e motivación, situación general del problema, etc.)</a:t>
            </a:r>
          </a:p>
          <a:p>
            <a:pPr>
              <a:defRPr sz="1200"/>
            </a:pPr>
            <a:r>
              <a:t>Audiencia: esto es para que los lectores sepan de primera mano si este es un proyecto que puede beneficiarles.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el título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Texto del título</a:t>
            </a:r>
          </a:p>
        </p:txBody>
      </p:sp>
      <p:sp>
        <p:nvSpPr>
          <p:cNvPr id="93" name="Google Shape;68;p11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4" name="Nivel de texto 1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1600"/>
            </a:lvl1pPr>
            <a:lvl2pPr marL="228600" indent="457200">
              <a:buClrTx/>
              <a:buSzTx/>
              <a:buFontTx/>
              <a:buNone/>
              <a:defRPr sz="1600"/>
            </a:lvl2pPr>
            <a:lvl3pPr marL="228600" indent="914400">
              <a:buClrTx/>
              <a:buSzTx/>
              <a:buFontTx/>
              <a:buNone/>
              <a:defRPr sz="1600"/>
            </a:lvl3pPr>
            <a:lvl4pPr marL="228600" indent="1371600">
              <a:buClrTx/>
              <a:buSzTx/>
              <a:buFontTx/>
              <a:buNone/>
              <a:defRPr sz="1600"/>
            </a:lvl4pPr>
            <a:lvl5pPr marL="228600" indent="1828800">
              <a:buClrTx/>
              <a:buSzTx/>
              <a:buFontTx/>
              <a:buNone/>
              <a:defRPr sz="16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5" name="Número de diapositiva"/>
          <p:cNvSpPr txBox="1"/>
          <p:nvPr>
            <p:ph type="sldNum" sz="quarter" idx="2"/>
          </p:nvPr>
        </p:nvSpPr>
        <p:spPr>
          <a:xfrm>
            <a:off x="11080184" y="6406805"/>
            <a:ext cx="273616" cy="26421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o del título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103" name="Nivel de texto 1…"/>
          <p:cNvSpPr txBox="1"/>
          <p:nvPr>
            <p:ph type="body" idx="1"/>
          </p:nvPr>
        </p:nvSpPr>
        <p:spPr>
          <a:xfrm rot="5400000">
            <a:off x="3920330" y="-1256506"/>
            <a:ext cx="4351339" cy="10515601"/>
          </a:xfrm>
          <a:prstGeom prst="rect">
            <a:avLst/>
          </a:prstGeom>
        </p:spPr>
        <p:txBody>
          <a:bodyPr/>
          <a:lstStyle>
            <a:lvl1pPr indent="-342900"/>
            <a:lvl2pPr marL="971550" indent="-400050"/>
            <a:lvl3pPr marL="1508760" indent="-480060"/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4" name="Número de diapositiva"/>
          <p:cNvSpPr txBox="1"/>
          <p:nvPr>
            <p:ph type="sldNum" sz="quarter" idx="2"/>
          </p:nvPr>
        </p:nvSpPr>
        <p:spPr>
          <a:xfrm>
            <a:off x="11080184" y="6406805"/>
            <a:ext cx="273616" cy="26421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o del título"/>
          <p:cNvSpPr txBox="1"/>
          <p:nvPr>
            <p:ph type="title"/>
          </p:nvPr>
        </p:nvSpPr>
        <p:spPr>
          <a:xfrm rot="5400000">
            <a:off x="7133431" y="1956593"/>
            <a:ext cx="5811839" cy="2628901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112" name="Nivel de texto 1…"/>
          <p:cNvSpPr txBox="1"/>
          <p:nvPr>
            <p:ph type="body" idx="1"/>
          </p:nvPr>
        </p:nvSpPr>
        <p:spPr>
          <a:xfrm rot="5400000">
            <a:off x="1799431" y="-596107"/>
            <a:ext cx="5811838" cy="7734301"/>
          </a:xfrm>
          <a:prstGeom prst="rect">
            <a:avLst/>
          </a:prstGeom>
        </p:spPr>
        <p:txBody>
          <a:bodyPr/>
          <a:lstStyle>
            <a:lvl1pPr indent="-342900"/>
            <a:lvl2pPr marL="971550" indent="-400050"/>
            <a:lvl3pPr marL="1508760" indent="-480060"/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13" name="Número de diapositiva"/>
          <p:cNvSpPr txBox="1"/>
          <p:nvPr>
            <p:ph type="sldNum" sz="quarter" idx="2"/>
          </p:nvPr>
        </p:nvSpPr>
        <p:spPr>
          <a:xfrm>
            <a:off x="11080184" y="6406805"/>
            <a:ext cx="273616" cy="26421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Nivel de texto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indent="-342900"/>
            <a:lvl2pPr marL="971550" indent="-400050"/>
            <a:lvl3pPr marL="1508760" indent="-480060"/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2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Nivel de texto 1…"/>
          <p:cNvSpPr txBox="1"/>
          <p:nvPr>
            <p:ph type="body" sz="quarter" idx="1"/>
          </p:nvPr>
        </p:nvSpPr>
        <p:spPr>
          <a:xfrm>
            <a:off x="381000" y="476098"/>
            <a:ext cx="8821739" cy="507774"/>
          </a:xfrm>
          <a:prstGeom prst="rect">
            <a:avLst/>
          </a:prstGeom>
        </p:spPr>
        <p:txBody>
          <a:bodyPr lIns="0" tIns="0" rIns="0" bIns="0"/>
          <a:lstStyle>
            <a:lvl1pPr marL="228600" indent="0">
              <a:buClrTx/>
              <a:buSzTx/>
              <a:buFontTx/>
              <a:buNone/>
              <a:defRPr b="1" sz="3600"/>
            </a:lvl1pPr>
            <a:lvl2pPr marL="1104900" indent="-571500">
              <a:buClrTx/>
              <a:buSzPts val="3600"/>
              <a:buFontTx/>
              <a:defRPr b="1" sz="3600"/>
            </a:lvl2pPr>
            <a:lvl3pPr marL="1656079" indent="-640079">
              <a:buClrTx/>
              <a:buSzPts val="3600"/>
              <a:buFontTx/>
              <a:defRPr b="1" sz="3600"/>
            </a:lvl3pPr>
            <a:lvl4pPr marL="2171700" indent="-685800">
              <a:buClrTx/>
              <a:buSzPts val="3600"/>
              <a:buFontTx/>
              <a:defRPr b="1" sz="3600"/>
            </a:lvl4pPr>
            <a:lvl5pPr marL="2628900" indent="-685800">
              <a:buClrTx/>
              <a:buSzPts val="3600"/>
              <a:buFontTx/>
              <a:defRPr b="1" sz="36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6" name="Google Shape;94;p17"/>
          <p:cNvSpPr txBox="1"/>
          <p:nvPr>
            <p:ph type="body" sz="quarter" idx="21"/>
          </p:nvPr>
        </p:nvSpPr>
        <p:spPr>
          <a:xfrm>
            <a:off x="381000" y="983870"/>
            <a:ext cx="6745288" cy="424808"/>
          </a:xfrm>
          <a:prstGeom prst="rect">
            <a:avLst/>
          </a:prstGeom>
        </p:spPr>
        <p:txBody>
          <a:bodyPr lIns="0" tIns="0" rIns="0" bIns="0"/>
          <a:lstStyle/>
          <a:p>
            <a:pPr marL="228600" indent="0">
              <a:buClrTx/>
              <a:buSzTx/>
              <a:buFontTx/>
              <a:buNone/>
              <a:defRPr sz="2400"/>
            </a:pPr>
          </a:p>
        </p:txBody>
      </p:sp>
      <p:sp>
        <p:nvSpPr>
          <p:cNvPr id="137" name="Número de diapositiva"/>
          <p:cNvSpPr txBox="1"/>
          <p:nvPr>
            <p:ph type="sldNum" sz="quarter" idx="2"/>
          </p:nvPr>
        </p:nvSpPr>
        <p:spPr>
          <a:xfrm>
            <a:off x="8610600" y="6356350"/>
            <a:ext cx="358373" cy="350622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96;p18"/>
          <p:cNvSpPr/>
          <p:nvPr/>
        </p:nvSpPr>
        <p:spPr>
          <a:xfrm>
            <a:off x="0" y="5786"/>
            <a:ext cx="12192000" cy="6858001"/>
          </a:xfrm>
          <a:prstGeom prst="rect">
            <a:avLst/>
          </a:prstGeom>
          <a:gradFill>
            <a:gsLst>
              <a:gs pos="0">
                <a:srgbClr val="01BAFF"/>
              </a:gs>
              <a:gs pos="100000">
                <a:srgbClr val="00F4FE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45" name="Nivel de texto 1…"/>
          <p:cNvSpPr txBox="1"/>
          <p:nvPr>
            <p:ph type="body" sz="half" idx="1"/>
          </p:nvPr>
        </p:nvSpPr>
        <p:spPr>
          <a:xfrm>
            <a:off x="349250" y="2317282"/>
            <a:ext cx="11493500" cy="2223436"/>
          </a:xfrm>
          <a:prstGeom prst="rect">
            <a:avLst/>
          </a:prstGeom>
        </p:spPr>
        <p:txBody>
          <a:bodyPr/>
          <a:lstStyle>
            <a:lvl1pPr marL="228600" indent="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lvl1pPr>
            <a:lvl2pPr algn="ctr">
              <a:lnSpc>
                <a:spcPct val="100000"/>
              </a:lnSpc>
              <a:spcBef>
                <a:spcPts val="0"/>
              </a:spcBef>
              <a:buClrTx/>
              <a:buFontTx/>
            </a:lvl2pPr>
            <a:lvl3pPr algn="ctr">
              <a:lnSpc>
                <a:spcPct val="100000"/>
              </a:lnSpc>
              <a:spcBef>
                <a:spcPts val="0"/>
              </a:spcBef>
              <a:buClrTx/>
              <a:buFontTx/>
            </a:lvl3pPr>
            <a:lvl4pPr algn="ctr">
              <a:lnSpc>
                <a:spcPct val="100000"/>
              </a:lnSpc>
              <a:spcBef>
                <a:spcPts val="0"/>
              </a:spcBef>
              <a:buClrTx/>
              <a:buFontTx/>
            </a:lvl4pPr>
            <a:lvl5pPr algn="ctr">
              <a:lnSpc>
                <a:spcPct val="100000"/>
              </a:lnSpc>
              <a:spcBef>
                <a:spcPts val="0"/>
              </a:spcBef>
              <a:buClrTx/>
              <a:buFontTx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46" name="Número de diapositiva"/>
          <p:cNvSpPr txBox="1"/>
          <p:nvPr>
            <p:ph type="sldNum" sz="quarter" idx="2"/>
          </p:nvPr>
        </p:nvSpPr>
        <p:spPr>
          <a:xfrm>
            <a:off x="11506202" y="6554423"/>
            <a:ext cx="153964" cy="13554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01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F4FE"/>
              </a:gs>
              <a:gs pos="99000">
                <a:srgbClr val="08FA7B"/>
              </a:gs>
              <a:gs pos="100000">
                <a:srgbClr val="08FA7B"/>
              </a:gs>
            </a:gsLst>
            <a:lin ang="16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154" name="Nivel de texto 1…"/>
          <p:cNvSpPr txBox="1"/>
          <p:nvPr>
            <p:ph type="body" sz="half" idx="1"/>
          </p:nvPr>
        </p:nvSpPr>
        <p:spPr>
          <a:xfrm>
            <a:off x="349250" y="2317282"/>
            <a:ext cx="11493500" cy="2223436"/>
          </a:xfrm>
          <a:prstGeom prst="rect">
            <a:avLst/>
          </a:prstGeom>
        </p:spPr>
        <p:txBody>
          <a:bodyPr/>
          <a:lstStyle>
            <a:lvl1pPr marL="228600" indent="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lvl1pPr>
            <a:lvl2pPr algn="ctr">
              <a:lnSpc>
                <a:spcPct val="100000"/>
              </a:lnSpc>
              <a:spcBef>
                <a:spcPts val="0"/>
              </a:spcBef>
              <a:buClrTx/>
              <a:buFontTx/>
            </a:lvl2pPr>
            <a:lvl3pPr algn="ctr">
              <a:lnSpc>
                <a:spcPct val="100000"/>
              </a:lnSpc>
              <a:spcBef>
                <a:spcPts val="0"/>
              </a:spcBef>
              <a:buClrTx/>
              <a:buFontTx/>
            </a:lvl3pPr>
            <a:lvl4pPr algn="ctr">
              <a:lnSpc>
                <a:spcPct val="100000"/>
              </a:lnSpc>
              <a:spcBef>
                <a:spcPts val="0"/>
              </a:spcBef>
              <a:buClrTx/>
              <a:buFontTx/>
            </a:lvl4pPr>
            <a:lvl5pPr algn="ctr">
              <a:lnSpc>
                <a:spcPct val="100000"/>
              </a:lnSpc>
              <a:spcBef>
                <a:spcPts val="0"/>
              </a:spcBef>
              <a:buClrTx/>
              <a:buFontTx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55" name="Número de diapositiva"/>
          <p:cNvSpPr txBox="1"/>
          <p:nvPr>
            <p:ph type="sldNum" sz="quarter" idx="2"/>
          </p:nvPr>
        </p:nvSpPr>
        <p:spPr>
          <a:xfrm>
            <a:off x="11506202" y="6554423"/>
            <a:ext cx="153964" cy="13554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06;p20" descr="Google Shape;106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8026400" y="2887578"/>
            <a:ext cx="4165600" cy="2935899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Número de diapositiva"/>
          <p:cNvSpPr txBox="1"/>
          <p:nvPr>
            <p:ph type="sldNum" sz="quarter" idx="2"/>
          </p:nvPr>
        </p:nvSpPr>
        <p:spPr>
          <a:xfrm>
            <a:off x="11506202" y="6554423"/>
            <a:ext cx="153964" cy="13554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10;p21" descr="Google Shape;110;p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Número de diapositiva"/>
          <p:cNvSpPr txBox="1"/>
          <p:nvPr>
            <p:ph type="sldNum" sz="quarter" idx="2"/>
          </p:nvPr>
        </p:nvSpPr>
        <p:spPr>
          <a:xfrm>
            <a:off x="11506202" y="6554423"/>
            <a:ext cx="153964" cy="13554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o del título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19" name="Nivel de texto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406400" indent="-355600" algn="ctr">
              <a:buClrTx/>
              <a:buSzTx/>
              <a:buFontTx/>
              <a:buNone/>
              <a:defRPr sz="2400"/>
            </a:lvl1pPr>
            <a:lvl2pPr marL="406400" indent="127000" algn="ctr">
              <a:buClrTx/>
              <a:buSzTx/>
              <a:buFontTx/>
              <a:buNone/>
              <a:defRPr sz="2400"/>
            </a:lvl2pPr>
            <a:lvl3pPr marL="406400" indent="609600" algn="ctr">
              <a:buClrTx/>
              <a:buSzTx/>
              <a:buFontTx/>
              <a:buNone/>
              <a:defRPr sz="2400"/>
            </a:lvl3pPr>
            <a:lvl4pPr marL="406400" indent="1079500" algn="ctr">
              <a:buClrTx/>
              <a:buSzTx/>
              <a:buFontTx/>
              <a:buNone/>
              <a:defRPr sz="2400"/>
            </a:lvl4pPr>
            <a:lvl5pPr marL="406400" indent="1536700" algn="ctr">
              <a:buClrTx/>
              <a:buSzTx/>
              <a:buFontTx/>
              <a:buNone/>
              <a:defRPr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0" name="Número de diapositiva"/>
          <p:cNvSpPr txBox="1"/>
          <p:nvPr>
            <p:ph type="sldNum" sz="quarter" idx="2"/>
          </p:nvPr>
        </p:nvSpPr>
        <p:spPr>
          <a:xfrm>
            <a:off x="11080184" y="6406805"/>
            <a:ext cx="273616" cy="26421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14;p22" descr="Google Shape;114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Número de diapositiva"/>
          <p:cNvSpPr txBox="1"/>
          <p:nvPr>
            <p:ph type="sldNum" sz="quarter" idx="2"/>
          </p:nvPr>
        </p:nvSpPr>
        <p:spPr>
          <a:xfrm>
            <a:off x="11506202" y="6554423"/>
            <a:ext cx="153964" cy="13554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Número de diapositiva"/>
          <p:cNvSpPr txBox="1"/>
          <p:nvPr>
            <p:ph type="sldNum" sz="quarter" idx="2"/>
          </p:nvPr>
        </p:nvSpPr>
        <p:spPr>
          <a:xfrm>
            <a:off x="11506202" y="6554423"/>
            <a:ext cx="153964" cy="13554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Número de diapositiva"/>
          <p:cNvSpPr txBox="1"/>
          <p:nvPr>
            <p:ph type="sldNum" sz="quarter" idx="2"/>
          </p:nvPr>
        </p:nvSpPr>
        <p:spPr>
          <a:xfrm>
            <a:off x="0" y="0"/>
            <a:ext cx="358373" cy="350622"/>
          </a:xfrm>
          <a:prstGeom prst="rect">
            <a:avLst/>
          </a:prstGeom>
        </p:spPr>
        <p:txBody>
          <a:bodyPr anchor="t"/>
          <a:lstStyle>
            <a:lvl1pPr algn="l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o del título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28" name="Nivel de texto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indent="-342900"/>
            <a:lvl2pPr marL="971550" indent="-400050"/>
            <a:lvl3pPr marL="1508760" indent="-480060"/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9" name="Número de diapositiva"/>
          <p:cNvSpPr txBox="1"/>
          <p:nvPr>
            <p:ph type="sldNum" sz="quarter" idx="2"/>
          </p:nvPr>
        </p:nvSpPr>
        <p:spPr>
          <a:xfrm>
            <a:off x="11080184" y="6406805"/>
            <a:ext cx="273616" cy="26421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o del título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37" name="Nivel de texto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228600" indent="4572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228600" indent="9144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228600" indent="1371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228600" indent="18288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8" name="Número de diapositiva"/>
          <p:cNvSpPr txBox="1"/>
          <p:nvPr>
            <p:ph type="sldNum" sz="quarter" idx="2"/>
          </p:nvPr>
        </p:nvSpPr>
        <p:spPr>
          <a:xfrm>
            <a:off x="11080184" y="6406805"/>
            <a:ext cx="273616" cy="26421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o del título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6" name="Nivel de texto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indent="-342900"/>
            <a:lvl2pPr marL="971550" indent="-400050"/>
            <a:lvl3pPr marL="1508760" indent="-480060"/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7" name="Google Shape;37;p6"/>
          <p:cNvSpPr txBox="1"/>
          <p:nvPr>
            <p:ph type="body" sz="half" idx="2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indent="-342900"/>
          </a:p>
        </p:txBody>
      </p:sp>
      <p:sp>
        <p:nvSpPr>
          <p:cNvPr id="48" name="Número de diapositiva"/>
          <p:cNvSpPr txBox="1"/>
          <p:nvPr>
            <p:ph type="sldNum" sz="quarter" idx="2"/>
          </p:nvPr>
        </p:nvSpPr>
        <p:spPr>
          <a:xfrm>
            <a:off x="11080184" y="6406805"/>
            <a:ext cx="273616" cy="26421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o del título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6" name="Nivel de texto 1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228600" indent="0">
              <a:buClrTx/>
              <a:buSzTx/>
              <a:buFontTx/>
              <a:buNone/>
              <a:defRPr b="1" sz="2400"/>
            </a:lvl1pPr>
            <a:lvl2pPr marL="228600" indent="457200">
              <a:buClrTx/>
              <a:buSzTx/>
              <a:buFontTx/>
              <a:buNone/>
              <a:defRPr b="1" sz="2400"/>
            </a:lvl2pPr>
            <a:lvl3pPr marL="228600" indent="914400">
              <a:buClrTx/>
              <a:buSzTx/>
              <a:buFontTx/>
              <a:buNone/>
              <a:defRPr b="1" sz="2400"/>
            </a:lvl3pPr>
            <a:lvl4pPr marL="228600" indent="1371600">
              <a:buClrTx/>
              <a:buSzTx/>
              <a:buFontTx/>
              <a:buNone/>
              <a:defRPr b="1" sz="2400"/>
            </a:lvl4pPr>
            <a:lvl5pPr marL="228600" indent="1828800">
              <a:buClrTx/>
              <a:buSzTx/>
              <a:buFontTx/>
              <a:buNone/>
              <a:defRPr b="1"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7" name="Google Shape;44;p7"/>
          <p:cNvSpPr txBox="1"/>
          <p:nvPr>
            <p:ph type="body" sz="half" idx="21"/>
          </p:nvPr>
        </p:nvSpPr>
        <p:spPr>
          <a:xfrm>
            <a:off x="839787" y="2505075"/>
            <a:ext cx="5157789" cy="3684588"/>
          </a:xfrm>
          <a:prstGeom prst="rect">
            <a:avLst/>
          </a:prstGeom>
        </p:spPr>
        <p:txBody>
          <a:bodyPr/>
          <a:lstStyle/>
          <a:p>
            <a:pPr indent="-342900"/>
          </a:p>
        </p:txBody>
      </p:sp>
      <p:sp>
        <p:nvSpPr>
          <p:cNvPr id="58" name="Google Shape;45;p7"/>
          <p:cNvSpPr txBox="1"/>
          <p:nvPr>
            <p:ph type="body" sz="quarter" idx="22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228600" indent="0">
              <a:buClrTx/>
              <a:buSzTx/>
              <a:buFontTx/>
              <a:buNone/>
              <a:defRPr b="1" sz="2400"/>
            </a:pPr>
          </a:p>
        </p:txBody>
      </p:sp>
      <p:sp>
        <p:nvSpPr>
          <p:cNvPr id="59" name="Google Shape;46;p7"/>
          <p:cNvSpPr txBox="1"/>
          <p:nvPr>
            <p:ph type="body" sz="half" idx="23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indent="-342900"/>
          </a:p>
        </p:txBody>
      </p:sp>
      <p:sp>
        <p:nvSpPr>
          <p:cNvPr id="60" name="Número de diapositiva"/>
          <p:cNvSpPr txBox="1"/>
          <p:nvPr>
            <p:ph type="sldNum" sz="quarter" idx="2"/>
          </p:nvPr>
        </p:nvSpPr>
        <p:spPr>
          <a:xfrm>
            <a:off x="11080184" y="6406805"/>
            <a:ext cx="273616" cy="26421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o del título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8" name="Número de diapositiva"/>
          <p:cNvSpPr txBox="1"/>
          <p:nvPr>
            <p:ph type="sldNum" sz="quarter" idx="2"/>
          </p:nvPr>
        </p:nvSpPr>
        <p:spPr>
          <a:xfrm>
            <a:off x="11080184" y="6406805"/>
            <a:ext cx="273616" cy="26421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úmero de diapositiva"/>
          <p:cNvSpPr txBox="1"/>
          <p:nvPr>
            <p:ph type="sldNum" sz="quarter" idx="2"/>
          </p:nvPr>
        </p:nvSpPr>
        <p:spPr>
          <a:xfrm>
            <a:off x="11080184" y="6406805"/>
            <a:ext cx="273616" cy="26421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Texto del título</a:t>
            </a:r>
          </a:p>
        </p:txBody>
      </p:sp>
      <p:sp>
        <p:nvSpPr>
          <p:cNvPr id="83" name="Nivel de texto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 indent="-431800">
              <a:buSzPts val="3200"/>
              <a:defRPr sz="3200"/>
            </a:lvl1pPr>
            <a:lvl2pPr marL="972457" indent="-464457">
              <a:buSzPts val="3200"/>
              <a:defRPr sz="3200"/>
            </a:lvl2pPr>
            <a:lvl3pPr marL="1498600" indent="-508000">
              <a:buSzPts val="3200"/>
              <a:defRPr sz="3200"/>
            </a:lvl3pPr>
            <a:lvl4pPr marL="2042160" indent="-568960">
              <a:buSzPts val="3200"/>
              <a:defRPr sz="3200"/>
            </a:lvl4pPr>
            <a:lvl5pPr marL="2499360" indent="-568960">
              <a:buSzPts val="3200"/>
              <a:defRPr sz="32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4" name="Google Shape;62;p10"/>
          <p:cNvSpPr txBox="1"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228600" indent="0">
              <a:buClrTx/>
              <a:buSzTx/>
              <a:buFontTx/>
              <a:buNone/>
              <a:defRPr sz="1600"/>
            </a:pPr>
          </a:p>
        </p:txBody>
      </p:sp>
      <p:sp>
        <p:nvSpPr>
          <p:cNvPr id="85" name="Número de diapositiva"/>
          <p:cNvSpPr txBox="1"/>
          <p:nvPr>
            <p:ph type="sldNum" sz="quarter" idx="2"/>
          </p:nvPr>
        </p:nvSpPr>
        <p:spPr>
          <a:xfrm>
            <a:off x="11080184" y="6406805"/>
            <a:ext cx="273616" cy="26421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406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977900" marR="0" indent="-4445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513839" marR="0" indent="-4978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2019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4765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9337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3909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8481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4305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kaggle.com/datasets/dipeshkhemani/airbnb-cleaned-europe-dataset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129;p25"/>
          <p:cNvSpPr txBox="1"/>
          <p:nvPr/>
        </p:nvSpPr>
        <p:spPr>
          <a:xfrm>
            <a:off x="237393" y="1190663"/>
            <a:ext cx="11227776" cy="460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80000"/>
              </a:lnSpc>
              <a:defRPr sz="6000"/>
            </a:pPr>
            <a:r>
              <a:t>ANÁLISIS </a:t>
            </a:r>
          </a:p>
          <a:p>
            <a:pPr algn="ctr">
              <a:lnSpc>
                <a:spcPct val="80000"/>
              </a:lnSpc>
              <a:defRPr sz="6000"/>
            </a:pPr>
            <a:r>
              <a:t>DE INVERSIÓN </a:t>
            </a:r>
          </a:p>
          <a:p>
            <a:pPr algn="ctr">
              <a:lnSpc>
                <a:spcPct val="80000"/>
              </a:lnSpc>
              <a:defRPr sz="6000"/>
            </a:pPr>
            <a:r>
              <a:t>EN PROPIEDADES</a:t>
            </a:r>
          </a:p>
          <a:p>
            <a:pPr algn="ctr">
              <a:lnSpc>
                <a:spcPct val="80000"/>
              </a:lnSpc>
              <a:defRPr sz="6000"/>
            </a:pPr>
          </a:p>
          <a:p>
            <a:pPr algn="ctr">
              <a:lnSpc>
                <a:spcPct val="80000"/>
              </a:lnSpc>
              <a:defRPr sz="3000"/>
            </a:pPr>
            <a:r>
              <a:t>¿Cómo podemos estimar el valor de una propiedad?</a:t>
            </a:r>
          </a:p>
          <a:p>
            <a:pPr algn="ctr">
              <a:lnSpc>
                <a:spcPct val="80000"/>
              </a:lnSpc>
              <a:defRPr sz="2900"/>
            </a:pPr>
            <a:endParaRPr sz="3000"/>
          </a:p>
          <a:p>
            <a:pPr algn="ctr">
              <a:lnSpc>
                <a:spcPct val="80000"/>
              </a:lnSpc>
              <a:defRPr sz="2900"/>
            </a:pPr>
          </a:p>
          <a:p>
            <a:pPr algn="ctr">
              <a:lnSpc>
                <a:spcPct val="80000"/>
              </a:lnSpc>
              <a:defRPr sz="2900"/>
            </a:pPr>
            <a:r>
              <a:t>AUTOR: Luis Tek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46;p34"/>
          <p:cNvSpPr txBox="1"/>
          <p:nvPr/>
        </p:nvSpPr>
        <p:spPr>
          <a:xfrm>
            <a:off x="412261" y="1561408"/>
            <a:ext cx="2884822" cy="3895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2000"/>
            </a:pPr>
            <a:r>
              <a:t>¿Cuál es el mejor modelo para estimar el valor de alquileres?</a:t>
            </a:r>
          </a:p>
          <a:p>
            <a:pPr>
              <a:defRPr b="1" sz="2000"/>
            </a:pPr>
          </a:p>
          <a:p>
            <a:pPr/>
            <a:r>
              <a:t>Luego de entrenar distintos modelos de Machine Learning con los datos disponibles, podemos verificar que el modelo que mejor se adapta a la predicción del precio de alquiler es el Random Forest.</a:t>
            </a:r>
          </a:p>
          <a:p>
            <a:pPr/>
          </a:p>
          <a:p>
            <a:pPr/>
            <a:r>
              <a:t>En el gráfico puede verse que los errores de estimación se encuentran alrededor de €50, mientras que para los otros modelos alcanzan los €150.</a:t>
            </a:r>
          </a:p>
        </p:txBody>
      </p:sp>
      <p:sp>
        <p:nvSpPr>
          <p:cNvPr id="270" name="Google Shape;247;p34"/>
          <p:cNvSpPr txBox="1"/>
          <p:nvPr>
            <p:ph type="sldNum" sz="quarter" idx="4294967295"/>
          </p:nvPr>
        </p:nvSpPr>
        <p:spPr>
          <a:xfrm>
            <a:off x="11506202" y="6554423"/>
            <a:ext cx="153964" cy="1355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71" name="Google Shape;248;p34"/>
          <p:cNvSpPr txBox="1"/>
          <p:nvPr/>
        </p:nvSpPr>
        <p:spPr>
          <a:xfrm>
            <a:off x="480872" y="506699"/>
            <a:ext cx="2984224" cy="722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defRPr sz="2800"/>
            </a:lvl1pPr>
          </a:lstStyle>
          <a:p>
            <a:pPr/>
            <a:r>
              <a:t>ESTIMACIÓN DE ALQUILERES</a:t>
            </a:r>
          </a:p>
        </p:txBody>
      </p:sp>
      <p:pic>
        <p:nvPicPr>
          <p:cNvPr id="272" name="Imagen 1" descr="Imagen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8020" y="233986"/>
            <a:ext cx="8164315" cy="61144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56;p35"/>
          <p:cNvSpPr txBox="1"/>
          <p:nvPr>
            <p:ph type="sldNum" sz="quarter" idx="4294967295"/>
          </p:nvPr>
        </p:nvSpPr>
        <p:spPr>
          <a:xfrm>
            <a:off x="11506202" y="6554423"/>
            <a:ext cx="144538" cy="1355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75" name="Google Shape;257;p35"/>
          <p:cNvSpPr txBox="1"/>
          <p:nvPr/>
        </p:nvSpPr>
        <p:spPr>
          <a:xfrm>
            <a:off x="3145927" y="506699"/>
            <a:ext cx="8314551" cy="84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300"/>
            </a:pPr>
            <a:r>
              <a:t>Para el caso de Random Forest, podemos ver que los errors de estimación, según el histograma, se encuentran acotados a un +- 22% (una desviación estandar) en 78% de los casos. </a:t>
            </a:r>
          </a:p>
          <a:p>
            <a:pPr>
              <a:defRPr sz="1300"/>
            </a:pPr>
            <a:r>
              <a:t>Esto implica que, si empleamos el modelo obtenido, tendremos un error menor al 22% en casi el 80% de los locales que analicemos en función de sus atributos.</a:t>
            </a:r>
          </a:p>
        </p:txBody>
      </p:sp>
      <p:sp>
        <p:nvSpPr>
          <p:cNvPr id="276" name="Google Shape;258;p35"/>
          <p:cNvSpPr txBox="1"/>
          <p:nvPr/>
        </p:nvSpPr>
        <p:spPr>
          <a:xfrm>
            <a:off x="480871" y="506700"/>
            <a:ext cx="2502961" cy="722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defRPr sz="2800"/>
            </a:lvl1pPr>
          </a:lstStyle>
          <a:p>
            <a:pPr/>
            <a:r>
              <a:t>ERRORES DE ESTIMACIÓN</a:t>
            </a:r>
          </a:p>
        </p:txBody>
      </p:sp>
      <p:pic>
        <p:nvPicPr>
          <p:cNvPr id="277" name="Imagen 1" descr="Imagen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872" y="1905499"/>
            <a:ext cx="11362691" cy="44150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3;p36"/>
          <p:cNvSpPr txBox="1"/>
          <p:nvPr>
            <p:ph type="sldNum" sz="quarter" idx="4294967295"/>
          </p:nvPr>
        </p:nvSpPr>
        <p:spPr>
          <a:xfrm>
            <a:off x="11506202" y="6554423"/>
            <a:ext cx="153964" cy="1355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80" name="Google Shape;274;p36"/>
          <p:cNvSpPr txBox="1"/>
          <p:nvPr/>
        </p:nvSpPr>
        <p:spPr>
          <a:xfrm>
            <a:off x="429591" y="2465871"/>
            <a:ext cx="10857902" cy="1557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lnSpc>
                <a:spcPct val="80000"/>
              </a:lnSpc>
              <a:defRPr sz="6000"/>
            </a:pPr>
            <a:r>
              <a:t>INSIGHTS &amp;</a:t>
            </a:r>
          </a:p>
          <a:p>
            <a:pPr algn="ctr">
              <a:lnSpc>
                <a:spcPct val="80000"/>
              </a:lnSpc>
              <a:defRPr b="1" sz="6000"/>
            </a:pPr>
            <a:r>
              <a:t>RECOMENDACIONES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1;p37"/>
          <p:cNvSpPr/>
          <p:nvPr/>
        </p:nvSpPr>
        <p:spPr>
          <a:xfrm>
            <a:off x="4386591" y="370220"/>
            <a:ext cx="13884" cy="6231487"/>
          </a:xfrm>
          <a:prstGeom prst="line">
            <a:avLst/>
          </a:prstGeom>
          <a:ln w="12700">
            <a:solidFill>
              <a:srgbClr val="00D70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83" name="Google Shape;282;p37"/>
          <p:cNvSpPr txBox="1"/>
          <p:nvPr>
            <p:ph type="sldNum" sz="quarter" idx="4294967295"/>
          </p:nvPr>
        </p:nvSpPr>
        <p:spPr>
          <a:xfrm>
            <a:off x="11506202" y="6554423"/>
            <a:ext cx="153964" cy="1355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84" name="Google Shape;283;p37"/>
          <p:cNvSpPr txBox="1"/>
          <p:nvPr/>
        </p:nvSpPr>
        <p:spPr>
          <a:xfrm>
            <a:off x="375085" y="2825701"/>
            <a:ext cx="3876073" cy="722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sz="2800"/>
            </a:pPr>
            <a:r>
              <a:t>INSIGHTS &amp; </a:t>
            </a:r>
            <a:r>
              <a:rPr b="1"/>
              <a:t>RECOMENDACIONES</a:t>
            </a:r>
          </a:p>
        </p:txBody>
      </p:sp>
      <p:sp>
        <p:nvSpPr>
          <p:cNvPr id="285" name="Google Shape;284;p37"/>
          <p:cNvSpPr txBox="1"/>
          <p:nvPr/>
        </p:nvSpPr>
        <p:spPr>
          <a:xfrm>
            <a:off x="4649807" y="585948"/>
            <a:ext cx="7399286" cy="1251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2000"/>
            </a:pPr>
            <a:r>
              <a:t>Características más valoradas</a:t>
            </a:r>
          </a:p>
          <a:p>
            <a:pPr marL="285750" indent="-279400">
              <a:buClr>
                <a:srgbClr val="000000"/>
              </a:buClr>
              <a:buSzPts val="2000"/>
              <a:buFont typeface="Arial"/>
              <a:buChar char="❑"/>
              <a:defRPr sz="2000"/>
            </a:pPr>
            <a:r>
              <a:t>Cantidad de dormitorios</a:t>
            </a:r>
          </a:p>
          <a:p>
            <a:pPr marL="285750" indent="-279400">
              <a:buClr>
                <a:srgbClr val="000000"/>
              </a:buClr>
              <a:buSzPts val="2000"/>
              <a:buFont typeface="Arial"/>
              <a:buChar char="❑"/>
              <a:defRPr sz="2000"/>
            </a:pPr>
            <a:r>
              <a:t>Capacidad de personas que puede albergar el local</a:t>
            </a:r>
          </a:p>
          <a:p>
            <a:pPr marL="285750" indent="-279400">
              <a:buClr>
                <a:srgbClr val="000000"/>
              </a:buClr>
              <a:buSzPts val="2000"/>
              <a:buFont typeface="Arial"/>
              <a:buChar char="❑"/>
              <a:defRPr sz="2000"/>
            </a:pPr>
            <a:r>
              <a:t>Cercanía a atracciones turísticas y locales de comida</a:t>
            </a:r>
          </a:p>
        </p:txBody>
      </p:sp>
      <p:sp>
        <p:nvSpPr>
          <p:cNvPr id="286" name="Google Shape;285;p37"/>
          <p:cNvSpPr txBox="1"/>
          <p:nvPr/>
        </p:nvSpPr>
        <p:spPr>
          <a:xfrm>
            <a:off x="4649867" y="2508214"/>
            <a:ext cx="7399166" cy="959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2000"/>
            </a:pPr>
            <a:r>
              <a:t>Ciudades más convenientes</a:t>
            </a:r>
          </a:p>
          <a:p>
            <a:pPr marL="285750" indent="-279400">
              <a:buClr>
                <a:srgbClr val="000000"/>
              </a:buClr>
              <a:buSzPts val="2000"/>
              <a:buFont typeface="Arial"/>
              <a:buChar char="❑"/>
              <a:defRPr sz="2000"/>
            </a:pPr>
            <a:r>
              <a:t>La ciudad con mayor cantidad de locales en alquiler es Roma</a:t>
            </a:r>
          </a:p>
          <a:p>
            <a:pPr marL="285750" indent="-279400">
              <a:buClr>
                <a:srgbClr val="000000"/>
              </a:buClr>
              <a:buSzPts val="2000"/>
              <a:buFont typeface="Arial"/>
              <a:buChar char="❑"/>
              <a:defRPr sz="2000"/>
            </a:pPr>
            <a:r>
              <a:t>La ciudad con mayor precio de alquiler (promedio) es Atenas</a:t>
            </a:r>
          </a:p>
        </p:txBody>
      </p:sp>
      <p:sp>
        <p:nvSpPr>
          <p:cNvPr id="287" name="Google Shape;284;p37"/>
          <p:cNvSpPr txBox="1"/>
          <p:nvPr/>
        </p:nvSpPr>
        <p:spPr>
          <a:xfrm>
            <a:off x="4624407" y="3906165"/>
            <a:ext cx="7399166" cy="1543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2000"/>
            </a:pPr>
            <a:r>
              <a:t>Modelo a emplear</a:t>
            </a:r>
          </a:p>
          <a:p>
            <a:pPr marL="285750" indent="-279400">
              <a:buClr>
                <a:srgbClr val="000000"/>
              </a:buClr>
              <a:buSzPts val="2000"/>
              <a:buFont typeface="Arial"/>
              <a:buChar char="❑"/>
              <a:defRPr sz="2000"/>
            </a:pPr>
            <a:r>
              <a:t>El modelo que mejor predice el precio es Random Forest</a:t>
            </a:r>
          </a:p>
          <a:p>
            <a:pPr marL="285750" indent="-279400">
              <a:buClr>
                <a:srgbClr val="000000"/>
              </a:buClr>
              <a:buSzPts val="2000"/>
              <a:buFont typeface="Arial"/>
              <a:buChar char="❑"/>
              <a:defRPr sz="2000"/>
            </a:pPr>
            <a:r>
              <a:t>El error en la estimación de precio es de €50 máximo</a:t>
            </a:r>
          </a:p>
          <a:p>
            <a:pPr marL="285750" indent="-279400">
              <a:buClr>
                <a:srgbClr val="000000"/>
              </a:buClr>
              <a:buSzPts val="2000"/>
              <a:buFont typeface="Arial"/>
              <a:buChar char="❑"/>
              <a:defRPr sz="2000"/>
            </a:pPr>
            <a:r>
              <a:t>Este modelo permite obtener el precio con un error de hasta 22% en casi el 80% de los casos analizados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135;p26"/>
          <p:cNvSpPr txBox="1"/>
          <p:nvPr/>
        </p:nvSpPr>
        <p:spPr>
          <a:xfrm>
            <a:off x="524063" y="1397483"/>
            <a:ext cx="1325564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28600" indent="-254000">
              <a:lnSpc>
                <a:spcPct val="90000"/>
              </a:lnSpc>
              <a:buClr>
                <a:srgbClr val="008EFF"/>
              </a:buClr>
              <a:buSzPts val="4000"/>
              <a:buFont typeface="Arial"/>
              <a:buChar char="•"/>
              <a:defRPr sz="4000">
                <a:solidFill>
                  <a:srgbClr val="008EFF"/>
                </a:solidFill>
              </a:defRPr>
            </a:lvl1pPr>
          </a:lstStyle>
          <a:p>
            <a:pPr/>
            <a:r>
              <a:t> 01</a:t>
            </a:r>
          </a:p>
        </p:txBody>
      </p:sp>
      <p:sp>
        <p:nvSpPr>
          <p:cNvPr id="205" name="Google Shape;136;p26"/>
          <p:cNvSpPr txBox="1"/>
          <p:nvPr/>
        </p:nvSpPr>
        <p:spPr>
          <a:xfrm>
            <a:off x="1849625" y="1495865"/>
            <a:ext cx="4927675" cy="34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sz="2400"/>
            </a:lvl1pPr>
          </a:lstStyle>
          <a:p>
            <a:pPr/>
            <a:r>
              <a:t>Contexto y Audiencia</a:t>
            </a:r>
          </a:p>
        </p:txBody>
      </p:sp>
      <p:sp>
        <p:nvSpPr>
          <p:cNvPr id="206" name="Google Shape;137;p26"/>
          <p:cNvSpPr/>
          <p:nvPr/>
        </p:nvSpPr>
        <p:spPr>
          <a:xfrm>
            <a:off x="1680081" y="1367047"/>
            <a:ext cx="1" cy="603266"/>
          </a:xfrm>
          <a:prstGeom prst="line">
            <a:avLst/>
          </a:prstGeom>
          <a:ln w="12700">
            <a:solidFill>
              <a:srgbClr val="00D70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07" name="Google Shape;138;p26"/>
          <p:cNvSpPr txBox="1"/>
          <p:nvPr/>
        </p:nvSpPr>
        <p:spPr>
          <a:xfrm>
            <a:off x="524063" y="2414359"/>
            <a:ext cx="1325564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28600" indent="-254000">
              <a:lnSpc>
                <a:spcPct val="90000"/>
              </a:lnSpc>
              <a:buClr>
                <a:srgbClr val="008EFF"/>
              </a:buClr>
              <a:buSzPts val="4000"/>
              <a:buFont typeface="Arial"/>
              <a:buChar char="•"/>
              <a:defRPr sz="4000">
                <a:solidFill>
                  <a:srgbClr val="008EFF"/>
                </a:solidFill>
              </a:defRPr>
            </a:lvl1pPr>
          </a:lstStyle>
          <a:p>
            <a:pPr/>
            <a:r>
              <a:t> 02</a:t>
            </a:r>
          </a:p>
        </p:txBody>
      </p:sp>
      <p:sp>
        <p:nvSpPr>
          <p:cNvPr id="208" name="Google Shape;139;p26"/>
          <p:cNvSpPr txBox="1"/>
          <p:nvPr/>
        </p:nvSpPr>
        <p:spPr>
          <a:xfrm>
            <a:off x="1849627" y="3557817"/>
            <a:ext cx="4927687" cy="34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sz="2400"/>
            </a:lvl1pPr>
          </a:lstStyle>
          <a:p>
            <a:pPr/>
            <a:r>
              <a:t>Datos de alquiler</a:t>
            </a:r>
          </a:p>
        </p:txBody>
      </p:sp>
      <p:sp>
        <p:nvSpPr>
          <p:cNvPr id="209" name="Google Shape;140;p26"/>
          <p:cNvSpPr/>
          <p:nvPr/>
        </p:nvSpPr>
        <p:spPr>
          <a:xfrm>
            <a:off x="1680081" y="2383924"/>
            <a:ext cx="1" cy="603266"/>
          </a:xfrm>
          <a:prstGeom prst="line">
            <a:avLst/>
          </a:prstGeom>
          <a:ln w="12700">
            <a:solidFill>
              <a:srgbClr val="00D70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10" name="Google Shape;141;p26"/>
          <p:cNvSpPr txBox="1"/>
          <p:nvPr/>
        </p:nvSpPr>
        <p:spPr>
          <a:xfrm>
            <a:off x="524063" y="3429501"/>
            <a:ext cx="1325564" cy="554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28600" indent="-254000">
              <a:lnSpc>
                <a:spcPct val="90000"/>
              </a:lnSpc>
              <a:buClr>
                <a:srgbClr val="008EFF"/>
              </a:buClr>
              <a:buSzPts val="4000"/>
              <a:buFont typeface="Arial"/>
              <a:buChar char="•"/>
              <a:defRPr sz="4000">
                <a:solidFill>
                  <a:srgbClr val="008EFF"/>
                </a:solidFill>
              </a:defRPr>
            </a:lvl1pPr>
          </a:lstStyle>
          <a:p>
            <a:pPr/>
            <a:r>
              <a:t> 03</a:t>
            </a:r>
          </a:p>
        </p:txBody>
      </p:sp>
      <p:sp>
        <p:nvSpPr>
          <p:cNvPr id="211" name="Google Shape;142;p26"/>
          <p:cNvSpPr/>
          <p:nvPr/>
        </p:nvSpPr>
        <p:spPr>
          <a:xfrm>
            <a:off x="1680081" y="3399066"/>
            <a:ext cx="1" cy="603266"/>
          </a:xfrm>
          <a:prstGeom prst="line">
            <a:avLst/>
          </a:prstGeom>
          <a:ln w="12700">
            <a:solidFill>
              <a:srgbClr val="00D70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12" name="Google Shape;143;p26"/>
          <p:cNvSpPr txBox="1"/>
          <p:nvPr/>
        </p:nvSpPr>
        <p:spPr>
          <a:xfrm>
            <a:off x="434353" y="431801"/>
            <a:ext cx="7546322" cy="609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>
            <a:lvl1pPr>
              <a:lnSpc>
                <a:spcPct val="90000"/>
              </a:lnSpc>
              <a:defRPr b="1" sz="3600"/>
            </a:lvl1pPr>
          </a:lstStyle>
          <a:p>
            <a:pPr/>
            <a:r>
              <a:t>AGENDA</a:t>
            </a:r>
          </a:p>
        </p:txBody>
      </p:sp>
      <p:sp>
        <p:nvSpPr>
          <p:cNvPr id="213" name="Google Shape;145;p26"/>
          <p:cNvSpPr txBox="1"/>
          <p:nvPr/>
        </p:nvSpPr>
        <p:spPr>
          <a:xfrm>
            <a:off x="1849626" y="4519175"/>
            <a:ext cx="4927674" cy="34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sz="2400"/>
            </a:lvl1pPr>
          </a:lstStyle>
          <a:p>
            <a:pPr/>
            <a:r>
              <a:t>Análisis Exploratorio</a:t>
            </a:r>
          </a:p>
        </p:txBody>
      </p:sp>
      <p:sp>
        <p:nvSpPr>
          <p:cNvPr id="214" name="Google Shape;146;p26"/>
          <p:cNvSpPr txBox="1"/>
          <p:nvPr/>
        </p:nvSpPr>
        <p:spPr>
          <a:xfrm>
            <a:off x="524070" y="4445134"/>
            <a:ext cx="1325700" cy="554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28600" indent="-254000">
              <a:lnSpc>
                <a:spcPct val="90000"/>
              </a:lnSpc>
              <a:buClr>
                <a:srgbClr val="008EFF"/>
              </a:buClr>
              <a:buSzPts val="4000"/>
              <a:buFont typeface="Arial"/>
              <a:buChar char="•"/>
              <a:defRPr sz="4000">
                <a:solidFill>
                  <a:srgbClr val="008EFF"/>
                </a:solidFill>
              </a:defRPr>
            </a:lvl1pPr>
          </a:lstStyle>
          <a:p>
            <a:pPr/>
            <a:r>
              <a:t> 04</a:t>
            </a:r>
          </a:p>
        </p:txBody>
      </p:sp>
      <p:sp>
        <p:nvSpPr>
          <p:cNvPr id="215" name="Google Shape;147;p26"/>
          <p:cNvSpPr/>
          <p:nvPr/>
        </p:nvSpPr>
        <p:spPr>
          <a:xfrm>
            <a:off x="1680081" y="4414711"/>
            <a:ext cx="1" cy="603266"/>
          </a:xfrm>
          <a:prstGeom prst="line">
            <a:avLst/>
          </a:prstGeom>
          <a:ln w="12700">
            <a:solidFill>
              <a:srgbClr val="00D70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16" name="Google Shape;148;p26"/>
          <p:cNvSpPr txBox="1"/>
          <p:nvPr/>
        </p:nvSpPr>
        <p:spPr>
          <a:xfrm>
            <a:off x="1849626" y="2482306"/>
            <a:ext cx="4927687" cy="34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sz="2400"/>
            </a:lvl1pPr>
          </a:lstStyle>
          <a:p>
            <a:pPr/>
            <a:r>
              <a:t>Hipótesis/Preguntas de Interés</a:t>
            </a:r>
          </a:p>
        </p:txBody>
      </p:sp>
      <p:sp>
        <p:nvSpPr>
          <p:cNvPr id="217" name="Google Shape;149;p26"/>
          <p:cNvSpPr txBox="1"/>
          <p:nvPr/>
        </p:nvSpPr>
        <p:spPr>
          <a:xfrm>
            <a:off x="1849626" y="5559173"/>
            <a:ext cx="4927673" cy="34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0000"/>
              </a:lnSpc>
              <a:defRPr sz="2400"/>
            </a:lvl1pPr>
          </a:lstStyle>
          <a:p>
            <a:pPr/>
            <a:r>
              <a:t>Insights y Recomendaciones</a:t>
            </a:r>
          </a:p>
        </p:txBody>
      </p:sp>
      <p:sp>
        <p:nvSpPr>
          <p:cNvPr id="218" name="Google Shape;150;p26"/>
          <p:cNvSpPr txBox="1"/>
          <p:nvPr/>
        </p:nvSpPr>
        <p:spPr>
          <a:xfrm>
            <a:off x="524062" y="5485145"/>
            <a:ext cx="1325563" cy="554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28600" indent="-254000">
              <a:lnSpc>
                <a:spcPct val="90000"/>
              </a:lnSpc>
              <a:buClr>
                <a:srgbClr val="008EFF"/>
              </a:buClr>
              <a:buSzPts val="4000"/>
              <a:buFont typeface="Arial"/>
              <a:buChar char="•"/>
              <a:defRPr sz="4000">
                <a:solidFill>
                  <a:srgbClr val="008EFF"/>
                </a:solidFill>
              </a:defRPr>
            </a:lvl1pPr>
          </a:lstStyle>
          <a:p>
            <a:pPr/>
            <a:r>
              <a:t> 05</a:t>
            </a:r>
          </a:p>
        </p:txBody>
      </p:sp>
      <p:sp>
        <p:nvSpPr>
          <p:cNvPr id="219" name="Google Shape;151;p26"/>
          <p:cNvSpPr/>
          <p:nvPr/>
        </p:nvSpPr>
        <p:spPr>
          <a:xfrm>
            <a:off x="1680080" y="5454710"/>
            <a:ext cx="1" cy="603266"/>
          </a:xfrm>
          <a:prstGeom prst="line">
            <a:avLst/>
          </a:prstGeom>
          <a:ln w="12700">
            <a:solidFill>
              <a:srgbClr val="00D703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220" name="Imagen 3" descr="Imagen 3"/>
          <p:cNvPicPr>
            <a:picLocks noChangeAspect="1"/>
          </p:cNvPicPr>
          <p:nvPr/>
        </p:nvPicPr>
        <p:blipFill>
          <a:blip r:embed="rId2">
            <a:extLst/>
          </a:blip>
          <a:srcRect l="0" t="0" r="42551" b="0"/>
          <a:stretch>
            <a:fillRect/>
          </a:stretch>
        </p:blipFill>
        <p:spPr>
          <a:xfrm>
            <a:off x="6720003" y="222479"/>
            <a:ext cx="5471997" cy="63531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157;p27"/>
          <p:cNvSpPr/>
          <p:nvPr/>
        </p:nvSpPr>
        <p:spPr>
          <a:xfrm>
            <a:off x="3238500" y="287523"/>
            <a:ext cx="13884" cy="6231487"/>
          </a:xfrm>
          <a:prstGeom prst="line">
            <a:avLst/>
          </a:prstGeom>
          <a:ln w="12700">
            <a:solidFill>
              <a:srgbClr val="00D70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23" name="Google Shape;158;p27"/>
          <p:cNvSpPr txBox="1"/>
          <p:nvPr>
            <p:ph type="sldNum" sz="quarter" idx="4294967295"/>
          </p:nvPr>
        </p:nvSpPr>
        <p:spPr>
          <a:xfrm>
            <a:off x="11506202" y="6554423"/>
            <a:ext cx="127001" cy="1355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4" name="Google Shape;159;p27"/>
          <p:cNvSpPr txBox="1"/>
          <p:nvPr/>
        </p:nvSpPr>
        <p:spPr>
          <a:xfrm>
            <a:off x="384622" y="2758763"/>
            <a:ext cx="2718100" cy="722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sz="2800"/>
            </a:pPr>
            <a:r>
              <a:t>CONTEXTO Y </a:t>
            </a:r>
          </a:p>
          <a:p>
            <a:pPr>
              <a:lnSpc>
                <a:spcPct val="80000"/>
              </a:lnSpc>
              <a:defRPr b="1" sz="2800"/>
            </a:pPr>
            <a:r>
              <a:t>AUDIENCIA</a:t>
            </a:r>
          </a:p>
        </p:txBody>
      </p:sp>
      <p:sp>
        <p:nvSpPr>
          <p:cNvPr id="225" name="Google Shape;160;p27"/>
          <p:cNvSpPr txBox="1"/>
          <p:nvPr/>
        </p:nvSpPr>
        <p:spPr>
          <a:xfrm>
            <a:off x="3629624" y="700740"/>
            <a:ext cx="8012451" cy="5342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1600"/>
            </a:pPr>
            <a:r>
              <a:t>Contexto</a:t>
            </a:r>
          </a:p>
          <a:p>
            <a:pPr>
              <a:defRPr sz="1600"/>
            </a:pPr>
            <a:r>
              <a:t>En general al pensar en inversiones (compras/alquileres) en propiedades son dos las preguntas que debemos responder:</a:t>
            </a:r>
          </a:p>
          <a:p>
            <a:pPr>
              <a:defRPr sz="1600"/>
            </a:pPr>
            <a:r>
              <a:t>1- ¿Qué renta (alquiler) puedo obtener de una propiedad?</a:t>
            </a:r>
          </a:p>
          <a:p>
            <a:pPr>
              <a:defRPr sz="1600"/>
            </a:pPr>
            <a:r>
              <a:t>2- ¿Cuánto es el valor máximo que puedo pagar por esa propiedad para que la inversión sea rentable?</a:t>
            </a:r>
          </a:p>
          <a:p>
            <a:pPr>
              <a:defRPr sz="1600"/>
            </a:pPr>
            <a:r>
              <a:t>Ambas preguntas están relacionadas, ya que para conocer el valor máximo de compra bastará conocer el valor de alquiler que puede obtenerse y el costo de capital (tasa de interés bancaria, por ej),</a:t>
            </a:r>
          </a:p>
          <a:p>
            <a:pPr>
              <a:defRPr sz="1600"/>
            </a:pPr>
            <a:r>
              <a:t>Por lo tanto, nuestro objetivo será encontrar un modelo que nos permita predecir el valor de alquiler de una propiedad en función de sus características más importantes.</a:t>
            </a:r>
          </a:p>
          <a:p>
            <a:pPr>
              <a:defRPr sz="1600"/>
            </a:pPr>
          </a:p>
          <a:p>
            <a:pPr>
              <a:defRPr b="1" sz="1600"/>
            </a:pPr>
            <a:r>
              <a:t>Audiencia y limitaciones</a:t>
            </a:r>
          </a:p>
          <a:p>
            <a:pPr>
              <a:defRPr sz="1600"/>
            </a:pPr>
            <a:r>
              <a:t>Este análisis resultará útil para cualquier persona que desee invertir en una propiedad dentro de los ámbitos analizados. Para este fin usaremos la base de datos de AIRBNB disponible en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kaggle</a:t>
            </a:r>
            <a:r>
              <a:t>,</a:t>
            </a:r>
          </a:p>
          <a:p>
            <a:pPr>
              <a:defRPr sz="1600"/>
            </a:pPr>
            <a:r>
              <a:t>Debido a que los datos corresponden a propiedades en alquiler en distintas ciudades europeas, los resultados serán útiles sólo para las personas que deseen invertir en esa zona geográfica.</a:t>
            </a:r>
          </a:p>
          <a:p>
            <a:pPr>
              <a:defRPr sz="1600"/>
            </a:pPr>
            <a:r>
              <a:t>Sin embargo, los métodos usados en este análisis pueden aplicarse a cualquier zona, simplemente cambiando la base de datos usada por la que nos resulte útil en cada caso.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166;p28"/>
          <p:cNvSpPr/>
          <p:nvPr/>
        </p:nvSpPr>
        <p:spPr>
          <a:xfrm>
            <a:off x="3238500" y="287523"/>
            <a:ext cx="13884" cy="6231487"/>
          </a:xfrm>
          <a:prstGeom prst="line">
            <a:avLst/>
          </a:prstGeom>
          <a:ln w="12700">
            <a:solidFill>
              <a:srgbClr val="00D70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30" name="Google Shape;167;p28"/>
          <p:cNvSpPr txBox="1"/>
          <p:nvPr>
            <p:ph type="sldNum" sz="quarter" idx="4294967295"/>
          </p:nvPr>
        </p:nvSpPr>
        <p:spPr>
          <a:xfrm>
            <a:off x="11506202" y="6554423"/>
            <a:ext cx="127001" cy="1355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1" name="Google Shape;168;p28"/>
          <p:cNvSpPr txBox="1"/>
          <p:nvPr/>
        </p:nvSpPr>
        <p:spPr>
          <a:xfrm>
            <a:off x="384621" y="2758762"/>
            <a:ext cx="2718001" cy="1049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defRPr sz="2800"/>
            </a:pPr>
            <a:r>
              <a:t>PREGUNTAS DE</a:t>
            </a:r>
          </a:p>
          <a:p>
            <a:pPr>
              <a:lnSpc>
                <a:spcPct val="80000"/>
              </a:lnSpc>
              <a:defRPr b="1" sz="2800"/>
            </a:pPr>
            <a:r>
              <a:t>INTERÉS</a:t>
            </a:r>
          </a:p>
        </p:txBody>
      </p:sp>
      <p:sp>
        <p:nvSpPr>
          <p:cNvPr id="232" name="Google Shape;169;p28"/>
          <p:cNvSpPr txBox="1"/>
          <p:nvPr/>
        </p:nvSpPr>
        <p:spPr>
          <a:xfrm>
            <a:off x="3629624" y="1268511"/>
            <a:ext cx="8012451" cy="40844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/>
          <a:p>
            <a:pPr>
              <a:defRPr b="1" sz="1800"/>
            </a:pPr>
            <a:r>
              <a:t>Preguntas principales o primarias</a:t>
            </a:r>
          </a:p>
          <a:p>
            <a:pPr marL="457200" indent="-342900">
              <a:buClr>
                <a:srgbClr val="000000"/>
              </a:buClr>
              <a:buSzPts val="1800"/>
              <a:buFont typeface="Arial"/>
              <a:buChar char="▪"/>
              <a:defRPr sz="1800"/>
            </a:pPr>
            <a:r>
              <a:t>Dada una propiedad con sus características conocidas, ¿podemos averiguar cuál es el precio de alquiler que puede obtenerse al ponerla en renta? </a:t>
            </a:r>
          </a:p>
          <a:p>
            <a:pPr marL="457200" indent="-342900">
              <a:buClr>
                <a:srgbClr val="000000"/>
              </a:buClr>
              <a:buSzPts val="1800"/>
              <a:buFont typeface="Arial"/>
              <a:buChar char="▪"/>
              <a:defRPr sz="1800"/>
            </a:pPr>
            <a:r>
              <a:t>¿Las características de la propiedad (ubicación, tamaño, capacidad) modifican el precio de alquiler? </a:t>
            </a:r>
          </a:p>
          <a:p>
            <a:pPr marL="457200" indent="-342900">
              <a:buClr>
                <a:srgbClr val="000000"/>
              </a:buClr>
              <a:buSzPts val="1800"/>
              <a:buFont typeface="Arial"/>
              <a:buChar char="▪"/>
              <a:defRPr sz="1800"/>
            </a:pPr>
            <a:r>
              <a:t>¿Es conveniente comprar una propiedad mejor ubicada o de mayor capacidad, a los fines de obtener una mayor rentabilidad de la inversión? </a:t>
            </a:r>
          </a:p>
          <a:p>
            <a:pPr marL="457200" indent="-342900">
              <a:buClr>
                <a:srgbClr val="000000"/>
              </a:buClr>
              <a:buSzPts val="1800"/>
              <a:buFont typeface="Arial"/>
              <a:buChar char="▪"/>
              <a:defRPr sz="1800"/>
            </a:pPr>
            <a:r>
              <a:t>¿Qué característica es la más valorada por los usuarios a los fines de pagar un mayor precio de alquiler?</a:t>
            </a:r>
          </a:p>
          <a:p>
            <a:pPr marL="457200" indent="-342900">
              <a:buClr>
                <a:srgbClr val="000000"/>
              </a:buClr>
              <a:buSzPts val="1800"/>
              <a:buFont typeface="Arial"/>
              <a:buChar char="▪"/>
              <a:defRPr sz="1800"/>
            </a:pPr>
          </a:p>
          <a:p>
            <a:pPr>
              <a:defRPr b="1" sz="1800"/>
            </a:pPr>
            <a:r>
              <a:t>Preguntas secundarias (nos ayudaran a contestar las principales)</a:t>
            </a:r>
          </a:p>
          <a:p>
            <a:pPr marL="457200" indent="-342900">
              <a:buClr>
                <a:srgbClr val="000000"/>
              </a:buClr>
              <a:buSzPts val="1800"/>
              <a:buFont typeface="Arial"/>
              <a:buChar char="▪"/>
              <a:defRPr sz="1800"/>
            </a:pPr>
            <a:r>
              <a:t>¿Qué atributos de una propiedad correlacionan mejor con el precio de alquiler?</a:t>
            </a:r>
          </a:p>
          <a:p>
            <a:pPr marL="457200" indent="-342900">
              <a:buClr>
                <a:srgbClr val="000000"/>
              </a:buClr>
              <a:buSzPts val="1800"/>
              <a:buFont typeface="Arial"/>
              <a:buChar char="▪"/>
              <a:defRPr sz="1800"/>
            </a:pPr>
            <a:r>
              <a:t>¿El valor de alquiler varía en función de la ciudad en que se encuentra?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176;p29"/>
          <p:cNvSpPr txBox="1"/>
          <p:nvPr/>
        </p:nvSpPr>
        <p:spPr>
          <a:xfrm>
            <a:off x="472114" y="1605814"/>
            <a:ext cx="4276350" cy="851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b="1" sz="3000"/>
            </a:pPr>
            <a:r>
              <a:t>Cantidad de locales</a:t>
            </a:r>
          </a:p>
          <a:p>
            <a:pPr algn="ctr">
              <a:defRPr b="1" sz="3000"/>
            </a:pPr>
            <a:r>
              <a:t>41.714</a:t>
            </a:r>
          </a:p>
        </p:txBody>
      </p:sp>
      <p:sp>
        <p:nvSpPr>
          <p:cNvPr id="235" name="Google Shape;182;p29"/>
          <p:cNvSpPr txBox="1"/>
          <p:nvPr/>
        </p:nvSpPr>
        <p:spPr>
          <a:xfrm>
            <a:off x="2066242" y="131778"/>
            <a:ext cx="7836301" cy="554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80000"/>
              </a:lnSpc>
              <a:defRPr b="1" sz="4000"/>
            </a:lvl1pPr>
          </a:lstStyle>
          <a:p>
            <a:pPr/>
            <a:r>
              <a:t>DATOS DE ALQUILER</a:t>
            </a:r>
          </a:p>
        </p:txBody>
      </p:sp>
      <p:pic>
        <p:nvPicPr>
          <p:cNvPr id="236" name="Imagen 1" descr="Imagen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9536" y="2498575"/>
            <a:ext cx="11500089" cy="42216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Imagen 4" descr="Imagen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06083" y="469652"/>
            <a:ext cx="1157079" cy="1043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Imagen 5" descr="Imagen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07252" y="729638"/>
            <a:ext cx="1061680" cy="744761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Google Shape;176;p29"/>
          <p:cNvSpPr txBox="1"/>
          <p:nvPr/>
        </p:nvSpPr>
        <p:spPr>
          <a:xfrm>
            <a:off x="4401436" y="1612931"/>
            <a:ext cx="4276350" cy="851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b="1" sz="3000"/>
            </a:pPr>
            <a:r>
              <a:t>Ciudades</a:t>
            </a:r>
          </a:p>
          <a:p>
            <a:pPr algn="ctr">
              <a:defRPr b="1" sz="3000"/>
            </a:pPr>
            <a:r>
              <a:t>9 </a:t>
            </a:r>
          </a:p>
        </p:txBody>
      </p:sp>
      <p:sp>
        <p:nvSpPr>
          <p:cNvPr id="240" name="Google Shape;176;p29"/>
          <p:cNvSpPr txBox="1"/>
          <p:nvPr/>
        </p:nvSpPr>
        <p:spPr>
          <a:xfrm>
            <a:off x="7915650" y="1636989"/>
            <a:ext cx="4276351" cy="851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defRPr b="1" sz="3000"/>
            </a:pPr>
            <a:r>
              <a:t>Rango de precios</a:t>
            </a:r>
          </a:p>
          <a:p>
            <a:pPr algn="ctr">
              <a:defRPr b="1" sz="3000"/>
            </a:pPr>
            <a:r>
              <a:t>€ 35 - € 1.850</a:t>
            </a:r>
          </a:p>
        </p:txBody>
      </p:sp>
      <p:pic>
        <p:nvPicPr>
          <p:cNvPr id="241" name="Imagen 6" descr="Imagen 6"/>
          <p:cNvPicPr>
            <a:picLocks noChangeAspect="1"/>
          </p:cNvPicPr>
          <p:nvPr/>
        </p:nvPicPr>
        <p:blipFill>
          <a:blip r:embed="rId5">
            <a:extLst/>
          </a:blip>
          <a:srcRect l="0" t="10535" r="0" b="13365"/>
          <a:stretch>
            <a:fillRect/>
          </a:stretch>
        </p:blipFill>
        <p:spPr>
          <a:xfrm>
            <a:off x="5943961" y="631338"/>
            <a:ext cx="1005179" cy="7649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195;p30"/>
          <p:cNvSpPr txBox="1"/>
          <p:nvPr>
            <p:ph type="sldNum" sz="quarter" idx="4294967295"/>
          </p:nvPr>
        </p:nvSpPr>
        <p:spPr>
          <a:xfrm>
            <a:off x="11506202" y="6554423"/>
            <a:ext cx="127001" cy="1355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44" name="Google Shape;196;p30"/>
          <p:cNvSpPr txBox="1"/>
          <p:nvPr/>
        </p:nvSpPr>
        <p:spPr>
          <a:xfrm>
            <a:off x="429591" y="2505669"/>
            <a:ext cx="10857902" cy="1557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80000"/>
              </a:lnSpc>
              <a:defRPr sz="6000"/>
            </a:pPr>
            <a:r>
              <a:t>ANÁLISIS </a:t>
            </a:r>
          </a:p>
          <a:p>
            <a:pPr algn="ctr">
              <a:lnSpc>
                <a:spcPct val="80000"/>
              </a:lnSpc>
              <a:defRPr b="1" sz="6000"/>
            </a:pPr>
            <a:r>
              <a:t>EXPLORATORIO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02;p31"/>
          <p:cNvSpPr txBox="1"/>
          <p:nvPr>
            <p:ph type="sldNum" sz="quarter" idx="4294967295"/>
          </p:nvPr>
        </p:nvSpPr>
        <p:spPr>
          <a:xfrm>
            <a:off x="11506202" y="6554423"/>
            <a:ext cx="127001" cy="1355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47" name="Google Shape;203;p31"/>
          <p:cNvSpPr txBox="1"/>
          <p:nvPr/>
        </p:nvSpPr>
        <p:spPr>
          <a:xfrm>
            <a:off x="480872" y="506700"/>
            <a:ext cx="10017902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defRPr sz="2800"/>
            </a:lvl1pPr>
          </a:lstStyle>
          <a:p>
            <a:pPr/>
            <a:r>
              <a:t>¿Cuál es el atributo que mejor correlaciona con el precio?</a:t>
            </a:r>
          </a:p>
        </p:txBody>
      </p:sp>
      <p:sp>
        <p:nvSpPr>
          <p:cNvPr id="248" name="Google Shape;204;p31"/>
          <p:cNvSpPr txBox="1"/>
          <p:nvPr/>
        </p:nvSpPr>
        <p:spPr>
          <a:xfrm>
            <a:off x="517199" y="1215475"/>
            <a:ext cx="11195940" cy="1304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/>
            <a:r>
              <a:t>Para poder estimar del precio de alquiler de un local, lo más importante será averiguar cuáles son las características o atributos que afectan en mayor medida al precio.</a:t>
            </a:r>
          </a:p>
          <a:p>
            <a:pPr/>
          </a:p>
          <a:p>
            <a:pPr/>
            <a:r>
              <a:t>Para determinar esta información, usaremos un gráfico que identifica la correlación de las variables independientes (capacidad del local, cantidad de habitaciones, distancia al centro de la ciudad, cercanía a atracciones turísticas y a restaurantes) con la variables dependiente en estudio, en este caso, el precio de alquiler.</a:t>
            </a:r>
          </a:p>
        </p:txBody>
      </p:sp>
      <p:sp>
        <p:nvSpPr>
          <p:cNvPr id="249" name="Google Shape;205;p31"/>
          <p:cNvSpPr txBox="1"/>
          <p:nvPr/>
        </p:nvSpPr>
        <p:spPr>
          <a:xfrm>
            <a:off x="8052212" y="2875504"/>
            <a:ext cx="674560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b="1" sz="1200">
                <a:solidFill>
                  <a:srgbClr val="FFFFFF"/>
                </a:solidFill>
              </a:defRPr>
            </a:lvl1pPr>
          </a:lstStyle>
          <a:p>
            <a:pPr/>
            <a:r>
              <a:t>47%</a:t>
            </a:r>
          </a:p>
        </p:txBody>
      </p:sp>
      <p:sp>
        <p:nvSpPr>
          <p:cNvPr id="250" name="Google Shape;206;p31"/>
          <p:cNvSpPr txBox="1"/>
          <p:nvPr/>
        </p:nvSpPr>
        <p:spPr>
          <a:xfrm>
            <a:off x="8052212" y="4132241"/>
            <a:ext cx="674560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b="1" sz="1200">
                <a:solidFill>
                  <a:srgbClr val="FFFFFF"/>
                </a:solidFill>
              </a:defRPr>
            </a:lvl1pPr>
          </a:lstStyle>
          <a:p>
            <a:pPr/>
            <a:r>
              <a:t>55%</a:t>
            </a:r>
          </a:p>
        </p:txBody>
      </p:sp>
      <p:sp>
        <p:nvSpPr>
          <p:cNvPr id="251" name="Google Shape;207;p31"/>
          <p:cNvSpPr txBox="1"/>
          <p:nvPr/>
        </p:nvSpPr>
        <p:spPr>
          <a:xfrm>
            <a:off x="8052212" y="5341613"/>
            <a:ext cx="674560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b="1" sz="1200">
                <a:solidFill>
                  <a:srgbClr val="FFFFFF"/>
                </a:solidFill>
              </a:defRPr>
            </a:lvl1pPr>
          </a:lstStyle>
          <a:p>
            <a:pPr/>
            <a:r>
              <a:t>52%</a:t>
            </a:r>
          </a:p>
        </p:txBody>
      </p:sp>
      <p:sp>
        <p:nvSpPr>
          <p:cNvPr id="252" name="Google Shape;209;p31"/>
          <p:cNvSpPr txBox="1"/>
          <p:nvPr/>
        </p:nvSpPr>
        <p:spPr>
          <a:xfrm>
            <a:off x="471474" y="6452837"/>
            <a:ext cx="10739402" cy="318397"/>
          </a:xfrm>
          <a:prstGeom prst="rect">
            <a:avLst/>
          </a:prstGeom>
          <a:ln w="12700">
            <a:miter lim="400000"/>
          </a:ln>
        </p:spPr>
        <p:txBody>
          <a:bodyPr lIns="91424" tIns="91424" rIns="91424" bIns="91424">
            <a:spAutoFit/>
          </a:bodyPr>
          <a:lstStyle/>
          <a:p>
            <a:pPr>
              <a:defRPr sz="1000"/>
            </a:pPr>
          </a:p>
        </p:txBody>
      </p:sp>
      <p:pic>
        <p:nvPicPr>
          <p:cNvPr id="253" name="Imagen 1" descr="Imagen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3477" y="2646082"/>
            <a:ext cx="8495387" cy="3746082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Google Shape;204;p31"/>
          <p:cNvSpPr txBox="1"/>
          <p:nvPr/>
        </p:nvSpPr>
        <p:spPr>
          <a:xfrm>
            <a:off x="526597" y="3054244"/>
            <a:ext cx="2427553" cy="1914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/>
            <a:r>
              <a:t>A primera vista, parece que la cantidad de dormitorios, la capacidad del local y la cercanía a las atracciones turísticas son los aspectos más valorados por los clientes a la hora de convalidar el precio de alqulier.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16;p32"/>
          <p:cNvSpPr txBox="1"/>
          <p:nvPr>
            <p:ph type="sldNum" sz="quarter" idx="4294967295"/>
          </p:nvPr>
        </p:nvSpPr>
        <p:spPr>
          <a:xfrm>
            <a:off x="11506202" y="6554423"/>
            <a:ext cx="127001" cy="1355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57" name="Google Shape;217;p32"/>
          <p:cNvSpPr txBox="1"/>
          <p:nvPr/>
        </p:nvSpPr>
        <p:spPr>
          <a:xfrm>
            <a:off x="480873" y="506700"/>
            <a:ext cx="2718001" cy="722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defRPr sz="2800"/>
            </a:lvl1pPr>
          </a:lstStyle>
          <a:p>
            <a:pPr/>
            <a:r>
              <a:t>PRECIO VS TAMAÑO</a:t>
            </a:r>
          </a:p>
        </p:txBody>
      </p:sp>
      <p:sp>
        <p:nvSpPr>
          <p:cNvPr id="258" name="Google Shape;218;p32"/>
          <p:cNvSpPr txBox="1"/>
          <p:nvPr/>
        </p:nvSpPr>
        <p:spPr>
          <a:xfrm>
            <a:off x="3447975" y="440724"/>
            <a:ext cx="8296250" cy="784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2000"/>
            </a:pPr>
            <a:r>
              <a:t>¿Qué relación tiene el precio con el tamaño del local?</a:t>
            </a:r>
          </a:p>
          <a:p>
            <a:pPr/>
            <a:r>
              <a:t>Analizaremos cómo varía el precio en función de la cantidad de dormitorios y la capacidad el local (cuantás personas pueden dormir en el departamento en alquiler)</a:t>
            </a:r>
          </a:p>
        </p:txBody>
      </p:sp>
      <p:sp>
        <p:nvSpPr>
          <p:cNvPr id="259" name="Google Shape;219;p32"/>
          <p:cNvSpPr txBox="1"/>
          <p:nvPr/>
        </p:nvSpPr>
        <p:spPr>
          <a:xfrm>
            <a:off x="8052212" y="2875504"/>
            <a:ext cx="674560" cy="172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b="1" sz="1200">
                <a:solidFill>
                  <a:srgbClr val="FFFFFF"/>
                </a:solidFill>
              </a:defRPr>
            </a:lvl1pPr>
          </a:lstStyle>
          <a:p>
            <a:pPr/>
            <a:r>
              <a:t>47%</a:t>
            </a:r>
          </a:p>
        </p:txBody>
      </p:sp>
      <p:sp>
        <p:nvSpPr>
          <p:cNvPr id="260" name="Google Shape;220;p32"/>
          <p:cNvSpPr txBox="1"/>
          <p:nvPr/>
        </p:nvSpPr>
        <p:spPr>
          <a:xfrm>
            <a:off x="8052212" y="4132241"/>
            <a:ext cx="674560" cy="172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b="1" sz="1200">
                <a:solidFill>
                  <a:srgbClr val="FFFFFF"/>
                </a:solidFill>
              </a:defRPr>
            </a:lvl1pPr>
          </a:lstStyle>
          <a:p>
            <a:pPr/>
            <a:r>
              <a:t>55%</a:t>
            </a:r>
          </a:p>
        </p:txBody>
      </p:sp>
      <p:pic>
        <p:nvPicPr>
          <p:cNvPr id="261" name="Imagen 1" descr="Imagen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4724" y="1487125"/>
            <a:ext cx="11325226" cy="3714751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Google Shape;218;p32"/>
          <p:cNvSpPr txBox="1"/>
          <p:nvPr/>
        </p:nvSpPr>
        <p:spPr>
          <a:xfrm>
            <a:off x="857174" y="5428021"/>
            <a:ext cx="10486996" cy="491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/>
            <a:r>
              <a:t>Puede verse que los valores de alquiler aumentan a medida que la cantidad de dormitorios es mayor, como así también a medida que el local aumenta su capacidad (un local con 6 camas tiene mayor valor que uno con 2 camas).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32;p33"/>
          <p:cNvSpPr txBox="1"/>
          <p:nvPr>
            <p:ph type="sldNum" sz="quarter" idx="4294967295"/>
          </p:nvPr>
        </p:nvSpPr>
        <p:spPr>
          <a:xfrm>
            <a:off x="11506202" y="6554423"/>
            <a:ext cx="127001" cy="13554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10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5" name="Google Shape;233;p33"/>
          <p:cNvSpPr txBox="1"/>
          <p:nvPr/>
        </p:nvSpPr>
        <p:spPr>
          <a:xfrm>
            <a:off x="480873" y="506700"/>
            <a:ext cx="2718001" cy="1049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defRPr sz="2800"/>
            </a:lvl1pPr>
          </a:lstStyle>
          <a:p>
            <a:pPr/>
            <a:r>
              <a:t>CANTIDAD DE LOCALES POR CIUDAD</a:t>
            </a:r>
          </a:p>
        </p:txBody>
      </p:sp>
      <p:sp>
        <p:nvSpPr>
          <p:cNvPr id="266" name="Google Shape;234;p33"/>
          <p:cNvSpPr txBox="1"/>
          <p:nvPr/>
        </p:nvSpPr>
        <p:spPr>
          <a:xfrm>
            <a:off x="3371774" y="288324"/>
            <a:ext cx="8426752" cy="94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b="1" sz="2000"/>
            </a:pPr>
            <a:r>
              <a:t>¿Qué ciudad tiene mayor cantidad de locales en alquiler?</a:t>
            </a:r>
          </a:p>
          <a:p>
            <a:pPr>
              <a:defRPr sz="1300"/>
            </a:pPr>
            <a:r>
              <a:t>En los gráficos podemos ver que la ciudad de Roma es la que más locales tiene en alquiler (más de 8,000), seguida por Paris, Liboa y Atenas, mientras que Amsterdam (menos de 2,000) es la ciudad con menor cantidad de alquileres.</a:t>
            </a:r>
          </a:p>
        </p:txBody>
      </p:sp>
      <p:pic>
        <p:nvPicPr>
          <p:cNvPr id="267" name="Imagen 1" descr="Imagen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844842"/>
            <a:ext cx="11877344" cy="43456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000FF"/>
      </a:hlink>
      <a:folHlink>
        <a:srgbClr val="FF00FF"/>
      </a:folHlink>
    </a:clrScheme>
    <a:fontScheme name="1_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000FF"/>
      </a:hlink>
      <a:folHlink>
        <a:srgbClr val="FF00FF"/>
      </a:folHlink>
    </a:clrScheme>
    <a:fontScheme name="1_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