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embeddedFontLst>
    <p:embeddedFont>
      <p:font typeface="Helvetica Neue Light" panose="020B0604020202020204" charset="0"/>
      <p:regular r:id="rId17"/>
      <p:bold r:id="rId18"/>
      <p:italic r:id="rId19"/>
      <p:boldItalic r:id="rId20"/>
    </p:embeddedFont>
    <p:embeddedFont>
      <p:font typeface="Anton" panose="020B0604020202020204" charset="0"/>
      <p:regular r:id="rId21"/>
    </p:embeddedFont>
    <p:embeddedFont>
      <p:font typeface="Helvetica Neue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DM Sans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Contexto: Contexto del proyecto (I.e motivación, situación general del problema, etc.)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Audiencia: esto es para que los lectores sepan de primera mano si este es un proyecto que puede beneficiarles.</a:t>
            </a:r>
            <a:endParaRPr/>
          </a:p>
        </p:txBody>
      </p:sp>
      <p:sp>
        <p:nvSpPr>
          <p:cNvPr id="155" name="Google Shape;15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Custom Layout">
  <p:cSld name="33_Custom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Custom Layout">
  <p:cSld name="33_Custom Layou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81000" y="476098"/>
            <a:ext cx="8821738" cy="5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2"/>
          </p:nvPr>
        </p:nvSpPr>
        <p:spPr>
          <a:xfrm>
            <a:off x="381000" y="983871"/>
            <a:ext cx="6745288" cy="42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5787"/>
            <a:ext cx="12192000" cy="6858000"/>
          </a:xfrm>
          <a:prstGeom prst="rect">
            <a:avLst/>
          </a:prstGeom>
          <a:gradFill>
            <a:gsLst>
              <a:gs pos="0">
                <a:srgbClr val="01BAFF"/>
              </a:gs>
              <a:gs pos="100000">
                <a:srgbClr val="00F4FE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ftr" idx="11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49250" y="2317283"/>
            <a:ext cx="11493500" cy="2223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F4FE"/>
              </a:gs>
              <a:gs pos="99000">
                <a:srgbClr val="08FA7B"/>
              </a:gs>
              <a:gs pos="100000">
                <a:srgbClr val="08FA7B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ftr" idx="11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49250" y="2317283"/>
            <a:ext cx="11493500" cy="2223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026400" y="2887579"/>
            <a:ext cx="4165600" cy="293589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>
            <a:spLocks noGrp="1"/>
          </p:cNvSpPr>
          <p:nvPr>
            <p:ph type="ftr" idx="11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9_Custom Layout">
  <p:cSld name="39_Custom Layou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>
            <a:spLocks noGrp="1"/>
          </p:cNvSpPr>
          <p:nvPr>
            <p:ph type="ftr" idx="11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0_Custom Layout">
  <p:cSld name="40_Custom Layou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>
            <a:spLocks noGrp="1"/>
          </p:cNvSpPr>
          <p:nvPr>
            <p:ph type="ftr" idx="11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1_Custom Layout">
  <p:cSld name="41_Custom Layou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withmosh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ipeshkhemani/airbnb-cleaned-europe-data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237393" y="2220611"/>
            <a:ext cx="11227776" cy="182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-AR" sz="6000" dirty="0" smtClean="0">
                <a:latin typeface="Anton"/>
                <a:ea typeface="Anton"/>
                <a:cs typeface="Anton"/>
                <a:sym typeface="Anton"/>
              </a:rPr>
              <a:t>ANÁLISIS DE INVERSIÓN EN PROPIEDADES</a:t>
            </a:r>
            <a:endParaRPr sz="6000" dirty="0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30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¿</a:t>
            </a:r>
            <a:r>
              <a:rPr lang="en-US" sz="3000" dirty="0" err="1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Cómo</a:t>
            </a:r>
            <a:r>
              <a:rPr lang="en-US" sz="30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000" dirty="0" err="1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podemos</a:t>
            </a:r>
            <a:r>
              <a:rPr lang="en-US" sz="30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000" dirty="0" err="1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estimar</a:t>
            </a:r>
            <a:r>
              <a:rPr lang="en-US" sz="30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0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el valor de </a:t>
            </a:r>
            <a:r>
              <a:rPr lang="en-US" sz="3000" dirty="0" err="1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una</a:t>
            </a:r>
            <a:r>
              <a:rPr lang="en-US" sz="30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000" dirty="0" err="1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propiedad</a:t>
            </a:r>
            <a:r>
              <a:rPr lang="en-US" sz="30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?</a:t>
            </a:r>
            <a:endParaRPr sz="30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AUTOR: </a:t>
            </a:r>
            <a:r>
              <a:rPr lang="en-US" sz="2900" i="0" u="none" strike="noStrike" cap="none" dirty="0" smtClean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Luis Tek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/>
          <p:nvPr/>
        </p:nvSpPr>
        <p:spPr>
          <a:xfrm>
            <a:off x="366537" y="1561408"/>
            <a:ext cx="2976270" cy="4566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¿</a:t>
            </a:r>
            <a:r>
              <a:rPr lang="en-US" sz="2000" b="1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Cuál</a:t>
            </a:r>
            <a:r>
              <a:rPr lang="en-US" sz="2000" b="1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00" b="1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</a:t>
            </a:r>
            <a:r>
              <a:rPr lang="en-US" sz="2000" b="1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el </a:t>
            </a:r>
            <a:r>
              <a:rPr lang="en-US" sz="2000" b="1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mejor</a:t>
            </a:r>
            <a:r>
              <a:rPr lang="en-US" sz="2000" b="1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00" b="1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modelo</a:t>
            </a:r>
            <a:r>
              <a:rPr lang="en-US" sz="2000" b="1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para </a:t>
            </a:r>
            <a:r>
              <a:rPr lang="en-US" sz="2000" b="1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estimar</a:t>
            </a:r>
            <a:r>
              <a:rPr lang="en-US" sz="2000" b="1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el valor de </a:t>
            </a:r>
            <a:r>
              <a:rPr lang="en-US" sz="2000" b="1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alquileres</a:t>
            </a:r>
            <a:r>
              <a:rPr lang="en-US" sz="2000" b="1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?</a:t>
            </a:r>
            <a:endParaRPr dirty="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Luego de entrenar distintos modelos de Machine </a:t>
            </a:r>
            <a:r>
              <a:rPr lang="es-AR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Learning</a:t>
            </a:r>
            <a:r>
              <a:rPr lang="es-AR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con los datos disponibles, podemos verificar que el modelo que mejor se adapta a la predicción del precio de alquiler es el </a:t>
            </a:r>
            <a:r>
              <a:rPr lang="es-AR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Random</a:t>
            </a:r>
            <a:r>
              <a:rPr lang="es-AR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AR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Forest</a:t>
            </a:r>
            <a:r>
              <a:rPr lang="es-AR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4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el gráfico puede verse que los errores de estimación se encuentran alrededor de €50, mientras que para los otros modelos alcanzan los €150.</a:t>
            </a:r>
            <a:endParaRPr sz="14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480873" y="506700"/>
            <a:ext cx="2984222" cy="71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dirty="0" smtClean="0"/>
              <a:t>ESTIMACIÓN DE ALQUILERES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020" y="233986"/>
            <a:ext cx="8164315" cy="6114426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5"/>
          <p:cNvSpPr/>
          <p:nvPr/>
        </p:nvSpPr>
        <p:spPr>
          <a:xfrm>
            <a:off x="3100202" y="506700"/>
            <a:ext cx="8406000" cy="1200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el </a:t>
            </a:r>
            <a:r>
              <a:rPr lang="en-US" sz="1300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caso</a:t>
            </a:r>
            <a:r>
              <a:rPr lang="en-US" sz="1300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 Random Forest, </a:t>
            </a:r>
            <a:r>
              <a:rPr lang="en-US" sz="1300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podemos</a:t>
            </a:r>
            <a:r>
              <a:rPr lang="en-US" sz="1300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300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ver</a:t>
            </a:r>
            <a:r>
              <a:rPr lang="en-US" sz="1300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que </a:t>
            </a:r>
            <a:r>
              <a:rPr lang="en-US" sz="1300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los</a:t>
            </a:r>
            <a:r>
              <a:rPr lang="en-US" sz="1300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errors de </a:t>
            </a:r>
            <a:r>
              <a:rPr lang="en-US" sz="1300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estimación</a:t>
            </a:r>
            <a:r>
              <a:rPr lang="en-US" sz="1300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1300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según</a:t>
            </a:r>
            <a:r>
              <a:rPr lang="en-US" sz="1300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el </a:t>
            </a:r>
            <a:r>
              <a:rPr lang="en-US" sz="1300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histograma</a:t>
            </a:r>
            <a:r>
              <a:rPr lang="en-US" sz="1300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se </a:t>
            </a:r>
            <a:r>
              <a:rPr lang="en-US" sz="1300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encuentran</a:t>
            </a:r>
            <a:r>
              <a:rPr lang="en-US" sz="1300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300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acotados</a:t>
            </a:r>
            <a:r>
              <a:rPr lang="en-US" sz="1300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 un +- 22% (</a:t>
            </a:r>
            <a:r>
              <a:rPr lang="en-US" sz="1300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una</a:t>
            </a:r>
            <a:r>
              <a:rPr lang="en-US" sz="1300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300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desviación</a:t>
            </a:r>
            <a:r>
              <a:rPr lang="en-US" sz="1300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300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estandar</a:t>
            </a:r>
            <a:r>
              <a:rPr lang="en-US" sz="1300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) </a:t>
            </a:r>
            <a:r>
              <a:rPr lang="en-US" sz="1300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</a:t>
            </a:r>
            <a:r>
              <a:rPr lang="en-US" sz="1300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78% de </a:t>
            </a:r>
            <a:r>
              <a:rPr lang="en-US" sz="1300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los</a:t>
            </a:r>
            <a:r>
              <a:rPr lang="en-US" sz="1300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300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casos</a:t>
            </a:r>
            <a:r>
              <a:rPr lang="en-US" sz="1300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Esto implica que, si empleamos el modelo obtenido, tendremos un error menor al 22% en casi el 80% de los locales que analicemos en función de sus atributos.</a:t>
            </a:r>
            <a:endParaRPr sz="13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8" name="Google Shape;258;p35"/>
          <p:cNvSpPr txBox="1"/>
          <p:nvPr/>
        </p:nvSpPr>
        <p:spPr>
          <a:xfrm>
            <a:off x="480872" y="506701"/>
            <a:ext cx="2502959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dirty="0" smtClean="0"/>
              <a:t>ERRORES DE ESTIMACIÓN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72" y="1905499"/>
            <a:ext cx="11362690" cy="441508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6"/>
          <p:cNvSpPr txBox="1"/>
          <p:nvPr/>
        </p:nvSpPr>
        <p:spPr>
          <a:xfrm>
            <a:off x="429592" y="2505670"/>
            <a:ext cx="108579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/>
              <a:t>INSIGHTS &amp;</a:t>
            </a:r>
            <a:endParaRPr sz="600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b="1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RECOMENDA</a:t>
            </a:r>
            <a:r>
              <a:rPr lang="en-US" sz="6000" b="1"/>
              <a:t>CIONES</a:t>
            </a:r>
            <a:endParaRPr sz="6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" name="Google Shape;281;p37"/>
          <p:cNvCxnSpPr/>
          <p:nvPr/>
        </p:nvCxnSpPr>
        <p:spPr>
          <a:xfrm>
            <a:off x="4386591" y="370221"/>
            <a:ext cx="13883" cy="623148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2" name="Google Shape;282;p37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13</a:t>
            </a:fld>
            <a:endParaRPr sz="105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3" name="Google Shape;283;p37"/>
          <p:cNvSpPr txBox="1"/>
          <p:nvPr/>
        </p:nvSpPr>
        <p:spPr>
          <a:xfrm>
            <a:off x="375086" y="2825702"/>
            <a:ext cx="3876071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&amp; </a:t>
            </a:r>
            <a:r>
              <a:rPr lang="en-US" sz="2800" b="1" dirty="0"/>
              <a:t>RECOMENDACIONES</a:t>
            </a:r>
            <a:endParaRPr sz="2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7"/>
          <p:cNvSpPr/>
          <p:nvPr/>
        </p:nvSpPr>
        <p:spPr>
          <a:xfrm>
            <a:off x="4604083" y="458949"/>
            <a:ext cx="749073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Características más valoradas</a:t>
            </a: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❑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Mosh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parece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enfocarse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videos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introductorios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❑"/>
            </a:pP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Abarca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distintos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lenguajes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❑"/>
            </a:pP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Descubrimos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que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fue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mejorando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consistentemente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la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calidad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sus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videos (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esto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puede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deberse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 que se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dedica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 </a:t>
            </a:r>
            <a:r>
              <a:rPr lang="en-US" u="sng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vender </a:t>
            </a:r>
            <a:r>
              <a:rPr lang="en-US" u="sng" dirty="0" err="1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cursos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,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por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lo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cuál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esto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parece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ser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oficio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5" name="Google Shape;285;p37"/>
          <p:cNvSpPr/>
          <p:nvPr/>
        </p:nvSpPr>
        <p:spPr>
          <a:xfrm>
            <a:off x="4604084" y="2545121"/>
            <a:ext cx="7490615" cy="15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Ciudades más convenientes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 </a:t>
            </a:r>
            <a:r>
              <a:rPr lang="en-US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foco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parece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estar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</a:t>
            </a:r>
            <a:r>
              <a:rPr 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Python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(al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menos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57% de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sus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videos)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❑"/>
            </a:pP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Logró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subir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el ratio de “likes” de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sus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videos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los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primeros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años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y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luego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lo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mantuvo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relativamente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constante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(entre 2% y 3%) 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❑"/>
            </a:pP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Sus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videos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más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gustados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incluyen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temas</a:t>
            </a:r>
            <a:r>
              <a:rPr 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avanzados</a:t>
            </a:r>
            <a:r>
              <a:rPr 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 Python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❑"/>
            </a:pP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Riesgo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hace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más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 un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año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que no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sube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videos (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último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video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fue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subido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finales de 2020).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" name="Google Shape;284;p37"/>
          <p:cNvSpPr/>
          <p:nvPr/>
        </p:nvSpPr>
        <p:spPr>
          <a:xfrm>
            <a:off x="4604083" y="4693565"/>
            <a:ext cx="749061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Modelo a </a:t>
            </a:r>
            <a:r>
              <a:rPr lang="es-AR" b="1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emplear</a:t>
            </a: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❑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Mosh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parece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enfocarse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videos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introductorios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❑"/>
            </a:pP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Abarca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distintos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lenguajes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❑"/>
            </a:pP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Descubrimos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que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fue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mejorando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consistentemente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la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calidad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sus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videos (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esto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puede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deberse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 que se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dedica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 </a:t>
            </a:r>
            <a:r>
              <a:rPr lang="en-US" u="sng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vender </a:t>
            </a:r>
            <a:r>
              <a:rPr lang="en-US" u="sng" dirty="0" err="1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cursos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,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por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lo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cuál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esto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parece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ser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oficio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524063" y="1397483"/>
            <a:ext cx="1325563" cy="54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4000" i="0" u="none" strike="noStrike" cap="none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1849626" y="1367048"/>
            <a:ext cx="4927673" cy="60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i="0" u="none" strike="noStrike" cap="none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Contexto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n-US" sz="2400" i="0" u="none" strike="noStrike" cap="none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Audiencia</a:t>
            </a:r>
            <a:endParaRPr sz="240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37" name="Google Shape;137;p26"/>
          <p:cNvCxnSpPr/>
          <p:nvPr/>
        </p:nvCxnSpPr>
        <p:spPr>
          <a:xfrm>
            <a:off x="1680082" y="1367048"/>
            <a:ext cx="0" cy="60326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26"/>
          <p:cNvSpPr txBox="1"/>
          <p:nvPr/>
        </p:nvSpPr>
        <p:spPr>
          <a:xfrm>
            <a:off x="524063" y="2414359"/>
            <a:ext cx="1325563" cy="54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4000" i="0" u="none" strike="noStrike" cap="none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1849627" y="3429000"/>
            <a:ext cx="4927686" cy="60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i="0" u="none" strike="noStrike" cap="none" dirty="0" err="1" smtClean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Datos</a:t>
            </a:r>
            <a:r>
              <a:rPr lang="en-US" sz="2400" i="0" u="none" strike="noStrike" cap="none" dirty="0" smtClean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US" sz="2400" i="0" u="none" strike="noStrike" cap="none" dirty="0" err="1" smtClean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alquiler</a:t>
            </a:r>
            <a:endParaRPr sz="240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0" name="Google Shape;140;p26"/>
          <p:cNvCxnSpPr/>
          <p:nvPr/>
        </p:nvCxnSpPr>
        <p:spPr>
          <a:xfrm>
            <a:off x="1680082" y="2383924"/>
            <a:ext cx="0" cy="60326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524063" y="3429502"/>
            <a:ext cx="1325563" cy="54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4000" i="0" u="none" strike="noStrike" cap="none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42" name="Google Shape;142;p26"/>
          <p:cNvCxnSpPr/>
          <p:nvPr/>
        </p:nvCxnSpPr>
        <p:spPr>
          <a:xfrm>
            <a:off x="1680082" y="3399067"/>
            <a:ext cx="0" cy="60326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" name="Google Shape;143;p26"/>
          <p:cNvSpPr txBox="1"/>
          <p:nvPr/>
        </p:nvSpPr>
        <p:spPr>
          <a:xfrm>
            <a:off x="388629" y="431801"/>
            <a:ext cx="7637771" cy="55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AGENDA</a:t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1849627" y="4390358"/>
            <a:ext cx="4927672" cy="60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Análisis Exploratorio</a:t>
            </a:r>
            <a:endParaRPr sz="280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524070" y="4445135"/>
            <a:ext cx="1325700" cy="5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4000" i="0" u="none" strike="noStrike" cap="none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47" name="Google Shape;147;p26"/>
          <p:cNvCxnSpPr/>
          <p:nvPr/>
        </p:nvCxnSpPr>
        <p:spPr>
          <a:xfrm>
            <a:off x="1680082" y="4414712"/>
            <a:ext cx="0" cy="60326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26"/>
          <p:cNvSpPr txBox="1"/>
          <p:nvPr/>
        </p:nvSpPr>
        <p:spPr>
          <a:xfrm>
            <a:off x="1849626" y="2353489"/>
            <a:ext cx="4927687" cy="60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Hipótesis/Preguntas de </a:t>
            </a: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Interés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1849626" y="5430356"/>
            <a:ext cx="4927672" cy="60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Insights</a:t>
            </a:r>
            <a:r>
              <a:rPr lang="en-US" sz="240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Recomendaciones</a:t>
            </a:r>
            <a:endParaRPr sz="240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524062" y="5485145"/>
            <a:ext cx="1325563" cy="54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4000" i="0" u="none" strike="noStrike" cap="none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05</a:t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51" name="Google Shape;151;p26"/>
          <p:cNvCxnSpPr/>
          <p:nvPr/>
        </p:nvCxnSpPr>
        <p:spPr>
          <a:xfrm>
            <a:off x="1680081" y="5454710"/>
            <a:ext cx="0" cy="60326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51"/>
          <a:stretch/>
        </p:blipFill>
        <p:spPr>
          <a:xfrm>
            <a:off x="6720003" y="222479"/>
            <a:ext cx="5471997" cy="635317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27"/>
          <p:cNvCxnSpPr/>
          <p:nvPr/>
        </p:nvCxnSpPr>
        <p:spPr>
          <a:xfrm>
            <a:off x="3238501" y="287524"/>
            <a:ext cx="13883" cy="623148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" name="Google Shape;158;p27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384622" y="2758763"/>
            <a:ext cx="2718100" cy="69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Y 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AUDIENCIA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3583900" y="700741"/>
            <a:ext cx="8103900" cy="55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Contexto</a:t>
            </a:r>
            <a:endParaRPr sz="16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general al pensar en </a:t>
            </a: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inversiones (compras/alquileres) en </a:t>
            </a: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propiedades son dos las preguntas que debemos responder: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1- ¿Qué renta (alquiler) puedo obtener de una propiedad?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2- ¿Cuánto </a:t>
            </a: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el valor </a:t>
            </a: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máximo que puedo pagar por esa propiedad para que la inversión sea rentable</a:t>
            </a: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?</a:t>
            </a:r>
          </a:p>
          <a:p>
            <a:pPr lvl="0"/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Ambas </a:t>
            </a: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preguntas están relacionadas, ya que para conocer el valor máximo de compra bastará conocer </a:t>
            </a: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valor de </a:t>
            </a:r>
            <a:r>
              <a:rPr lang="es-AR" sz="1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alquiler que puede obtenerse y el costo de capital (tasa de interés bancaria, por </a:t>
            </a:r>
            <a:r>
              <a:rPr lang="es-AR" sz="16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</a:t>
            </a: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),</a:t>
            </a:r>
            <a:endParaRPr lang="es-AR" sz="1600" dirty="0" smtClean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lo tanto, nuestro objetivo será encontrar un modelo que nos permita predecir el valor de alquiler de una propiedad en función de sus características más importantes.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Audiencia</a:t>
            </a:r>
            <a:r>
              <a:rPr lang="en-US" sz="1600" b="1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lang="en-US" sz="1600" b="1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limitaciones</a:t>
            </a:r>
            <a:endParaRPr sz="16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análisis resultará útil para cualquier persona que desee invertir en una propiedad dentro de los ámbitos </a:t>
            </a: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analizados. Para </a:t>
            </a: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fin usaremos </a:t>
            </a: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base de datos </a:t>
            </a: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AIRBNB disponible </a:t>
            </a: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</a:t>
            </a:r>
            <a:r>
              <a:rPr lang="es-AR" sz="1600" dirty="0" err="1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kaggle</a:t>
            </a: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endParaRPr lang="es-AR" sz="1600" dirty="0" smtClean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Debido a que los datos corresponden a propiedades en alquiler </a:t>
            </a: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</a:t>
            </a: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distintas ciudades europeas, los resultados serán útiles sólo para las personas que deseen invertir en esa zona geográfica.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embargo, los métodos usados en este análisis pueden aplicarse a cualquier zona, simplemente cambiando la base de </a:t>
            </a: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datos usada </a:t>
            </a: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la que nos resulte útil en cada caso.</a:t>
            </a:r>
            <a:endParaRPr sz="16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6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p28"/>
          <p:cNvCxnSpPr/>
          <p:nvPr/>
        </p:nvCxnSpPr>
        <p:spPr>
          <a:xfrm>
            <a:off x="3238501" y="287524"/>
            <a:ext cx="13883" cy="623148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28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384622" y="2758763"/>
            <a:ext cx="27180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PREGUNTAS DE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/>
              <a:t>INTERÉS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3583900" y="1005522"/>
            <a:ext cx="8103900" cy="46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Preguntas</a:t>
            </a:r>
            <a:r>
              <a:rPr lang="en-US" sz="18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principales</a:t>
            </a:r>
            <a:r>
              <a:rPr lang="en-US" sz="18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</a:t>
            </a: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primarias</a:t>
            </a:r>
            <a:endParaRPr sz="18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indent="-342900"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lang="es-MX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  <a:t>Dada una propiedad con sus características conocidas, ¿podemos averiguar cuál es el precio de alquiler que puede obtenerse al ponerla en renta? </a:t>
            </a:r>
          </a:p>
          <a:p>
            <a:pPr marL="457200" indent="-342900"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lang="es-MX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  <a:t>¿Las características de la propiedad (ubicación, tamaño, capacidad) modifican el precio de alquiler? </a:t>
            </a:r>
          </a:p>
          <a:p>
            <a:pPr marL="457200" indent="-342900"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lang="es-MX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  <a:t>¿Es conveniente comprar una propiedad mejor ubicada o de mayor capacidad, a los fines de obtener una mayor rentabilidad de la inversión? </a:t>
            </a:r>
          </a:p>
          <a:p>
            <a:pPr marL="457200" indent="-342900"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lang="es-MX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  <a:t>¿Qué característica es la más valorada por los usuarios a los fines de pagar un mayor precio de alquiler?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▪"/>
            </a:pPr>
            <a:endParaRPr sz="18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Preguntas</a:t>
            </a:r>
            <a:r>
              <a:rPr lang="en-US" sz="1800" b="1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secundarias</a:t>
            </a:r>
            <a:r>
              <a:rPr lang="en-US" sz="18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nos</a:t>
            </a:r>
            <a:r>
              <a:rPr lang="en-US" sz="18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ayudaran</a:t>
            </a:r>
            <a:r>
              <a:rPr lang="en-US" sz="18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contestar</a:t>
            </a:r>
            <a:r>
              <a:rPr lang="en-US" sz="18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las </a:t>
            </a: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principales</a:t>
            </a:r>
            <a:r>
              <a:rPr lang="en-US" sz="18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8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lang="en-US" sz="18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</a:t>
            </a:r>
            <a:r>
              <a:rPr lang="en-US" sz="1800" dirty="0" err="1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Qué</a:t>
            </a:r>
            <a:r>
              <a:rPr lang="en-US" sz="18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atributos</a:t>
            </a:r>
            <a:r>
              <a:rPr lang="en-US" sz="18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</a:t>
            </a:r>
            <a:r>
              <a:rPr lang="en-US" sz="1800" dirty="0" err="1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</a:t>
            </a:r>
            <a:r>
              <a:rPr lang="en-US" sz="18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propiedad</a:t>
            </a:r>
            <a:r>
              <a:rPr lang="en-US" sz="18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correlacionan</a:t>
            </a:r>
            <a:r>
              <a:rPr lang="en-US" sz="18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mejor</a:t>
            </a:r>
            <a:r>
              <a:rPr lang="en-US" sz="18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 el </a:t>
            </a:r>
            <a:r>
              <a:rPr lang="en-US" sz="1800" dirty="0" err="1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precio</a:t>
            </a:r>
            <a:r>
              <a:rPr lang="en-US" sz="18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US" sz="1800" dirty="0" err="1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alquiler</a:t>
            </a:r>
            <a:r>
              <a:rPr lang="en-US" sz="18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?</a:t>
            </a:r>
          </a:p>
          <a:p>
            <a:pPr marL="457200" indent="-342900"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lang="es-MX" sz="1800" dirty="0" smtClean="0"/>
              <a:t>¿El valor de alquiler varía en función de la ciudad en que se encuentra? </a:t>
            </a:r>
            <a:endParaRPr lang="es-MX" sz="1800" dirty="0"/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/>
        </p:nvSpPr>
        <p:spPr>
          <a:xfrm>
            <a:off x="472114" y="1569717"/>
            <a:ext cx="427635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 b="1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Cantidad de locales</a:t>
            </a:r>
            <a:endParaRPr lang="en-US" sz="3000" b="1" dirty="0" smtClean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41.714</a:t>
            </a:r>
            <a:endParaRPr sz="30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2066242" y="131779"/>
            <a:ext cx="78363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4000" b="1" dirty="0" smtClean="0">
                <a:latin typeface="DM Sans"/>
                <a:ea typeface="DM Sans"/>
                <a:cs typeface="DM Sans"/>
                <a:sym typeface="DM Sans"/>
              </a:rPr>
              <a:t>DATOS DE ALQUILER</a:t>
            </a:r>
            <a:endParaRPr sz="4000" b="1" dirty="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37" y="2498576"/>
            <a:ext cx="11500088" cy="422167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083" y="469652"/>
            <a:ext cx="1157078" cy="1043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253" y="729638"/>
            <a:ext cx="1061679" cy="744760"/>
          </a:xfrm>
          <a:prstGeom prst="rect">
            <a:avLst/>
          </a:prstGeom>
        </p:spPr>
      </p:pic>
      <p:sp>
        <p:nvSpPr>
          <p:cNvPr id="22" name="Google Shape;176;p29"/>
          <p:cNvSpPr txBox="1"/>
          <p:nvPr/>
        </p:nvSpPr>
        <p:spPr>
          <a:xfrm>
            <a:off x="4401436" y="1576834"/>
            <a:ext cx="427635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 b="1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Ciudades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 b="1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9 </a:t>
            </a:r>
            <a:endParaRPr lang="en-US" sz="3000" b="1" dirty="0" smtClean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" name="Google Shape;176;p29"/>
          <p:cNvSpPr txBox="1"/>
          <p:nvPr/>
        </p:nvSpPr>
        <p:spPr>
          <a:xfrm>
            <a:off x="7915650" y="1600892"/>
            <a:ext cx="427635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 b="1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Rango de precios</a:t>
            </a:r>
          </a:p>
          <a:p>
            <a:pPr lvl="0" algn="ctr"/>
            <a:r>
              <a:rPr lang="es-AR" sz="3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€ 35 - € </a:t>
            </a:r>
            <a:r>
              <a:rPr lang="es-AR" sz="3000" b="1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1.850</a:t>
            </a:r>
            <a:endParaRPr lang="en-US" sz="3000" b="1" dirty="0" smtClean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5" b="13365"/>
          <a:stretch/>
        </p:blipFill>
        <p:spPr>
          <a:xfrm>
            <a:off x="5943962" y="631339"/>
            <a:ext cx="1005177" cy="764931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429592" y="2505670"/>
            <a:ext cx="108579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/>
              <a:t>ANÁLISIS</a:t>
            </a:r>
            <a:r>
              <a:rPr lang="en-US"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/>
              <a:t>EXPLORATORIO</a:t>
            </a:r>
            <a:endParaRPr sz="6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480873" y="506701"/>
            <a:ext cx="100179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 smtClean="0">
                <a:latin typeface="Helvetica Neue"/>
                <a:ea typeface="Helvetica Neue"/>
                <a:cs typeface="Helvetica Neue"/>
                <a:sym typeface="Helvetica Neue"/>
              </a:rPr>
              <a:t>¿</a:t>
            </a:r>
            <a:r>
              <a:rPr lang="en-US" sz="28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Cuál</a:t>
            </a:r>
            <a:r>
              <a:rPr lang="en-US" sz="2800" dirty="0" smtClean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8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es</a:t>
            </a:r>
            <a:r>
              <a:rPr lang="en-US" sz="2800" dirty="0" smtClean="0">
                <a:latin typeface="Helvetica Neue"/>
                <a:ea typeface="Helvetica Neue"/>
                <a:cs typeface="Helvetica Neue"/>
                <a:sym typeface="Helvetica Neue"/>
              </a:rPr>
              <a:t> el </a:t>
            </a:r>
            <a:r>
              <a:rPr lang="en-US" sz="28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atributo</a:t>
            </a:r>
            <a:r>
              <a:rPr lang="en-US" sz="2800" dirty="0" smtClean="0">
                <a:latin typeface="Helvetica Neue"/>
                <a:ea typeface="Helvetica Neue"/>
                <a:cs typeface="Helvetica Neue"/>
                <a:sym typeface="Helvetica Neue"/>
              </a:rPr>
              <a:t> que </a:t>
            </a:r>
            <a:r>
              <a:rPr lang="en-US" sz="28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mejor</a:t>
            </a:r>
            <a:r>
              <a:rPr lang="en-US" sz="2800" dirty="0" smtClean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8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correlaciona</a:t>
            </a:r>
            <a:r>
              <a:rPr lang="en-US" sz="2800" dirty="0" smtClean="0">
                <a:latin typeface="Helvetica Neue"/>
                <a:ea typeface="Helvetica Neue"/>
                <a:cs typeface="Helvetica Neue"/>
                <a:sym typeface="Helvetica Neue"/>
              </a:rPr>
              <a:t> con el </a:t>
            </a:r>
            <a:r>
              <a:rPr lang="en-US" sz="28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precio</a:t>
            </a:r>
            <a:r>
              <a:rPr lang="en-US" sz="2800" dirty="0" smtClean="0"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sz="100" b="1" i="0" u="none" strike="noStrike" cap="none" dirty="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471475" y="1215476"/>
            <a:ext cx="11287388" cy="126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poder estimar del precio de alquiler de un local, lo más importante será averiguar cuáles son las características o atributos que afectan en mayor medida al precio.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determinar esta información, usaremos un gráfico que identifica la correlación de las variables independientes (capacidad del local, cantidad de habitaciones, distancia al centro de la ciudad, cercanía a atracciones turísticas y a restaurantes) con la variables dependiente en estudio, en este caso, el precio de alquiler.</a:t>
            </a:r>
            <a:endParaRPr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8052212" y="2869579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47%</a:t>
            </a:r>
            <a:endParaRPr/>
          </a:p>
        </p:txBody>
      </p:sp>
      <p:sp>
        <p:nvSpPr>
          <p:cNvPr id="206" name="Google Shape;206;p31"/>
          <p:cNvSpPr txBox="1"/>
          <p:nvPr/>
        </p:nvSpPr>
        <p:spPr>
          <a:xfrm>
            <a:off x="8052212" y="4126315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55%</a:t>
            </a:r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8052212" y="5335688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52%</a:t>
            </a:r>
            <a:endParaRPr/>
          </a:p>
        </p:txBody>
      </p:sp>
      <p:sp>
        <p:nvSpPr>
          <p:cNvPr id="209" name="Google Shape;209;p31"/>
          <p:cNvSpPr txBox="1"/>
          <p:nvPr/>
        </p:nvSpPr>
        <p:spPr>
          <a:xfrm>
            <a:off x="471475" y="6452838"/>
            <a:ext cx="10739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*Si bien muchas vistas pueden originarse de manera orgánica (i.e gente que hace click en un video sugerido por YouTube), vamos a asumir que la mayoría de las vistas provenien de suscriptores.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478" y="2646082"/>
            <a:ext cx="8495385" cy="3746082"/>
          </a:xfrm>
          <a:prstGeom prst="rect">
            <a:avLst/>
          </a:prstGeom>
        </p:spPr>
      </p:pic>
      <p:sp>
        <p:nvSpPr>
          <p:cNvPr id="12" name="Google Shape;204;p31"/>
          <p:cNvSpPr/>
          <p:nvPr/>
        </p:nvSpPr>
        <p:spPr>
          <a:xfrm>
            <a:off x="480873" y="3054245"/>
            <a:ext cx="2519001" cy="29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primera vista, parece que la cantidad de dormitorios, la capacidad del local y la cercanía a las atracciones turísticas son los aspectos más valorados por los clientes a la hora de convalidar el precio de </a:t>
            </a:r>
            <a:r>
              <a:rPr lang="es-AR" dirty="0" err="1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alqulier</a:t>
            </a:r>
            <a:r>
              <a:rPr lang="es-AR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480873" y="506701"/>
            <a:ext cx="271800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dirty="0" smtClean="0"/>
              <a:t>PRECIO VS TAMAÑO</a:t>
            </a:r>
            <a:endParaRPr dirty="0"/>
          </a:p>
        </p:txBody>
      </p:sp>
      <p:sp>
        <p:nvSpPr>
          <p:cNvPr id="218" name="Google Shape;218;p32"/>
          <p:cNvSpPr/>
          <p:nvPr/>
        </p:nvSpPr>
        <p:spPr>
          <a:xfrm>
            <a:off x="3402250" y="440725"/>
            <a:ext cx="83877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¿</a:t>
            </a:r>
            <a:r>
              <a:rPr lang="en-US" sz="2000" b="1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Qué</a:t>
            </a:r>
            <a:r>
              <a:rPr lang="en-US" sz="2000" b="1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00" b="1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relación</a:t>
            </a:r>
            <a:r>
              <a:rPr lang="en-US" sz="2000" b="1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00" b="1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tiene</a:t>
            </a:r>
            <a:r>
              <a:rPr lang="en-US" sz="2000" b="1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el </a:t>
            </a:r>
            <a:r>
              <a:rPr lang="en-US" sz="2000" b="1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precio</a:t>
            </a:r>
            <a:r>
              <a:rPr lang="en-US" sz="2000" b="1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con el </a:t>
            </a:r>
            <a:r>
              <a:rPr lang="en-US" sz="2000" b="1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tamaño</a:t>
            </a:r>
            <a:r>
              <a:rPr lang="en-US" sz="2000" b="1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del local?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Analizaremos cómo varía el precio en función de la cantidad de dormitorios y la capacidad el local (</a:t>
            </a:r>
            <a:r>
              <a:rPr lang="es-AR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cuantás</a:t>
            </a:r>
            <a:r>
              <a:rPr lang="es-AR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personas pueden dormir en el departamento en alquiler)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8052212" y="2869579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47%</a:t>
            </a:r>
            <a:endParaRPr/>
          </a:p>
        </p:txBody>
      </p:sp>
      <p:sp>
        <p:nvSpPr>
          <p:cNvPr id="220" name="Google Shape;220;p32"/>
          <p:cNvSpPr txBox="1"/>
          <p:nvPr/>
        </p:nvSpPr>
        <p:spPr>
          <a:xfrm>
            <a:off x="8052212" y="4126315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55%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25" y="1487125"/>
            <a:ext cx="11325225" cy="3714750"/>
          </a:xfrm>
          <a:prstGeom prst="rect">
            <a:avLst/>
          </a:prstGeom>
        </p:spPr>
      </p:pic>
      <p:sp>
        <p:nvSpPr>
          <p:cNvPr id="14" name="Google Shape;218;p32"/>
          <p:cNvSpPr/>
          <p:nvPr/>
        </p:nvSpPr>
        <p:spPr>
          <a:xfrm>
            <a:off x="811449" y="5428021"/>
            <a:ext cx="10578445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Puede verse que los valores de alquiler aumentan a medida que la cantidad de dormitorios es mayor, como así también a medida que el local aumenta su capacidad (un local con 6 camas tiene mayor valor que uno con 2 camas).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480873" y="506701"/>
            <a:ext cx="2718000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dirty="0" smtClean="0"/>
              <a:t>CANTIDAD DE LOCALES POR CIUDAD</a:t>
            </a:r>
            <a:endParaRPr dirty="0"/>
          </a:p>
        </p:txBody>
      </p:sp>
      <p:sp>
        <p:nvSpPr>
          <p:cNvPr id="234" name="Google Shape;234;p33"/>
          <p:cNvSpPr/>
          <p:nvPr/>
        </p:nvSpPr>
        <p:spPr>
          <a:xfrm>
            <a:off x="3326050" y="288325"/>
            <a:ext cx="8518200" cy="137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¿</a:t>
            </a:r>
            <a:r>
              <a:rPr lang="en-US" sz="2000" b="1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Qué</a:t>
            </a:r>
            <a:r>
              <a:rPr lang="en-US" sz="2000" b="1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ciudad </a:t>
            </a:r>
            <a:r>
              <a:rPr lang="en-US" sz="2000" b="1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tiene</a:t>
            </a:r>
            <a:r>
              <a:rPr lang="en-US" sz="2000" b="1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mayor </a:t>
            </a:r>
            <a:r>
              <a:rPr lang="en-US" sz="2000" b="1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cantidad</a:t>
            </a:r>
            <a:r>
              <a:rPr lang="en-US" sz="2000" b="1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2000" b="1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locacles</a:t>
            </a:r>
            <a:r>
              <a:rPr lang="en-US" sz="2000" b="1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00" b="1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</a:t>
            </a:r>
            <a:r>
              <a:rPr lang="en-US" sz="2000" b="1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00" b="1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alquiler</a:t>
            </a:r>
            <a:r>
              <a:rPr lang="en-US" sz="2000" b="1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los gráficos podemos ver que la ciudad de Roma es la que más locales tiene en alquiler (más de 8,000), seguida por Paris, </a:t>
            </a:r>
            <a:r>
              <a:rPr lang="es-AR" sz="1300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Liboa</a:t>
            </a:r>
            <a:r>
              <a:rPr lang="es-AR" sz="1300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y Atenas, mientras que </a:t>
            </a:r>
            <a:r>
              <a:rPr lang="es-AR" sz="1300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Amsterdam</a:t>
            </a:r>
            <a:r>
              <a:rPr lang="es-AR" sz="1300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(menos de 2,000) es la ciudad con menor cantidad de alquileres.</a:t>
            </a:r>
            <a:endParaRPr sz="13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4842"/>
            <a:ext cx="11877343" cy="434565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Pain Points Palet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00F3FF"/>
      </a:accent1>
      <a:accent2>
        <a:srgbClr val="A100FF"/>
      </a:accent2>
      <a:accent3>
        <a:srgbClr val="380089"/>
      </a:accent3>
      <a:accent4>
        <a:srgbClr val="00D700"/>
      </a:accent4>
      <a:accent5>
        <a:srgbClr val="FF9500"/>
      </a:accent5>
      <a:accent6>
        <a:srgbClr val="008EFF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1141</Words>
  <Application>Microsoft Office PowerPoint</Application>
  <PresentationFormat>Panorámica</PresentationFormat>
  <Paragraphs>116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Helvetica Neue Light</vt:lpstr>
      <vt:lpstr>Noto Sans Symbols</vt:lpstr>
      <vt:lpstr>Anton</vt:lpstr>
      <vt:lpstr>Helvetica Neue</vt:lpstr>
      <vt:lpstr>Arial</vt:lpstr>
      <vt:lpstr>Calibri</vt:lpstr>
      <vt:lpstr>DM Sans</vt:lpstr>
      <vt:lpstr>1_Office Theme</vt:lpstr>
      <vt:lpstr>3_Office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usuario</cp:lastModifiedBy>
  <cp:revision>10</cp:revision>
  <dcterms:modified xsi:type="dcterms:W3CDTF">2023-09-23T14:05:21Z</dcterms:modified>
</cp:coreProperties>
</file>